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103B5-4E4A-4AB9-8406-B013F351D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9B2BF4-813D-4A29-9E52-EC95433C56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FDA1BA-2AB5-44E0-99DF-6B5433E28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6FC5F-4E2E-46C6-8DD6-B278BF1772C5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C96AE-1480-48F1-98AC-088D235F5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C2E8E9-3DC1-4E23-A87E-99AF11B3E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D3A9-3522-46B6-9AEC-FBDDAC7B3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78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D5661-D030-4A26-BF57-E575CBCC9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8D4B1F-AD5B-414F-8F9C-BF53B2F640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E864-CF5B-4C8D-BA49-6805C950F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6FC5F-4E2E-46C6-8DD6-B278BF1772C5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4B23B-9920-4E0A-97A5-C033CFF7D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C56CD-0625-4937-9C6A-EAB260E84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D3A9-3522-46B6-9AEC-FBDDAC7B3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05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22C95A-3B9B-4AC5-9BED-DDC6A6B282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A76FF0-C4B8-43ED-BC04-D98C16C06E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B4869-EFBF-4FCB-BFFB-05786842B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6FC5F-4E2E-46C6-8DD6-B278BF1772C5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7D497-25D9-43ED-A091-6C8091FA4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7CDF11-AD69-43DE-98CF-140906F7E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D3A9-3522-46B6-9AEC-FBDDAC7B3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20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21328-57F6-4A9A-96F0-5396ED38E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6CB51-7A73-48A2-B3A6-ED5660989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F242D-53CF-4260-B5D6-1E3BED657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6FC5F-4E2E-46C6-8DD6-B278BF1772C5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484E5C-26C0-4129-B148-3FA7CAABD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6B5646-286B-45E8-9B11-66AFF14A6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D3A9-3522-46B6-9AEC-FBDDAC7B3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904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1EDCC-640C-4CE9-8204-F22DFD33D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90FD63-7AFC-466B-B77E-9905D839D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C4E16-1DE4-4FEF-909B-98752696B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6FC5F-4E2E-46C6-8DD6-B278BF1772C5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57940-9BF9-4BCD-9661-458A5F04D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F342F-F77D-4970-B237-1422E9C6F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D3A9-3522-46B6-9AEC-FBDDAC7B3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716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F39E2-8954-47C2-985C-1AE4AD8C5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4C8AD-A61E-4B20-9B22-19BB365FDE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4E10B1-0275-4B99-9CDB-E683BA3C83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D8F38-DE47-4EAF-8951-7D6A1E023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6FC5F-4E2E-46C6-8DD6-B278BF1772C5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06AD4C-1CE9-4166-903D-3503F9038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1FB419-85D7-4EF2-AEE1-AECC96C51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D3A9-3522-46B6-9AEC-FBDDAC7B3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499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F9C44-9800-4880-B19F-4CA2F52ED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EE38E6-6C10-4246-A8D3-C6D6C2D65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BA960-25C7-46FC-B42E-C35E59960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1AE2EA-9715-4813-A34F-15593939A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3EE8E7-3E4F-4BF0-8689-D0E9F2FCF4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9BDEC9-C164-4567-88EA-C47793395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6FC5F-4E2E-46C6-8DD6-B278BF1772C5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6EBBA-26A6-4E04-AE22-8B974FB03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A8FDE0-A593-48A8-AC4F-2CD5F3462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D3A9-3522-46B6-9AEC-FBDDAC7B3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026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CDFED-0683-4AF7-B09D-B7E1404DD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998D24-DCC7-460D-921A-B7C0ACA64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6FC5F-4E2E-46C6-8DD6-B278BF1772C5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727015-0885-4698-AEF8-A81F8F334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D88568-5377-45CA-BFCE-FF96A4C79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D3A9-3522-46B6-9AEC-FBDDAC7B3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465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455CD8-F12D-4B88-AC95-BB86D2E19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6FC5F-4E2E-46C6-8DD6-B278BF1772C5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A5BE11-A056-46D9-B279-CCAAE5F66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0B8C99-D43B-4F52-93B3-EC6445C17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D3A9-3522-46B6-9AEC-FBDDAC7B3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119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41192-FA85-4418-BFFB-0634D6151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A0B62-051F-41B6-85F3-D1FCC2017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4EEDA2-A090-4306-AFA5-0DFC0F79C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49B84C-0F7A-43FD-AEC8-B2CA4B930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6FC5F-4E2E-46C6-8DD6-B278BF1772C5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8B5660-DD5A-4C55-97EF-903C9A0C1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B70283-12D3-4131-8597-73ABE7349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D3A9-3522-46B6-9AEC-FBDDAC7B3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37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71219-5CF1-4FDA-9469-4AAE41CDD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C70985-8291-434C-A625-CC68249084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48493B-8528-4BB9-86A7-C315BE84A3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7CE274-3C23-47CD-B25C-5EDD2DAB9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6FC5F-4E2E-46C6-8DD6-B278BF1772C5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698E49-B366-41F1-9B24-E5CE56A38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4A1C9-18A1-471D-9126-2CF6EB373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D3A9-3522-46B6-9AEC-FBDDAC7B3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803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6DF592-AF14-4C23-956C-B91DD8CD6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64CF1-8A7E-4A93-AA98-87A5FDE55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796661-B8F1-4E63-9006-C52C0AE3E5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6FC5F-4E2E-46C6-8DD6-B278BF1772C5}" type="datetimeFigureOut">
              <a:rPr lang="en-US" smtClean="0"/>
              <a:t>11/16/2021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8911E-9F49-4DDF-989C-45AC3C1A4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B23D8-C99A-433E-A3B7-DF70A72E13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5D3A9-3522-46B6-9AEC-FBDDAC7B3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16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microsoft.com/office/2007/relationships/hdphoto" Target="../media/hdphoto3.wdp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33CF4-8E44-4276-9280-DD161F520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Supervised autonomy</a:t>
            </a:r>
          </a:p>
        </p:txBody>
      </p:sp>
      <p:sp>
        <p:nvSpPr>
          <p:cNvPr id="4" name="AutoShape 4" descr="CI7A2217.jpg">
            <a:extLst>
              <a:ext uri="{FF2B5EF4-FFF2-40B4-BE49-F238E27FC236}">
                <a16:creationId xmlns:a16="http://schemas.microsoft.com/office/drawing/2014/main" id="{B8F03086-01A9-46E7-8B36-E327179C83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431CE6-0E62-4F80-A2BA-1967F983BA75}"/>
              </a:ext>
            </a:extLst>
          </p:cNvPr>
          <p:cNvSpPr/>
          <p:nvPr/>
        </p:nvSpPr>
        <p:spPr>
          <a:xfrm>
            <a:off x="274324" y="3905334"/>
            <a:ext cx="6546496" cy="2701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Communications satellite Computer Icons Logo, symbol, angle, text, satellite  Imagery png | PNGWing">
            <a:extLst>
              <a:ext uri="{FF2B5EF4-FFF2-40B4-BE49-F238E27FC236}">
                <a16:creationId xmlns:a16="http://schemas.microsoft.com/office/drawing/2014/main" id="{A1E19B1F-406F-4F03-ABDD-CDC0E5040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83" b="95898" l="10000" r="90000">
                        <a14:foregroundMark x1="28152" y1="12695" x2="30761" y2="4883"/>
                        <a14:foregroundMark x1="70652" y1="95898" x2="70326" y2="87891"/>
                        <a14:foregroundMark x1="38587" y1="71680" x2="38587" y2="71680"/>
                        <a14:foregroundMark x1="32826" y1="75391" x2="32826" y2="75391"/>
                        <a14:foregroundMark x1="29891" y1="84766" x2="29891" y2="84766"/>
                        <a14:foregroundMark x1="31957" y1="86328" x2="31957" y2="86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830" y="1448607"/>
            <a:ext cx="2049999" cy="114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mbari.org/wp-content/uploads/2017/06/HotSpot-diagram-1.png">
            <a:extLst>
              <a:ext uri="{FF2B5EF4-FFF2-40B4-BE49-F238E27FC236}">
                <a16:creationId xmlns:a16="http://schemas.microsoft.com/office/drawing/2014/main" id="{C6E03FDB-5EFE-4B42-847A-91D1DC2CBC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556" b="70604" l="70058" r="80233">
                        <a14:foregroundMark x1="70785" y1="70866" x2="70349" y2="70604"/>
                        <a14:foregroundMark x1="79506" y1="48819" x2="79506" y2="48819"/>
                        <a14:foregroundMark x1="79360" y1="48556" x2="79360" y2="48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49" t="46567" r="18439" b="26261"/>
          <a:stretch/>
        </p:blipFill>
        <p:spPr bwMode="auto">
          <a:xfrm rot="18343848" flipH="1">
            <a:off x="3016096" y="5009090"/>
            <a:ext cx="1368762" cy="163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4820FD9B-4238-4D99-A971-14F4B30F18DB}"/>
              </a:ext>
            </a:extLst>
          </p:cNvPr>
          <p:cNvGrpSpPr/>
          <p:nvPr/>
        </p:nvGrpSpPr>
        <p:grpSpPr>
          <a:xfrm>
            <a:off x="8428703" y="4309558"/>
            <a:ext cx="3410817" cy="2040550"/>
            <a:chOff x="4589608" y="4639994"/>
            <a:chExt cx="3410817" cy="204055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4BA0E84-D597-406E-8961-689BE718791A}"/>
                </a:ext>
              </a:extLst>
            </p:cNvPr>
            <p:cNvSpPr/>
            <p:nvPr/>
          </p:nvSpPr>
          <p:spPr>
            <a:xfrm>
              <a:off x="5112774" y="4639994"/>
              <a:ext cx="2359742" cy="185729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0" descr="https://www.mbari.org/wp-content/uploads/2017/06/HotSpot-diagram-1.png">
              <a:extLst>
                <a:ext uri="{FF2B5EF4-FFF2-40B4-BE49-F238E27FC236}">
                  <a16:creationId xmlns:a16="http://schemas.microsoft.com/office/drawing/2014/main" id="{1818F73D-F4FB-407E-A977-B1A51CCD6D5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8556" b="70604" l="70058" r="80233">
                          <a14:foregroundMark x1="70785" y1="70866" x2="70349" y2="70604"/>
                          <a14:foregroundMark x1="79506" y1="48819" x2="79506" y2="48819"/>
                          <a14:foregroundMark x1="79360" y1="48556" x2="79360" y2="48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49" t="46567" r="18439" b="26261"/>
            <a:stretch/>
          </p:blipFill>
          <p:spPr bwMode="auto">
            <a:xfrm rot="18343848" flipH="1">
              <a:off x="5573003" y="5179643"/>
              <a:ext cx="1368762" cy="1633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FD4E889-A968-48C0-91D5-71CF4C7F7F07}"/>
                </a:ext>
              </a:extLst>
            </p:cNvPr>
            <p:cNvSpPr/>
            <p:nvPr/>
          </p:nvSpPr>
          <p:spPr>
            <a:xfrm>
              <a:off x="5496232" y="4651361"/>
              <a:ext cx="1592826" cy="9493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1</a:t>
              </a:r>
              <a:r>
                <a:rPr lang="en-US" baseline="30000" dirty="0">
                  <a:solidFill>
                    <a:schemeClr val="tx1"/>
                  </a:solidFill>
                </a:rPr>
                <a:t>st</a:t>
              </a:r>
              <a:r>
                <a:rPr lang="en-US" dirty="0">
                  <a:solidFill>
                    <a:schemeClr val="tx1"/>
                  </a:solidFill>
                </a:rPr>
                <a:t> Autonomous Control Loop</a:t>
              </a:r>
            </a:p>
          </p:txBody>
        </p:sp>
        <p:sp>
          <p:nvSpPr>
            <p:cNvPr id="21" name="Arrow: Curved Right 20">
              <a:extLst>
                <a:ext uri="{FF2B5EF4-FFF2-40B4-BE49-F238E27FC236}">
                  <a16:creationId xmlns:a16="http://schemas.microsoft.com/office/drawing/2014/main" id="{EAA68D88-2EDA-4707-95F2-613F427E705B}"/>
                </a:ext>
              </a:extLst>
            </p:cNvPr>
            <p:cNvSpPr/>
            <p:nvPr/>
          </p:nvSpPr>
          <p:spPr>
            <a:xfrm>
              <a:off x="4589608" y="5037695"/>
              <a:ext cx="777528" cy="1146795"/>
            </a:xfrm>
            <a:prstGeom prst="curvedRight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Arrow: Curved Right 21">
              <a:extLst>
                <a:ext uri="{FF2B5EF4-FFF2-40B4-BE49-F238E27FC236}">
                  <a16:creationId xmlns:a16="http://schemas.microsoft.com/office/drawing/2014/main" id="{388D61B8-290D-464A-BF71-E535F15DF795}"/>
                </a:ext>
              </a:extLst>
            </p:cNvPr>
            <p:cNvSpPr/>
            <p:nvPr/>
          </p:nvSpPr>
          <p:spPr>
            <a:xfrm rot="10325029">
              <a:off x="7222897" y="4932667"/>
              <a:ext cx="777528" cy="1146795"/>
            </a:xfrm>
            <a:prstGeom prst="curvedRight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3E273BA-718A-4283-A2FC-A5F315C2AC13}"/>
              </a:ext>
            </a:extLst>
          </p:cNvPr>
          <p:cNvGrpSpPr/>
          <p:nvPr/>
        </p:nvGrpSpPr>
        <p:grpSpPr>
          <a:xfrm>
            <a:off x="9041799" y="448882"/>
            <a:ext cx="2179881" cy="1300391"/>
            <a:chOff x="1413624" y="1417937"/>
            <a:chExt cx="2179881" cy="1300391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A21AE95-4AA5-4358-BB11-8043D790C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backgroundMark x1="30986" y1="33333" x2="20423" y2="56589"/>
                          <a14:backgroundMark x1="59859" y1="18605" x2="78169" y2="5271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825518" y="1417937"/>
              <a:ext cx="1431438" cy="130039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B7F7F5A-82AC-4275-A115-6C35A21D15C4}"/>
                </a:ext>
              </a:extLst>
            </p:cNvPr>
            <p:cNvSpPr txBox="1"/>
            <p:nvPr/>
          </p:nvSpPr>
          <p:spPr>
            <a:xfrm>
              <a:off x="2665443" y="1428453"/>
              <a:ext cx="9280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Arial Rounded MT Bold" panose="020F0704030504030204" pitchFamily="34" charset="0"/>
                </a:rPr>
                <a:t>?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63768C4-1EEC-4F55-81F7-7A33FFD555DA}"/>
                </a:ext>
              </a:extLst>
            </p:cNvPr>
            <p:cNvSpPr txBox="1"/>
            <p:nvPr/>
          </p:nvSpPr>
          <p:spPr>
            <a:xfrm rot="10800000">
              <a:off x="1413624" y="1657654"/>
              <a:ext cx="9280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Arial Rounded MT Bold" panose="020F0704030504030204" pitchFamily="34" charset="0"/>
                </a:rPr>
                <a:t>?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9F5C8C75-8F93-4F04-955D-A430F844F87E}"/>
              </a:ext>
            </a:extLst>
          </p:cNvPr>
          <p:cNvSpPr txBox="1"/>
          <p:nvPr/>
        </p:nvSpPr>
        <p:spPr>
          <a:xfrm>
            <a:off x="6987334" y="755993"/>
            <a:ext cx="27796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the vehicle is underwater, we do not know what is going 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46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33CF4-8E44-4276-9280-DD161F520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Supervised autonomy</a:t>
            </a:r>
          </a:p>
        </p:txBody>
      </p:sp>
      <p:sp>
        <p:nvSpPr>
          <p:cNvPr id="4" name="AutoShape 4" descr="CI7A2217.jpg">
            <a:extLst>
              <a:ext uri="{FF2B5EF4-FFF2-40B4-BE49-F238E27FC236}">
                <a16:creationId xmlns:a16="http://schemas.microsoft.com/office/drawing/2014/main" id="{B8F03086-01A9-46E7-8B36-E327179C83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4A67AB1-7937-456C-9E69-B4573661C1C5}"/>
              </a:ext>
            </a:extLst>
          </p:cNvPr>
          <p:cNvSpPr/>
          <p:nvPr/>
        </p:nvSpPr>
        <p:spPr>
          <a:xfrm>
            <a:off x="274324" y="3905334"/>
            <a:ext cx="6546496" cy="2701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8" descr="Communications satellite Computer Icons Logo, symbol, angle, text, satellite  Imagery png | PNGWing">
            <a:extLst>
              <a:ext uri="{FF2B5EF4-FFF2-40B4-BE49-F238E27FC236}">
                <a16:creationId xmlns:a16="http://schemas.microsoft.com/office/drawing/2014/main" id="{5052952A-FD6C-4E2A-82FE-1AF324576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83" b="95898" l="10000" r="90000">
                        <a14:foregroundMark x1="28152" y1="12695" x2="30761" y2="4883"/>
                        <a14:foregroundMark x1="70652" y1="95898" x2="70326" y2="87891"/>
                        <a14:foregroundMark x1="38587" y1="71680" x2="38587" y2="71680"/>
                        <a14:foregroundMark x1="32826" y1="75391" x2="32826" y2="75391"/>
                        <a14:foregroundMark x1="29891" y1="84766" x2="29891" y2="84766"/>
                        <a14:foregroundMark x1="31957" y1="86328" x2="31957" y2="86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830" y="1448607"/>
            <a:ext cx="2049999" cy="114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0" descr="https://www.mbari.org/wp-content/uploads/2017/06/HotSpot-diagram-1.png">
            <a:extLst>
              <a:ext uri="{FF2B5EF4-FFF2-40B4-BE49-F238E27FC236}">
                <a16:creationId xmlns:a16="http://schemas.microsoft.com/office/drawing/2014/main" id="{2E1A5651-6CDB-45E3-BDDC-94BA2ADC00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556" b="70604" l="70058" r="80233">
                        <a14:foregroundMark x1="70785" y1="70866" x2="70349" y2="70604"/>
                        <a14:foregroundMark x1="79506" y1="48819" x2="79506" y2="48819"/>
                        <a14:foregroundMark x1="79360" y1="48556" x2="79360" y2="48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49" t="46567" r="18439" b="26261"/>
          <a:stretch/>
        </p:blipFill>
        <p:spPr bwMode="auto">
          <a:xfrm rot="18343848" flipH="1">
            <a:off x="3042481" y="3168535"/>
            <a:ext cx="1368762" cy="163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Communications satellite Computer Icons Logo, symbol, angle, text, satellite  Imagery png | PNGWing">
            <a:extLst>
              <a:ext uri="{FF2B5EF4-FFF2-40B4-BE49-F238E27FC236}">
                <a16:creationId xmlns:a16="http://schemas.microsoft.com/office/drawing/2014/main" id="{B69267F2-851D-4BA5-90A6-49F29A606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83" b="95898" l="10000" r="90000">
                        <a14:foregroundMark x1="70652" y1="95898" x2="70616" y2="95020"/>
                        <a14:foregroundMark x1="38587" y1="71680" x2="38587" y2="71680"/>
                        <a14:foregroundMark x1="32826" y1="75391" x2="32826" y2="75391"/>
                        <a14:foregroundMark x1="29891" y1="84766" x2="29891" y2="84766"/>
                        <a14:foregroundMark x1="31957" y1="86328" x2="31957" y2="86328"/>
                        <a14:backgroundMark x1="39674" y1="34180" x2="39674" y2="34180"/>
                        <a14:backgroundMark x1="53696" y1="50391" x2="53696" y2="50391"/>
                        <a14:backgroundMark x1="66304" y1="69727" x2="37500" y2="25195"/>
                        <a14:backgroundMark x1="69022" y1="82617" x2="35217" y2="30078"/>
                        <a14:backgroundMark x1="59565" y1="71289" x2="69457" y2="80273"/>
                        <a14:backgroundMark x1="71739" y1="94922" x2="55000" y2="64063"/>
                        <a14:backgroundMark x1="55000" y1="64063" x2="55000" y2="64063"/>
                        <a14:backgroundMark x1="71304" y1="89258" x2="72174" y2="93164"/>
                        <a14:backgroundMark x1="73913" y1="90039" x2="61304" y2="93945"/>
                        <a14:backgroundMark x1="40217" y1="25977" x2="36087" y2="27734"/>
                        <a14:backgroundMark x1="32065" y1="24414" x2="31196" y2="10742"/>
                        <a14:backgroundMark x1="39239" y1="27734" x2="23478" y2="7422"/>
                        <a14:backgroundMark x1="37500" y1="13867" x2="25761" y2="8203"/>
                        <a14:backgroundMark x1="38804" y1="9766" x2="22609" y2="1758"/>
                        <a14:backgroundMark x1="50543" y1="17969" x2="62717" y2="47070"/>
                        <a14:backgroundMark x1="41848" y1="63672" x2="42283" y2="61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284480" y="3204787"/>
            <a:ext cx="2049999" cy="114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302A1F5A-8C1A-4487-AA79-486772C1768C}"/>
              </a:ext>
            </a:extLst>
          </p:cNvPr>
          <p:cNvGrpSpPr/>
          <p:nvPr/>
        </p:nvGrpSpPr>
        <p:grpSpPr>
          <a:xfrm>
            <a:off x="8951869" y="4309558"/>
            <a:ext cx="2359742" cy="2040550"/>
            <a:chOff x="5112774" y="4639994"/>
            <a:chExt cx="2359742" cy="204055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4A27B51-FBAF-499E-9EF8-448A7490C71E}"/>
                </a:ext>
              </a:extLst>
            </p:cNvPr>
            <p:cNvSpPr/>
            <p:nvPr/>
          </p:nvSpPr>
          <p:spPr>
            <a:xfrm>
              <a:off x="5112774" y="4639994"/>
              <a:ext cx="2359742" cy="185729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10" descr="https://www.mbari.org/wp-content/uploads/2017/06/HotSpot-diagram-1.png">
              <a:extLst>
                <a:ext uri="{FF2B5EF4-FFF2-40B4-BE49-F238E27FC236}">
                  <a16:creationId xmlns:a16="http://schemas.microsoft.com/office/drawing/2014/main" id="{28A046C7-92FF-4DE3-8A0D-9A673D59E8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8556" b="70604" l="70058" r="80233">
                          <a14:foregroundMark x1="70785" y1="70866" x2="70349" y2="70604"/>
                          <a14:foregroundMark x1="79506" y1="48819" x2="79506" y2="48819"/>
                          <a14:foregroundMark x1="79360" y1="48556" x2="79360" y2="48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49" t="46567" r="18439" b="26261"/>
            <a:stretch/>
          </p:blipFill>
          <p:spPr bwMode="auto">
            <a:xfrm rot="18343848" flipH="1">
              <a:off x="5573003" y="5179643"/>
              <a:ext cx="1368762" cy="1633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E0E3560C-B493-431E-9C6B-BAFED5EAC1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30986" y1="33333" x2="20423" y2="56589"/>
                        <a14:backgroundMark x1="59859" y1="18605" x2="78169" y2="527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53693" y="448882"/>
            <a:ext cx="1431438" cy="1300391"/>
          </a:xfrm>
          <a:prstGeom prst="rect">
            <a:avLst/>
          </a:prstGeom>
        </p:spPr>
      </p:pic>
      <p:sp>
        <p:nvSpPr>
          <p:cNvPr id="48" name="Arrow: Up 47">
            <a:extLst>
              <a:ext uri="{FF2B5EF4-FFF2-40B4-BE49-F238E27FC236}">
                <a16:creationId xmlns:a16="http://schemas.microsoft.com/office/drawing/2014/main" id="{4285A256-B555-45F3-8832-3DAE39A3AC2F}"/>
              </a:ext>
            </a:extLst>
          </p:cNvPr>
          <p:cNvSpPr/>
          <p:nvPr/>
        </p:nvSpPr>
        <p:spPr>
          <a:xfrm>
            <a:off x="9929039" y="1772451"/>
            <a:ext cx="405402" cy="3146459"/>
          </a:xfrm>
          <a:prstGeom prst="up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D4DC7B4-F0A7-446B-A7AB-C2262AB74093}"/>
              </a:ext>
            </a:extLst>
          </p:cNvPr>
          <p:cNvSpPr txBox="1"/>
          <p:nvPr/>
        </p:nvSpPr>
        <p:spPr>
          <a:xfrm>
            <a:off x="6971998" y="811992"/>
            <a:ext cx="277968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Only when it reach the surface, it is able to send some information at shore</a:t>
            </a:r>
          </a:p>
          <a:p>
            <a:endParaRPr lang="en-US" dirty="0"/>
          </a:p>
          <a:p>
            <a:r>
              <a:rPr lang="en-US" dirty="0"/>
              <a:t>However, the vehicle can stay underwater for more than 24h. For example, conducting a </a:t>
            </a:r>
            <a:r>
              <a:rPr lang="en-US" dirty="0" err="1"/>
              <a:t>Lagrangian</a:t>
            </a:r>
            <a:r>
              <a:rPr lang="en-US" dirty="0"/>
              <a:t> movement to follow a thermal front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889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33CF4-8E44-4276-9280-DD161F520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Supervised autonomy</a:t>
            </a:r>
          </a:p>
        </p:txBody>
      </p:sp>
      <p:sp>
        <p:nvSpPr>
          <p:cNvPr id="4" name="AutoShape 4" descr="CI7A2217.jpg">
            <a:extLst>
              <a:ext uri="{FF2B5EF4-FFF2-40B4-BE49-F238E27FC236}">
                <a16:creationId xmlns:a16="http://schemas.microsoft.com/office/drawing/2014/main" id="{B8F03086-01A9-46E7-8B36-E327179C83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Picture 8" descr="Communications satellite Computer Icons Logo, symbol, angle, text, satellite  Imagery png | PNGWing">
            <a:extLst>
              <a:ext uri="{FF2B5EF4-FFF2-40B4-BE49-F238E27FC236}">
                <a16:creationId xmlns:a16="http://schemas.microsoft.com/office/drawing/2014/main" id="{60B4F555-8A9C-456F-95F6-5E5A3745A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83" b="95898" l="10000" r="90000">
                        <a14:foregroundMark x1="70652" y1="95898" x2="70616" y2="95020"/>
                        <a14:foregroundMark x1="38587" y1="71680" x2="38587" y2="71680"/>
                        <a14:foregroundMark x1="32826" y1="75391" x2="32826" y2="75391"/>
                        <a14:foregroundMark x1="29891" y1="84766" x2="29891" y2="84766"/>
                        <a14:foregroundMark x1="31957" y1="86328" x2="31957" y2="86328"/>
                        <a14:backgroundMark x1="39674" y1="34180" x2="39674" y2="34180"/>
                        <a14:backgroundMark x1="53696" y1="50391" x2="53696" y2="50391"/>
                        <a14:backgroundMark x1="66304" y1="69727" x2="37500" y2="25195"/>
                        <a14:backgroundMark x1="69022" y1="82617" x2="35217" y2="30078"/>
                        <a14:backgroundMark x1="59565" y1="71289" x2="69457" y2="80273"/>
                        <a14:backgroundMark x1="71739" y1="94922" x2="55000" y2="64063"/>
                        <a14:backgroundMark x1="55000" y1="64063" x2="55000" y2="64063"/>
                        <a14:backgroundMark x1="71304" y1="89258" x2="72174" y2="93164"/>
                        <a14:backgroundMark x1="73913" y1="90039" x2="61304" y2="93945"/>
                        <a14:backgroundMark x1="40217" y1="25977" x2="36087" y2="27734"/>
                        <a14:backgroundMark x1="32065" y1="24414" x2="31196" y2="10742"/>
                        <a14:backgroundMark x1="39239" y1="27734" x2="23478" y2="7422"/>
                        <a14:backgroundMark x1="37500" y1="13867" x2="25761" y2="8203"/>
                        <a14:backgroundMark x1="38804" y1="9766" x2="22609" y2="1758"/>
                        <a14:backgroundMark x1="50543" y1="17969" x2="62717" y2="47070"/>
                        <a14:backgroundMark x1="41848" y1="63672" x2="42283" y2="61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453524" y="3010965"/>
            <a:ext cx="2049999" cy="114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C3F8AF0-DB02-449C-8915-28C9A5A1491B}"/>
              </a:ext>
            </a:extLst>
          </p:cNvPr>
          <p:cNvSpPr/>
          <p:nvPr/>
        </p:nvSpPr>
        <p:spPr>
          <a:xfrm>
            <a:off x="274324" y="3905334"/>
            <a:ext cx="6546496" cy="2701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8" descr="Communications satellite Computer Icons Logo, symbol, angle, text, satellite  Imagery png | PNGWing">
            <a:extLst>
              <a:ext uri="{FF2B5EF4-FFF2-40B4-BE49-F238E27FC236}">
                <a16:creationId xmlns:a16="http://schemas.microsoft.com/office/drawing/2014/main" id="{6BA777E6-D6EE-4F90-ADC9-6C00FFAF2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83" b="95898" l="10000" r="90000">
                        <a14:foregroundMark x1="28152" y1="12695" x2="30761" y2="4883"/>
                        <a14:foregroundMark x1="70652" y1="95898" x2="70326" y2="87891"/>
                        <a14:foregroundMark x1="38587" y1="71680" x2="38587" y2="71680"/>
                        <a14:foregroundMark x1="32826" y1="75391" x2="32826" y2="75391"/>
                        <a14:foregroundMark x1="29891" y1="84766" x2="29891" y2="84766"/>
                        <a14:foregroundMark x1="31957" y1="86328" x2="31957" y2="86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830" y="1448607"/>
            <a:ext cx="2049999" cy="114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https://www.mbari.org/wp-content/uploads/2017/06/HotSpot-diagram-1.png">
            <a:extLst>
              <a:ext uri="{FF2B5EF4-FFF2-40B4-BE49-F238E27FC236}">
                <a16:creationId xmlns:a16="http://schemas.microsoft.com/office/drawing/2014/main" id="{CA07062D-F7E2-4CC3-9069-C8C98AFCA8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556" b="70604" l="70058" r="80233">
                        <a14:foregroundMark x1="70785" y1="70866" x2="70349" y2="70604"/>
                        <a14:foregroundMark x1="79506" y1="48819" x2="79506" y2="48819"/>
                        <a14:foregroundMark x1="79360" y1="48556" x2="79360" y2="48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949" t="46567" r="18439" b="26261"/>
          <a:stretch/>
        </p:blipFill>
        <p:spPr bwMode="auto">
          <a:xfrm rot="18343848" flipH="1">
            <a:off x="3016096" y="5009090"/>
            <a:ext cx="1368762" cy="163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 descr="https://www.mbari.org/wp-content/uploads/2017/06/HotSpot-diagram-1.png">
            <a:extLst>
              <a:ext uri="{FF2B5EF4-FFF2-40B4-BE49-F238E27FC236}">
                <a16:creationId xmlns:a16="http://schemas.microsoft.com/office/drawing/2014/main" id="{02AC7F29-EC2F-4C2C-960D-480EA01FB4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346" b="52756" l="30523" r="45349">
                        <a14:foregroundMark x1="38227" y1="52493" x2="31395" y2="52756"/>
                        <a14:foregroundMark x1="40698" y1="52493" x2="40698" y2="524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79" t="25399" r="52708" b="44618"/>
          <a:stretch/>
        </p:blipFill>
        <p:spPr bwMode="auto">
          <a:xfrm flipH="1">
            <a:off x="1663119" y="3330537"/>
            <a:ext cx="1630811" cy="146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32F29377-2E90-4D54-A813-B9094E08823B}"/>
              </a:ext>
            </a:extLst>
          </p:cNvPr>
          <p:cNvGrpSpPr/>
          <p:nvPr/>
        </p:nvGrpSpPr>
        <p:grpSpPr>
          <a:xfrm>
            <a:off x="8167646" y="448882"/>
            <a:ext cx="3811974" cy="5901226"/>
            <a:chOff x="8167646" y="448882"/>
            <a:chExt cx="3811974" cy="5901226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48174DC-1ADB-45B6-AAFF-1ED79A73FDF8}"/>
                </a:ext>
              </a:extLst>
            </p:cNvPr>
            <p:cNvSpPr/>
            <p:nvPr/>
          </p:nvSpPr>
          <p:spPr>
            <a:xfrm>
              <a:off x="8951869" y="691151"/>
              <a:ext cx="2359742" cy="5475698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78A69AF6-FDB0-4B58-9D69-33EDEEFD989B}"/>
                </a:ext>
              </a:extLst>
            </p:cNvPr>
            <p:cNvGrpSpPr/>
            <p:nvPr/>
          </p:nvGrpSpPr>
          <p:grpSpPr>
            <a:xfrm>
              <a:off x="8428703" y="4320925"/>
              <a:ext cx="3410817" cy="2029183"/>
              <a:chOff x="4589608" y="4651361"/>
              <a:chExt cx="3410817" cy="2029183"/>
            </a:xfrm>
          </p:grpSpPr>
          <p:pic>
            <p:nvPicPr>
              <p:cNvPr id="64" name="Picture 10" descr="https://www.mbari.org/wp-content/uploads/2017/06/HotSpot-diagram-1.png">
                <a:extLst>
                  <a:ext uri="{FF2B5EF4-FFF2-40B4-BE49-F238E27FC236}">
                    <a16:creationId xmlns:a16="http://schemas.microsoft.com/office/drawing/2014/main" id="{45D5E6C7-6805-4714-96BC-718DF5907D4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48556" b="70604" l="70058" r="80233">
                            <a14:foregroundMark x1="70785" y1="70866" x2="70349" y2="70604"/>
                            <a14:foregroundMark x1="79506" y1="48819" x2="79506" y2="48819"/>
                            <a14:foregroundMark x1="79360" y1="48556" x2="79360" y2="485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949" t="46567" r="18439" b="26261"/>
              <a:stretch/>
            </p:blipFill>
            <p:spPr bwMode="auto">
              <a:xfrm rot="18343848" flipH="1">
                <a:off x="5573003" y="5179643"/>
                <a:ext cx="1368762" cy="16330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407D7993-09CC-43A6-AAEE-4C02EBC6BFEC}"/>
                  </a:ext>
                </a:extLst>
              </p:cNvPr>
              <p:cNvSpPr/>
              <p:nvPr/>
            </p:nvSpPr>
            <p:spPr>
              <a:xfrm>
                <a:off x="5496232" y="4651361"/>
                <a:ext cx="1592826" cy="94931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1</a:t>
                </a:r>
                <a:r>
                  <a:rPr lang="en-US" baseline="30000" dirty="0">
                    <a:solidFill>
                      <a:schemeClr val="tx1"/>
                    </a:solidFill>
                  </a:rPr>
                  <a:t>st</a:t>
                </a:r>
                <a:r>
                  <a:rPr lang="en-US" dirty="0">
                    <a:solidFill>
                      <a:schemeClr val="tx1"/>
                    </a:solidFill>
                  </a:rPr>
                  <a:t> Autonomous Control Loop</a:t>
                </a:r>
              </a:p>
            </p:txBody>
          </p:sp>
          <p:sp>
            <p:nvSpPr>
              <p:cNvPr id="66" name="Arrow: Curved Right 65">
                <a:extLst>
                  <a:ext uri="{FF2B5EF4-FFF2-40B4-BE49-F238E27FC236}">
                    <a16:creationId xmlns:a16="http://schemas.microsoft.com/office/drawing/2014/main" id="{E29AA476-54E5-49BB-91D1-AA95A4BDA90F}"/>
                  </a:ext>
                </a:extLst>
              </p:cNvPr>
              <p:cNvSpPr/>
              <p:nvPr/>
            </p:nvSpPr>
            <p:spPr>
              <a:xfrm>
                <a:off x="4589608" y="5037695"/>
                <a:ext cx="777528" cy="1146795"/>
              </a:xfrm>
              <a:prstGeom prst="curvedRightArrow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Arrow: Curved Right 66">
                <a:extLst>
                  <a:ext uri="{FF2B5EF4-FFF2-40B4-BE49-F238E27FC236}">
                    <a16:creationId xmlns:a16="http://schemas.microsoft.com/office/drawing/2014/main" id="{EC75C927-26C5-47EA-8ACE-B3AFC2EAE5C2}"/>
                  </a:ext>
                </a:extLst>
              </p:cNvPr>
              <p:cNvSpPr/>
              <p:nvPr/>
            </p:nvSpPr>
            <p:spPr>
              <a:xfrm rot="10325029">
                <a:off x="7222897" y="4932667"/>
                <a:ext cx="777528" cy="1146795"/>
              </a:xfrm>
              <a:prstGeom prst="curvedRightArrow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8E3D60EA-4EA3-4306-826F-C570524F9E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backgroundMark x1="30986" y1="33333" x2="20423" y2="56589"/>
                          <a14:backgroundMark x1="59859" y1="18605" x2="78169" y2="5271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453693" y="448882"/>
              <a:ext cx="1431438" cy="1300391"/>
            </a:xfrm>
            <a:prstGeom prst="rect">
              <a:avLst/>
            </a:prstGeom>
          </p:spPr>
        </p:pic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FBAA254C-072C-4DCB-934C-A2780A2CADB7}"/>
                </a:ext>
              </a:extLst>
            </p:cNvPr>
            <p:cNvGrpSpPr/>
            <p:nvPr/>
          </p:nvGrpSpPr>
          <p:grpSpPr>
            <a:xfrm>
              <a:off x="9261925" y="2458316"/>
              <a:ext cx="1739629" cy="1341339"/>
              <a:chOff x="9382424" y="2262856"/>
              <a:chExt cx="1739629" cy="1341339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DAAA477D-C74C-46D1-B39C-6260906B4DB0}"/>
                  </a:ext>
                </a:extLst>
              </p:cNvPr>
              <p:cNvGrpSpPr/>
              <p:nvPr/>
            </p:nvGrpSpPr>
            <p:grpSpPr>
              <a:xfrm>
                <a:off x="9382424" y="2596682"/>
                <a:ext cx="1181611" cy="1007513"/>
                <a:chOff x="9206231" y="2766509"/>
                <a:chExt cx="1181611" cy="1007513"/>
              </a:xfrm>
            </p:grpSpPr>
            <p:pic>
              <p:nvPicPr>
                <p:cNvPr id="62" name="Picture 8" descr="Communications satellite Computer Icons Logo, symbol, angle, text, satellite  Imagery png | PNGWing">
                  <a:extLst>
                    <a:ext uri="{FF2B5EF4-FFF2-40B4-BE49-F238E27FC236}">
                      <a16:creationId xmlns:a16="http://schemas.microsoft.com/office/drawing/2014/main" id="{188B2887-0421-4E30-A694-DB6D32A0AA4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4883" b="95898" l="10000" r="90000">
                              <a14:foregroundMark x1="70652" y1="95898" x2="70616" y2="95020"/>
                              <a14:foregroundMark x1="38587" y1="71680" x2="38587" y2="71680"/>
                              <a14:foregroundMark x1="32826" y1="75391" x2="32826" y2="75391"/>
                              <a14:foregroundMark x1="29891" y1="84766" x2="29891" y2="84766"/>
                              <a14:foregroundMark x1="31957" y1="86328" x2="31957" y2="86328"/>
                              <a14:backgroundMark x1="39674" y1="34180" x2="39674" y2="34180"/>
                              <a14:backgroundMark x1="53696" y1="50391" x2="53696" y2="50391"/>
                              <a14:backgroundMark x1="66304" y1="69727" x2="37500" y2="25195"/>
                              <a14:backgroundMark x1="69022" y1="82617" x2="35217" y2="30078"/>
                              <a14:backgroundMark x1="59565" y1="71289" x2="69457" y2="80273"/>
                              <a14:backgroundMark x1="71739" y1="94922" x2="55000" y2="64063"/>
                              <a14:backgroundMark x1="55000" y1="64063" x2="55000" y2="64063"/>
                              <a14:backgroundMark x1="71304" y1="89258" x2="72174" y2="93164"/>
                              <a14:backgroundMark x1="73913" y1="90039" x2="61304" y2="93945"/>
                              <a14:backgroundMark x1="40217" y1="25977" x2="36087" y2="27734"/>
                              <a14:backgroundMark x1="32065" y1="24414" x2="31196" y2="10742"/>
                              <a14:backgroundMark x1="39239" y1="27734" x2="23478" y2="7422"/>
                              <a14:backgroundMark x1="37500" y1="13867" x2="25761" y2="8203"/>
                              <a14:backgroundMark x1="38804" y1="9766" x2="22609" y2="1758"/>
                              <a14:backgroundMark x1="50543" y1="17969" x2="62717" y2="47070"/>
                              <a14:backgroundMark x1="41848" y1="63672" x2="42283" y2="61328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800000">
                  <a:off x="9206231" y="2766509"/>
                  <a:ext cx="1181611" cy="65759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3" name="Picture 10" descr="https://www.mbari.org/wp-content/uploads/2017/06/HotSpot-diagram-1.png">
                  <a:extLst>
                    <a:ext uri="{FF2B5EF4-FFF2-40B4-BE49-F238E27FC236}">
                      <a16:creationId xmlns:a16="http://schemas.microsoft.com/office/drawing/2014/main" id="{D3A9B7C0-4152-41D3-9A1C-1E3EB9C7603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7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28346" b="52756" l="30523" r="45349">
                              <a14:foregroundMark x1="38227" y1="52493" x2="31395" y2="52756"/>
                              <a14:foregroundMark x1="40698" y1="52493" x2="40698" y2="52493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79" t="25399" r="52708" b="44618"/>
                <a:stretch/>
              </p:blipFill>
              <p:spPr bwMode="auto">
                <a:xfrm flipH="1">
                  <a:off x="9327039" y="2930937"/>
                  <a:ext cx="939993" cy="84308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61" name="Picture 8" descr="Communications satellite Computer Icons Logo, symbol, angle, text, satellite  Imagery png | PNGWing">
                <a:extLst>
                  <a:ext uri="{FF2B5EF4-FFF2-40B4-BE49-F238E27FC236}">
                    <a16:creationId xmlns:a16="http://schemas.microsoft.com/office/drawing/2014/main" id="{7DE19EF1-E9C3-4039-B070-1F01B399FF2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4883" b="95898" l="10000" r="90000">
                            <a14:foregroundMark x1="28152" y1="12695" x2="30761" y2="4883"/>
                            <a14:foregroundMark x1="70652" y1="95898" x2="70326" y2="87891"/>
                            <a14:foregroundMark x1="38587" y1="71680" x2="38587" y2="71680"/>
                            <a14:foregroundMark x1="32826" y1="75391" x2="32826" y2="75391"/>
                            <a14:foregroundMark x1="29891" y1="84766" x2="29891" y2="84766"/>
                            <a14:foregroundMark x1="31957" y1="86328" x2="31957" y2="8632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82060" y="2262856"/>
                <a:ext cx="939993" cy="5231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7" name="Arrow: Curved Right 56">
              <a:extLst>
                <a:ext uri="{FF2B5EF4-FFF2-40B4-BE49-F238E27FC236}">
                  <a16:creationId xmlns:a16="http://schemas.microsoft.com/office/drawing/2014/main" id="{A7D7F1EE-65F1-4813-A2CD-AD3EA80F1617}"/>
                </a:ext>
              </a:extLst>
            </p:cNvPr>
            <p:cNvSpPr/>
            <p:nvPr/>
          </p:nvSpPr>
          <p:spPr>
            <a:xfrm>
              <a:off x="8167646" y="1764610"/>
              <a:ext cx="1038587" cy="2847718"/>
            </a:xfrm>
            <a:prstGeom prst="curvedRight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Arrow: Curved Right 57">
              <a:extLst>
                <a:ext uri="{FF2B5EF4-FFF2-40B4-BE49-F238E27FC236}">
                  <a16:creationId xmlns:a16="http://schemas.microsoft.com/office/drawing/2014/main" id="{D35AC173-98CF-429F-BF7B-EE6DCC8E9C72}"/>
                </a:ext>
              </a:extLst>
            </p:cNvPr>
            <p:cNvSpPr/>
            <p:nvPr/>
          </p:nvSpPr>
          <p:spPr>
            <a:xfrm rot="10800000">
              <a:off x="10871920" y="1690687"/>
              <a:ext cx="1107700" cy="2921640"/>
            </a:xfrm>
            <a:prstGeom prst="curvedRight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61AFBCD9-2D96-4AF2-8E07-CBB5ECE0DFCE}"/>
                </a:ext>
              </a:extLst>
            </p:cNvPr>
            <p:cNvSpPr/>
            <p:nvPr/>
          </p:nvSpPr>
          <p:spPr>
            <a:xfrm>
              <a:off x="9343103" y="1446194"/>
              <a:ext cx="1592826" cy="9493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</a:t>
              </a:r>
              <a:r>
                <a:rPr lang="en-US" baseline="30000" dirty="0">
                  <a:solidFill>
                    <a:schemeClr val="tx1"/>
                  </a:solidFill>
                </a:rPr>
                <a:t>nd</a:t>
              </a:r>
              <a:r>
                <a:rPr lang="en-US" dirty="0">
                  <a:solidFill>
                    <a:schemeClr val="tx1"/>
                  </a:solidFill>
                </a:rPr>
                <a:t> Supervised Control Loop</a:t>
              </a: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8B15FAA9-4545-4683-980F-3A0F1EED9614}"/>
              </a:ext>
            </a:extLst>
          </p:cNvPr>
          <p:cNvSpPr txBox="1"/>
          <p:nvPr/>
        </p:nvSpPr>
        <p:spPr>
          <a:xfrm>
            <a:off x="6971998" y="811992"/>
            <a:ext cx="20130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Multi-vehicle approach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9" name="Picture 8" descr="Communications satellite Computer Icons Logo, symbol, angle, text, satellite  Imagery png | PNGWing">
            <a:extLst>
              <a:ext uri="{FF2B5EF4-FFF2-40B4-BE49-F238E27FC236}">
                <a16:creationId xmlns:a16="http://schemas.microsoft.com/office/drawing/2014/main" id="{5869C3AE-50C7-4E59-AEB9-F0CF93DC2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83" b="95898" l="10000" r="90000">
                        <a14:foregroundMark x1="70652" y1="95898" x2="70616" y2="95020"/>
                        <a14:foregroundMark x1="38587" y1="71680" x2="38587" y2="71680"/>
                        <a14:foregroundMark x1="32826" y1="75391" x2="32826" y2="75391"/>
                        <a14:foregroundMark x1="29891" y1="84766" x2="29891" y2="84766"/>
                        <a14:foregroundMark x1="31957" y1="86328" x2="31957" y2="86328"/>
                        <a14:backgroundMark x1="39674" y1="34180" x2="39674" y2="34180"/>
                        <a14:backgroundMark x1="53696" y1="50391" x2="53696" y2="50391"/>
                        <a14:backgroundMark x1="66304" y1="69727" x2="37500" y2="25195"/>
                        <a14:backgroundMark x1="69022" y1="82617" x2="35217" y2="30078"/>
                        <a14:backgroundMark x1="59565" y1="71289" x2="69457" y2="80273"/>
                        <a14:backgroundMark x1="71739" y1="94922" x2="55000" y2="64063"/>
                        <a14:backgroundMark x1="55000" y1="64063" x2="55000" y2="64063"/>
                        <a14:backgroundMark x1="71304" y1="89258" x2="72174" y2="93164"/>
                        <a14:backgroundMark x1="73913" y1="90039" x2="61304" y2="93945"/>
                        <a14:backgroundMark x1="40217" y1="25977" x2="36087" y2="27734"/>
                        <a14:backgroundMark x1="32065" y1="24414" x2="31196" y2="10742"/>
                        <a14:backgroundMark x1="39239" y1="27734" x2="23478" y2="7422"/>
                        <a14:backgroundMark x1="37500" y1="13867" x2="25761" y2="8203"/>
                        <a14:backgroundMark x1="38804" y1="9766" x2="22609" y2="1758"/>
                        <a14:backgroundMark x1="50543" y1="17969" x2="62717" y2="47070"/>
                        <a14:backgroundMark x1="41848" y1="63672" x2="42283" y2="61328"/>
                      </a14:backgroundRemoval>
                    </a14:imgEffect>
                    <a14:imgEffect>
                      <a14:sharpenSoften amount="-22000"/>
                    </a14:imgEffect>
                    <a14:imgEffect>
                      <a14:colorTemperature colorTemp="9553"/>
                    </a14:imgEffect>
                    <a14:imgEffect>
                      <a14:saturation sat="310000"/>
                    </a14:imgEffect>
                    <a14:imgEffect>
                      <a14:brightnessContrast bright="94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34355">
            <a:off x="2418517" y="4997458"/>
            <a:ext cx="2049999" cy="114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350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33CF4-8E44-4276-9280-DD161F520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Supervised autonomy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0455353-C28D-4401-9D05-766995E272CE}"/>
              </a:ext>
            </a:extLst>
          </p:cNvPr>
          <p:cNvGrpSpPr/>
          <p:nvPr/>
        </p:nvGrpSpPr>
        <p:grpSpPr>
          <a:xfrm>
            <a:off x="292007" y="1396179"/>
            <a:ext cx="3483580" cy="5355971"/>
            <a:chOff x="8167646" y="448882"/>
            <a:chExt cx="3811974" cy="590122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791CD51-D44B-47E7-8697-2B6BD68DB013}"/>
                </a:ext>
              </a:extLst>
            </p:cNvPr>
            <p:cNvSpPr/>
            <p:nvPr/>
          </p:nvSpPr>
          <p:spPr>
            <a:xfrm>
              <a:off x="8951869" y="691151"/>
              <a:ext cx="2359742" cy="5475698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6411EE0-F9C2-4321-B445-427F2AF4BBA6}"/>
                </a:ext>
              </a:extLst>
            </p:cNvPr>
            <p:cNvGrpSpPr/>
            <p:nvPr/>
          </p:nvGrpSpPr>
          <p:grpSpPr>
            <a:xfrm>
              <a:off x="8428703" y="4320925"/>
              <a:ext cx="3410817" cy="2029183"/>
              <a:chOff x="4589608" y="4651361"/>
              <a:chExt cx="3410817" cy="2029183"/>
            </a:xfrm>
          </p:grpSpPr>
          <p:pic>
            <p:nvPicPr>
              <p:cNvPr id="36" name="Picture 10" descr="https://www.mbari.org/wp-content/uploads/2017/06/HotSpot-diagram-1.png">
                <a:extLst>
                  <a:ext uri="{FF2B5EF4-FFF2-40B4-BE49-F238E27FC236}">
                    <a16:creationId xmlns:a16="http://schemas.microsoft.com/office/drawing/2014/main" id="{C8F7F5E2-9DEB-40F3-9589-6756DE77261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48556" b="70604" l="70058" r="80233">
                            <a14:foregroundMark x1="70785" y1="70866" x2="70349" y2="70604"/>
                            <a14:foregroundMark x1="79506" y1="48819" x2="79506" y2="48819"/>
                            <a14:foregroundMark x1="79360" y1="48556" x2="79360" y2="485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949" t="46567" r="18439" b="26261"/>
              <a:stretch/>
            </p:blipFill>
            <p:spPr bwMode="auto">
              <a:xfrm rot="18343848" flipH="1">
                <a:off x="5573003" y="5179643"/>
                <a:ext cx="1368762" cy="16330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44547AC-7BC0-4593-A8CA-A6E552DEF0E3}"/>
                  </a:ext>
                </a:extLst>
              </p:cNvPr>
              <p:cNvSpPr/>
              <p:nvPr/>
            </p:nvSpPr>
            <p:spPr>
              <a:xfrm>
                <a:off x="5496232" y="4651361"/>
                <a:ext cx="1592826" cy="94931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1</a:t>
                </a:r>
                <a:r>
                  <a:rPr lang="en-US" sz="1600" baseline="30000" dirty="0">
                    <a:solidFill>
                      <a:schemeClr val="tx1"/>
                    </a:solidFill>
                  </a:rPr>
                  <a:t>st</a:t>
                </a:r>
                <a:r>
                  <a:rPr lang="en-US" sz="1600" dirty="0">
                    <a:solidFill>
                      <a:schemeClr val="tx1"/>
                    </a:solidFill>
                  </a:rPr>
                  <a:t> Autonomous Control Loop</a:t>
                </a:r>
              </a:p>
            </p:txBody>
          </p:sp>
          <p:sp>
            <p:nvSpPr>
              <p:cNvPr id="38" name="Arrow: Curved Right 37">
                <a:extLst>
                  <a:ext uri="{FF2B5EF4-FFF2-40B4-BE49-F238E27FC236}">
                    <a16:creationId xmlns:a16="http://schemas.microsoft.com/office/drawing/2014/main" id="{79FB9F8D-4BD9-4834-B82C-8B94344BCCB2}"/>
                  </a:ext>
                </a:extLst>
              </p:cNvPr>
              <p:cNvSpPr/>
              <p:nvPr/>
            </p:nvSpPr>
            <p:spPr>
              <a:xfrm>
                <a:off x="4589608" y="5037695"/>
                <a:ext cx="777528" cy="1146795"/>
              </a:xfrm>
              <a:prstGeom prst="curvedRightArrow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Arrow: Curved Right 38">
                <a:extLst>
                  <a:ext uri="{FF2B5EF4-FFF2-40B4-BE49-F238E27FC236}">
                    <a16:creationId xmlns:a16="http://schemas.microsoft.com/office/drawing/2014/main" id="{600E0E17-C73C-4A4B-AB8D-66905FD90E1C}"/>
                  </a:ext>
                </a:extLst>
              </p:cNvPr>
              <p:cNvSpPr/>
              <p:nvPr/>
            </p:nvSpPr>
            <p:spPr>
              <a:xfrm rot="10325029">
                <a:off x="7222897" y="4932667"/>
                <a:ext cx="777528" cy="1146795"/>
              </a:xfrm>
              <a:prstGeom prst="curvedRightArrow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1ED96E8-8B12-4045-9233-54462EAFB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backgroundMark x1="30986" y1="33333" x2="20423" y2="56589"/>
                          <a14:backgroundMark x1="59859" y1="18605" x2="78169" y2="5271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453693" y="448882"/>
              <a:ext cx="1431438" cy="1300391"/>
            </a:xfrm>
            <a:prstGeom prst="rect">
              <a:avLst/>
            </a:prstGeom>
          </p:spPr>
        </p:pic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D9FBE7D-33E3-46FC-AFFC-422521B56A1A}"/>
                </a:ext>
              </a:extLst>
            </p:cNvPr>
            <p:cNvGrpSpPr/>
            <p:nvPr/>
          </p:nvGrpSpPr>
          <p:grpSpPr>
            <a:xfrm>
              <a:off x="9433452" y="2426260"/>
              <a:ext cx="1340989" cy="1070063"/>
              <a:chOff x="9553951" y="2230800"/>
              <a:chExt cx="1340989" cy="1070063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1BEEF38A-1F88-41BF-96A1-0679044E8D6F}"/>
                  </a:ext>
                </a:extLst>
              </p:cNvPr>
              <p:cNvGrpSpPr/>
              <p:nvPr/>
            </p:nvGrpSpPr>
            <p:grpSpPr>
              <a:xfrm>
                <a:off x="9553951" y="2417989"/>
                <a:ext cx="957648" cy="882874"/>
                <a:chOff x="9377758" y="2587816"/>
                <a:chExt cx="957648" cy="882874"/>
              </a:xfrm>
            </p:grpSpPr>
            <p:pic>
              <p:nvPicPr>
                <p:cNvPr id="34" name="Picture 8" descr="Communications satellite Computer Icons Logo, symbol, angle, text, satellite  Imagery png | PNGWing">
                  <a:extLst>
                    <a:ext uri="{FF2B5EF4-FFF2-40B4-BE49-F238E27FC236}">
                      <a16:creationId xmlns:a16="http://schemas.microsoft.com/office/drawing/2014/main" id="{C595ACC9-899F-4251-AB01-0A40D819251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4883" b="95898" l="10000" r="90000">
                              <a14:foregroundMark x1="70652" y1="95898" x2="70616" y2="95020"/>
                              <a14:foregroundMark x1="38587" y1="71680" x2="38587" y2="71680"/>
                              <a14:foregroundMark x1="32826" y1="75391" x2="32826" y2="75391"/>
                              <a14:foregroundMark x1="29891" y1="84766" x2="29891" y2="84766"/>
                              <a14:foregroundMark x1="31957" y1="86328" x2="31957" y2="86328"/>
                              <a14:backgroundMark x1="39674" y1="34180" x2="39674" y2="34180"/>
                              <a14:backgroundMark x1="53696" y1="50391" x2="53696" y2="50391"/>
                              <a14:backgroundMark x1="66304" y1="69727" x2="37500" y2="25195"/>
                              <a14:backgroundMark x1="69022" y1="82617" x2="35217" y2="30078"/>
                              <a14:backgroundMark x1="59565" y1="71289" x2="69457" y2="80273"/>
                              <a14:backgroundMark x1="71739" y1="94922" x2="55000" y2="64063"/>
                              <a14:backgroundMark x1="55000" y1="64063" x2="55000" y2="64063"/>
                              <a14:backgroundMark x1="71304" y1="89258" x2="72174" y2="93164"/>
                              <a14:backgroundMark x1="73913" y1="90039" x2="61304" y2="93945"/>
                              <a14:backgroundMark x1="40217" y1="25977" x2="36087" y2="27734"/>
                              <a14:backgroundMark x1="32065" y1="24414" x2="31196" y2="10742"/>
                              <a14:backgroundMark x1="39239" y1="27734" x2="23478" y2="7422"/>
                              <a14:backgroundMark x1="37500" y1="13867" x2="25761" y2="8203"/>
                              <a14:backgroundMark x1="38804" y1="9766" x2="22609" y2="1758"/>
                              <a14:backgroundMark x1="50543" y1="17969" x2="62717" y2="47070"/>
                              <a14:backgroundMark x1="41848" y1="63672" x2="42283" y2="61328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800000">
                  <a:off x="9377758" y="2587816"/>
                  <a:ext cx="957648" cy="53295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5" name="Picture 10" descr="https://www.mbari.org/wp-content/uploads/2017/06/HotSpot-diagram-1.png">
                  <a:extLst>
                    <a:ext uri="{FF2B5EF4-FFF2-40B4-BE49-F238E27FC236}">
                      <a16:creationId xmlns:a16="http://schemas.microsoft.com/office/drawing/2014/main" id="{A65693B3-D93F-4765-8085-AC1D850573A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8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28346" b="52756" l="30523" r="45349">
                              <a14:foregroundMark x1="38227" y1="52493" x2="31395" y2="52756"/>
                              <a14:foregroundMark x1="40698" y1="52493" x2="40698" y2="52493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79" t="25399" r="52708" b="44618"/>
                <a:stretch/>
              </p:blipFill>
              <p:spPr bwMode="auto">
                <a:xfrm flipH="1">
                  <a:off x="9498566" y="2859660"/>
                  <a:ext cx="681265" cy="61103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33" name="Picture 8" descr="Communications satellite Computer Icons Logo, symbol, angle, text, satellite  Imagery png | PNGWing">
                <a:extLst>
                  <a:ext uri="{FF2B5EF4-FFF2-40B4-BE49-F238E27FC236}">
                    <a16:creationId xmlns:a16="http://schemas.microsoft.com/office/drawing/2014/main" id="{01E8A42E-BC09-4512-82D8-531810629B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4883" b="95898" l="10000" r="90000">
                            <a14:foregroundMark x1="28152" y1="12695" x2="30761" y2="4883"/>
                            <a14:foregroundMark x1="70652" y1="95898" x2="70326" y2="87891"/>
                            <a14:foregroundMark x1="38587" y1="71680" x2="38587" y2="71680"/>
                            <a14:foregroundMark x1="32826" y1="75391" x2="32826" y2="75391"/>
                            <a14:foregroundMark x1="29891" y1="84766" x2="29891" y2="84766"/>
                            <a14:foregroundMark x1="31957" y1="86328" x2="31957" y2="8632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213675" y="2230800"/>
                <a:ext cx="681265" cy="3791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9" name="Arrow: Curved Right 28">
              <a:extLst>
                <a:ext uri="{FF2B5EF4-FFF2-40B4-BE49-F238E27FC236}">
                  <a16:creationId xmlns:a16="http://schemas.microsoft.com/office/drawing/2014/main" id="{B193F508-2EDA-4D4C-981E-19A84699C56B}"/>
                </a:ext>
              </a:extLst>
            </p:cNvPr>
            <p:cNvSpPr/>
            <p:nvPr/>
          </p:nvSpPr>
          <p:spPr>
            <a:xfrm>
              <a:off x="8167646" y="1764610"/>
              <a:ext cx="1038587" cy="2847718"/>
            </a:xfrm>
            <a:prstGeom prst="curvedRight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Arrow: Curved Right 29">
              <a:extLst>
                <a:ext uri="{FF2B5EF4-FFF2-40B4-BE49-F238E27FC236}">
                  <a16:creationId xmlns:a16="http://schemas.microsoft.com/office/drawing/2014/main" id="{20C805BB-12C8-43C2-A72C-D2BD185CE460}"/>
                </a:ext>
              </a:extLst>
            </p:cNvPr>
            <p:cNvSpPr/>
            <p:nvPr/>
          </p:nvSpPr>
          <p:spPr>
            <a:xfrm rot="10800000">
              <a:off x="10871920" y="1690687"/>
              <a:ext cx="1107700" cy="2921640"/>
            </a:xfrm>
            <a:prstGeom prst="curvedRight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6228A69-6399-4938-9AC5-5EC91D04A0A4}"/>
                </a:ext>
              </a:extLst>
            </p:cNvPr>
            <p:cNvSpPr/>
            <p:nvPr/>
          </p:nvSpPr>
          <p:spPr>
            <a:xfrm>
              <a:off x="9343103" y="1446194"/>
              <a:ext cx="1592826" cy="9493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2</a:t>
              </a:r>
              <a:r>
                <a:rPr lang="en-US" sz="1600" baseline="30000" dirty="0">
                  <a:solidFill>
                    <a:schemeClr val="tx1"/>
                  </a:solidFill>
                </a:rPr>
                <a:t>nd</a:t>
              </a:r>
              <a:r>
                <a:rPr lang="en-US" sz="1600" dirty="0">
                  <a:solidFill>
                    <a:schemeClr val="tx1"/>
                  </a:solidFill>
                </a:rPr>
                <a:t> Supervised Control Loop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1C88F51-6B98-464B-A91C-485ACC8A9726}"/>
              </a:ext>
            </a:extLst>
          </p:cNvPr>
          <p:cNvSpPr txBox="1"/>
          <p:nvPr/>
        </p:nvSpPr>
        <p:spPr>
          <a:xfrm>
            <a:off x="4343998" y="2239615"/>
            <a:ext cx="71480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Autonomous Control Loop: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Fast response 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Automatic mission change based on in situ measurements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Supervised Control Loop (Human-in-the-loop):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Real-time human interaction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Validating (or invalidating) an output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Fine tune hyperparameters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Define new missions on the fly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199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C54B811-5217-4C8B-80EF-FE190F71E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Supervised autonomy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231D74-3A4B-4167-91EC-DCA345440C8A}"/>
              </a:ext>
            </a:extLst>
          </p:cNvPr>
          <p:cNvSpPr txBox="1"/>
          <p:nvPr/>
        </p:nvSpPr>
        <p:spPr>
          <a:xfrm>
            <a:off x="838200" y="1720840"/>
            <a:ext cx="71480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create this supervised autonomy system two aspects are key:</a:t>
            </a:r>
          </a:p>
          <a:p>
            <a:endParaRPr lang="en-US" dirty="0"/>
          </a:p>
          <a:p>
            <a:r>
              <a:rPr lang="en-US" dirty="0"/>
              <a:t>1- To have bidirectional communications between the LRAUV and the on shore server while the vehicle is underwater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77D706-9F4B-48A1-8890-CBAF2CEDD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537" y="3758912"/>
            <a:ext cx="7576660" cy="25132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9B84D2-AFB5-4D34-98B4-30E648BED06E}"/>
              </a:ext>
            </a:extLst>
          </p:cNvPr>
          <p:cNvSpPr txBox="1"/>
          <p:nvPr/>
        </p:nvSpPr>
        <p:spPr>
          <a:xfrm>
            <a:off x="838200" y="3293874"/>
            <a:ext cx="7148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Hotspot Acoustic Relay system: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5286DA1-55EB-4ADD-BE5F-90E8CAB2908E}"/>
              </a:ext>
            </a:extLst>
          </p:cNvPr>
          <p:cNvGrpSpPr/>
          <p:nvPr/>
        </p:nvGrpSpPr>
        <p:grpSpPr>
          <a:xfrm>
            <a:off x="8897827" y="-182278"/>
            <a:ext cx="3116982" cy="2512386"/>
            <a:chOff x="8428703" y="3581954"/>
            <a:chExt cx="3410817" cy="276815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B7CA230-4531-42D6-9B2E-1958EEC12CF7}"/>
                </a:ext>
              </a:extLst>
            </p:cNvPr>
            <p:cNvSpPr/>
            <p:nvPr/>
          </p:nvSpPr>
          <p:spPr>
            <a:xfrm>
              <a:off x="8951869" y="4012224"/>
              <a:ext cx="2359742" cy="2154626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3492B01-1CE2-4B73-B3A3-C55C0461E1C6}"/>
                </a:ext>
              </a:extLst>
            </p:cNvPr>
            <p:cNvGrpSpPr/>
            <p:nvPr/>
          </p:nvGrpSpPr>
          <p:grpSpPr>
            <a:xfrm>
              <a:off x="8428703" y="4602231"/>
              <a:ext cx="3410817" cy="1747877"/>
              <a:chOff x="4589608" y="4932667"/>
              <a:chExt cx="3410817" cy="1747877"/>
            </a:xfrm>
          </p:grpSpPr>
          <p:pic>
            <p:nvPicPr>
              <p:cNvPr id="20" name="Picture 10" descr="https://www.mbari.org/wp-content/uploads/2017/06/HotSpot-diagram-1.png">
                <a:extLst>
                  <a:ext uri="{FF2B5EF4-FFF2-40B4-BE49-F238E27FC236}">
                    <a16:creationId xmlns:a16="http://schemas.microsoft.com/office/drawing/2014/main" id="{C17B209D-B49E-46AB-93B3-C2ADE964C7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8556" b="70604" l="70058" r="80233">
                            <a14:foregroundMark x1="70785" y1="70866" x2="70349" y2="70604"/>
                            <a14:foregroundMark x1="79506" y1="48819" x2="79506" y2="48819"/>
                            <a14:foregroundMark x1="79360" y1="48556" x2="79360" y2="485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949" t="46567" r="18439" b="26261"/>
              <a:stretch/>
            </p:blipFill>
            <p:spPr bwMode="auto">
              <a:xfrm rot="18343848" flipH="1">
                <a:off x="5573003" y="5179643"/>
                <a:ext cx="1368762" cy="16330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Arrow: Curved Right 21">
                <a:extLst>
                  <a:ext uri="{FF2B5EF4-FFF2-40B4-BE49-F238E27FC236}">
                    <a16:creationId xmlns:a16="http://schemas.microsoft.com/office/drawing/2014/main" id="{6A7C865E-614D-4C1C-B0FA-7A6445D2DA5C}"/>
                  </a:ext>
                </a:extLst>
              </p:cNvPr>
              <p:cNvSpPr/>
              <p:nvPr/>
            </p:nvSpPr>
            <p:spPr>
              <a:xfrm>
                <a:off x="4589608" y="5037695"/>
                <a:ext cx="777528" cy="1146795"/>
              </a:xfrm>
              <a:prstGeom prst="curvedRightArrow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Arrow: Curved Right 22">
                <a:extLst>
                  <a:ext uri="{FF2B5EF4-FFF2-40B4-BE49-F238E27FC236}">
                    <a16:creationId xmlns:a16="http://schemas.microsoft.com/office/drawing/2014/main" id="{499FFFA8-0801-470B-9DAD-63D8AE6DC7D2}"/>
                  </a:ext>
                </a:extLst>
              </p:cNvPr>
              <p:cNvSpPr/>
              <p:nvPr/>
            </p:nvSpPr>
            <p:spPr>
              <a:xfrm rot="10325029">
                <a:off x="7222897" y="4932667"/>
                <a:ext cx="777528" cy="1146795"/>
              </a:xfrm>
              <a:prstGeom prst="curvedRightArrow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68605DF-9E3B-4A6A-B183-8BE2B6D48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backgroundMark x1="30986" y1="33333" x2="20423" y2="56589"/>
                          <a14:backgroundMark x1="59859" y1="18605" x2="78169" y2="5271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206232" y="3581954"/>
              <a:ext cx="1941968" cy="1764181"/>
            </a:xfrm>
            <a:prstGeom prst="rect">
              <a:avLst/>
            </a:prstGeom>
          </p:spPr>
        </p:pic>
      </p:grpSp>
      <p:pic>
        <p:nvPicPr>
          <p:cNvPr id="24" name="Picture 10" descr="https://www.mbari.org/wp-content/uploads/2017/06/HotSpot-diagram-1.png">
            <a:extLst>
              <a:ext uri="{FF2B5EF4-FFF2-40B4-BE49-F238E27FC236}">
                <a16:creationId xmlns:a16="http://schemas.microsoft.com/office/drawing/2014/main" id="{F204FC55-5F32-4B32-8DDA-BF020FB960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346" b="52756" l="30523" r="45349">
                        <a14:foregroundMark x1="38227" y1="52493" x2="31395" y2="52756"/>
                        <a14:foregroundMark x1="40698" y1="52493" x2="40698" y2="5249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79" t="25399" r="52708" b="44618"/>
          <a:stretch/>
        </p:blipFill>
        <p:spPr bwMode="auto">
          <a:xfrm flipH="1">
            <a:off x="6324901" y="3930091"/>
            <a:ext cx="939993" cy="84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64A2652-572E-466B-908B-BD8C39D09B3F}"/>
              </a:ext>
            </a:extLst>
          </p:cNvPr>
          <p:cNvSpPr txBox="1"/>
          <p:nvPr/>
        </p:nvSpPr>
        <p:spPr>
          <a:xfrm>
            <a:off x="838200" y="6074028"/>
            <a:ext cx="7148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Status: we are currently conducting laboratory tests and we expect to do some sea test during the next weeks.</a:t>
            </a:r>
          </a:p>
        </p:txBody>
      </p:sp>
    </p:spTree>
    <p:extLst>
      <p:ext uri="{BB962C8B-B14F-4D97-AF65-F5344CB8AC3E}">
        <p14:creationId xmlns:p14="http://schemas.microsoft.com/office/powerpoint/2010/main" val="1121804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C54B811-5217-4C8B-80EF-FE190F71E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Supervised autonomy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231D74-3A4B-4167-91EC-DCA345440C8A}"/>
              </a:ext>
            </a:extLst>
          </p:cNvPr>
          <p:cNvSpPr txBox="1"/>
          <p:nvPr/>
        </p:nvSpPr>
        <p:spPr>
          <a:xfrm>
            <a:off x="838200" y="1480699"/>
            <a:ext cx="71480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create this human-in-the-loop system two aspects are key:</a:t>
            </a:r>
          </a:p>
          <a:p>
            <a:endParaRPr lang="en-US" dirty="0"/>
          </a:p>
          <a:p>
            <a:r>
              <a:rPr lang="en-US" dirty="0"/>
              <a:t>2- To have a great localization/tracking system between vehicles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79DD33B-D7F9-4E95-9EB3-9BF1A569ED89}"/>
              </a:ext>
            </a:extLst>
          </p:cNvPr>
          <p:cNvGrpSpPr/>
          <p:nvPr/>
        </p:nvGrpSpPr>
        <p:grpSpPr>
          <a:xfrm>
            <a:off x="8897827" y="-182278"/>
            <a:ext cx="3116982" cy="2512386"/>
            <a:chOff x="8428703" y="3581954"/>
            <a:chExt cx="3410817" cy="276815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414F30A-9E27-4CE6-8890-26B685B532C9}"/>
                </a:ext>
              </a:extLst>
            </p:cNvPr>
            <p:cNvSpPr/>
            <p:nvPr/>
          </p:nvSpPr>
          <p:spPr>
            <a:xfrm>
              <a:off x="8951869" y="4012224"/>
              <a:ext cx="2359742" cy="2154626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591942E-41CB-4EBB-9FFC-B516FABC08C8}"/>
                </a:ext>
              </a:extLst>
            </p:cNvPr>
            <p:cNvGrpSpPr/>
            <p:nvPr/>
          </p:nvGrpSpPr>
          <p:grpSpPr>
            <a:xfrm>
              <a:off x="8428703" y="4602231"/>
              <a:ext cx="3410817" cy="1747877"/>
              <a:chOff x="4589608" y="4932667"/>
              <a:chExt cx="3410817" cy="1747877"/>
            </a:xfrm>
          </p:grpSpPr>
          <p:pic>
            <p:nvPicPr>
              <p:cNvPr id="11" name="Picture 10" descr="https://www.mbari.org/wp-content/uploads/2017/06/HotSpot-diagram-1.png">
                <a:extLst>
                  <a:ext uri="{FF2B5EF4-FFF2-40B4-BE49-F238E27FC236}">
                    <a16:creationId xmlns:a16="http://schemas.microsoft.com/office/drawing/2014/main" id="{C83E75E6-B397-48BF-80C9-AED3BEBC5FB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8556" b="70604" l="70058" r="80233">
                            <a14:foregroundMark x1="70785" y1="70866" x2="70349" y2="70604"/>
                            <a14:foregroundMark x1="79506" y1="48819" x2="79506" y2="48819"/>
                            <a14:foregroundMark x1="79360" y1="48556" x2="79360" y2="485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949" t="46567" r="18439" b="26261"/>
              <a:stretch/>
            </p:blipFill>
            <p:spPr bwMode="auto">
              <a:xfrm rot="18343848" flipH="1">
                <a:off x="5573003" y="5179643"/>
                <a:ext cx="1368762" cy="16330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Arrow: Curved Right 11">
                <a:extLst>
                  <a:ext uri="{FF2B5EF4-FFF2-40B4-BE49-F238E27FC236}">
                    <a16:creationId xmlns:a16="http://schemas.microsoft.com/office/drawing/2014/main" id="{278E9D03-B601-4814-AEB8-AFA1BDB9E8DB}"/>
                  </a:ext>
                </a:extLst>
              </p:cNvPr>
              <p:cNvSpPr/>
              <p:nvPr/>
            </p:nvSpPr>
            <p:spPr>
              <a:xfrm>
                <a:off x="4589608" y="5037695"/>
                <a:ext cx="777528" cy="1146795"/>
              </a:xfrm>
              <a:prstGeom prst="curvedRightArrow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Arrow: Curved Right 12">
                <a:extLst>
                  <a:ext uri="{FF2B5EF4-FFF2-40B4-BE49-F238E27FC236}">
                    <a16:creationId xmlns:a16="http://schemas.microsoft.com/office/drawing/2014/main" id="{007E4E29-E8A9-402D-A680-8D53C0C84244}"/>
                  </a:ext>
                </a:extLst>
              </p:cNvPr>
              <p:cNvSpPr/>
              <p:nvPr/>
            </p:nvSpPr>
            <p:spPr>
              <a:xfrm rot="10325029">
                <a:off x="7222897" y="4932667"/>
                <a:ext cx="777528" cy="1146795"/>
              </a:xfrm>
              <a:prstGeom prst="curvedRightArrow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AA50575-C372-4934-A330-677EF9CF4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backgroundMark x1="30986" y1="33333" x2="20423" y2="56589"/>
                          <a14:backgroundMark x1="59859" y1="18605" x2="78169" y2="5271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206232" y="3581954"/>
              <a:ext cx="1941968" cy="1764181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8256BC3-85A5-4615-9795-4CBFB38910E5}"/>
              </a:ext>
            </a:extLst>
          </p:cNvPr>
          <p:cNvSpPr txBox="1"/>
          <p:nvPr/>
        </p:nvSpPr>
        <p:spPr>
          <a:xfrm>
            <a:off x="838200" y="2496293"/>
            <a:ext cx="7148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Studying Reinforcement Learning methods to train an agent to learn the best policy for both tracking and communication purposes:</a:t>
            </a:r>
          </a:p>
        </p:txBody>
      </p:sp>
      <p:pic>
        <p:nvPicPr>
          <p:cNvPr id="21" name="seed-213">
            <a:hlinkClick r:id="" action="ppaction://media"/>
            <a:extLst>
              <a:ext uri="{FF2B5EF4-FFF2-40B4-BE49-F238E27FC236}">
                <a16:creationId xmlns:a16="http://schemas.microsoft.com/office/drawing/2014/main" id="{A17A176A-82DB-49F9-AFDE-3D3AF57BD7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15611" y="3637348"/>
            <a:ext cx="2330246" cy="233024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606EBE3-3026-4059-B0FE-92B31778A8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5458" y="3535752"/>
            <a:ext cx="2550141" cy="250500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5996AA92-4736-45B9-B397-27276172D2D1}"/>
              </a:ext>
            </a:extLst>
          </p:cNvPr>
          <p:cNvSpPr/>
          <p:nvPr/>
        </p:nvSpPr>
        <p:spPr>
          <a:xfrm>
            <a:off x="1215611" y="3685115"/>
            <a:ext cx="2340077" cy="22076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10CEBF9E-3A8E-4827-8059-7D12BA9CC57A}"/>
              </a:ext>
            </a:extLst>
          </p:cNvPr>
          <p:cNvSpPr/>
          <p:nvPr/>
        </p:nvSpPr>
        <p:spPr>
          <a:xfrm>
            <a:off x="3915031" y="4576328"/>
            <a:ext cx="383458" cy="4424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BCDE120A-661C-47D0-8483-2F992977DC92}"/>
              </a:ext>
            </a:extLst>
          </p:cNvPr>
          <p:cNvSpPr/>
          <p:nvPr/>
        </p:nvSpPr>
        <p:spPr>
          <a:xfrm>
            <a:off x="7254413" y="4584269"/>
            <a:ext cx="383458" cy="4424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9EF7AE5-424D-475F-B7F6-F096251E0A2E}"/>
              </a:ext>
            </a:extLst>
          </p:cNvPr>
          <p:cNvPicPr/>
          <p:nvPr/>
        </p:nvPicPr>
        <p:blipFill>
          <a:blip r:embed="rId10"/>
          <a:stretch>
            <a:fillRect/>
          </a:stretch>
        </p:blipFill>
        <p:spPr>
          <a:xfrm>
            <a:off x="7986252" y="3548291"/>
            <a:ext cx="2696657" cy="259406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3CA8163-9368-4DA6-B759-7E42629A01C4}"/>
              </a:ext>
            </a:extLst>
          </p:cNvPr>
          <p:cNvSpPr txBox="1"/>
          <p:nvPr/>
        </p:nvSpPr>
        <p:spPr>
          <a:xfrm>
            <a:off x="1290018" y="3249193"/>
            <a:ext cx="2330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Trained agent in action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5B13809-B4A9-4DF6-8249-5B893B86FFD6}"/>
              </a:ext>
            </a:extLst>
          </p:cNvPr>
          <p:cNvSpPr txBox="1"/>
          <p:nvPr/>
        </p:nvSpPr>
        <p:spPr>
          <a:xfrm>
            <a:off x="4930877" y="3249193"/>
            <a:ext cx="2330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Trained agent result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ADE7E6-F344-4E9D-A737-CDC70B416B03}"/>
              </a:ext>
            </a:extLst>
          </p:cNvPr>
          <p:cNvSpPr txBox="1"/>
          <p:nvPr/>
        </p:nvSpPr>
        <p:spPr>
          <a:xfrm>
            <a:off x="8334633" y="3249193"/>
            <a:ext cx="2330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Tracking performance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91EF5D8-C8DF-461E-9E46-CA931523FE0D}"/>
              </a:ext>
            </a:extLst>
          </p:cNvPr>
          <p:cNvSpPr txBox="1"/>
          <p:nvPr/>
        </p:nvSpPr>
        <p:spPr>
          <a:xfrm>
            <a:off x="838199" y="6118285"/>
            <a:ext cx="9137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Status: we have the first simulation results of a trained agent, which has a better performance than traditional methods (greater accuracy at the beginning of the tracking)</a:t>
            </a:r>
          </a:p>
        </p:txBody>
      </p:sp>
    </p:spTree>
    <p:extLst>
      <p:ext uri="{BB962C8B-B14F-4D97-AF65-F5344CB8AC3E}">
        <p14:creationId xmlns:p14="http://schemas.microsoft.com/office/powerpoint/2010/main" val="181729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268</Words>
  <Application>Microsoft Office PowerPoint</Application>
  <PresentationFormat>Widescreen</PresentationFormat>
  <Paragraphs>41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Rounded MT Bold</vt:lpstr>
      <vt:lpstr>Calibri</vt:lpstr>
      <vt:lpstr>Calibri Light</vt:lpstr>
      <vt:lpstr>Office Theme</vt:lpstr>
      <vt:lpstr>Supervised autonomy</vt:lpstr>
      <vt:lpstr>Supervised autonomy</vt:lpstr>
      <vt:lpstr>Supervised autonomy</vt:lpstr>
      <vt:lpstr>Supervised autonomy</vt:lpstr>
      <vt:lpstr>Supervised autonomy</vt:lpstr>
      <vt:lpstr>Supervised autonomy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Supervised autonomy</dc:title>
  <dc:creator>Usuari</dc:creator>
  <cp:lastModifiedBy>Usuari</cp:lastModifiedBy>
  <cp:revision>15</cp:revision>
  <dcterms:created xsi:type="dcterms:W3CDTF">2021-11-16T22:46:45Z</dcterms:created>
  <dcterms:modified xsi:type="dcterms:W3CDTF">2021-11-17T01:40:08Z</dcterms:modified>
</cp:coreProperties>
</file>