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mkv" ContentType="video/unknown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469" r:id="rId3"/>
    <p:sldId id="462" r:id="rId4"/>
    <p:sldId id="482" r:id="rId5"/>
    <p:sldId id="492" r:id="rId6"/>
    <p:sldId id="461" r:id="rId7"/>
    <p:sldId id="503" r:id="rId8"/>
    <p:sldId id="323" r:id="rId9"/>
    <p:sldId id="406" r:id="rId10"/>
    <p:sldId id="511" r:id="rId11"/>
    <p:sldId id="507" r:id="rId12"/>
    <p:sldId id="504" r:id="rId13"/>
    <p:sldId id="505" r:id="rId14"/>
    <p:sldId id="295" r:id="rId15"/>
    <p:sldId id="267" r:id="rId16"/>
    <p:sldId id="274" r:id="rId17"/>
    <p:sldId id="535" r:id="rId18"/>
    <p:sldId id="513" r:id="rId19"/>
    <p:sldId id="52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84" d="100"/>
          <a:sy n="184" d="100"/>
        </p:scale>
        <p:origin x="275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2DD4-E737-4D54-9DE2-FCB3BBB880B9}" type="datetime1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40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3740-B43A-4615-A493-5EF119A942BB}" type="datetime1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015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6F7A-B16D-4534-8FD3-C860A0291275}" type="datetime1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754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  <a:lvl2pPr>
              <a:defRPr sz="2400">
                <a:latin typeface="Gill Sans"/>
                <a:ea typeface="Gill Sans"/>
                <a:cs typeface="Gill Sans"/>
                <a:sym typeface="Gill Sans"/>
              </a:defRPr>
            </a:lvl2pPr>
            <a:lvl3pPr>
              <a:defRPr sz="2400">
                <a:latin typeface="Gill Sans"/>
                <a:ea typeface="Gill Sans"/>
                <a:cs typeface="Gill Sans"/>
                <a:sym typeface="Gill Sans"/>
              </a:defRPr>
            </a:lvl3pPr>
            <a:lvl4pPr>
              <a:defRPr sz="2400">
                <a:latin typeface="Gill Sans"/>
                <a:ea typeface="Gill Sans"/>
                <a:cs typeface="Gill Sans"/>
                <a:sym typeface="Gill Sans"/>
              </a:defRPr>
            </a:lvl4pPr>
            <a:lvl5pPr>
              <a:defRPr sz="2400"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260996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40664"/>
          </a:xfrm>
          <a:solidFill>
            <a:schemeClr val="bg1"/>
          </a:solidFill>
        </p:spPr>
        <p:txBody>
          <a:bodyPr lIns="274320" anchor="ctr"/>
          <a:lstStyle>
            <a:lvl1pPr algn="l"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15CA2-BE70-4D52-AFD1-1B16067AA8FC}" type="datetime1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121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D572-2DD2-4CB9-BC69-BC89C8274DA3}" type="datetime1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288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8098-4ECA-47B8-BEE8-E4A38FB66CDD}" type="datetime1">
              <a:rPr lang="en-US" smtClean="0"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741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78D8-26B4-4B74-8CE8-9C89A04D02DF}" type="datetime1">
              <a:rPr lang="en-US" smtClean="0"/>
              <a:t>11/18/2021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621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0DA66-6969-47B3-BCB4-09808FF1E04C}" type="datetime1">
              <a:rPr lang="en-US" smtClean="0"/>
              <a:t>11/18/2021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321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E9450-68B5-4994-8715-7FDC77E6E980}" type="datetime1">
              <a:rPr lang="en-US" smtClean="0"/>
              <a:t>11/18/2021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029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9A41-DD64-43EF-9660-67F4334CDEEC}" type="datetime1">
              <a:rPr lang="en-US" smtClean="0"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1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3E8E-F255-49CB-86CD-37A4C2028C01}" type="datetime1">
              <a:rPr lang="en-US" smtClean="0"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488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07E7B-2FEA-430A-88AD-BA89E2D7B0C5}" type="datetime1">
              <a:rPr lang="en-US" smtClean="0"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187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3.tiff"/><Relationship Id="rId7" Type="http://schemas.openxmlformats.org/officeDocument/2006/relationships/image" Target="../media/image47.png"/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tiff"/><Relationship Id="rId5" Type="http://schemas.openxmlformats.org/officeDocument/2006/relationships/image" Target="../media/image45.tiff"/><Relationship Id="rId10" Type="http://schemas.openxmlformats.org/officeDocument/2006/relationships/image" Target="../media/image49.tiff"/><Relationship Id="rId4" Type="http://schemas.openxmlformats.org/officeDocument/2006/relationships/image" Target="../media/image44.tiff"/><Relationship Id="rId9" Type="http://schemas.openxmlformats.org/officeDocument/2006/relationships/image" Target="../media/image48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kv"/><Relationship Id="rId1" Type="http://schemas.microsoft.com/office/2007/relationships/media" Target="../media/media2.mkv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22.jpe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6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Imaging Geometry Simulation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643" y="1205865"/>
            <a:ext cx="2794635" cy="25605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6382" y="1205865"/>
            <a:ext cx="2817317" cy="2560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5802" y="1205866"/>
            <a:ext cx="2763632" cy="2560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21280" y="3766395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 cm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58173" y="3766395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 cm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90934" y="376639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 cm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190AEE-F0C7-40A5-A094-9C9193EE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1" y="4335780"/>
            <a:ext cx="8161019" cy="2270760"/>
          </a:xfrm>
        </p:spPr>
        <p:txBody>
          <a:bodyPr>
            <a:normAutofit/>
          </a:bodyPr>
          <a:lstStyle/>
          <a:p>
            <a:r>
              <a:rPr lang="en-US" dirty="0"/>
              <a:t>Individual particles have much better contrast at 30, 60 cm compared to 10 cm</a:t>
            </a:r>
          </a:p>
          <a:p>
            <a:r>
              <a:rPr lang="en-US" dirty="0"/>
              <a:t>Overall image contrast is significantly higher at 30 or 60 cm compared to 10 cm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603057-5FF4-4900-B8A9-F33233DD1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932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481B0-4C4E-47E5-8EAA-3FF234D56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40664"/>
          </a:xfrm>
        </p:spPr>
        <p:txBody>
          <a:bodyPr/>
          <a:lstStyle/>
          <a:p>
            <a:r>
              <a:rPr lang="en-US" dirty="0"/>
              <a:t>Zooplankton Avoidance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3F1364-224C-4A17-9FAB-E9D877831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724" name="Picture 4">
            <a:extLst>
              <a:ext uri="{FF2B5EF4-FFF2-40B4-BE49-F238E27FC236}">
                <a16:creationId xmlns:a16="http://schemas.microsoft.com/office/drawing/2014/main" id="{743EBC4E-DF33-4541-879C-144221FD0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160" y="568181"/>
            <a:ext cx="4449500" cy="286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>
            <a:extLst>
              <a:ext uri="{FF2B5EF4-FFF2-40B4-BE49-F238E27FC236}">
                <a16:creationId xmlns:a16="http://schemas.microsoft.com/office/drawing/2014/main" id="{5CAF2FE0-F393-4F9B-83FC-96DA3883D9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91"/>
          <a:stretch/>
        </p:blipFill>
        <p:spPr bwMode="auto">
          <a:xfrm>
            <a:off x="6451160" y="3454701"/>
            <a:ext cx="4440480" cy="301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B82708-6FAC-4C99-8797-16EE0F56D9AB}"/>
              </a:ext>
            </a:extLst>
          </p:cNvPr>
          <p:cNvCxnSpPr/>
          <p:nvPr/>
        </p:nvCxnSpPr>
        <p:spPr>
          <a:xfrm flipH="1" flipV="1">
            <a:off x="6990561" y="2959626"/>
            <a:ext cx="1888317" cy="19316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55BDD92-DE46-408B-A5FC-F58B115E389A}"/>
              </a:ext>
            </a:extLst>
          </p:cNvPr>
          <p:cNvCxnSpPr/>
          <p:nvPr/>
        </p:nvCxnSpPr>
        <p:spPr>
          <a:xfrm flipV="1">
            <a:off x="10009704" y="2959626"/>
            <a:ext cx="741259" cy="19316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E81EAAE-2E01-4CED-B11A-89632EC7519F}"/>
              </a:ext>
            </a:extLst>
          </p:cNvPr>
          <p:cNvCxnSpPr/>
          <p:nvPr/>
        </p:nvCxnSpPr>
        <p:spPr>
          <a:xfrm>
            <a:off x="6990561" y="2770253"/>
            <a:ext cx="3760402" cy="0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E3F60B7-4736-4FE7-AE97-22A1ACDB60B4}"/>
              </a:ext>
            </a:extLst>
          </p:cNvPr>
          <p:cNvSpPr txBox="1"/>
          <p:nvPr/>
        </p:nvSpPr>
        <p:spPr>
          <a:xfrm>
            <a:off x="8056460" y="2563246"/>
            <a:ext cx="9522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0.1 1/s</a:t>
            </a:r>
          </a:p>
        </p:txBody>
      </p:sp>
      <p:pic>
        <p:nvPicPr>
          <p:cNvPr id="30730" name="Picture 10">
            <a:extLst>
              <a:ext uri="{FF2B5EF4-FFF2-40B4-BE49-F238E27FC236}">
                <a16:creationId xmlns:a16="http://schemas.microsoft.com/office/drawing/2014/main" id="{BB511DC5-FFF2-4EA5-AB80-4BAF55ECC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375" y="3779981"/>
            <a:ext cx="4940966" cy="268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CA89188-3C0D-44DD-A4DE-9449C4AC8708}"/>
              </a:ext>
            </a:extLst>
          </p:cNvPr>
          <p:cNvCxnSpPr>
            <a:cxnSpLocks/>
          </p:cNvCxnSpPr>
          <p:nvPr/>
        </p:nvCxnSpPr>
        <p:spPr>
          <a:xfrm flipH="1" flipV="1">
            <a:off x="9052019" y="2977261"/>
            <a:ext cx="430679" cy="19139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74108C7F-EB05-4460-8975-B8D17A6EA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375" y="1221455"/>
            <a:ext cx="4940966" cy="2360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Selected a 0.5 m distance in front of the vehicle as a target for the focal plane. 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Simulations showed a shear of less than 0.1 1/s at this range and this level is below the threshold for many of the larger (&gt; 1 mm) plankton</a:t>
            </a:r>
          </a:p>
        </p:txBody>
      </p:sp>
    </p:spTree>
    <p:extLst>
      <p:ext uri="{BB962C8B-B14F-4D97-AF65-F5344CB8AC3E}">
        <p14:creationId xmlns:p14="http://schemas.microsoft.com/office/powerpoint/2010/main" val="1756830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A983B-17F8-490E-96FB-2FB2CBCBE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Design: Camera and Electronics (300m)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41F503-02C0-461B-BED0-5D0CD9DC3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Google Shape;345;p29">
            <a:extLst>
              <a:ext uri="{FF2B5EF4-FFF2-40B4-BE49-F238E27FC236}">
                <a16:creationId xmlns:a16="http://schemas.microsoft.com/office/drawing/2014/main" id="{4ED7223B-6C0B-4502-A152-DFF64763FF8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72633" y="1307501"/>
            <a:ext cx="9597056" cy="509463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46;p29">
            <a:extLst>
              <a:ext uri="{FF2B5EF4-FFF2-40B4-BE49-F238E27FC236}">
                <a16:creationId xmlns:a16="http://schemas.microsoft.com/office/drawing/2014/main" id="{7B92F3D6-7656-40DA-BFD4-76F906B39A10}"/>
              </a:ext>
            </a:extLst>
          </p:cNvPr>
          <p:cNvSpPr txBox="1"/>
          <p:nvPr/>
        </p:nvSpPr>
        <p:spPr>
          <a:xfrm>
            <a:off x="972633" y="3843033"/>
            <a:ext cx="2583600" cy="14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3876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6000 m rating requires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srgbClr val="3876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3876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3876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 6Al-4V material,</a:t>
            </a:r>
            <a:b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3876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3876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0.32” thick walls,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srgbClr val="3876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3876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Same OD,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srgbClr val="3876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3876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1.5” longer,</a:t>
            </a:r>
            <a:b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3876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3876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2” thick sapphire port,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srgbClr val="38761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7471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BD5D6-E10C-4EE9-ABE7-A97B46E0C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Design Overview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936D67-D562-43D3-A0A5-507EB378A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Google Shape;152;p21">
            <a:extLst>
              <a:ext uri="{FF2B5EF4-FFF2-40B4-BE49-F238E27FC236}">
                <a16:creationId xmlns:a16="http://schemas.microsoft.com/office/drawing/2014/main" id="{42EAA82F-6EAE-403F-93CB-FCADB24CB6EF}"/>
              </a:ext>
            </a:extLst>
          </p:cNvPr>
          <p:cNvSpPr txBox="1"/>
          <p:nvPr/>
        </p:nvSpPr>
        <p:spPr>
          <a:xfrm>
            <a:off x="5686851" y="3706397"/>
            <a:ext cx="708800" cy="4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67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RUN</a:t>
            </a:r>
            <a:endParaRPr kumimoji="0" sz="1067" b="0" i="0" u="none" strike="noStrike" kern="1200" cap="none" spc="0" normalizeH="0" baseline="0" noProof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Google Shape;153;p21">
            <a:extLst>
              <a:ext uri="{FF2B5EF4-FFF2-40B4-BE49-F238E27FC236}">
                <a16:creationId xmlns:a16="http://schemas.microsoft.com/office/drawing/2014/main" id="{F39C7B6B-B4BB-470C-B0FA-57E8B40C2F42}"/>
              </a:ext>
            </a:extLst>
          </p:cNvPr>
          <p:cNvSpPr/>
          <p:nvPr/>
        </p:nvSpPr>
        <p:spPr>
          <a:xfrm>
            <a:off x="3302433" y="1543267"/>
            <a:ext cx="7224800" cy="4583600"/>
          </a:xfrm>
          <a:prstGeom prst="roundRect">
            <a:avLst>
              <a:gd name="adj" fmla="val 3438"/>
            </a:avLst>
          </a:prstGeom>
          <a:noFill/>
          <a:ln w="19050" cap="flat" cmpd="sng">
            <a:solidFill>
              <a:srgbClr val="CCCCCC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Google Shape;155;p21">
            <a:extLst>
              <a:ext uri="{FF2B5EF4-FFF2-40B4-BE49-F238E27FC236}">
                <a16:creationId xmlns:a16="http://schemas.microsoft.com/office/drawing/2014/main" id="{ED691431-16D5-4CCD-AF3C-A603DB501C3D}"/>
              </a:ext>
            </a:extLst>
          </p:cNvPr>
          <p:cNvSpPr/>
          <p:nvPr/>
        </p:nvSpPr>
        <p:spPr>
          <a:xfrm>
            <a:off x="641233" y="3975701"/>
            <a:ext cx="2182000" cy="2124400"/>
          </a:xfrm>
          <a:prstGeom prst="roundRect">
            <a:avLst>
              <a:gd name="adj" fmla="val 3438"/>
            </a:avLst>
          </a:prstGeom>
          <a:noFill/>
          <a:ln w="19050" cap="flat" cmpd="sng">
            <a:solidFill>
              <a:srgbClr val="CCCCCC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Google Shape;156;p21">
            <a:extLst>
              <a:ext uri="{FF2B5EF4-FFF2-40B4-BE49-F238E27FC236}">
                <a16:creationId xmlns:a16="http://schemas.microsoft.com/office/drawing/2014/main" id="{DBCCB389-1154-403F-B2F5-20A561C54B92}"/>
              </a:ext>
            </a:extLst>
          </p:cNvPr>
          <p:cNvSpPr/>
          <p:nvPr/>
        </p:nvSpPr>
        <p:spPr>
          <a:xfrm>
            <a:off x="9003167" y="4045234"/>
            <a:ext cx="1210400" cy="594800"/>
          </a:xfrm>
          <a:prstGeom prst="roundRect">
            <a:avLst>
              <a:gd name="adj" fmla="val 6297"/>
            </a:avLst>
          </a:prstGeom>
          <a:solidFill>
            <a:srgbClr val="DD7E6B"/>
          </a:solidFill>
          <a:ln w="9525" cap="flat" cmpd="sng">
            <a:solidFill>
              <a:srgbClr val="3030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5V DC/DC 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Google Shape;157;p21">
            <a:extLst>
              <a:ext uri="{FF2B5EF4-FFF2-40B4-BE49-F238E27FC236}">
                <a16:creationId xmlns:a16="http://schemas.microsoft.com/office/drawing/2014/main" id="{CDFA24E9-B27C-4851-BA83-9CA22607ACD1}"/>
              </a:ext>
            </a:extLst>
          </p:cNvPr>
          <p:cNvSpPr/>
          <p:nvPr/>
        </p:nvSpPr>
        <p:spPr>
          <a:xfrm>
            <a:off x="6412267" y="3743267"/>
            <a:ext cx="1924000" cy="1459200"/>
          </a:xfrm>
          <a:prstGeom prst="roundRect">
            <a:avLst>
              <a:gd name="adj" fmla="val 6297"/>
            </a:avLst>
          </a:prstGeom>
          <a:solidFill>
            <a:srgbClr val="0B5394"/>
          </a:solidFill>
          <a:ln w="9525" cap="flat" cmpd="sng">
            <a:solidFill>
              <a:srgbClr val="3030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32-bit MCU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SAMD21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LowPowerLabs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Google Shape;158;p21">
            <a:extLst>
              <a:ext uri="{FF2B5EF4-FFF2-40B4-BE49-F238E27FC236}">
                <a16:creationId xmlns:a16="http://schemas.microsoft.com/office/drawing/2014/main" id="{B8583A8A-B323-4889-8B67-871A10212A75}"/>
              </a:ext>
            </a:extLst>
          </p:cNvPr>
          <p:cNvSpPr/>
          <p:nvPr/>
        </p:nvSpPr>
        <p:spPr>
          <a:xfrm>
            <a:off x="754433" y="4163401"/>
            <a:ext cx="1924000" cy="819200"/>
          </a:xfrm>
          <a:prstGeom prst="roundRect">
            <a:avLst>
              <a:gd name="adj" fmla="val 6297"/>
            </a:avLst>
          </a:prstGeom>
          <a:solidFill>
            <a:srgbClr val="76A5AF"/>
          </a:solidFill>
          <a:ln w="9525" cap="flat" cmpd="sng">
            <a:solidFill>
              <a:srgbClr val="3030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Cree XD16 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 Series 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 Parallel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Google Shape;159;p21">
            <a:extLst>
              <a:ext uri="{FF2B5EF4-FFF2-40B4-BE49-F238E27FC236}">
                <a16:creationId xmlns:a16="http://schemas.microsoft.com/office/drawing/2014/main" id="{D80CB322-AD28-4232-ACAB-1D365D5A55BA}"/>
              </a:ext>
            </a:extLst>
          </p:cNvPr>
          <p:cNvSpPr/>
          <p:nvPr/>
        </p:nvSpPr>
        <p:spPr>
          <a:xfrm>
            <a:off x="754433" y="5446601"/>
            <a:ext cx="1924000" cy="534800"/>
          </a:xfrm>
          <a:prstGeom prst="roundRect">
            <a:avLst>
              <a:gd name="adj" fmla="val 6297"/>
            </a:avLst>
          </a:prstGeom>
          <a:solidFill>
            <a:srgbClr val="76A5AF"/>
          </a:solidFill>
          <a:ln w="9525" cap="flat" cmpd="sng">
            <a:solidFill>
              <a:srgbClr val="3030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Thermal Protection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Google Shape;160;p21">
            <a:extLst>
              <a:ext uri="{FF2B5EF4-FFF2-40B4-BE49-F238E27FC236}">
                <a16:creationId xmlns:a16="http://schemas.microsoft.com/office/drawing/2014/main" id="{59B5A89A-F8B5-4029-9758-87D9C9C32B63}"/>
              </a:ext>
            </a:extLst>
          </p:cNvPr>
          <p:cNvCxnSpPr>
            <a:stCxn id="25" idx="2"/>
            <a:endCxn id="8" idx="0"/>
          </p:cNvCxnSpPr>
          <p:nvPr/>
        </p:nvCxnSpPr>
        <p:spPr>
          <a:xfrm rot="-5400000" flipH="1">
            <a:off x="9401967" y="3838301"/>
            <a:ext cx="413200" cy="800"/>
          </a:xfrm>
          <a:prstGeom prst="bentConnector3">
            <a:avLst>
              <a:gd name="adj1" fmla="val 49992"/>
            </a:avLst>
          </a:prstGeom>
          <a:noFill/>
          <a:ln w="38100" cap="flat" cmpd="sng">
            <a:solidFill>
              <a:srgbClr val="B45F06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" name="Google Shape;162;p21">
            <a:extLst>
              <a:ext uri="{FF2B5EF4-FFF2-40B4-BE49-F238E27FC236}">
                <a16:creationId xmlns:a16="http://schemas.microsoft.com/office/drawing/2014/main" id="{E8E8C33F-B832-4DE3-AC32-950CAA2CBB60}"/>
              </a:ext>
            </a:extLst>
          </p:cNvPr>
          <p:cNvSpPr txBox="1"/>
          <p:nvPr/>
        </p:nvSpPr>
        <p:spPr>
          <a:xfrm>
            <a:off x="10647867" y="2608967"/>
            <a:ext cx="1850400" cy="3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333" b="0" i="0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Input Voltage</a:t>
            </a:r>
            <a:endParaRPr kumimoji="0" sz="1333" b="0" i="0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333" b="0" i="0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9-36 V</a:t>
            </a:r>
            <a:endParaRPr kumimoji="0" sz="1333" b="0" i="0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4" name="Google Shape;163;p21">
            <a:extLst>
              <a:ext uri="{FF2B5EF4-FFF2-40B4-BE49-F238E27FC236}">
                <a16:creationId xmlns:a16="http://schemas.microsoft.com/office/drawing/2014/main" id="{B9A93A68-819B-4671-87DA-38E150BE509F}"/>
              </a:ext>
            </a:extLst>
          </p:cNvPr>
          <p:cNvCxnSpPr/>
          <p:nvPr/>
        </p:nvCxnSpPr>
        <p:spPr>
          <a:xfrm>
            <a:off x="5659200" y="4089334"/>
            <a:ext cx="754000" cy="0"/>
          </a:xfrm>
          <a:prstGeom prst="straightConnector1">
            <a:avLst/>
          </a:prstGeom>
          <a:noFill/>
          <a:ln w="19050" cap="flat" cmpd="sng">
            <a:solidFill>
              <a:srgbClr val="8E7CC3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15" name="Google Shape;164;p21">
            <a:extLst>
              <a:ext uri="{FF2B5EF4-FFF2-40B4-BE49-F238E27FC236}">
                <a16:creationId xmlns:a16="http://schemas.microsoft.com/office/drawing/2014/main" id="{30F12DD4-3FB3-40A3-9668-5B0D343F70E2}"/>
              </a:ext>
            </a:extLst>
          </p:cNvPr>
          <p:cNvSpPr txBox="1"/>
          <p:nvPr/>
        </p:nvSpPr>
        <p:spPr>
          <a:xfrm>
            <a:off x="3575552" y="3931934"/>
            <a:ext cx="612800" cy="3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333" b="0" i="0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42 V</a:t>
            </a:r>
            <a:endParaRPr kumimoji="0" sz="1333" b="0" i="0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6" name="Google Shape;165;p21">
            <a:extLst>
              <a:ext uri="{FF2B5EF4-FFF2-40B4-BE49-F238E27FC236}">
                <a16:creationId xmlns:a16="http://schemas.microsoft.com/office/drawing/2014/main" id="{1B76B727-E071-4016-B5DC-D8A6FF225DFB}"/>
              </a:ext>
            </a:extLst>
          </p:cNvPr>
          <p:cNvCxnSpPr/>
          <p:nvPr/>
        </p:nvCxnSpPr>
        <p:spPr>
          <a:xfrm flipH="1">
            <a:off x="2672433" y="4336434"/>
            <a:ext cx="1728400" cy="12400"/>
          </a:xfrm>
          <a:prstGeom prst="straightConnector1">
            <a:avLst/>
          </a:prstGeom>
          <a:noFill/>
          <a:ln w="38100" cap="flat" cmpd="sng">
            <a:solidFill>
              <a:srgbClr val="5B0F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" name="Google Shape;166;p21">
            <a:extLst>
              <a:ext uri="{FF2B5EF4-FFF2-40B4-BE49-F238E27FC236}">
                <a16:creationId xmlns:a16="http://schemas.microsoft.com/office/drawing/2014/main" id="{0571593B-B491-4C94-84BE-9C14F8161CA2}"/>
              </a:ext>
            </a:extLst>
          </p:cNvPr>
          <p:cNvSpPr txBox="1"/>
          <p:nvPr/>
        </p:nvSpPr>
        <p:spPr>
          <a:xfrm>
            <a:off x="715600" y="3496101"/>
            <a:ext cx="2051200" cy="3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0" i="1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Strobe Head x10</a:t>
            </a:r>
            <a:endParaRPr kumimoji="0" sz="2400" b="0" i="1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Google Shape;167;p21">
            <a:extLst>
              <a:ext uri="{FF2B5EF4-FFF2-40B4-BE49-F238E27FC236}">
                <a16:creationId xmlns:a16="http://schemas.microsoft.com/office/drawing/2014/main" id="{36331F2E-6C1D-49E7-8817-8B93E8272E4E}"/>
              </a:ext>
            </a:extLst>
          </p:cNvPr>
          <p:cNvSpPr txBox="1"/>
          <p:nvPr/>
        </p:nvSpPr>
        <p:spPr>
          <a:xfrm>
            <a:off x="5811500" y="1156467"/>
            <a:ext cx="2051200" cy="3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0" i="1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EyeRIS Can </a:t>
            </a:r>
            <a:endParaRPr kumimoji="0" sz="2400" b="0" i="1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9" name="Google Shape;168;p21">
            <a:extLst>
              <a:ext uri="{FF2B5EF4-FFF2-40B4-BE49-F238E27FC236}">
                <a16:creationId xmlns:a16="http://schemas.microsoft.com/office/drawing/2014/main" id="{CD05A4B8-E0CE-41FC-9663-B5A0326D3D6E}"/>
              </a:ext>
            </a:extLst>
          </p:cNvPr>
          <p:cNvCxnSpPr/>
          <p:nvPr/>
        </p:nvCxnSpPr>
        <p:spPr>
          <a:xfrm rot="10800000">
            <a:off x="5574867" y="4917134"/>
            <a:ext cx="846800" cy="0"/>
          </a:xfrm>
          <a:prstGeom prst="straightConnector1">
            <a:avLst/>
          </a:prstGeom>
          <a:noFill/>
          <a:ln w="19050" cap="flat" cmpd="sng">
            <a:solidFill>
              <a:srgbClr val="A64D79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20" name="Google Shape;169;p21">
            <a:extLst>
              <a:ext uri="{FF2B5EF4-FFF2-40B4-BE49-F238E27FC236}">
                <a16:creationId xmlns:a16="http://schemas.microsoft.com/office/drawing/2014/main" id="{59723B29-2A84-4ACD-B89B-BAA76D9AD06C}"/>
              </a:ext>
            </a:extLst>
          </p:cNvPr>
          <p:cNvSpPr txBox="1"/>
          <p:nvPr/>
        </p:nvSpPr>
        <p:spPr>
          <a:xfrm>
            <a:off x="5642867" y="4828351"/>
            <a:ext cx="971600" cy="3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67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FLASH</a:t>
            </a:r>
            <a:endParaRPr kumimoji="0" sz="1067" b="0" i="0" u="none" strike="noStrike" kern="1200" cap="none" spc="0" normalizeH="0" baseline="0" noProof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67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CURRENT</a:t>
            </a:r>
            <a:endParaRPr kumimoji="0" sz="1067" b="0" i="0" u="none" strike="noStrike" kern="1200" cap="none" spc="0" normalizeH="0" baseline="0" noProof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Google Shape;170;p21">
            <a:extLst>
              <a:ext uri="{FF2B5EF4-FFF2-40B4-BE49-F238E27FC236}">
                <a16:creationId xmlns:a16="http://schemas.microsoft.com/office/drawing/2014/main" id="{A57DFABA-1156-4EF6-A8E2-A751F0D6415A}"/>
              </a:ext>
            </a:extLst>
          </p:cNvPr>
          <p:cNvSpPr/>
          <p:nvPr/>
        </p:nvSpPr>
        <p:spPr>
          <a:xfrm>
            <a:off x="8842567" y="5097067"/>
            <a:ext cx="1360000" cy="510800"/>
          </a:xfrm>
          <a:prstGeom prst="roundRect">
            <a:avLst>
              <a:gd name="adj" fmla="val 6297"/>
            </a:avLst>
          </a:prstGeom>
          <a:solidFill>
            <a:srgbClr val="DD7E6B"/>
          </a:solidFill>
          <a:ln w="9525" cap="flat" cmpd="sng">
            <a:solidFill>
              <a:srgbClr val="3030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RS-232/485 transceiver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2" name="Google Shape;171;p21">
            <a:extLst>
              <a:ext uri="{FF2B5EF4-FFF2-40B4-BE49-F238E27FC236}">
                <a16:creationId xmlns:a16="http://schemas.microsoft.com/office/drawing/2014/main" id="{9902175E-1559-40B4-9EEC-93F4D6A12647}"/>
              </a:ext>
            </a:extLst>
          </p:cNvPr>
          <p:cNvCxnSpPr>
            <a:endCxn id="21" idx="1"/>
          </p:cNvCxnSpPr>
          <p:nvPr/>
        </p:nvCxnSpPr>
        <p:spPr>
          <a:xfrm>
            <a:off x="8344967" y="5064067"/>
            <a:ext cx="497600" cy="2884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8E7CC3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23" name="Google Shape;172;p21">
            <a:extLst>
              <a:ext uri="{FF2B5EF4-FFF2-40B4-BE49-F238E27FC236}">
                <a16:creationId xmlns:a16="http://schemas.microsoft.com/office/drawing/2014/main" id="{C9AC4BF6-C195-40B1-918A-B8BD13524555}"/>
              </a:ext>
            </a:extLst>
          </p:cNvPr>
          <p:cNvSpPr txBox="1"/>
          <p:nvPr/>
        </p:nvSpPr>
        <p:spPr>
          <a:xfrm>
            <a:off x="8165184" y="5350567"/>
            <a:ext cx="612800" cy="3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67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UART</a:t>
            </a:r>
            <a:endParaRPr kumimoji="0" sz="1067" b="0" i="0" u="none" strike="noStrike" kern="1200" cap="none" spc="0" normalizeH="0" baseline="0" noProof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Google Shape;173;p21">
            <a:extLst>
              <a:ext uri="{FF2B5EF4-FFF2-40B4-BE49-F238E27FC236}">
                <a16:creationId xmlns:a16="http://schemas.microsoft.com/office/drawing/2014/main" id="{382E463C-2094-4B96-A4D4-7B8DE7448EEE}"/>
              </a:ext>
            </a:extLst>
          </p:cNvPr>
          <p:cNvCxnSpPr/>
          <p:nvPr/>
        </p:nvCxnSpPr>
        <p:spPr>
          <a:xfrm rot="10800000">
            <a:off x="10213667" y="5874301"/>
            <a:ext cx="1559600" cy="0"/>
          </a:xfrm>
          <a:prstGeom prst="straightConnector1">
            <a:avLst/>
          </a:prstGeom>
          <a:noFill/>
          <a:ln w="19050" cap="flat" cmpd="sng">
            <a:solidFill>
              <a:srgbClr val="6AA84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25" name="Google Shape;161;p21">
            <a:extLst>
              <a:ext uri="{FF2B5EF4-FFF2-40B4-BE49-F238E27FC236}">
                <a16:creationId xmlns:a16="http://schemas.microsoft.com/office/drawing/2014/main" id="{717C9A0F-CC14-4577-B0D1-2B1D082EC022}"/>
              </a:ext>
            </a:extLst>
          </p:cNvPr>
          <p:cNvSpPr/>
          <p:nvPr/>
        </p:nvSpPr>
        <p:spPr>
          <a:xfrm>
            <a:off x="8971167" y="3037301"/>
            <a:ext cx="1274000" cy="594800"/>
          </a:xfrm>
          <a:prstGeom prst="roundRect">
            <a:avLst>
              <a:gd name="adj" fmla="val 6297"/>
            </a:avLst>
          </a:prstGeom>
          <a:solidFill>
            <a:srgbClr val="DD7E6B"/>
          </a:solidFill>
          <a:ln w="9525" cap="flat" cmpd="sng">
            <a:solidFill>
              <a:srgbClr val="3030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Input Protection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6" name="Google Shape;174;p21">
            <a:extLst>
              <a:ext uri="{FF2B5EF4-FFF2-40B4-BE49-F238E27FC236}">
                <a16:creationId xmlns:a16="http://schemas.microsoft.com/office/drawing/2014/main" id="{1381A519-F722-4264-9B71-18AD3E645555}"/>
              </a:ext>
            </a:extLst>
          </p:cNvPr>
          <p:cNvCxnSpPr/>
          <p:nvPr/>
        </p:nvCxnSpPr>
        <p:spPr>
          <a:xfrm rot="10800000">
            <a:off x="10224867" y="3133934"/>
            <a:ext cx="1537200" cy="0"/>
          </a:xfrm>
          <a:prstGeom prst="straightConnector1">
            <a:avLst/>
          </a:prstGeom>
          <a:noFill/>
          <a:ln w="38100" cap="flat" cmpd="sng">
            <a:solidFill>
              <a:srgbClr val="B45F06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7" name="Google Shape;175;p21">
            <a:extLst>
              <a:ext uri="{FF2B5EF4-FFF2-40B4-BE49-F238E27FC236}">
                <a16:creationId xmlns:a16="http://schemas.microsoft.com/office/drawing/2014/main" id="{178467EB-B4A6-4A64-8BE9-297109849BE7}"/>
              </a:ext>
            </a:extLst>
          </p:cNvPr>
          <p:cNvSpPr txBox="1"/>
          <p:nvPr/>
        </p:nvSpPr>
        <p:spPr>
          <a:xfrm>
            <a:off x="10594800" y="5402467"/>
            <a:ext cx="1850400" cy="3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333" b="0" i="0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Serial</a:t>
            </a:r>
            <a:endParaRPr kumimoji="0" sz="1333" b="0" i="0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Google Shape;176;p21">
            <a:extLst>
              <a:ext uri="{FF2B5EF4-FFF2-40B4-BE49-F238E27FC236}">
                <a16:creationId xmlns:a16="http://schemas.microsoft.com/office/drawing/2014/main" id="{50740530-0984-4B51-A65D-7BCA941F30B5}"/>
              </a:ext>
            </a:extLst>
          </p:cNvPr>
          <p:cNvSpPr txBox="1"/>
          <p:nvPr/>
        </p:nvSpPr>
        <p:spPr>
          <a:xfrm>
            <a:off x="4052551" y="5558634"/>
            <a:ext cx="1527600" cy="3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67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FLASH </a:t>
            </a:r>
            <a:endParaRPr kumimoji="0" sz="1067" b="0" i="0" u="none" strike="noStrike" kern="1200" cap="none" spc="0" normalizeH="0" baseline="0" noProof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67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TRIGGER</a:t>
            </a:r>
            <a:endParaRPr kumimoji="0" sz="1067" b="0" i="0" u="none" strike="noStrike" kern="1200" cap="none" spc="0" normalizeH="0" baseline="0" noProof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Google Shape;177;p21">
            <a:extLst>
              <a:ext uri="{FF2B5EF4-FFF2-40B4-BE49-F238E27FC236}">
                <a16:creationId xmlns:a16="http://schemas.microsoft.com/office/drawing/2014/main" id="{8777B81A-18F8-498D-A1B2-70B009ADD5B2}"/>
              </a:ext>
            </a:extLst>
          </p:cNvPr>
          <p:cNvSpPr txBox="1"/>
          <p:nvPr/>
        </p:nvSpPr>
        <p:spPr>
          <a:xfrm>
            <a:off x="7305700" y="5552401"/>
            <a:ext cx="2051200" cy="3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333" b="0" i="0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Exposure </a:t>
            </a:r>
            <a:endParaRPr kumimoji="0" sz="1333" b="0" i="0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333" b="0" i="0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Signal</a:t>
            </a:r>
            <a:endParaRPr kumimoji="0" sz="1333" b="0" i="0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0" name="Google Shape;178;p21">
            <a:extLst>
              <a:ext uri="{FF2B5EF4-FFF2-40B4-BE49-F238E27FC236}">
                <a16:creationId xmlns:a16="http://schemas.microsoft.com/office/drawing/2014/main" id="{3B112984-A754-462B-945B-B00E576F4D0D}"/>
              </a:ext>
            </a:extLst>
          </p:cNvPr>
          <p:cNvCxnSpPr/>
          <p:nvPr/>
        </p:nvCxnSpPr>
        <p:spPr>
          <a:xfrm>
            <a:off x="5610700" y="4606985"/>
            <a:ext cx="806800" cy="10800"/>
          </a:xfrm>
          <a:prstGeom prst="straightConnector1">
            <a:avLst/>
          </a:prstGeom>
          <a:noFill/>
          <a:ln w="19050" cap="flat" cmpd="sng">
            <a:solidFill>
              <a:srgbClr val="A64D7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1" name="Google Shape;179;p21">
            <a:extLst>
              <a:ext uri="{FF2B5EF4-FFF2-40B4-BE49-F238E27FC236}">
                <a16:creationId xmlns:a16="http://schemas.microsoft.com/office/drawing/2014/main" id="{2E841D21-8094-4190-9479-0B28F2BE7EAA}"/>
              </a:ext>
            </a:extLst>
          </p:cNvPr>
          <p:cNvSpPr txBox="1"/>
          <p:nvPr/>
        </p:nvSpPr>
        <p:spPr>
          <a:xfrm>
            <a:off x="5593100" y="4125834"/>
            <a:ext cx="971600" cy="3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67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CAP</a:t>
            </a:r>
            <a:endParaRPr kumimoji="0" sz="1067" b="0" i="0" u="none" strike="noStrike" kern="1200" cap="none" spc="0" normalizeH="0" baseline="0" noProof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67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VOLTAGE</a:t>
            </a:r>
            <a:endParaRPr kumimoji="0" sz="1067" b="0" i="0" u="none" strike="noStrike" kern="1200" cap="none" spc="0" normalizeH="0" baseline="0" noProof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Google Shape;180;p21">
            <a:extLst>
              <a:ext uri="{FF2B5EF4-FFF2-40B4-BE49-F238E27FC236}">
                <a16:creationId xmlns:a16="http://schemas.microsoft.com/office/drawing/2014/main" id="{D024F3CB-85F7-450A-863B-80814D53131A}"/>
              </a:ext>
            </a:extLst>
          </p:cNvPr>
          <p:cNvSpPr/>
          <p:nvPr/>
        </p:nvSpPr>
        <p:spPr>
          <a:xfrm>
            <a:off x="5659700" y="5713434"/>
            <a:ext cx="708800" cy="322400"/>
          </a:xfrm>
          <a:prstGeom prst="roundRect">
            <a:avLst>
              <a:gd name="adj" fmla="val 6297"/>
            </a:avLst>
          </a:prstGeom>
          <a:solidFill>
            <a:srgbClr val="45818E"/>
          </a:solidFill>
          <a:ln w="9525" cap="flat" cmpd="sng">
            <a:solidFill>
              <a:srgbClr val="3030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MUX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3" name="Google Shape;181;p21">
            <a:extLst>
              <a:ext uri="{FF2B5EF4-FFF2-40B4-BE49-F238E27FC236}">
                <a16:creationId xmlns:a16="http://schemas.microsoft.com/office/drawing/2014/main" id="{094C5EF8-FAA5-4DA2-A734-87574168FDDA}"/>
              </a:ext>
            </a:extLst>
          </p:cNvPr>
          <p:cNvCxnSpPr>
            <a:stCxn id="38" idx="2"/>
            <a:endCxn id="32" idx="1"/>
          </p:cNvCxnSpPr>
          <p:nvPr/>
        </p:nvCxnSpPr>
        <p:spPr>
          <a:xfrm rot="-5400000" flipH="1">
            <a:off x="5214464" y="5429267"/>
            <a:ext cx="262400" cy="628000"/>
          </a:xfrm>
          <a:prstGeom prst="bentConnector2">
            <a:avLst/>
          </a:prstGeom>
          <a:noFill/>
          <a:ln w="19050" cap="flat" cmpd="sng">
            <a:solidFill>
              <a:srgbClr val="8E7CC3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34" name="Google Shape;183;p21">
            <a:extLst>
              <a:ext uri="{FF2B5EF4-FFF2-40B4-BE49-F238E27FC236}">
                <a16:creationId xmlns:a16="http://schemas.microsoft.com/office/drawing/2014/main" id="{CB2DBD31-0087-452D-83D0-2CED6843C687}"/>
              </a:ext>
            </a:extLst>
          </p:cNvPr>
          <p:cNvCxnSpPr>
            <a:stCxn id="32" idx="3"/>
          </p:cNvCxnSpPr>
          <p:nvPr/>
        </p:nvCxnSpPr>
        <p:spPr>
          <a:xfrm>
            <a:off x="6368500" y="5874634"/>
            <a:ext cx="937200" cy="0"/>
          </a:xfrm>
          <a:prstGeom prst="straightConnector1">
            <a:avLst/>
          </a:prstGeom>
          <a:noFill/>
          <a:ln w="19050" cap="flat" cmpd="sng">
            <a:solidFill>
              <a:srgbClr val="8E7CC3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35" name="Google Shape;185;p21">
            <a:extLst>
              <a:ext uri="{FF2B5EF4-FFF2-40B4-BE49-F238E27FC236}">
                <a16:creationId xmlns:a16="http://schemas.microsoft.com/office/drawing/2014/main" id="{1C6BB112-CA34-45DC-947A-C8E0D9D980F5}"/>
              </a:ext>
            </a:extLst>
          </p:cNvPr>
          <p:cNvCxnSpPr>
            <a:stCxn id="9" idx="2"/>
            <a:endCxn id="32" idx="0"/>
          </p:cNvCxnSpPr>
          <p:nvPr/>
        </p:nvCxnSpPr>
        <p:spPr>
          <a:xfrm rot="5400000">
            <a:off x="6438867" y="4777867"/>
            <a:ext cx="510800" cy="1360000"/>
          </a:xfrm>
          <a:prstGeom prst="bentConnector3">
            <a:avLst>
              <a:gd name="adj1" fmla="val 50016"/>
            </a:avLst>
          </a:prstGeom>
          <a:noFill/>
          <a:ln w="19050" cap="flat" cmpd="sng">
            <a:solidFill>
              <a:srgbClr val="8E7CC3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36" name="Google Shape;186;p21">
            <a:extLst>
              <a:ext uri="{FF2B5EF4-FFF2-40B4-BE49-F238E27FC236}">
                <a16:creationId xmlns:a16="http://schemas.microsoft.com/office/drawing/2014/main" id="{FF248247-2493-4EEC-B0BC-13816648B48C}"/>
              </a:ext>
            </a:extLst>
          </p:cNvPr>
          <p:cNvSpPr/>
          <p:nvPr/>
        </p:nvSpPr>
        <p:spPr>
          <a:xfrm>
            <a:off x="9493767" y="5713434"/>
            <a:ext cx="708800" cy="322400"/>
          </a:xfrm>
          <a:prstGeom prst="roundRect">
            <a:avLst>
              <a:gd name="adj" fmla="val 6297"/>
            </a:avLst>
          </a:prstGeom>
          <a:solidFill>
            <a:srgbClr val="DD7E6B"/>
          </a:solidFill>
          <a:ln w="9525" cap="flat" cmpd="sng">
            <a:solidFill>
              <a:srgbClr val="3030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OVP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Google Shape;187;p21">
            <a:extLst>
              <a:ext uri="{FF2B5EF4-FFF2-40B4-BE49-F238E27FC236}">
                <a16:creationId xmlns:a16="http://schemas.microsoft.com/office/drawing/2014/main" id="{9F601B35-D26B-4B40-BF27-EACC6028EC2C}"/>
              </a:ext>
            </a:extLst>
          </p:cNvPr>
          <p:cNvSpPr txBox="1"/>
          <p:nvPr/>
        </p:nvSpPr>
        <p:spPr>
          <a:xfrm>
            <a:off x="9706785" y="4604685"/>
            <a:ext cx="612800" cy="3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333" b="0" i="0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V</a:t>
            </a:r>
            <a:endParaRPr kumimoji="0" sz="1333" b="0" i="0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Google Shape;182;p21">
            <a:extLst>
              <a:ext uri="{FF2B5EF4-FFF2-40B4-BE49-F238E27FC236}">
                <a16:creationId xmlns:a16="http://schemas.microsoft.com/office/drawing/2014/main" id="{5984D474-F403-468B-ACA9-9E4C6147EB0C}"/>
              </a:ext>
            </a:extLst>
          </p:cNvPr>
          <p:cNvSpPr/>
          <p:nvPr/>
        </p:nvSpPr>
        <p:spPr>
          <a:xfrm>
            <a:off x="4394664" y="3743267"/>
            <a:ext cx="1274000" cy="1868800"/>
          </a:xfrm>
          <a:prstGeom prst="roundRect">
            <a:avLst>
              <a:gd name="adj" fmla="val 6297"/>
            </a:avLst>
          </a:prstGeom>
          <a:solidFill>
            <a:srgbClr val="45818E"/>
          </a:solidFill>
          <a:ln w="9525" cap="flat" cmpd="sng">
            <a:solidFill>
              <a:srgbClr val="3030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Strobe Ballast and Flash Switch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9" name="Google Shape;188;p21">
            <a:extLst>
              <a:ext uri="{FF2B5EF4-FFF2-40B4-BE49-F238E27FC236}">
                <a16:creationId xmlns:a16="http://schemas.microsoft.com/office/drawing/2014/main" id="{55B9EBD6-6CF6-4DE7-8184-F6F5E3ED3AD3}"/>
              </a:ext>
            </a:extLst>
          </p:cNvPr>
          <p:cNvCxnSpPr>
            <a:stCxn id="10" idx="2"/>
            <a:endCxn id="11" idx="0"/>
          </p:cNvCxnSpPr>
          <p:nvPr/>
        </p:nvCxnSpPr>
        <p:spPr>
          <a:xfrm>
            <a:off x="1716433" y="4982601"/>
            <a:ext cx="0" cy="464000"/>
          </a:xfrm>
          <a:prstGeom prst="straightConnector1">
            <a:avLst/>
          </a:prstGeom>
          <a:noFill/>
          <a:ln w="38100" cap="flat" cmpd="sng">
            <a:solidFill>
              <a:srgbClr val="5B0F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0" name="Google Shape;189;p21">
            <a:extLst>
              <a:ext uri="{FF2B5EF4-FFF2-40B4-BE49-F238E27FC236}">
                <a16:creationId xmlns:a16="http://schemas.microsoft.com/office/drawing/2014/main" id="{B72C0059-9981-4FB4-8D98-BE86B2F0422B}"/>
              </a:ext>
            </a:extLst>
          </p:cNvPr>
          <p:cNvSpPr/>
          <p:nvPr/>
        </p:nvSpPr>
        <p:spPr>
          <a:xfrm>
            <a:off x="6421667" y="1694234"/>
            <a:ext cx="2783200" cy="1052800"/>
          </a:xfrm>
          <a:prstGeom prst="roundRect">
            <a:avLst>
              <a:gd name="adj" fmla="val 6297"/>
            </a:avLst>
          </a:prstGeom>
          <a:solidFill>
            <a:srgbClr val="BF9000"/>
          </a:solidFill>
          <a:ln w="9525" cap="flat" cmpd="sng">
            <a:solidFill>
              <a:srgbClr val="3030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Dual Jetson TX2 </a:t>
            </a:r>
            <a:b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 MIPI cameras</a:t>
            </a:r>
            <a:b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USB3 camera</a:t>
            </a:r>
            <a:b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 Storage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1" name="Google Shape;190;p21">
            <a:extLst>
              <a:ext uri="{FF2B5EF4-FFF2-40B4-BE49-F238E27FC236}">
                <a16:creationId xmlns:a16="http://schemas.microsoft.com/office/drawing/2014/main" id="{638DD450-6B8E-4A87-9B02-B653718173A6}"/>
              </a:ext>
            </a:extLst>
          </p:cNvPr>
          <p:cNvCxnSpPr/>
          <p:nvPr/>
        </p:nvCxnSpPr>
        <p:spPr>
          <a:xfrm rot="-5400000">
            <a:off x="7770217" y="3227085"/>
            <a:ext cx="1029600" cy="8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8E7CC3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42" name="Google Shape;191;p21">
            <a:extLst>
              <a:ext uri="{FF2B5EF4-FFF2-40B4-BE49-F238E27FC236}">
                <a16:creationId xmlns:a16="http://schemas.microsoft.com/office/drawing/2014/main" id="{F09508BD-C23F-4092-9FE4-6EC07CF6E384}"/>
              </a:ext>
            </a:extLst>
          </p:cNvPr>
          <p:cNvSpPr txBox="1"/>
          <p:nvPr/>
        </p:nvSpPr>
        <p:spPr>
          <a:xfrm>
            <a:off x="8249900" y="2719318"/>
            <a:ext cx="612800" cy="3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67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UART</a:t>
            </a:r>
            <a:endParaRPr kumimoji="0" sz="1067" b="0" i="0" u="none" strike="noStrike" kern="1200" cap="none" spc="0" normalizeH="0" baseline="0" noProof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3" name="Google Shape;192;p21">
            <a:extLst>
              <a:ext uri="{FF2B5EF4-FFF2-40B4-BE49-F238E27FC236}">
                <a16:creationId xmlns:a16="http://schemas.microsoft.com/office/drawing/2014/main" id="{5DA98EA7-9326-4572-8693-E8E0F2083BEC}"/>
              </a:ext>
            </a:extLst>
          </p:cNvPr>
          <p:cNvCxnSpPr>
            <a:endCxn id="36" idx="1"/>
          </p:cNvCxnSpPr>
          <p:nvPr/>
        </p:nvCxnSpPr>
        <p:spPr>
          <a:xfrm rot="-5400000" flipH="1">
            <a:off x="9194567" y="5575434"/>
            <a:ext cx="309600" cy="288800"/>
          </a:xfrm>
          <a:prstGeom prst="bentConnector2">
            <a:avLst/>
          </a:prstGeom>
          <a:noFill/>
          <a:ln w="19050" cap="flat" cmpd="sng">
            <a:solidFill>
              <a:srgbClr val="6AA84F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44" name="Google Shape;193;p21">
            <a:extLst>
              <a:ext uri="{FF2B5EF4-FFF2-40B4-BE49-F238E27FC236}">
                <a16:creationId xmlns:a16="http://schemas.microsoft.com/office/drawing/2014/main" id="{E63B141F-1581-46A2-B7CA-80F5D357ED55}"/>
              </a:ext>
            </a:extLst>
          </p:cNvPr>
          <p:cNvSpPr/>
          <p:nvPr/>
        </p:nvSpPr>
        <p:spPr>
          <a:xfrm>
            <a:off x="4438567" y="1694234"/>
            <a:ext cx="1483600" cy="1052800"/>
          </a:xfrm>
          <a:prstGeom prst="roundRect">
            <a:avLst>
              <a:gd name="adj" fmla="val 6297"/>
            </a:avLst>
          </a:prstGeom>
          <a:solidFill>
            <a:srgbClr val="45818E"/>
          </a:solidFill>
          <a:ln w="9525" cap="flat" cmpd="sng">
            <a:solidFill>
              <a:srgbClr val="3030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Battery Charger &amp; Power Path 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5" name="Google Shape;194;p21">
            <a:extLst>
              <a:ext uri="{FF2B5EF4-FFF2-40B4-BE49-F238E27FC236}">
                <a16:creationId xmlns:a16="http://schemas.microsoft.com/office/drawing/2014/main" id="{6F92CEA4-8ADD-4326-8F87-241D35990ECA}"/>
              </a:ext>
            </a:extLst>
          </p:cNvPr>
          <p:cNvCxnSpPr/>
          <p:nvPr/>
        </p:nvCxnSpPr>
        <p:spPr>
          <a:xfrm rot="10800000">
            <a:off x="9204967" y="1914234"/>
            <a:ext cx="2548000" cy="0"/>
          </a:xfrm>
          <a:prstGeom prst="straightConnector1">
            <a:avLst/>
          </a:prstGeom>
          <a:noFill/>
          <a:ln w="38100" cap="flat" cmpd="sng">
            <a:solidFill>
              <a:srgbClr val="3D85C6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46" name="Google Shape;195;p21">
            <a:extLst>
              <a:ext uri="{FF2B5EF4-FFF2-40B4-BE49-F238E27FC236}">
                <a16:creationId xmlns:a16="http://schemas.microsoft.com/office/drawing/2014/main" id="{1A1A0ED8-3E66-410A-AC0A-919235797658}"/>
              </a:ext>
            </a:extLst>
          </p:cNvPr>
          <p:cNvSpPr txBox="1"/>
          <p:nvPr/>
        </p:nvSpPr>
        <p:spPr>
          <a:xfrm>
            <a:off x="10594800" y="1551201"/>
            <a:ext cx="1850400" cy="3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333" b="0" i="0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Ethernet</a:t>
            </a:r>
            <a:endParaRPr kumimoji="0" sz="1333" b="0" i="0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7" name="Google Shape;196;p21">
            <a:extLst>
              <a:ext uri="{FF2B5EF4-FFF2-40B4-BE49-F238E27FC236}">
                <a16:creationId xmlns:a16="http://schemas.microsoft.com/office/drawing/2014/main" id="{CC4732E9-E129-4B06-B5E2-3B68F2B1DD7B}"/>
              </a:ext>
            </a:extLst>
          </p:cNvPr>
          <p:cNvCxnSpPr>
            <a:stCxn id="25" idx="1"/>
            <a:endCxn id="44" idx="2"/>
          </p:cNvCxnSpPr>
          <p:nvPr/>
        </p:nvCxnSpPr>
        <p:spPr>
          <a:xfrm rot="10800000">
            <a:off x="5180367" y="2747101"/>
            <a:ext cx="3790800" cy="587600"/>
          </a:xfrm>
          <a:prstGeom prst="bentConnector2">
            <a:avLst/>
          </a:prstGeom>
          <a:noFill/>
          <a:ln w="38100" cap="flat" cmpd="sng">
            <a:solidFill>
              <a:srgbClr val="B45F0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8" name="Google Shape;197;p21">
            <a:extLst>
              <a:ext uri="{FF2B5EF4-FFF2-40B4-BE49-F238E27FC236}">
                <a16:creationId xmlns:a16="http://schemas.microsoft.com/office/drawing/2014/main" id="{1F3B7D39-3A0D-4DCC-A275-7A1384999C30}"/>
              </a:ext>
            </a:extLst>
          </p:cNvPr>
          <p:cNvCxnSpPr>
            <a:stCxn id="44" idx="3"/>
            <a:endCxn id="40" idx="1"/>
          </p:cNvCxnSpPr>
          <p:nvPr/>
        </p:nvCxnSpPr>
        <p:spPr>
          <a:xfrm>
            <a:off x="5922167" y="2220634"/>
            <a:ext cx="499600" cy="800"/>
          </a:xfrm>
          <a:prstGeom prst="bentConnector3">
            <a:avLst>
              <a:gd name="adj1" fmla="val 49990"/>
            </a:avLst>
          </a:prstGeom>
          <a:noFill/>
          <a:ln w="38100" cap="flat" cmpd="sng">
            <a:solidFill>
              <a:srgbClr val="38761D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9" name="Google Shape;198;p21">
            <a:extLst>
              <a:ext uri="{FF2B5EF4-FFF2-40B4-BE49-F238E27FC236}">
                <a16:creationId xmlns:a16="http://schemas.microsoft.com/office/drawing/2014/main" id="{8F7C4206-FF6E-4FDA-A60D-768A8FAC6AFD}"/>
              </a:ext>
            </a:extLst>
          </p:cNvPr>
          <p:cNvCxnSpPr/>
          <p:nvPr/>
        </p:nvCxnSpPr>
        <p:spPr>
          <a:xfrm>
            <a:off x="4816367" y="2751551"/>
            <a:ext cx="0" cy="987200"/>
          </a:xfrm>
          <a:prstGeom prst="straightConnector1">
            <a:avLst/>
          </a:prstGeom>
          <a:noFill/>
          <a:ln w="38100" cap="flat" cmpd="sng">
            <a:solidFill>
              <a:srgbClr val="38761D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0" name="Google Shape;199;p21">
            <a:extLst>
              <a:ext uri="{FF2B5EF4-FFF2-40B4-BE49-F238E27FC236}">
                <a16:creationId xmlns:a16="http://schemas.microsoft.com/office/drawing/2014/main" id="{D50852D0-7D36-413C-AD27-7E8C28A101A1}"/>
              </a:ext>
            </a:extLst>
          </p:cNvPr>
          <p:cNvSpPr txBox="1"/>
          <p:nvPr/>
        </p:nvSpPr>
        <p:spPr>
          <a:xfrm>
            <a:off x="8363301" y="3905985"/>
            <a:ext cx="612800" cy="3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333" b="0" i="0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V</a:t>
            </a:r>
            <a:endParaRPr kumimoji="0" sz="1333" b="0" i="0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1" name="Google Shape;200;p21">
            <a:extLst>
              <a:ext uri="{FF2B5EF4-FFF2-40B4-BE49-F238E27FC236}">
                <a16:creationId xmlns:a16="http://schemas.microsoft.com/office/drawing/2014/main" id="{B2170A78-71D6-4302-83AC-BD0066D3FED0}"/>
              </a:ext>
            </a:extLst>
          </p:cNvPr>
          <p:cNvCxnSpPr/>
          <p:nvPr/>
        </p:nvCxnSpPr>
        <p:spPr>
          <a:xfrm rot="10800000">
            <a:off x="8249567" y="4342634"/>
            <a:ext cx="753600" cy="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2" name="Google Shape;201;p21">
            <a:extLst>
              <a:ext uri="{FF2B5EF4-FFF2-40B4-BE49-F238E27FC236}">
                <a16:creationId xmlns:a16="http://schemas.microsoft.com/office/drawing/2014/main" id="{D2B3ED3C-CF90-4CD0-B8B7-DC72F39678A9}"/>
              </a:ext>
            </a:extLst>
          </p:cNvPr>
          <p:cNvCxnSpPr/>
          <p:nvPr/>
        </p:nvCxnSpPr>
        <p:spPr>
          <a:xfrm>
            <a:off x="9640233" y="4609567"/>
            <a:ext cx="10800" cy="5200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3" name="Google Shape;202;p21">
            <a:extLst>
              <a:ext uri="{FF2B5EF4-FFF2-40B4-BE49-F238E27FC236}">
                <a16:creationId xmlns:a16="http://schemas.microsoft.com/office/drawing/2014/main" id="{49DBE55C-063B-415F-A739-7E4D0B318117}"/>
              </a:ext>
            </a:extLst>
          </p:cNvPr>
          <p:cNvSpPr/>
          <p:nvPr/>
        </p:nvSpPr>
        <p:spPr>
          <a:xfrm>
            <a:off x="3472567" y="1694634"/>
            <a:ext cx="966000" cy="1937600"/>
          </a:xfrm>
          <a:prstGeom prst="roundRect">
            <a:avLst>
              <a:gd name="adj" fmla="val 6297"/>
            </a:avLst>
          </a:prstGeom>
          <a:solidFill>
            <a:srgbClr val="45818E"/>
          </a:solidFill>
          <a:ln w="9525" cap="flat" cmpd="sng">
            <a:solidFill>
              <a:srgbClr val="3030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Battery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Google Shape;203;p21">
            <a:extLst>
              <a:ext uri="{FF2B5EF4-FFF2-40B4-BE49-F238E27FC236}">
                <a16:creationId xmlns:a16="http://schemas.microsoft.com/office/drawing/2014/main" id="{39F16691-940E-487E-9EE1-2CB883D48D7E}"/>
              </a:ext>
            </a:extLst>
          </p:cNvPr>
          <p:cNvSpPr txBox="1"/>
          <p:nvPr/>
        </p:nvSpPr>
        <p:spPr>
          <a:xfrm>
            <a:off x="7519284" y="2719347"/>
            <a:ext cx="708800" cy="4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67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RUN</a:t>
            </a:r>
            <a:endParaRPr kumimoji="0" sz="1067" b="0" i="0" u="none" strike="noStrike" kern="1200" cap="none" spc="0" normalizeH="0" baseline="0" noProof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5" name="Google Shape;204;p21">
            <a:extLst>
              <a:ext uri="{FF2B5EF4-FFF2-40B4-BE49-F238E27FC236}">
                <a16:creationId xmlns:a16="http://schemas.microsoft.com/office/drawing/2014/main" id="{1DA30F69-F490-4CCD-96DC-500FA4E004B2}"/>
              </a:ext>
            </a:extLst>
          </p:cNvPr>
          <p:cNvCxnSpPr/>
          <p:nvPr/>
        </p:nvCxnSpPr>
        <p:spPr>
          <a:xfrm>
            <a:off x="8064284" y="2679901"/>
            <a:ext cx="0" cy="1095200"/>
          </a:xfrm>
          <a:prstGeom prst="straightConnector1">
            <a:avLst/>
          </a:prstGeom>
          <a:noFill/>
          <a:ln w="19050" cap="flat" cmpd="sng">
            <a:solidFill>
              <a:srgbClr val="8E7CC3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56" name="Google Shape;205;p21">
            <a:extLst>
              <a:ext uri="{FF2B5EF4-FFF2-40B4-BE49-F238E27FC236}">
                <a16:creationId xmlns:a16="http://schemas.microsoft.com/office/drawing/2014/main" id="{B4B3A0F4-9E8D-49A9-B712-DAF2A2CE9C1E}"/>
              </a:ext>
            </a:extLst>
          </p:cNvPr>
          <p:cNvCxnSpPr/>
          <p:nvPr/>
        </p:nvCxnSpPr>
        <p:spPr>
          <a:xfrm>
            <a:off x="5913167" y="2719934"/>
            <a:ext cx="541600" cy="1072400"/>
          </a:xfrm>
          <a:prstGeom prst="straightConnector1">
            <a:avLst/>
          </a:prstGeom>
          <a:noFill/>
          <a:ln w="19050" cap="flat" cmpd="sng">
            <a:solidFill>
              <a:srgbClr val="8E7CC3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7" name="Google Shape;206;p21">
            <a:extLst>
              <a:ext uri="{FF2B5EF4-FFF2-40B4-BE49-F238E27FC236}">
                <a16:creationId xmlns:a16="http://schemas.microsoft.com/office/drawing/2014/main" id="{51E732E9-6032-40E0-AFFE-DFA2F7AC7B01}"/>
              </a:ext>
            </a:extLst>
          </p:cNvPr>
          <p:cNvSpPr txBox="1"/>
          <p:nvPr/>
        </p:nvSpPr>
        <p:spPr>
          <a:xfrm>
            <a:off x="5493117" y="2913934"/>
            <a:ext cx="971600" cy="3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67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SMBus</a:t>
            </a:r>
            <a:endParaRPr kumimoji="0" sz="1067" b="0" i="0" u="none" strike="noStrike" kern="1200" cap="none" spc="0" normalizeH="0" baseline="0" noProof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Google Shape;207;p21">
            <a:extLst>
              <a:ext uri="{FF2B5EF4-FFF2-40B4-BE49-F238E27FC236}">
                <a16:creationId xmlns:a16="http://schemas.microsoft.com/office/drawing/2014/main" id="{FFAB309A-7B12-41AB-806C-F82C248757A4}"/>
              </a:ext>
            </a:extLst>
          </p:cNvPr>
          <p:cNvSpPr txBox="1"/>
          <p:nvPr/>
        </p:nvSpPr>
        <p:spPr>
          <a:xfrm>
            <a:off x="6518433" y="2673351"/>
            <a:ext cx="937200" cy="3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67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SYS</a:t>
            </a:r>
            <a:endParaRPr kumimoji="0" sz="1067" b="0" i="0" u="none" strike="noStrike" kern="1200" cap="none" spc="0" normalizeH="0" baseline="0" noProof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67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CURRENT</a:t>
            </a:r>
            <a:endParaRPr kumimoji="0" sz="1067" b="0" i="0" u="none" strike="noStrike" kern="1200" cap="none" spc="0" normalizeH="0" baseline="0" noProof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9" name="Google Shape;208;p21">
            <a:extLst>
              <a:ext uri="{FF2B5EF4-FFF2-40B4-BE49-F238E27FC236}">
                <a16:creationId xmlns:a16="http://schemas.microsoft.com/office/drawing/2014/main" id="{487F8920-BBBC-4986-85E4-FE32794A6D6C}"/>
              </a:ext>
            </a:extLst>
          </p:cNvPr>
          <p:cNvCxnSpPr>
            <a:endCxn id="9" idx="0"/>
          </p:cNvCxnSpPr>
          <p:nvPr/>
        </p:nvCxnSpPr>
        <p:spPr>
          <a:xfrm>
            <a:off x="7357067" y="2741267"/>
            <a:ext cx="17200" cy="1002000"/>
          </a:xfrm>
          <a:prstGeom prst="straightConnector1">
            <a:avLst/>
          </a:prstGeom>
          <a:noFill/>
          <a:ln w="19050" cap="flat" cmpd="sng">
            <a:solidFill>
              <a:srgbClr val="8E7CC3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0" name="Google Shape;209;p21">
            <a:extLst>
              <a:ext uri="{FF2B5EF4-FFF2-40B4-BE49-F238E27FC236}">
                <a16:creationId xmlns:a16="http://schemas.microsoft.com/office/drawing/2014/main" id="{4BB7790A-1EF8-4A04-9DF4-F1424FBF041B}"/>
              </a:ext>
            </a:extLst>
          </p:cNvPr>
          <p:cNvCxnSpPr/>
          <p:nvPr/>
        </p:nvCxnSpPr>
        <p:spPr>
          <a:xfrm rot="10800000">
            <a:off x="10292567" y="3522401"/>
            <a:ext cx="1559600" cy="0"/>
          </a:xfrm>
          <a:prstGeom prst="straightConnector1">
            <a:avLst/>
          </a:prstGeom>
          <a:noFill/>
          <a:ln w="19050" cap="flat" cmpd="sng">
            <a:solidFill>
              <a:srgbClr val="FFD966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61" name="Google Shape;210;p21">
            <a:extLst>
              <a:ext uri="{FF2B5EF4-FFF2-40B4-BE49-F238E27FC236}">
                <a16:creationId xmlns:a16="http://schemas.microsoft.com/office/drawing/2014/main" id="{7B005E94-B281-430F-9482-BF7F66BCFB32}"/>
              </a:ext>
            </a:extLst>
          </p:cNvPr>
          <p:cNvSpPr txBox="1"/>
          <p:nvPr/>
        </p:nvSpPr>
        <p:spPr>
          <a:xfrm>
            <a:off x="10647867" y="3455201"/>
            <a:ext cx="1850400" cy="3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333" b="0" i="0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Ground Fault</a:t>
            </a:r>
            <a:endParaRPr kumimoji="0" sz="1333" b="0" i="0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333" b="0" i="0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Signal</a:t>
            </a:r>
            <a:endParaRPr kumimoji="0" sz="1333" b="0" i="0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Google Shape;211;p21">
            <a:extLst>
              <a:ext uri="{FF2B5EF4-FFF2-40B4-BE49-F238E27FC236}">
                <a16:creationId xmlns:a16="http://schemas.microsoft.com/office/drawing/2014/main" id="{FDD70FB8-714F-4AC9-972D-F736A745B2EA}"/>
              </a:ext>
            </a:extLst>
          </p:cNvPr>
          <p:cNvSpPr txBox="1"/>
          <p:nvPr/>
        </p:nvSpPr>
        <p:spPr>
          <a:xfrm>
            <a:off x="9246500" y="2384834"/>
            <a:ext cx="2051200" cy="3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333" b="0" i="0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Exposure </a:t>
            </a:r>
            <a:endParaRPr kumimoji="0" sz="1333" b="0" i="0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333" b="0" i="0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Signal</a:t>
            </a:r>
            <a:endParaRPr kumimoji="0" sz="1333" b="0" i="0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3" name="Google Shape;212;p21">
            <a:extLst>
              <a:ext uri="{FF2B5EF4-FFF2-40B4-BE49-F238E27FC236}">
                <a16:creationId xmlns:a16="http://schemas.microsoft.com/office/drawing/2014/main" id="{762E9173-6271-449B-B3A2-C72190008DAF}"/>
              </a:ext>
            </a:extLst>
          </p:cNvPr>
          <p:cNvCxnSpPr/>
          <p:nvPr/>
        </p:nvCxnSpPr>
        <p:spPr>
          <a:xfrm>
            <a:off x="9177033" y="2476567"/>
            <a:ext cx="937200" cy="0"/>
          </a:xfrm>
          <a:prstGeom prst="straightConnector1">
            <a:avLst/>
          </a:prstGeom>
          <a:noFill/>
          <a:ln w="19050" cap="flat" cmpd="sng">
            <a:solidFill>
              <a:srgbClr val="8E7CC3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64" name="Google Shape;213;p21">
            <a:extLst>
              <a:ext uri="{FF2B5EF4-FFF2-40B4-BE49-F238E27FC236}">
                <a16:creationId xmlns:a16="http://schemas.microsoft.com/office/drawing/2014/main" id="{48D3AC22-B35B-4FA7-85AE-BDBDD3B85364}"/>
              </a:ext>
            </a:extLst>
          </p:cNvPr>
          <p:cNvCxnSpPr>
            <a:stCxn id="11" idx="3"/>
            <a:endCxn id="38" idx="1"/>
          </p:cNvCxnSpPr>
          <p:nvPr/>
        </p:nvCxnSpPr>
        <p:spPr>
          <a:xfrm rot="10800000" flipH="1">
            <a:off x="2678433" y="4677601"/>
            <a:ext cx="1716400" cy="1036400"/>
          </a:xfrm>
          <a:prstGeom prst="bentConnector3">
            <a:avLst>
              <a:gd name="adj1" fmla="val 49995"/>
            </a:avLst>
          </a:prstGeom>
          <a:noFill/>
          <a:ln w="38100" cap="flat" cmpd="sng">
            <a:solidFill>
              <a:srgbClr val="5B0F00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65" name="Google Shape;214;p21">
            <a:extLst>
              <a:ext uri="{FF2B5EF4-FFF2-40B4-BE49-F238E27FC236}">
                <a16:creationId xmlns:a16="http://schemas.microsoft.com/office/drawing/2014/main" id="{0BEB92FE-C533-46EF-9434-D74669D22B5F}"/>
              </a:ext>
            </a:extLst>
          </p:cNvPr>
          <p:cNvGrpSpPr/>
          <p:nvPr/>
        </p:nvGrpSpPr>
        <p:grpSpPr>
          <a:xfrm>
            <a:off x="318424" y="1613501"/>
            <a:ext cx="2776333" cy="1625183"/>
            <a:chOff x="238818" y="1239025"/>
            <a:chExt cx="2082250" cy="1218887"/>
          </a:xfrm>
        </p:grpSpPr>
        <p:cxnSp>
          <p:nvCxnSpPr>
            <p:cNvPr id="66" name="Google Shape;215;p21">
              <a:extLst>
                <a:ext uri="{FF2B5EF4-FFF2-40B4-BE49-F238E27FC236}">
                  <a16:creationId xmlns:a16="http://schemas.microsoft.com/office/drawing/2014/main" id="{A08BC2FB-573F-45C6-BECA-84F6267FEFC0}"/>
                </a:ext>
              </a:extLst>
            </p:cNvPr>
            <p:cNvCxnSpPr>
              <a:endCxn id="67" idx="1"/>
            </p:cNvCxnSpPr>
            <p:nvPr/>
          </p:nvCxnSpPr>
          <p:spPr>
            <a:xfrm>
              <a:off x="238825" y="1346575"/>
              <a:ext cx="538500" cy="600"/>
            </a:xfrm>
            <a:prstGeom prst="bentConnector3">
              <a:avLst>
                <a:gd name="adj1" fmla="val 50000"/>
              </a:avLst>
            </a:prstGeom>
            <a:noFill/>
            <a:ln w="38100" cap="flat" cmpd="sng">
              <a:solidFill>
                <a:srgbClr val="B45F06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67" name="Google Shape;216;p21">
              <a:extLst>
                <a:ext uri="{FF2B5EF4-FFF2-40B4-BE49-F238E27FC236}">
                  <a16:creationId xmlns:a16="http://schemas.microsoft.com/office/drawing/2014/main" id="{5AC54211-D631-43CD-A183-38878DB198FF}"/>
                </a:ext>
              </a:extLst>
            </p:cNvPr>
            <p:cNvSpPr txBox="1"/>
            <p:nvPr/>
          </p:nvSpPr>
          <p:spPr>
            <a:xfrm>
              <a:off x="777325" y="1239025"/>
              <a:ext cx="1020000" cy="21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333" b="0" i="0" u="none" strike="noStrike" kern="1200" cap="none" spc="0" normalizeH="0" baseline="0" noProof="0">
                  <a:ln>
                    <a:noFill/>
                  </a:ln>
                  <a:solidFill>
                    <a:srgbClr val="CCCCC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Input Voltage</a:t>
              </a:r>
              <a:endParaRPr kumimoji="0" sz="1333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8" name="Google Shape;217;p21">
              <a:extLst>
                <a:ext uri="{FF2B5EF4-FFF2-40B4-BE49-F238E27FC236}">
                  <a16:creationId xmlns:a16="http://schemas.microsoft.com/office/drawing/2014/main" id="{8C200997-0AC8-4787-AF0B-D167F5F3C3B7}"/>
                </a:ext>
              </a:extLst>
            </p:cNvPr>
            <p:cNvCxnSpPr>
              <a:endCxn id="69" idx="1"/>
            </p:cNvCxnSpPr>
            <p:nvPr/>
          </p:nvCxnSpPr>
          <p:spPr>
            <a:xfrm>
              <a:off x="243379" y="1559250"/>
              <a:ext cx="538500" cy="600"/>
            </a:xfrm>
            <a:prstGeom prst="bentConnector3">
              <a:avLst>
                <a:gd name="adj1" fmla="val 50000"/>
              </a:avLst>
            </a:prstGeom>
            <a:noFill/>
            <a:ln w="38100" cap="flat" cmpd="sng">
              <a:solidFill>
                <a:srgbClr val="38761D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69" name="Google Shape;218;p21">
              <a:extLst>
                <a:ext uri="{FF2B5EF4-FFF2-40B4-BE49-F238E27FC236}">
                  <a16:creationId xmlns:a16="http://schemas.microsoft.com/office/drawing/2014/main" id="{EFC531C7-A983-477D-BD2F-B46B1683E294}"/>
                </a:ext>
              </a:extLst>
            </p:cNvPr>
            <p:cNvSpPr txBox="1"/>
            <p:nvPr/>
          </p:nvSpPr>
          <p:spPr>
            <a:xfrm>
              <a:off x="781879" y="1451700"/>
              <a:ext cx="1538400" cy="21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333" b="0" i="0" u="none" strike="noStrike" kern="1200" cap="none" spc="0" normalizeH="0" baseline="0" noProof="0">
                  <a:ln>
                    <a:noFill/>
                  </a:ln>
                  <a:solidFill>
                    <a:srgbClr val="CCCCC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Battery or Input voltage</a:t>
              </a:r>
              <a:endParaRPr kumimoji="0" sz="1333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70" name="Google Shape;219;p21">
              <a:extLst>
                <a:ext uri="{FF2B5EF4-FFF2-40B4-BE49-F238E27FC236}">
                  <a16:creationId xmlns:a16="http://schemas.microsoft.com/office/drawing/2014/main" id="{DF6F8CCD-882B-4CB6-BD73-BE6957B83005}"/>
                </a:ext>
              </a:extLst>
            </p:cNvPr>
            <p:cNvCxnSpPr>
              <a:endCxn id="71" idx="1"/>
            </p:cNvCxnSpPr>
            <p:nvPr/>
          </p:nvCxnSpPr>
          <p:spPr>
            <a:xfrm>
              <a:off x="241080" y="1779287"/>
              <a:ext cx="538500" cy="600"/>
            </a:xfrm>
            <a:prstGeom prst="bentConnector3">
              <a:avLst>
                <a:gd name="adj1" fmla="val 50000"/>
              </a:avLst>
            </a:prstGeom>
            <a:noFill/>
            <a:ln w="38100" cap="flat" cmpd="sng">
              <a:solidFill>
                <a:srgbClr val="5B0F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71" name="Google Shape;220;p21">
              <a:extLst>
                <a:ext uri="{FF2B5EF4-FFF2-40B4-BE49-F238E27FC236}">
                  <a16:creationId xmlns:a16="http://schemas.microsoft.com/office/drawing/2014/main" id="{49525F1E-F9D0-4E26-98C2-BE138A08B370}"/>
                </a:ext>
              </a:extLst>
            </p:cNvPr>
            <p:cNvSpPr txBox="1"/>
            <p:nvPr/>
          </p:nvSpPr>
          <p:spPr>
            <a:xfrm>
              <a:off x="779580" y="1671737"/>
              <a:ext cx="1538400" cy="21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333" b="0" i="0" u="none" strike="noStrike" kern="1200" cap="none" spc="0" normalizeH="0" baseline="0" noProof="0">
                  <a:ln>
                    <a:noFill/>
                  </a:ln>
                  <a:solidFill>
                    <a:srgbClr val="CCCCC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42V Strobe Voltage</a:t>
              </a:r>
              <a:endParaRPr kumimoji="0" sz="1333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72" name="Google Shape;221;p21">
              <a:extLst>
                <a:ext uri="{FF2B5EF4-FFF2-40B4-BE49-F238E27FC236}">
                  <a16:creationId xmlns:a16="http://schemas.microsoft.com/office/drawing/2014/main" id="{68E740FD-AEB1-484D-8DF7-9BDB59EC73A0}"/>
                </a:ext>
              </a:extLst>
            </p:cNvPr>
            <p:cNvCxnSpPr>
              <a:endCxn id="73" idx="1"/>
            </p:cNvCxnSpPr>
            <p:nvPr/>
          </p:nvCxnSpPr>
          <p:spPr>
            <a:xfrm>
              <a:off x="240918" y="2007274"/>
              <a:ext cx="538500" cy="6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8E7CC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73" name="Google Shape;222;p21">
              <a:extLst>
                <a:ext uri="{FF2B5EF4-FFF2-40B4-BE49-F238E27FC236}">
                  <a16:creationId xmlns:a16="http://schemas.microsoft.com/office/drawing/2014/main" id="{3E450C8F-8D26-451F-8655-31F3CD944918}"/>
                </a:ext>
              </a:extLst>
            </p:cNvPr>
            <p:cNvSpPr txBox="1"/>
            <p:nvPr/>
          </p:nvSpPr>
          <p:spPr>
            <a:xfrm>
              <a:off x="779418" y="1899724"/>
              <a:ext cx="1538400" cy="216300"/>
            </a:xfrm>
            <a:prstGeom prst="rect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333" b="0" i="0" u="none" strike="noStrike" kern="1200" cap="none" spc="0" normalizeH="0" baseline="0" noProof="0">
                  <a:ln>
                    <a:noFill/>
                  </a:ln>
                  <a:solidFill>
                    <a:srgbClr val="CCCCC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Digital Low voltage</a:t>
              </a:r>
              <a:endParaRPr kumimoji="0" sz="1333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74" name="Google Shape;223;p21">
              <a:extLst>
                <a:ext uri="{FF2B5EF4-FFF2-40B4-BE49-F238E27FC236}">
                  <a16:creationId xmlns:a16="http://schemas.microsoft.com/office/drawing/2014/main" id="{8FCFD4C6-5BD2-4CBA-9404-20E24155F800}"/>
                </a:ext>
              </a:extLst>
            </p:cNvPr>
            <p:cNvCxnSpPr>
              <a:endCxn id="75" idx="1"/>
            </p:cNvCxnSpPr>
            <p:nvPr/>
          </p:nvCxnSpPr>
          <p:spPr>
            <a:xfrm>
              <a:off x="238818" y="2185074"/>
              <a:ext cx="538500" cy="6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A64D79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75" name="Google Shape;224;p21">
              <a:extLst>
                <a:ext uri="{FF2B5EF4-FFF2-40B4-BE49-F238E27FC236}">
                  <a16:creationId xmlns:a16="http://schemas.microsoft.com/office/drawing/2014/main" id="{FD243329-AA2C-4152-B282-CA849ED5F42C}"/>
                </a:ext>
              </a:extLst>
            </p:cNvPr>
            <p:cNvSpPr txBox="1"/>
            <p:nvPr/>
          </p:nvSpPr>
          <p:spPr>
            <a:xfrm>
              <a:off x="777318" y="2077524"/>
              <a:ext cx="1538400" cy="216300"/>
            </a:xfrm>
            <a:prstGeom prst="rect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333" b="0" i="0" u="none" strike="noStrike" kern="1200" cap="none" spc="0" normalizeH="0" baseline="0" noProof="0">
                  <a:ln>
                    <a:noFill/>
                  </a:ln>
                  <a:solidFill>
                    <a:srgbClr val="CCCCC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Analog Low voltage</a:t>
              </a:r>
              <a:endParaRPr kumimoji="0" sz="1333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76" name="Google Shape;225;p21">
              <a:extLst>
                <a:ext uri="{FF2B5EF4-FFF2-40B4-BE49-F238E27FC236}">
                  <a16:creationId xmlns:a16="http://schemas.microsoft.com/office/drawing/2014/main" id="{902D938E-D42A-4A3B-9A7F-753D20C955E6}"/>
                </a:ext>
              </a:extLst>
            </p:cNvPr>
            <p:cNvCxnSpPr/>
            <p:nvPr/>
          </p:nvCxnSpPr>
          <p:spPr>
            <a:xfrm>
              <a:off x="238818" y="2365224"/>
              <a:ext cx="538500" cy="6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6AA84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77" name="Google Shape;226;p21">
              <a:extLst>
                <a:ext uri="{FF2B5EF4-FFF2-40B4-BE49-F238E27FC236}">
                  <a16:creationId xmlns:a16="http://schemas.microsoft.com/office/drawing/2014/main" id="{2F7EF133-6DE9-420D-BEA0-A051A5CC8DE2}"/>
                </a:ext>
              </a:extLst>
            </p:cNvPr>
            <p:cNvSpPr txBox="1"/>
            <p:nvPr/>
          </p:nvSpPr>
          <p:spPr>
            <a:xfrm>
              <a:off x="782668" y="2241612"/>
              <a:ext cx="1538400" cy="216300"/>
            </a:xfrm>
            <a:prstGeom prst="rect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333" b="0" i="0" u="none" strike="noStrike" kern="1200" cap="none" spc="0" normalizeH="0" baseline="0" noProof="0">
                  <a:ln>
                    <a:noFill/>
                  </a:ln>
                  <a:solidFill>
                    <a:srgbClr val="CCCCC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RS-232 or 485</a:t>
              </a:r>
              <a:endParaRPr kumimoji="0" sz="1333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7633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79CF9-7086-47D6-9111-F0999DB5E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Design: Power Path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B5FBD-2484-4686-9F5C-16AA74874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4" name="Graphic 53">
            <a:extLst>
              <a:ext uri="{FF2B5EF4-FFF2-40B4-BE49-F238E27FC236}">
                <a16:creationId xmlns:a16="http://schemas.microsoft.com/office/drawing/2014/main" id="{4CEF4E2F-2770-46EC-AC71-F0FB13FE7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1297" y="860293"/>
            <a:ext cx="7641643" cy="573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9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Example Raw and Refocused Images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721" y="1048703"/>
            <a:ext cx="4488878" cy="36833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6733" y="4902518"/>
            <a:ext cx="1826566" cy="888683"/>
          </a:xfrm>
          <a:prstGeom prst="rect">
            <a:avLst/>
          </a:prstGeom>
          <a:ln w="34925">
            <a:solidFill>
              <a:srgbClr val="953735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917" y="4902518"/>
            <a:ext cx="1823881" cy="888683"/>
          </a:xfrm>
          <a:prstGeom prst="rect">
            <a:avLst/>
          </a:prstGeom>
          <a:ln w="34925">
            <a:solidFill>
              <a:schemeClr val="accent5">
                <a:lumMod val="75000"/>
              </a:schemeClr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3868898" y="1287780"/>
            <a:ext cx="365760" cy="17526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786734" y="1287781"/>
            <a:ext cx="2082164" cy="3614737"/>
          </a:xfrm>
          <a:prstGeom prst="line">
            <a:avLst/>
          </a:prstGeom>
          <a:ln w="1905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613300" y="1287781"/>
            <a:ext cx="621359" cy="3614737"/>
          </a:xfrm>
          <a:prstGeom prst="line">
            <a:avLst/>
          </a:prstGeom>
          <a:ln w="1905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916358" y="3733800"/>
            <a:ext cx="365760" cy="17526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282119" y="3733800"/>
            <a:ext cx="1685679" cy="1104900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916358" y="3733801"/>
            <a:ext cx="182880" cy="1168717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352814" y="5844540"/>
            <a:ext cx="47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04998" y="584454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Near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5613" y="1048704"/>
            <a:ext cx="4286317" cy="368331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866221" y="710018"/>
            <a:ext cx="2129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Raw Image from R26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34449" y="703756"/>
            <a:ext cx="2768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Total Focus Image from R26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5613" y="4862396"/>
            <a:ext cx="1916841" cy="982144"/>
          </a:xfrm>
          <a:prstGeom prst="rect">
            <a:avLst/>
          </a:prstGeom>
          <a:ln w="38100">
            <a:solidFill>
              <a:srgbClr val="953735"/>
            </a:solidFill>
          </a:ln>
        </p:spPr>
      </p:pic>
      <p:sp>
        <p:nvSpPr>
          <p:cNvPr id="33" name="Rectangle 32"/>
          <p:cNvSpPr/>
          <p:nvPr/>
        </p:nvSpPr>
        <p:spPr>
          <a:xfrm>
            <a:off x="8357454" y="1247659"/>
            <a:ext cx="365760" cy="17526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flipH="1">
            <a:off x="6275290" y="1247660"/>
            <a:ext cx="2082164" cy="3614737"/>
          </a:xfrm>
          <a:prstGeom prst="line">
            <a:avLst/>
          </a:prstGeom>
          <a:ln w="1905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8192453" y="1247660"/>
            <a:ext cx="530762" cy="3614737"/>
          </a:xfrm>
          <a:prstGeom prst="line">
            <a:avLst/>
          </a:prstGeom>
          <a:ln w="1905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47946" y="4845794"/>
            <a:ext cx="1750140" cy="1015348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  <p:sp>
        <p:nvSpPr>
          <p:cNvPr id="38" name="Rectangle 37"/>
          <p:cNvSpPr/>
          <p:nvPr/>
        </p:nvSpPr>
        <p:spPr>
          <a:xfrm>
            <a:off x="8362442" y="3627121"/>
            <a:ext cx="365760" cy="17526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8728203" y="3627122"/>
            <a:ext cx="1546093" cy="1211579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8362442" y="3627122"/>
            <a:ext cx="285504" cy="1218673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C4B3F76-0186-4CCC-96DD-CF1DC752A0F8}"/>
              </a:ext>
            </a:extLst>
          </p:cNvPr>
          <p:cNvSpPr txBox="1"/>
          <p:nvPr/>
        </p:nvSpPr>
        <p:spPr>
          <a:xfrm>
            <a:off x="6936137" y="5840386"/>
            <a:ext cx="47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C5500CB-B7A8-40EA-B5C5-A854FD96AE36}"/>
              </a:ext>
            </a:extLst>
          </p:cNvPr>
          <p:cNvSpPr txBox="1"/>
          <p:nvPr/>
        </p:nvSpPr>
        <p:spPr>
          <a:xfrm>
            <a:off x="9388321" y="5840386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Near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F78385-2D72-4826-97C1-EE453B313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58340" y="6416040"/>
            <a:ext cx="79408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Depth of field target with metric scale on 45 degree ramp, with in/cm ruler in middle position </a:t>
            </a:r>
          </a:p>
        </p:txBody>
      </p:sp>
    </p:spTree>
    <p:extLst>
      <p:ext uri="{BB962C8B-B14F-4D97-AF65-F5344CB8AC3E}">
        <p14:creationId xmlns:p14="http://schemas.microsoft.com/office/powerpoint/2010/main" val="3952448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1388F-50EA-4AA7-977A-B82B96A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Imaging Geometry Simulation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90AEE-F0C7-40A5-A094-9C9193EE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670" y="1254623"/>
            <a:ext cx="5174577" cy="217437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Blender simulation</a:t>
            </a:r>
          </a:p>
          <a:p>
            <a:pPr lvl="1"/>
            <a:r>
              <a:rPr lang="en-US" dirty="0"/>
              <a:t>Six lights in hexagon</a:t>
            </a:r>
          </a:p>
          <a:p>
            <a:pPr lvl="1"/>
            <a:r>
              <a:rPr lang="en-US" dirty="0"/>
              <a:t>One camera at center of hexagon</a:t>
            </a:r>
          </a:p>
          <a:p>
            <a:pPr lvl="1"/>
            <a:r>
              <a:rPr lang="en-US" dirty="0"/>
              <a:t>Target at 1 m range</a:t>
            </a:r>
          </a:p>
          <a:p>
            <a:r>
              <a:rPr lang="en-US" dirty="0"/>
              <a:t>Vary the size of the hexagon to test different source-receiver separation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4226" y="962025"/>
            <a:ext cx="3857625" cy="5619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45894" y="1500118"/>
            <a:ext cx="937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Camera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77726" y="1279854"/>
            <a:ext cx="601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Light1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483529" y="1258491"/>
            <a:ext cx="601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Light2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84892" y="1503664"/>
            <a:ext cx="601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Light3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62606" y="1721479"/>
            <a:ext cx="601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Light4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56721" y="1714208"/>
            <a:ext cx="601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Light5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78817" y="1516142"/>
            <a:ext cx="601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Light6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58701" y="4112504"/>
            <a:ext cx="937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Target</a:t>
            </a:r>
          </a:p>
        </p:txBody>
      </p:sp>
      <p:cxnSp>
        <p:nvCxnSpPr>
          <p:cNvPr id="14" name="Straight Arrow Connector 13"/>
          <p:cNvCxnSpPr>
            <a:cxnSpLocks/>
          </p:cNvCxnSpPr>
          <p:nvPr/>
        </p:nvCxnSpPr>
        <p:spPr>
          <a:xfrm>
            <a:off x="9045894" y="1756601"/>
            <a:ext cx="1" cy="2407637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079706" y="2821919"/>
            <a:ext cx="4376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m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A1692B4-2402-42B0-B969-76FA1E825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0501" y="6492875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CC6076E8-4511-4749-9E0C-E238E31CBB11}"/>
              </a:ext>
            </a:extLst>
          </p:cNvPr>
          <p:cNvSpPr/>
          <p:nvPr/>
        </p:nvSpPr>
        <p:spPr>
          <a:xfrm>
            <a:off x="766956" y="4639236"/>
            <a:ext cx="709095" cy="611289"/>
          </a:xfrm>
          <a:prstGeom prst="hexagon">
            <a:avLst/>
          </a:prstGeom>
          <a:noFill/>
          <a:ln w="19050">
            <a:solidFill>
              <a:schemeClr val="bg1">
                <a:lumMod val="85000"/>
                <a:lumOff val="1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DF8203C-C7AC-4169-B582-F519019B1AF4}"/>
              </a:ext>
            </a:extLst>
          </p:cNvPr>
          <p:cNvSpPr/>
          <p:nvPr/>
        </p:nvSpPr>
        <p:spPr>
          <a:xfrm>
            <a:off x="1228789" y="4492803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2859148-A94A-4EAE-A781-F01832F47E72}"/>
              </a:ext>
            </a:extLst>
          </p:cNvPr>
          <p:cNvGrpSpPr/>
          <p:nvPr/>
        </p:nvGrpSpPr>
        <p:grpSpPr>
          <a:xfrm>
            <a:off x="854716" y="4682771"/>
            <a:ext cx="508749" cy="508749"/>
            <a:chOff x="854716" y="4682771"/>
            <a:chExt cx="508749" cy="508749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1E2F4F5-34EA-485C-B634-112039804153}"/>
                </a:ext>
              </a:extLst>
            </p:cNvPr>
            <p:cNvSpPr/>
            <p:nvPr/>
          </p:nvSpPr>
          <p:spPr>
            <a:xfrm>
              <a:off x="854716" y="4682771"/>
              <a:ext cx="508749" cy="508749"/>
            </a:xfrm>
            <a:prstGeom prst="ellipse">
              <a:avLst/>
            </a:prstGeom>
            <a:solidFill>
              <a:schemeClr val="bg1">
                <a:lumMod val="65000"/>
                <a:lumOff val="35000"/>
              </a:schemeClr>
            </a:solidFill>
            <a:ln>
              <a:solidFill>
                <a:schemeClr val="bg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4F5D830-A453-4F2D-BC2A-74F3B4486610}"/>
                </a:ext>
              </a:extLst>
            </p:cNvPr>
            <p:cNvSpPr/>
            <p:nvPr/>
          </p:nvSpPr>
          <p:spPr>
            <a:xfrm>
              <a:off x="952181" y="4780236"/>
              <a:ext cx="313818" cy="31381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B76F9A65-E261-4DF9-BA85-DFDFD603DF75}"/>
              </a:ext>
            </a:extLst>
          </p:cNvPr>
          <p:cNvSpPr/>
          <p:nvPr/>
        </p:nvSpPr>
        <p:spPr>
          <a:xfrm>
            <a:off x="1395311" y="4824283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603E3B0-683F-4693-8C90-BDB8B8221DEB}"/>
              </a:ext>
            </a:extLst>
          </p:cNvPr>
          <p:cNvSpPr/>
          <p:nvPr/>
        </p:nvSpPr>
        <p:spPr>
          <a:xfrm>
            <a:off x="1228789" y="5167953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A7B425C-B3F6-41C3-9D2F-317C7B2E4167}"/>
              </a:ext>
            </a:extLst>
          </p:cNvPr>
          <p:cNvSpPr/>
          <p:nvPr/>
        </p:nvSpPr>
        <p:spPr>
          <a:xfrm>
            <a:off x="782539" y="5182586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F9C8BDC-9CEF-4742-929D-8FF6DB440057}"/>
              </a:ext>
            </a:extLst>
          </p:cNvPr>
          <p:cNvSpPr/>
          <p:nvPr/>
        </p:nvSpPr>
        <p:spPr>
          <a:xfrm>
            <a:off x="623803" y="4839564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2EC37D4-1E4F-4540-B0C4-2B2B254DFFB8}"/>
              </a:ext>
            </a:extLst>
          </p:cNvPr>
          <p:cNvSpPr/>
          <p:nvPr/>
        </p:nvSpPr>
        <p:spPr>
          <a:xfrm>
            <a:off x="777097" y="4492803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F2D4A8A-DB47-4D1A-8630-D505AF70E88D}"/>
              </a:ext>
            </a:extLst>
          </p:cNvPr>
          <p:cNvCxnSpPr>
            <a:cxnSpLocks/>
            <a:endCxn id="16" idx="0"/>
          </p:cNvCxnSpPr>
          <p:nvPr/>
        </p:nvCxnSpPr>
        <p:spPr>
          <a:xfrm>
            <a:off x="1109090" y="4943221"/>
            <a:ext cx="366961" cy="1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F5984B2-B809-4331-80B9-E64F2F500F81}"/>
              </a:ext>
            </a:extLst>
          </p:cNvPr>
          <p:cNvSpPr txBox="1"/>
          <p:nvPr/>
        </p:nvSpPr>
        <p:spPr>
          <a:xfrm>
            <a:off x="888223" y="4689120"/>
            <a:ext cx="784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 cm</a:t>
            </a:r>
          </a:p>
        </p:txBody>
      </p:sp>
      <p:sp>
        <p:nvSpPr>
          <p:cNvPr id="29" name="Hexagon 28">
            <a:extLst>
              <a:ext uri="{FF2B5EF4-FFF2-40B4-BE49-F238E27FC236}">
                <a16:creationId xmlns:a16="http://schemas.microsoft.com/office/drawing/2014/main" id="{CF72B7F5-88A5-40AB-8ACD-9BAF7EF38EA5}"/>
              </a:ext>
            </a:extLst>
          </p:cNvPr>
          <p:cNvSpPr/>
          <p:nvPr/>
        </p:nvSpPr>
        <p:spPr>
          <a:xfrm>
            <a:off x="2017294" y="4250894"/>
            <a:ext cx="1581641" cy="1363484"/>
          </a:xfrm>
          <a:prstGeom prst="hexagon">
            <a:avLst/>
          </a:prstGeom>
          <a:noFill/>
          <a:ln w="19050">
            <a:solidFill>
              <a:schemeClr val="bg1">
                <a:lumMod val="85000"/>
                <a:lumOff val="1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2E28157-1116-44B3-B542-6D81057655B5}"/>
              </a:ext>
            </a:extLst>
          </p:cNvPr>
          <p:cNvSpPr/>
          <p:nvPr/>
        </p:nvSpPr>
        <p:spPr>
          <a:xfrm>
            <a:off x="2553739" y="4678261"/>
            <a:ext cx="508749" cy="508749"/>
          </a:xfrm>
          <a:prstGeom prst="ellipse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2DA3CF4-7B36-448B-B138-02DB1FE397B5}"/>
              </a:ext>
            </a:extLst>
          </p:cNvPr>
          <p:cNvSpPr/>
          <p:nvPr/>
        </p:nvSpPr>
        <p:spPr>
          <a:xfrm>
            <a:off x="3151007" y="4144495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8F6BC40-EFF6-4DF8-97D3-524F9ED28A66}"/>
              </a:ext>
            </a:extLst>
          </p:cNvPr>
          <p:cNvSpPr/>
          <p:nvPr/>
        </p:nvSpPr>
        <p:spPr>
          <a:xfrm>
            <a:off x="2651204" y="4775726"/>
            <a:ext cx="313818" cy="313818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47314B5-5204-4037-B61D-75548FC92F87}"/>
              </a:ext>
            </a:extLst>
          </p:cNvPr>
          <p:cNvSpPr/>
          <p:nvPr/>
        </p:nvSpPr>
        <p:spPr>
          <a:xfrm>
            <a:off x="3516204" y="4829274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9E2A17A-F99A-4BD7-8D15-505CBB04AC99}"/>
              </a:ext>
            </a:extLst>
          </p:cNvPr>
          <p:cNvSpPr/>
          <p:nvPr/>
        </p:nvSpPr>
        <p:spPr>
          <a:xfrm>
            <a:off x="3151007" y="5507979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196E63B-4E00-4972-97C8-F0BD5C38E774}"/>
              </a:ext>
            </a:extLst>
          </p:cNvPr>
          <p:cNvSpPr/>
          <p:nvPr/>
        </p:nvSpPr>
        <p:spPr>
          <a:xfrm>
            <a:off x="2264955" y="5507979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72CF240-DFD3-4560-8C89-86AEC9BB4129}"/>
              </a:ext>
            </a:extLst>
          </p:cNvPr>
          <p:cNvSpPr/>
          <p:nvPr/>
        </p:nvSpPr>
        <p:spPr>
          <a:xfrm>
            <a:off x="1938692" y="4829274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9ED022A-E328-425F-AE06-BC0DEC8605B6}"/>
              </a:ext>
            </a:extLst>
          </p:cNvPr>
          <p:cNvSpPr/>
          <p:nvPr/>
        </p:nvSpPr>
        <p:spPr>
          <a:xfrm>
            <a:off x="2259230" y="4176706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83621F5-1B4D-4569-97EF-600EF7C29653}"/>
              </a:ext>
            </a:extLst>
          </p:cNvPr>
          <p:cNvCxnSpPr>
            <a:cxnSpLocks/>
          </p:cNvCxnSpPr>
          <p:nvPr/>
        </p:nvCxnSpPr>
        <p:spPr>
          <a:xfrm>
            <a:off x="2808113" y="4938711"/>
            <a:ext cx="8280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88BCC1EA-A472-4E4F-BC97-0FA55BD958E9}"/>
              </a:ext>
            </a:extLst>
          </p:cNvPr>
          <p:cNvSpPr txBox="1"/>
          <p:nvPr/>
        </p:nvSpPr>
        <p:spPr>
          <a:xfrm>
            <a:off x="2911856" y="4660344"/>
            <a:ext cx="784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 cm</a:t>
            </a:r>
          </a:p>
        </p:txBody>
      </p:sp>
      <p:sp>
        <p:nvSpPr>
          <p:cNvPr id="40" name="Hexagon 39">
            <a:extLst>
              <a:ext uri="{FF2B5EF4-FFF2-40B4-BE49-F238E27FC236}">
                <a16:creationId xmlns:a16="http://schemas.microsoft.com/office/drawing/2014/main" id="{CD18215B-8C7A-41E5-AB10-AB53201BA118}"/>
              </a:ext>
            </a:extLst>
          </p:cNvPr>
          <p:cNvSpPr/>
          <p:nvPr/>
        </p:nvSpPr>
        <p:spPr>
          <a:xfrm>
            <a:off x="4014486" y="3657854"/>
            <a:ext cx="2982049" cy="2570733"/>
          </a:xfrm>
          <a:prstGeom prst="hexagon">
            <a:avLst/>
          </a:prstGeom>
          <a:noFill/>
          <a:ln w="19050">
            <a:solidFill>
              <a:schemeClr val="bg1">
                <a:lumMod val="85000"/>
                <a:lumOff val="1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101CA27-F217-4E93-9413-1E99ADBECC48}"/>
              </a:ext>
            </a:extLst>
          </p:cNvPr>
          <p:cNvSpPr/>
          <p:nvPr/>
        </p:nvSpPr>
        <p:spPr>
          <a:xfrm>
            <a:off x="5195647" y="4669057"/>
            <a:ext cx="508749" cy="508749"/>
          </a:xfrm>
          <a:prstGeom prst="ellipse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84637B8-7CEE-4B6D-BC9B-0C3F55BC0B79}"/>
              </a:ext>
            </a:extLst>
          </p:cNvPr>
          <p:cNvSpPr/>
          <p:nvPr/>
        </p:nvSpPr>
        <p:spPr>
          <a:xfrm>
            <a:off x="6261481" y="3561878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52E515F-7D7A-4457-8D2E-8F79F844EF95}"/>
              </a:ext>
            </a:extLst>
          </p:cNvPr>
          <p:cNvSpPr/>
          <p:nvPr/>
        </p:nvSpPr>
        <p:spPr>
          <a:xfrm>
            <a:off x="5293112" y="4766522"/>
            <a:ext cx="313818" cy="313818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E3FB76C-4B62-4ED8-8CBF-0DE0C1E96461}"/>
              </a:ext>
            </a:extLst>
          </p:cNvPr>
          <p:cNvSpPr/>
          <p:nvPr/>
        </p:nvSpPr>
        <p:spPr>
          <a:xfrm>
            <a:off x="6877600" y="4845473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B9563DFA-2C4C-4172-9BBD-36042D722AA2}"/>
              </a:ext>
            </a:extLst>
          </p:cNvPr>
          <p:cNvSpPr/>
          <p:nvPr/>
        </p:nvSpPr>
        <p:spPr>
          <a:xfrm>
            <a:off x="6222759" y="6122188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39EA027-1570-425C-B8C7-5C82890C0942}"/>
              </a:ext>
            </a:extLst>
          </p:cNvPr>
          <p:cNvSpPr/>
          <p:nvPr/>
        </p:nvSpPr>
        <p:spPr>
          <a:xfrm>
            <a:off x="4576212" y="6122187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51C73CA4-E23F-4813-8277-279898D97FF5}"/>
              </a:ext>
            </a:extLst>
          </p:cNvPr>
          <p:cNvSpPr/>
          <p:nvPr/>
        </p:nvSpPr>
        <p:spPr>
          <a:xfrm>
            <a:off x="3926744" y="4845473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934D3F4-2893-4EBB-8AF9-F30DE2A01DFF}"/>
              </a:ext>
            </a:extLst>
          </p:cNvPr>
          <p:cNvSpPr/>
          <p:nvPr/>
        </p:nvSpPr>
        <p:spPr>
          <a:xfrm>
            <a:off x="4576213" y="3561879"/>
            <a:ext cx="212797" cy="21279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31D2779-66DB-47CF-BC4A-4BCEB2F74D37}"/>
              </a:ext>
            </a:extLst>
          </p:cNvPr>
          <p:cNvCxnSpPr>
            <a:cxnSpLocks/>
          </p:cNvCxnSpPr>
          <p:nvPr/>
        </p:nvCxnSpPr>
        <p:spPr>
          <a:xfrm>
            <a:off x="5450021" y="4943221"/>
            <a:ext cx="1546514" cy="10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987411A4-1E19-4A72-8F44-6642C6CD0C51}"/>
              </a:ext>
            </a:extLst>
          </p:cNvPr>
          <p:cNvSpPr txBox="1"/>
          <p:nvPr/>
        </p:nvSpPr>
        <p:spPr>
          <a:xfrm>
            <a:off x="5953443" y="4640657"/>
            <a:ext cx="784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 cm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005A16AF-6A58-4ADC-9FAA-5D3DD579620E}"/>
              </a:ext>
            </a:extLst>
          </p:cNvPr>
          <p:cNvGrpSpPr/>
          <p:nvPr/>
        </p:nvGrpSpPr>
        <p:grpSpPr>
          <a:xfrm>
            <a:off x="377360" y="5682935"/>
            <a:ext cx="1462065" cy="866456"/>
            <a:chOff x="254709" y="5867813"/>
            <a:chExt cx="1462065" cy="866456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2FB82DD5-CADB-4056-BDA9-85687EFB3C95}"/>
                </a:ext>
              </a:extLst>
            </p:cNvPr>
            <p:cNvGrpSpPr/>
            <p:nvPr/>
          </p:nvGrpSpPr>
          <p:grpSpPr>
            <a:xfrm>
              <a:off x="254709" y="5867813"/>
              <a:ext cx="508749" cy="508749"/>
              <a:chOff x="854716" y="4682771"/>
              <a:chExt cx="508749" cy="508749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EE1E2EF5-026E-45F0-81F7-261980500E9C}"/>
                  </a:ext>
                </a:extLst>
              </p:cNvPr>
              <p:cNvSpPr/>
              <p:nvPr/>
            </p:nvSpPr>
            <p:spPr>
              <a:xfrm>
                <a:off x="854716" y="4682771"/>
                <a:ext cx="508749" cy="508749"/>
              </a:xfrm>
              <a:prstGeom prst="ellipse">
                <a:avLst/>
              </a:prstGeom>
              <a:solidFill>
                <a:schemeClr val="bg1">
                  <a:lumMod val="65000"/>
                  <a:lumOff val="35000"/>
                </a:schemeClr>
              </a:solidFill>
              <a:ln>
                <a:solidFill>
                  <a:schemeClr val="bg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C17C34B8-2B3D-4604-8813-85D34FAE281E}"/>
                  </a:ext>
                </a:extLst>
              </p:cNvPr>
              <p:cNvSpPr/>
              <p:nvPr/>
            </p:nvSpPr>
            <p:spPr>
              <a:xfrm>
                <a:off x="952181" y="4780236"/>
                <a:ext cx="313818" cy="31381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5F27C5AE-FE43-45A6-9FB5-5D4C6A577738}"/>
                </a:ext>
              </a:extLst>
            </p:cNvPr>
            <p:cNvSpPr/>
            <p:nvPr/>
          </p:nvSpPr>
          <p:spPr>
            <a:xfrm>
              <a:off x="402684" y="6485974"/>
              <a:ext cx="212797" cy="212797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bg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31D5FE6-1BBB-4027-8397-C5FD4A106538}"/>
                </a:ext>
              </a:extLst>
            </p:cNvPr>
            <p:cNvSpPr txBox="1"/>
            <p:nvPr/>
          </p:nvSpPr>
          <p:spPr>
            <a:xfrm>
              <a:off x="766956" y="6426492"/>
              <a:ext cx="9498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Spot Light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62D38FF-93DA-496F-A1EB-27AA692E1186}"/>
                </a:ext>
              </a:extLst>
            </p:cNvPr>
            <p:cNvSpPr txBox="1"/>
            <p:nvPr/>
          </p:nvSpPr>
          <p:spPr>
            <a:xfrm>
              <a:off x="766956" y="5950174"/>
              <a:ext cx="9498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Camera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7066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Design: Imaging Geometry Simulation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762869"/>
            <a:ext cx="9144000" cy="5486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92955" y="6171782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 cm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5441" y="6186731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 cm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60098" y="6171782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 cm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59564" y="6168638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45 cm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01212" y="6168638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 cm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99020" y="2323003"/>
            <a:ext cx="48234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6.2 particles / liter, scattering density = 0.5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66348" y="4132248"/>
            <a:ext cx="48234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62.5 particles / liter, scattering density = 1.0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99021" y="5963698"/>
            <a:ext cx="33710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625 particles / liter, scattering density = 2.0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960870" y="6680024"/>
            <a:ext cx="876300" cy="0"/>
          </a:xfrm>
          <a:prstGeom prst="straightConnector1">
            <a:avLst/>
          </a:prstGeom>
          <a:ln w="38100">
            <a:solidFill>
              <a:srgbClr val="F2F2F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298510" y="6479690"/>
            <a:ext cx="260650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Increasing size of hexagon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58E73-B231-4D07-93ED-B9E425866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97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3C6122-857A-408D-BED4-1B812802A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C65FB66-AD13-4760-B28E-1C5F8C47CA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2" r="54234"/>
          <a:stretch/>
        </p:blipFill>
        <p:spPr>
          <a:xfrm>
            <a:off x="5525553" y="2519082"/>
            <a:ext cx="514006" cy="1819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851B38-EDC6-4CA0-A19C-F5CC6124F6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0" t="42682" r="45792" b="22682"/>
          <a:stretch/>
        </p:blipFill>
        <p:spPr>
          <a:xfrm>
            <a:off x="2752752" y="4849130"/>
            <a:ext cx="913334" cy="7237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FC82807-4873-4150-801A-765A5C347C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7" t="13150" r="54944" b="1990"/>
          <a:stretch/>
        </p:blipFill>
        <p:spPr>
          <a:xfrm flipH="1">
            <a:off x="443976" y="2528047"/>
            <a:ext cx="540460" cy="220198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4AD9BD-ADF3-48CF-B906-E24CD0FF3A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64" r="57942" b="7315"/>
          <a:stretch/>
        </p:blipFill>
        <p:spPr>
          <a:xfrm>
            <a:off x="3118810" y="2118961"/>
            <a:ext cx="314672" cy="3428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C2BFE00-D9F9-4C13-A9CD-7437ED8F757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" t="18462" r="9132" b="4632"/>
          <a:stretch/>
        </p:blipFill>
        <p:spPr>
          <a:xfrm>
            <a:off x="6198278" y="895542"/>
            <a:ext cx="3624533" cy="32503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9253F7E-5D86-D74E-BABB-6747432BB97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1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74" t="13727" r="46063" b="27397"/>
          <a:stretch/>
        </p:blipFill>
        <p:spPr>
          <a:xfrm>
            <a:off x="10042787" y="498616"/>
            <a:ext cx="2155717" cy="62947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6B4E9AA-64D2-074A-9F07-E9314E92FD5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7" t="32032" r="28909" b="27201"/>
          <a:stretch/>
        </p:blipFill>
        <p:spPr>
          <a:xfrm>
            <a:off x="7665561" y="5020236"/>
            <a:ext cx="856490" cy="11567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4C3E383-45A2-C845-8372-082FFC74B4C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87" r="39954" b="18659"/>
          <a:stretch/>
        </p:blipFill>
        <p:spPr>
          <a:xfrm>
            <a:off x="9843645" y="4693152"/>
            <a:ext cx="1012614" cy="104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86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76EAA-133C-46FE-B634-4743A099B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Illumination Design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F44733-2BA9-4289-9477-A5FAB85C1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4F06E7-992C-4D00-8D57-133E9FFE21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812"/>
          <a:stretch/>
        </p:blipFill>
        <p:spPr>
          <a:xfrm>
            <a:off x="6225856" y="1417589"/>
            <a:ext cx="3062516" cy="37171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4C5B30-FAF3-4F8C-8E40-2CF15F4106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821"/>
          <a:stretch/>
        </p:blipFill>
        <p:spPr>
          <a:xfrm>
            <a:off x="9288371" y="1417589"/>
            <a:ext cx="2294029" cy="371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0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B408C-FA87-4BD3-AC18-6FF44BA02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 Towards Fundamental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1AD57-2C04-43CA-8077-3CF6C82FE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Wide-baseline multicamera arrays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F34E8D-C4F2-4795-A761-E2074718D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815DE4-5B01-42A6-A817-C44CED413B62}"/>
              </a:ext>
            </a:extLst>
          </p:cNvPr>
          <p:cNvSpPr/>
          <p:nvPr/>
        </p:nvSpPr>
        <p:spPr>
          <a:xfrm>
            <a:off x="4343597" y="3244334"/>
            <a:ext cx="3504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Cabled Instrument: Internal Chassis</a:t>
            </a:r>
          </a:p>
        </p:txBody>
      </p:sp>
    </p:spTree>
    <p:extLst>
      <p:ext uri="{BB962C8B-B14F-4D97-AF65-F5344CB8AC3E}">
        <p14:creationId xmlns:p14="http://schemas.microsoft.com/office/powerpoint/2010/main" val="3864830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8FDCA-BE70-4474-B4EB-383A9F9E7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Comparison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A6B24-C1C7-4B86-85AB-8CFCD416B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8024138-2BBB-419B-AEC0-C4D2A1A6D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701" y="1174361"/>
            <a:ext cx="8238410" cy="237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7171FC5-FE35-4BEE-927E-C4FDFD86E83F}"/>
              </a:ext>
            </a:extLst>
          </p:cNvPr>
          <p:cNvSpPr/>
          <p:nvPr/>
        </p:nvSpPr>
        <p:spPr>
          <a:xfrm>
            <a:off x="1725776" y="1174361"/>
            <a:ext cx="2598245" cy="237283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64FCD3-E554-4AA9-8CEE-F7FB8DDAD5DB}"/>
              </a:ext>
            </a:extLst>
          </p:cNvPr>
          <p:cNvSpPr/>
          <p:nvPr/>
        </p:nvSpPr>
        <p:spPr>
          <a:xfrm>
            <a:off x="4273778" y="1171736"/>
            <a:ext cx="2844801" cy="237283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672BFB-32E4-433E-988B-C76AE3ADE6BD}"/>
              </a:ext>
            </a:extLst>
          </p:cNvPr>
          <p:cNvSpPr/>
          <p:nvPr/>
        </p:nvSpPr>
        <p:spPr>
          <a:xfrm>
            <a:off x="7141236" y="1171736"/>
            <a:ext cx="2844800" cy="237283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637ABC34-A5F7-4BBC-A5FE-96CFA30C8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404" y="3670729"/>
            <a:ext cx="4925004" cy="304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81BB903-4D7B-4563-85A3-11C43A17CB26}"/>
              </a:ext>
            </a:extLst>
          </p:cNvPr>
          <p:cNvSpPr txBox="1"/>
          <p:nvPr/>
        </p:nvSpPr>
        <p:spPr>
          <a:xfrm>
            <a:off x="8025669" y="770222"/>
            <a:ext cx="1282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Raytrix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EF5E7C-7F56-4254-9D98-C25D11009643}"/>
              </a:ext>
            </a:extLst>
          </p:cNvPr>
          <p:cNvSpPr txBox="1"/>
          <p:nvPr/>
        </p:nvSpPr>
        <p:spPr>
          <a:xfrm>
            <a:off x="5054782" y="771866"/>
            <a:ext cx="1282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Raytrix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C42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BA6521-F4AA-485A-8FA3-75F6FE78FFFA}"/>
              </a:ext>
            </a:extLst>
          </p:cNvPr>
          <p:cNvSpPr txBox="1"/>
          <p:nvPr/>
        </p:nvSpPr>
        <p:spPr>
          <a:xfrm>
            <a:off x="2101727" y="770222"/>
            <a:ext cx="1846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Blackfly (IMX183)</a:t>
            </a:r>
          </a:p>
        </p:txBody>
      </p:sp>
    </p:spTree>
    <p:extLst>
      <p:ext uri="{BB962C8B-B14F-4D97-AF65-F5344CB8AC3E}">
        <p14:creationId xmlns:p14="http://schemas.microsoft.com/office/powerpoint/2010/main" val="2482689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BECD6D6-9EC2-4997-A971-AB8060EA61BA}"/>
              </a:ext>
            </a:extLst>
          </p:cNvPr>
          <p:cNvSpPr txBox="1"/>
          <p:nvPr/>
        </p:nvSpPr>
        <p:spPr>
          <a:xfrm>
            <a:off x="1328130" y="291481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Jun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1DF296-D12B-4EB4-A5C9-705760FF2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0F42060-0B26-4AC6-A984-870A17F2009C}"/>
              </a:ext>
            </a:extLst>
          </p:cNvPr>
          <p:cNvCxnSpPr>
            <a:cxnSpLocks/>
          </p:cNvCxnSpPr>
          <p:nvPr/>
        </p:nvCxnSpPr>
        <p:spPr>
          <a:xfrm flipV="1">
            <a:off x="981906" y="2815721"/>
            <a:ext cx="0" cy="627087"/>
          </a:xfrm>
          <a:prstGeom prst="straightConnector1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3F73D98-C477-4CF9-86AF-E7C884175778}"/>
              </a:ext>
            </a:extLst>
          </p:cNvPr>
          <p:cNvSpPr txBox="1"/>
          <p:nvPr/>
        </p:nvSpPr>
        <p:spPr>
          <a:xfrm>
            <a:off x="736428" y="344854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Apr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2019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DCADD0-8CF8-409A-A59B-367D4DC71C26}"/>
              </a:ext>
            </a:extLst>
          </p:cNvPr>
          <p:cNvCxnSpPr>
            <a:cxnSpLocks/>
          </p:cNvCxnSpPr>
          <p:nvPr/>
        </p:nvCxnSpPr>
        <p:spPr>
          <a:xfrm flipV="1">
            <a:off x="2097801" y="1414846"/>
            <a:ext cx="0" cy="2027962"/>
          </a:xfrm>
          <a:prstGeom prst="straightConnector1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132B5AD-F2BE-435D-99FE-8A930EB0C350}"/>
              </a:ext>
            </a:extLst>
          </p:cNvPr>
          <p:cNvSpPr txBox="1"/>
          <p:nvPr/>
        </p:nvSpPr>
        <p:spPr>
          <a:xfrm>
            <a:off x="1840049" y="3448547"/>
            <a:ext cx="84689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 2019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4E6B01B-9659-4594-A697-67E3F938F393}"/>
              </a:ext>
            </a:extLst>
          </p:cNvPr>
          <p:cNvCxnSpPr>
            <a:cxnSpLocks/>
          </p:cNvCxnSpPr>
          <p:nvPr/>
        </p:nvCxnSpPr>
        <p:spPr>
          <a:xfrm flipV="1">
            <a:off x="1575140" y="3442807"/>
            <a:ext cx="0" cy="761024"/>
          </a:xfrm>
          <a:prstGeom prst="straightConnector1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09457403-9120-4666-A0F8-493C28F93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25" y="4208132"/>
            <a:ext cx="1523174" cy="91965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2439891-3420-4529-BE52-E852FAD62BEE}"/>
              </a:ext>
            </a:extLst>
          </p:cNvPr>
          <p:cNvSpPr txBox="1"/>
          <p:nvPr/>
        </p:nvSpPr>
        <p:spPr>
          <a:xfrm>
            <a:off x="286969" y="5101398"/>
            <a:ext cx="152317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Marine Imaging Workshop 2019</a:t>
            </a: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3D particle counting lab studies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943B7B-9C0A-4DF0-8301-58B727815080}"/>
              </a:ext>
            </a:extLst>
          </p:cNvPr>
          <p:cNvSpPr txBox="1"/>
          <p:nvPr/>
        </p:nvSpPr>
        <p:spPr>
          <a:xfrm>
            <a:off x="256521" y="1609533"/>
            <a:ext cx="150723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Cabled Instrument </a:t>
            </a: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Preliminary Design Review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2DF6A4-FBD6-43B1-A2FF-79CC26D6C577}"/>
              </a:ext>
            </a:extLst>
          </p:cNvPr>
          <p:cNvSpPr txBox="1"/>
          <p:nvPr/>
        </p:nvSpPr>
        <p:spPr>
          <a:xfrm>
            <a:off x="1575140" y="292672"/>
            <a:ext cx="116931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Deployment on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MiniROV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WF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82C1829-3556-4F4C-B6C5-0EDBA94336AD}"/>
              </a:ext>
            </a:extLst>
          </p:cNvPr>
          <p:cNvSpPr txBox="1"/>
          <p:nvPr/>
        </p:nvSpPr>
        <p:spPr>
          <a:xfrm>
            <a:off x="2366801" y="291481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Nov 2019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6ED270C-5DAE-4399-8363-057421696A1C}"/>
              </a:ext>
            </a:extLst>
          </p:cNvPr>
          <p:cNvCxnSpPr>
            <a:cxnSpLocks/>
          </p:cNvCxnSpPr>
          <p:nvPr/>
        </p:nvCxnSpPr>
        <p:spPr>
          <a:xfrm flipV="1">
            <a:off x="2598982" y="3442809"/>
            <a:ext cx="1" cy="1954325"/>
          </a:xfrm>
          <a:prstGeom prst="straightConnector1">
            <a:avLst/>
          </a:prstGeom>
          <a:ln w="19050">
            <a:solidFill>
              <a:schemeClr val="tx1">
                <a:lumMod val="8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51EEC2AB-031E-4DB4-B224-7035E9BAFF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93" t="3652" r="308"/>
          <a:stretch/>
        </p:blipFill>
        <p:spPr>
          <a:xfrm>
            <a:off x="843487" y="5504856"/>
            <a:ext cx="2016533" cy="80806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D6DE0B6D-5FF6-40D9-99B3-618A606740BC}"/>
              </a:ext>
            </a:extLst>
          </p:cNvPr>
          <p:cNvSpPr txBox="1"/>
          <p:nvPr/>
        </p:nvSpPr>
        <p:spPr>
          <a:xfrm>
            <a:off x="919423" y="6323469"/>
            <a:ext cx="1869247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Visit to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Raytrix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Camera Selection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17FF5FE-F01B-4349-B7EF-F00EDA20A1C3}"/>
              </a:ext>
            </a:extLst>
          </p:cNvPr>
          <p:cNvSpPr txBox="1"/>
          <p:nvPr/>
        </p:nvSpPr>
        <p:spPr>
          <a:xfrm>
            <a:off x="3304013" y="344854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Jan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42AC293-EBEF-44F1-BD8A-2B34C6028CB4}"/>
              </a:ext>
            </a:extLst>
          </p:cNvPr>
          <p:cNvSpPr txBox="1"/>
          <p:nvPr/>
        </p:nvSpPr>
        <p:spPr>
          <a:xfrm>
            <a:off x="2294210" y="1708965"/>
            <a:ext cx="1325351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Concept for AUV system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F96D7F6-9803-4AEF-8B7E-2464800E41E0}"/>
              </a:ext>
            </a:extLst>
          </p:cNvPr>
          <p:cNvCxnSpPr>
            <a:cxnSpLocks/>
          </p:cNvCxnSpPr>
          <p:nvPr/>
        </p:nvCxnSpPr>
        <p:spPr>
          <a:xfrm flipV="1">
            <a:off x="3508268" y="2793142"/>
            <a:ext cx="0" cy="641099"/>
          </a:xfrm>
          <a:prstGeom prst="straightConnector1">
            <a:avLst/>
          </a:prstGeom>
          <a:ln w="19050">
            <a:solidFill>
              <a:schemeClr val="tx1">
                <a:lumMod val="8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79EFC16-1137-4641-8E82-317532997B43}"/>
              </a:ext>
            </a:extLst>
          </p:cNvPr>
          <p:cNvSpPr txBox="1"/>
          <p:nvPr/>
        </p:nvSpPr>
        <p:spPr>
          <a:xfrm>
            <a:off x="3842017" y="291481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Feb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EA06F73E-3FE0-4B1B-971A-92CB3AEF7545}"/>
              </a:ext>
            </a:extLst>
          </p:cNvPr>
          <p:cNvCxnSpPr>
            <a:cxnSpLocks/>
          </p:cNvCxnSpPr>
          <p:nvPr/>
        </p:nvCxnSpPr>
        <p:spPr>
          <a:xfrm flipV="1">
            <a:off x="4081946" y="3470259"/>
            <a:ext cx="0" cy="733572"/>
          </a:xfrm>
          <a:prstGeom prst="straightConnector1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46">
            <a:extLst>
              <a:ext uri="{FF2B5EF4-FFF2-40B4-BE49-F238E27FC236}">
                <a16:creationId xmlns:a16="http://schemas.microsoft.com/office/drawing/2014/main" id="{99E3EA37-EDB0-463F-89D9-114313037F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680" y="4203831"/>
            <a:ext cx="1675156" cy="941796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E6EA1056-3F32-43AD-A0B9-E1B6EB5C0DA4}"/>
              </a:ext>
            </a:extLst>
          </p:cNvPr>
          <p:cNvSpPr txBox="1"/>
          <p:nvPr/>
        </p:nvSpPr>
        <p:spPr>
          <a:xfrm>
            <a:off x="3554348" y="5134286"/>
            <a:ext cx="152317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Ocean Sciences 2020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1C51490-2D65-413E-AD50-B49E034023ED}"/>
              </a:ext>
            </a:extLst>
          </p:cNvPr>
          <p:cNvSpPr txBox="1"/>
          <p:nvPr/>
        </p:nvSpPr>
        <p:spPr>
          <a:xfrm>
            <a:off x="4344529" y="344854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Apr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C2505951-79A1-4655-8A5D-47B47C47B912}"/>
              </a:ext>
            </a:extLst>
          </p:cNvPr>
          <p:cNvCxnSpPr>
            <a:cxnSpLocks/>
          </p:cNvCxnSpPr>
          <p:nvPr/>
        </p:nvCxnSpPr>
        <p:spPr>
          <a:xfrm flipV="1">
            <a:off x="4587342" y="1549905"/>
            <a:ext cx="0" cy="1879096"/>
          </a:xfrm>
          <a:prstGeom prst="straightConnector1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81EC4066-B448-4879-AE96-A59949AAD531}"/>
              </a:ext>
            </a:extLst>
          </p:cNvPr>
          <p:cNvSpPr txBox="1"/>
          <p:nvPr/>
        </p:nvSpPr>
        <p:spPr>
          <a:xfrm>
            <a:off x="2969691" y="346965"/>
            <a:ext cx="1169313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Strobe Concept Review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32F842F-7D86-4E9C-A89D-C8DFAF40A373}"/>
              </a:ext>
            </a:extLst>
          </p:cNvPr>
          <p:cNvSpPr txBox="1"/>
          <p:nvPr/>
        </p:nvSpPr>
        <p:spPr>
          <a:xfrm>
            <a:off x="5352632" y="3448547"/>
            <a:ext cx="84689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A4584C5-3126-492F-AD31-D6775596F743}"/>
              </a:ext>
            </a:extLst>
          </p:cNvPr>
          <p:cNvSpPr txBox="1"/>
          <p:nvPr/>
        </p:nvSpPr>
        <p:spPr>
          <a:xfrm>
            <a:off x="4767976" y="1585818"/>
            <a:ext cx="116931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Deployment 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ROV Doc Ricketts / WF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7B82F68-5B29-4AA9-9D2C-425DFD8521E3}"/>
              </a:ext>
            </a:extLst>
          </p:cNvPr>
          <p:cNvCxnSpPr>
            <a:cxnSpLocks/>
          </p:cNvCxnSpPr>
          <p:nvPr/>
        </p:nvCxnSpPr>
        <p:spPr>
          <a:xfrm flipV="1">
            <a:off x="5611183" y="2801708"/>
            <a:ext cx="0" cy="663206"/>
          </a:xfrm>
          <a:prstGeom prst="straightConnector1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76B252AD-C325-4600-8B4C-587A14B87140}"/>
              </a:ext>
            </a:extLst>
          </p:cNvPr>
          <p:cNvSpPr txBox="1"/>
          <p:nvPr/>
        </p:nvSpPr>
        <p:spPr>
          <a:xfrm>
            <a:off x="4862477" y="291481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Jun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D79B4F61-2C04-436E-A28B-38134C6D4813}"/>
              </a:ext>
            </a:extLst>
          </p:cNvPr>
          <p:cNvCxnSpPr>
            <a:cxnSpLocks/>
          </p:cNvCxnSpPr>
          <p:nvPr/>
        </p:nvCxnSpPr>
        <p:spPr>
          <a:xfrm flipV="1">
            <a:off x="5114176" y="3442810"/>
            <a:ext cx="0" cy="2010030"/>
          </a:xfrm>
          <a:prstGeom prst="straightConnector1">
            <a:avLst/>
          </a:prstGeom>
          <a:ln w="19050">
            <a:solidFill>
              <a:schemeClr val="tx1">
                <a:lumMod val="8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" name="Picture 1023">
            <a:extLst>
              <a:ext uri="{FF2B5EF4-FFF2-40B4-BE49-F238E27FC236}">
                <a16:creationId xmlns:a16="http://schemas.microsoft.com/office/drawing/2014/main" id="{DD1503BF-BD89-415B-9985-CC187ADDB4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1951" y="5465997"/>
            <a:ext cx="1495432" cy="966328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98819524-EB28-4347-B0EC-A2169AF15B15}"/>
              </a:ext>
            </a:extLst>
          </p:cNvPr>
          <p:cNvSpPr txBox="1"/>
          <p:nvPr/>
        </p:nvSpPr>
        <p:spPr>
          <a:xfrm>
            <a:off x="4455479" y="6458558"/>
            <a:ext cx="148181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Zoom Lens Addition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6D5EA65-08A0-4A2F-A0C4-E6E7FACAF05B}"/>
              </a:ext>
            </a:extLst>
          </p:cNvPr>
          <p:cNvSpPr txBox="1"/>
          <p:nvPr/>
        </p:nvSpPr>
        <p:spPr>
          <a:xfrm>
            <a:off x="6455692" y="344854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Oct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B5D35A03-3ABA-4769-9E4A-E8450FE7189E}"/>
              </a:ext>
            </a:extLst>
          </p:cNvPr>
          <p:cNvCxnSpPr>
            <a:cxnSpLocks/>
          </p:cNvCxnSpPr>
          <p:nvPr/>
        </p:nvCxnSpPr>
        <p:spPr>
          <a:xfrm flipV="1">
            <a:off x="6659572" y="1755095"/>
            <a:ext cx="0" cy="1716188"/>
          </a:xfrm>
          <a:prstGeom prst="straightConnector1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1026">
            <a:extLst>
              <a:ext uri="{FF2B5EF4-FFF2-40B4-BE49-F238E27FC236}">
                <a16:creationId xmlns:a16="http://schemas.microsoft.com/office/drawing/2014/main" id="{C8A1EEF2-687F-49ED-8108-E71CA1CE4F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9824" y="662162"/>
            <a:ext cx="1503409" cy="1093148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42DEF048-D759-47CC-A97D-46B6EAEC72D8}"/>
              </a:ext>
            </a:extLst>
          </p:cNvPr>
          <p:cNvSpPr txBox="1"/>
          <p:nvPr/>
        </p:nvSpPr>
        <p:spPr>
          <a:xfrm>
            <a:off x="5678807" y="273788"/>
            <a:ext cx="137342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LRAUV Integration</a:t>
            </a: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Preliminary Design Review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617749B-4532-4AA4-B8FF-4EC6E35A1B1F}"/>
              </a:ext>
            </a:extLst>
          </p:cNvPr>
          <p:cNvSpPr txBox="1"/>
          <p:nvPr/>
        </p:nvSpPr>
        <p:spPr>
          <a:xfrm>
            <a:off x="6905333" y="291481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Jan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FD3EB08-9628-4CBD-93F0-FE0590E1FDE7}"/>
              </a:ext>
            </a:extLst>
          </p:cNvPr>
          <p:cNvSpPr txBox="1"/>
          <p:nvPr/>
        </p:nvSpPr>
        <p:spPr>
          <a:xfrm>
            <a:off x="6096000" y="5224508"/>
            <a:ext cx="148181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SICB 2021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FA696D13-9F8E-48F7-B63A-F98747F9E963}"/>
              </a:ext>
            </a:extLst>
          </p:cNvPr>
          <p:cNvCxnSpPr>
            <a:cxnSpLocks/>
          </p:cNvCxnSpPr>
          <p:nvPr/>
        </p:nvCxnSpPr>
        <p:spPr>
          <a:xfrm flipV="1">
            <a:off x="7149503" y="3464914"/>
            <a:ext cx="0" cy="738917"/>
          </a:xfrm>
          <a:prstGeom prst="straightConnector1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507DACD6-344F-463D-B10E-B4B3F04D40C2}"/>
              </a:ext>
            </a:extLst>
          </p:cNvPr>
          <p:cNvSpPr txBox="1"/>
          <p:nvPr/>
        </p:nvSpPr>
        <p:spPr>
          <a:xfrm>
            <a:off x="7629371" y="344854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35DBDBD-D977-43AE-B79F-29D56DA99EDB}"/>
              </a:ext>
            </a:extLst>
          </p:cNvPr>
          <p:cNvSpPr txBox="1"/>
          <p:nvPr/>
        </p:nvSpPr>
        <p:spPr>
          <a:xfrm>
            <a:off x="7161776" y="1628816"/>
            <a:ext cx="116931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LRAUV Payload </a:t>
            </a: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Completed Drawings</a:t>
            </a: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93E131ED-FA9D-4612-BB38-17BCF1D35B50}"/>
              </a:ext>
            </a:extLst>
          </p:cNvPr>
          <p:cNvCxnSpPr>
            <a:cxnSpLocks/>
          </p:cNvCxnSpPr>
          <p:nvPr/>
        </p:nvCxnSpPr>
        <p:spPr>
          <a:xfrm flipV="1">
            <a:off x="7833999" y="2878071"/>
            <a:ext cx="0" cy="550929"/>
          </a:xfrm>
          <a:prstGeom prst="straightConnector1">
            <a:avLst/>
          </a:prstGeom>
          <a:ln w="19050">
            <a:solidFill>
              <a:schemeClr val="tx1">
                <a:lumMod val="8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399A5E84-D8F2-4150-B903-038C84BF7411}"/>
              </a:ext>
            </a:extLst>
          </p:cNvPr>
          <p:cNvSpPr txBox="1"/>
          <p:nvPr/>
        </p:nvSpPr>
        <p:spPr>
          <a:xfrm>
            <a:off x="8199937" y="2914817"/>
            <a:ext cx="84689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May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BE1C7311-6804-46C7-8B87-9A34712A270D}"/>
              </a:ext>
            </a:extLst>
          </p:cNvPr>
          <p:cNvCxnSpPr>
            <a:cxnSpLocks/>
          </p:cNvCxnSpPr>
          <p:nvPr/>
        </p:nvCxnSpPr>
        <p:spPr>
          <a:xfrm flipV="1">
            <a:off x="8476266" y="3438037"/>
            <a:ext cx="0" cy="1976864"/>
          </a:xfrm>
          <a:prstGeom prst="straightConnector1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82452194-B654-48BD-9835-06A1DCA44BB9}"/>
              </a:ext>
            </a:extLst>
          </p:cNvPr>
          <p:cNvSpPr txBox="1"/>
          <p:nvPr/>
        </p:nvSpPr>
        <p:spPr>
          <a:xfrm>
            <a:off x="7209995" y="6456147"/>
            <a:ext cx="1821979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Deployment on ROV Ventana / RC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776B2D5-9AAB-43B1-8220-775642A695FA}"/>
              </a:ext>
            </a:extLst>
          </p:cNvPr>
          <p:cNvSpPr txBox="1"/>
          <p:nvPr/>
        </p:nvSpPr>
        <p:spPr>
          <a:xfrm>
            <a:off x="8713960" y="3448547"/>
            <a:ext cx="84689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July 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</a:p>
        </p:txBody>
      </p:sp>
      <p:pic>
        <p:nvPicPr>
          <p:cNvPr id="1037" name="Picture 1036">
            <a:extLst>
              <a:ext uri="{FF2B5EF4-FFF2-40B4-BE49-F238E27FC236}">
                <a16:creationId xmlns:a16="http://schemas.microsoft.com/office/drawing/2014/main" id="{D907C64B-0448-40A2-8A54-1F19870F084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9473" b="9444"/>
          <a:stretch/>
        </p:blipFill>
        <p:spPr>
          <a:xfrm>
            <a:off x="8208480" y="639588"/>
            <a:ext cx="1169313" cy="941044"/>
          </a:xfrm>
          <a:prstGeom prst="rect">
            <a:avLst/>
          </a:prstGeom>
        </p:spPr>
      </p:pic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BC90F94E-FA1D-48FD-8904-4E9355A36443}"/>
              </a:ext>
            </a:extLst>
          </p:cNvPr>
          <p:cNvCxnSpPr>
            <a:cxnSpLocks/>
          </p:cNvCxnSpPr>
          <p:nvPr/>
        </p:nvCxnSpPr>
        <p:spPr>
          <a:xfrm flipV="1">
            <a:off x="8941941" y="1585820"/>
            <a:ext cx="0" cy="1843180"/>
          </a:xfrm>
          <a:prstGeom prst="straightConnector1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79F29B19-8C40-4C9D-9B49-9106946E28DC}"/>
              </a:ext>
            </a:extLst>
          </p:cNvPr>
          <p:cNvSpPr txBox="1"/>
          <p:nvPr/>
        </p:nvSpPr>
        <p:spPr>
          <a:xfrm>
            <a:off x="8209669" y="249390"/>
            <a:ext cx="116931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Deployment on ROV Doc Ricketts / WF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4F2D527-D7AC-4E7B-B945-2FC9FB742E72}"/>
              </a:ext>
            </a:extLst>
          </p:cNvPr>
          <p:cNvSpPr txBox="1"/>
          <p:nvPr/>
        </p:nvSpPr>
        <p:spPr>
          <a:xfrm>
            <a:off x="9236282" y="2914817"/>
            <a:ext cx="84689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</a:p>
        </p:txBody>
      </p:sp>
      <p:pic>
        <p:nvPicPr>
          <p:cNvPr id="1041" name="Picture 1040">
            <a:extLst>
              <a:ext uri="{FF2B5EF4-FFF2-40B4-BE49-F238E27FC236}">
                <a16:creationId xmlns:a16="http://schemas.microsoft.com/office/drawing/2014/main" id="{AEFB3F0D-55D0-454E-BC83-B31F32330E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769" y="4203831"/>
            <a:ext cx="1392824" cy="998691"/>
          </a:xfrm>
          <a:prstGeom prst="rect">
            <a:avLst/>
          </a:prstGeom>
        </p:spPr>
      </p:pic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F25F5475-7A65-410A-A255-D0C6234777C7}"/>
              </a:ext>
            </a:extLst>
          </p:cNvPr>
          <p:cNvCxnSpPr>
            <a:cxnSpLocks/>
          </p:cNvCxnSpPr>
          <p:nvPr/>
        </p:nvCxnSpPr>
        <p:spPr>
          <a:xfrm flipV="1">
            <a:off x="9514545" y="3471284"/>
            <a:ext cx="0" cy="732547"/>
          </a:xfrm>
          <a:prstGeom prst="straightConnector1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8FC2D9FA-4D17-4493-9136-C2B33432CAC4}"/>
              </a:ext>
            </a:extLst>
          </p:cNvPr>
          <p:cNvSpPr txBox="1"/>
          <p:nvPr/>
        </p:nvSpPr>
        <p:spPr>
          <a:xfrm>
            <a:off x="9058007" y="5203780"/>
            <a:ext cx="1821979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Deployment on ROV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SuBastion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FK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9EE531-9E07-49D5-B34D-F59A7CB29B71}"/>
              </a:ext>
            </a:extLst>
          </p:cNvPr>
          <p:cNvCxnSpPr/>
          <p:nvPr/>
        </p:nvCxnSpPr>
        <p:spPr>
          <a:xfrm>
            <a:off x="104328" y="3442806"/>
            <a:ext cx="11966979" cy="0"/>
          </a:xfrm>
          <a:prstGeom prst="line">
            <a:avLst/>
          </a:prstGeom>
          <a:ln w="5715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2" name="Picture 1061">
            <a:extLst>
              <a:ext uri="{FF2B5EF4-FFF2-40B4-BE49-F238E27FC236}">
                <a16:creationId xmlns:a16="http://schemas.microsoft.com/office/drawing/2014/main" id="{7FE65734-B53A-4CCD-BE9A-B9AE645ABA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633" y="4203555"/>
            <a:ext cx="2006704" cy="1014682"/>
          </a:xfrm>
          <a:prstGeom prst="rect">
            <a:avLst/>
          </a:prstGeom>
        </p:spPr>
      </p:pic>
      <p:pic>
        <p:nvPicPr>
          <p:cNvPr id="1064" name="Picture 1063">
            <a:extLst>
              <a:ext uri="{FF2B5EF4-FFF2-40B4-BE49-F238E27FC236}">
                <a16:creationId xmlns:a16="http://schemas.microsoft.com/office/drawing/2014/main" id="{3C6F2BC1-7DE0-4949-AB94-2BE31B3465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766" y="1926657"/>
            <a:ext cx="1503409" cy="964466"/>
          </a:xfrm>
          <a:prstGeom prst="rect">
            <a:avLst/>
          </a:prstGeom>
        </p:spPr>
      </p:pic>
      <p:pic>
        <p:nvPicPr>
          <p:cNvPr id="1065" name="Picture 6" descr="https://lh4.googleusercontent.com/OTh8hmvqDpmD2hahNo5Al1aHEOrs-GY2UEkZv-a4_0VTfXSqE3t99ycTHfKeERLWY2c7tEZ5xrJIu5ErUFdf20MItoreOpZBWoPKaUr-HWrQa95Vzv8tm8AHqTFTiAP8QRQaNmsbqUE">
            <a:extLst>
              <a:ext uri="{FF2B5EF4-FFF2-40B4-BE49-F238E27FC236}">
                <a16:creationId xmlns:a16="http://schemas.microsoft.com/office/drawing/2014/main" id="{232E637D-4C63-40F2-AA7C-669AEB4FC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816" y="1918896"/>
            <a:ext cx="1701997" cy="982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7" name="Picture 1066">
            <a:extLst>
              <a:ext uri="{FF2B5EF4-FFF2-40B4-BE49-F238E27FC236}">
                <a16:creationId xmlns:a16="http://schemas.microsoft.com/office/drawing/2014/main" id="{5E7C0009-7DB9-4D9E-85EC-BA0A41B5CAF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144" y="1934960"/>
            <a:ext cx="1713124" cy="964965"/>
          </a:xfrm>
          <a:prstGeom prst="rect">
            <a:avLst/>
          </a:prstGeom>
        </p:spPr>
      </p:pic>
      <p:pic>
        <p:nvPicPr>
          <p:cNvPr id="1069" name="Picture 1068">
            <a:extLst>
              <a:ext uri="{FF2B5EF4-FFF2-40B4-BE49-F238E27FC236}">
                <a16:creationId xmlns:a16="http://schemas.microsoft.com/office/drawing/2014/main" id="{5EC0F5C1-E878-434A-8F01-234E01275B0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67" y="1926657"/>
            <a:ext cx="1652475" cy="970501"/>
          </a:xfrm>
          <a:prstGeom prst="rect">
            <a:avLst/>
          </a:prstGeom>
        </p:spPr>
      </p:pic>
      <p:pic>
        <p:nvPicPr>
          <p:cNvPr id="1073" name="Picture 1072">
            <a:extLst>
              <a:ext uri="{FF2B5EF4-FFF2-40B4-BE49-F238E27FC236}">
                <a16:creationId xmlns:a16="http://schemas.microsoft.com/office/drawing/2014/main" id="{E1238706-56EB-46EF-934F-8CEB6E8CAF2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975" y="623227"/>
            <a:ext cx="1384786" cy="923836"/>
          </a:xfrm>
          <a:prstGeom prst="rect">
            <a:avLst/>
          </a:prstGeom>
        </p:spPr>
      </p:pic>
      <p:pic>
        <p:nvPicPr>
          <p:cNvPr id="1075" name="Picture 1074">
            <a:extLst>
              <a:ext uri="{FF2B5EF4-FFF2-40B4-BE49-F238E27FC236}">
                <a16:creationId xmlns:a16="http://schemas.microsoft.com/office/drawing/2014/main" id="{A4DD09AE-F762-482A-923F-A748905565B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618" y="603161"/>
            <a:ext cx="2056558" cy="933612"/>
          </a:xfrm>
          <a:prstGeom prst="rect">
            <a:avLst/>
          </a:prstGeom>
        </p:spPr>
      </p:pic>
      <p:pic>
        <p:nvPicPr>
          <p:cNvPr id="1076" name="Picture 8" descr="https://lh5.googleusercontent.com/pYUBh8TLKRO0JnfsO86hOleVyXogw4gVtiRXBx4206JVzEWErRDWRJkPLNNNhe6AhShvdndeB5gZwBwcaS1nQTIjx_Opc1JE-gN-KMr17yJqeBI39BWmran0--yQKwoDK3FL2jCrT-s">
            <a:extLst>
              <a:ext uri="{FF2B5EF4-FFF2-40B4-BE49-F238E27FC236}">
                <a16:creationId xmlns:a16="http://schemas.microsoft.com/office/drawing/2014/main" id="{EE511ADC-3CCD-4C36-9D7D-2037F2553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766" y="5438454"/>
            <a:ext cx="1756519" cy="98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91815D50-F6DA-495B-B446-360635FB0B80}"/>
              </a:ext>
            </a:extLst>
          </p:cNvPr>
          <p:cNvCxnSpPr>
            <a:cxnSpLocks/>
          </p:cNvCxnSpPr>
          <p:nvPr/>
        </p:nvCxnSpPr>
        <p:spPr>
          <a:xfrm flipV="1">
            <a:off x="11468195" y="2723676"/>
            <a:ext cx="0" cy="736519"/>
          </a:xfrm>
          <a:prstGeom prst="straightConnector1">
            <a:avLst/>
          </a:prstGeom>
          <a:ln w="19050">
            <a:solidFill>
              <a:srgbClr val="D99694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127553E3-FF4F-4CDB-A5DA-DD692FF6ECAC}"/>
              </a:ext>
            </a:extLst>
          </p:cNvPr>
          <p:cNvSpPr txBox="1"/>
          <p:nvPr/>
        </p:nvSpPr>
        <p:spPr>
          <a:xfrm>
            <a:off x="11252624" y="3448547"/>
            <a:ext cx="84689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Nov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8364CBEB-71C8-452C-9E08-81C8859F3704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CB9C3A"/>
              </a:clrFrom>
              <a:clrTo>
                <a:srgbClr val="CB9C3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3599" y="1939723"/>
            <a:ext cx="1393090" cy="937149"/>
          </a:xfrm>
          <a:prstGeom prst="rect">
            <a:avLst/>
          </a:prstGeom>
          <a:blipFill dpi="0" rotWithShape="1">
            <a:blip r:embed="rId18">
              <a:clrChange>
                <a:clrFrom>
                  <a:srgbClr val="CB9C3A"/>
                </a:clrFrom>
                <a:clrTo>
                  <a:srgbClr val="CB9C3A">
                    <a:alpha val="0"/>
                  </a:srgbClr>
                </a:clrTo>
              </a:clrChange>
              <a:alphaModFix amt="25000"/>
            </a:blip>
            <a:srcRect/>
            <a:tile tx="0" ty="0" sx="100000" sy="100000" flip="none" algn="tl"/>
          </a:blipFill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B112C8D2-0E34-49D4-B235-A3E75450CDCA}"/>
              </a:ext>
            </a:extLst>
          </p:cNvPr>
          <p:cNvSpPr txBox="1"/>
          <p:nvPr/>
        </p:nvSpPr>
        <p:spPr>
          <a:xfrm>
            <a:off x="9893727" y="3424096"/>
            <a:ext cx="84689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Oct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ED93F3A3-E3EE-4034-9F97-9029056D237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08675" y="626153"/>
            <a:ext cx="1269499" cy="945414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C4192E7E-2AA9-4817-AD14-99E482A96BAF}"/>
              </a:ext>
            </a:extLst>
          </p:cNvPr>
          <p:cNvSpPr txBox="1"/>
          <p:nvPr/>
        </p:nvSpPr>
        <p:spPr>
          <a:xfrm>
            <a:off x="9815181" y="249390"/>
            <a:ext cx="116931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Deployment on ROV Doc Ricketts / WF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DAD85000-165B-4FF4-8A5B-29BF588CB9A1}"/>
              </a:ext>
            </a:extLst>
          </p:cNvPr>
          <p:cNvCxnSpPr>
            <a:cxnSpLocks/>
          </p:cNvCxnSpPr>
          <p:nvPr/>
        </p:nvCxnSpPr>
        <p:spPr>
          <a:xfrm flipH="1" flipV="1">
            <a:off x="10083177" y="1580632"/>
            <a:ext cx="16267" cy="1843465"/>
          </a:xfrm>
          <a:prstGeom prst="straightConnector1">
            <a:avLst/>
          </a:prstGeom>
          <a:ln w="19050">
            <a:solidFill>
              <a:srgbClr val="D99694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9892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45114-E6C5-4708-B1B5-18502F082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Lightfield</a:t>
            </a:r>
            <a:r>
              <a:rPr lang="en-US" dirty="0"/>
              <a:t> Data with Structure from Motion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74536DC-A583-4434-A573-8933EB6CB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4192645" cy="4525963"/>
          </a:xfrm>
        </p:spPr>
        <p:txBody>
          <a:bodyPr/>
          <a:lstStyle/>
          <a:p>
            <a:r>
              <a:rPr lang="en-US" dirty="0"/>
              <a:t>Combine many point clouds of an </a:t>
            </a:r>
            <a:r>
              <a:rPr lang="en-US" dirty="0" err="1"/>
              <a:t>Isidella</a:t>
            </a:r>
            <a:r>
              <a:rPr lang="en-US" dirty="0"/>
              <a:t> coral together to build a larger point-cloud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73F18E-3CC7-421D-8FEA-E5D1E8E60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sidella_clip">
            <a:hlinkClick r:id="" action="ppaction://media"/>
            <a:extLst>
              <a:ext uri="{FF2B5EF4-FFF2-40B4-BE49-F238E27FC236}">
                <a16:creationId xmlns:a16="http://schemas.microsoft.com/office/drawing/2014/main" id="{095D9431-939B-40EF-A924-1000CE01FB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60146" y="2743833"/>
            <a:ext cx="6422254" cy="3612518"/>
          </a:xfrm>
          <a:prstGeom prst="rect">
            <a:avLst/>
          </a:prstGeom>
        </p:spPr>
      </p:pic>
      <p:pic>
        <p:nvPicPr>
          <p:cNvPr id="14338" name="Picture 2" descr="http://search.mbari.org/ARCHIVE/frameGrabs/DocRicketts/stills/2021/docr1364/20210718T231608Z--ce701c72-420d-4e66-9ebb-5d60bbc6305c.jpg">
            <a:extLst>
              <a:ext uri="{FF2B5EF4-FFF2-40B4-BE49-F238E27FC236}">
                <a16:creationId xmlns:a16="http://schemas.microsoft.com/office/drawing/2014/main" id="{CD9891B4-1E9A-489B-84D6-6E8686B5C4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4" t="10296" r="23165" b="37179"/>
          <a:stretch/>
        </p:blipFill>
        <p:spPr bwMode="auto">
          <a:xfrm flipH="1">
            <a:off x="8076103" y="427597"/>
            <a:ext cx="3506297" cy="222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55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5758D-7577-4CBB-A032-80F4BB79A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Realtime Surface Visualization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1977C2-C549-495B-87D7-D96D85B61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2021-11-14 21-00-42">
            <a:hlinkClick r:id="" action="ppaction://media"/>
            <a:extLst>
              <a:ext uri="{FF2B5EF4-FFF2-40B4-BE49-F238E27FC236}">
                <a16:creationId xmlns:a16="http://schemas.microsoft.com/office/drawing/2014/main" id="{9704FA26-0812-41E9-97B8-CEDF05BC4D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9183" y="740664"/>
            <a:ext cx="9798689" cy="551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87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76B252AD-C325-4600-8B4C-587A14B87140}"/>
              </a:ext>
            </a:extLst>
          </p:cNvPr>
          <p:cNvSpPr txBox="1"/>
          <p:nvPr/>
        </p:nvSpPr>
        <p:spPr>
          <a:xfrm>
            <a:off x="4862477" y="291481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Jun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ECD6D6-9EC2-4997-A971-AB8060EA61BA}"/>
              </a:ext>
            </a:extLst>
          </p:cNvPr>
          <p:cNvSpPr txBox="1"/>
          <p:nvPr/>
        </p:nvSpPr>
        <p:spPr>
          <a:xfrm>
            <a:off x="1328130" y="291481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Jun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1DF296-D12B-4EB4-A5C9-705760FF2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0F42060-0B26-4AC6-A984-870A17F2009C}"/>
              </a:ext>
            </a:extLst>
          </p:cNvPr>
          <p:cNvCxnSpPr>
            <a:cxnSpLocks/>
          </p:cNvCxnSpPr>
          <p:nvPr/>
        </p:nvCxnSpPr>
        <p:spPr>
          <a:xfrm flipV="1">
            <a:off x="981906" y="2815721"/>
            <a:ext cx="0" cy="627087"/>
          </a:xfrm>
          <a:prstGeom prst="straightConnector1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3F73D98-C477-4CF9-86AF-E7C884175778}"/>
              </a:ext>
            </a:extLst>
          </p:cNvPr>
          <p:cNvSpPr txBox="1"/>
          <p:nvPr/>
        </p:nvSpPr>
        <p:spPr>
          <a:xfrm>
            <a:off x="736428" y="344854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Apr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DCADD0-8CF8-409A-A59B-367D4DC71C26}"/>
              </a:ext>
            </a:extLst>
          </p:cNvPr>
          <p:cNvCxnSpPr>
            <a:cxnSpLocks/>
          </p:cNvCxnSpPr>
          <p:nvPr/>
        </p:nvCxnSpPr>
        <p:spPr>
          <a:xfrm flipV="1">
            <a:off x="2097801" y="1401038"/>
            <a:ext cx="0" cy="2027962"/>
          </a:xfrm>
          <a:prstGeom prst="straightConnector1">
            <a:avLst/>
          </a:prstGeom>
          <a:ln w="19050">
            <a:solidFill>
              <a:srgbClr val="D99694">
                <a:alpha val="25098"/>
              </a:srgb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132B5AD-F2BE-435D-99FE-8A930EB0C350}"/>
              </a:ext>
            </a:extLst>
          </p:cNvPr>
          <p:cNvSpPr txBox="1"/>
          <p:nvPr/>
        </p:nvSpPr>
        <p:spPr>
          <a:xfrm>
            <a:off x="1840049" y="3448547"/>
            <a:ext cx="84689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 2019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457403-9120-4666-A0F8-493C28F9387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CB9C3A"/>
              </a:clrFrom>
              <a:clrTo>
                <a:srgbClr val="CB9C3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225" y="4208132"/>
            <a:ext cx="1523174" cy="919653"/>
          </a:xfrm>
          <a:prstGeom prst="rect">
            <a:avLst/>
          </a:prstGeom>
          <a:blipFill dpi="0" rotWithShape="1">
            <a:blip r:embed="rId3">
              <a:clrChange>
                <a:clrFrom>
                  <a:srgbClr val="CB9C3A"/>
                </a:clrFrom>
                <a:clrTo>
                  <a:srgbClr val="CB9C3A">
                    <a:alpha val="0"/>
                  </a:srgbClr>
                </a:clrTo>
              </a:clrChange>
              <a:alphaModFix amt="25000"/>
            </a:blip>
            <a:srcRect/>
            <a:tile tx="0" ty="0" sx="100000" sy="100000" flip="none" algn="tl"/>
          </a:blipFill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2439891-3420-4529-BE52-E852FAD62BEE}"/>
              </a:ext>
            </a:extLst>
          </p:cNvPr>
          <p:cNvSpPr txBox="1"/>
          <p:nvPr/>
        </p:nvSpPr>
        <p:spPr>
          <a:xfrm>
            <a:off x="286969" y="5101398"/>
            <a:ext cx="152317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Marine Imaging Workshop 2019</a:t>
            </a: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3D particle counting lab studies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943B7B-9C0A-4DF0-8301-58B727815080}"/>
              </a:ext>
            </a:extLst>
          </p:cNvPr>
          <p:cNvSpPr txBox="1"/>
          <p:nvPr/>
        </p:nvSpPr>
        <p:spPr>
          <a:xfrm>
            <a:off x="256521" y="1609533"/>
            <a:ext cx="150723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Cabled Instrument </a:t>
            </a: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Preliminary Design Review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2DF6A4-FBD6-43B1-A2FF-79CC26D6C577}"/>
              </a:ext>
            </a:extLst>
          </p:cNvPr>
          <p:cNvSpPr txBox="1"/>
          <p:nvPr/>
        </p:nvSpPr>
        <p:spPr>
          <a:xfrm>
            <a:off x="1575140" y="292672"/>
            <a:ext cx="116931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Deployment on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MiniROV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WF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82C1829-3556-4F4C-B6C5-0EDBA94336AD}"/>
              </a:ext>
            </a:extLst>
          </p:cNvPr>
          <p:cNvSpPr txBox="1"/>
          <p:nvPr/>
        </p:nvSpPr>
        <p:spPr>
          <a:xfrm>
            <a:off x="2366801" y="291481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Nov 2019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6ED270C-5DAE-4399-8363-057421696A1C}"/>
              </a:ext>
            </a:extLst>
          </p:cNvPr>
          <p:cNvCxnSpPr>
            <a:cxnSpLocks/>
          </p:cNvCxnSpPr>
          <p:nvPr/>
        </p:nvCxnSpPr>
        <p:spPr>
          <a:xfrm flipH="1" flipV="1">
            <a:off x="2598983" y="3442810"/>
            <a:ext cx="5125" cy="2051495"/>
          </a:xfrm>
          <a:prstGeom prst="straightConnector1">
            <a:avLst/>
          </a:prstGeom>
          <a:ln w="19050">
            <a:solidFill>
              <a:srgbClr val="D9D9D9">
                <a:alpha val="25098"/>
              </a:srgb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51EEC2AB-031E-4DB4-B224-7035E9BAFF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CB9C3A"/>
              </a:clrFrom>
              <a:clrTo>
                <a:srgbClr val="CB9C3A">
                  <a:alpha val="0"/>
                </a:srgbClr>
              </a:clrTo>
            </a:clrChange>
          </a:blip>
          <a:srcRect l="1593" t="3652" r="308"/>
          <a:stretch/>
        </p:blipFill>
        <p:spPr>
          <a:xfrm>
            <a:off x="843487" y="5504856"/>
            <a:ext cx="2016533" cy="808062"/>
          </a:xfrm>
          <a:prstGeom prst="rect">
            <a:avLst/>
          </a:prstGeom>
          <a:blipFill dpi="0" rotWithShape="1">
            <a:blip r:embed="rId3">
              <a:clrChange>
                <a:clrFrom>
                  <a:srgbClr val="CB9C3A"/>
                </a:clrFrom>
                <a:clrTo>
                  <a:srgbClr val="CB9C3A">
                    <a:alpha val="0"/>
                  </a:srgbClr>
                </a:clrTo>
              </a:clrChange>
              <a:alphaModFix amt="25000"/>
            </a:blip>
            <a:srcRect/>
            <a:tile tx="0" ty="0" sx="100000" sy="100000" flip="none" algn="tl"/>
          </a:blipFill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D6DE0B6D-5FF6-40D9-99B3-618A606740BC}"/>
              </a:ext>
            </a:extLst>
          </p:cNvPr>
          <p:cNvSpPr txBox="1"/>
          <p:nvPr/>
        </p:nvSpPr>
        <p:spPr>
          <a:xfrm>
            <a:off x="919423" y="6323469"/>
            <a:ext cx="1869247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Visit to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Raytrix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Camera Selection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17FF5FE-F01B-4349-B7EF-F00EDA20A1C3}"/>
              </a:ext>
            </a:extLst>
          </p:cNvPr>
          <p:cNvSpPr txBox="1"/>
          <p:nvPr/>
        </p:nvSpPr>
        <p:spPr>
          <a:xfrm>
            <a:off x="3304013" y="344854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Jan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42AC293-EBEF-44F1-BD8A-2B34C6028CB4}"/>
              </a:ext>
            </a:extLst>
          </p:cNvPr>
          <p:cNvSpPr txBox="1"/>
          <p:nvPr/>
        </p:nvSpPr>
        <p:spPr>
          <a:xfrm>
            <a:off x="2294210" y="1708965"/>
            <a:ext cx="1325351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Concept for AUV system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F96D7F6-9803-4AEF-8B7E-2464800E41E0}"/>
              </a:ext>
            </a:extLst>
          </p:cNvPr>
          <p:cNvCxnSpPr>
            <a:cxnSpLocks/>
          </p:cNvCxnSpPr>
          <p:nvPr/>
        </p:nvCxnSpPr>
        <p:spPr>
          <a:xfrm flipV="1">
            <a:off x="3508268" y="2793142"/>
            <a:ext cx="0" cy="641099"/>
          </a:xfrm>
          <a:prstGeom prst="straightConnector1">
            <a:avLst/>
          </a:prstGeom>
          <a:ln w="19050">
            <a:solidFill>
              <a:srgbClr val="D9D9D9">
                <a:alpha val="25098"/>
              </a:srgb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79EFC16-1137-4641-8E82-317532997B43}"/>
              </a:ext>
            </a:extLst>
          </p:cNvPr>
          <p:cNvSpPr txBox="1"/>
          <p:nvPr/>
        </p:nvSpPr>
        <p:spPr>
          <a:xfrm>
            <a:off x="3842017" y="291481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Feb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EA06F73E-3FE0-4B1B-971A-92CB3AEF7545}"/>
              </a:ext>
            </a:extLst>
          </p:cNvPr>
          <p:cNvCxnSpPr>
            <a:cxnSpLocks/>
          </p:cNvCxnSpPr>
          <p:nvPr/>
        </p:nvCxnSpPr>
        <p:spPr>
          <a:xfrm flipV="1">
            <a:off x="4081946" y="3470259"/>
            <a:ext cx="0" cy="733572"/>
          </a:xfrm>
          <a:prstGeom prst="straightConnector1">
            <a:avLst/>
          </a:prstGeom>
          <a:ln w="19050">
            <a:solidFill>
              <a:srgbClr val="558ED5">
                <a:alpha val="25098"/>
              </a:srgb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46">
            <a:extLst>
              <a:ext uri="{FF2B5EF4-FFF2-40B4-BE49-F238E27FC236}">
                <a16:creationId xmlns:a16="http://schemas.microsoft.com/office/drawing/2014/main" id="{99E3EA37-EDB0-463F-89D9-114313037F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CB9C3A"/>
              </a:clrFrom>
              <a:clrTo>
                <a:srgbClr val="CB9C3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81680" y="4203831"/>
            <a:ext cx="1675156" cy="941796"/>
          </a:xfrm>
          <a:prstGeom prst="rect">
            <a:avLst/>
          </a:prstGeom>
          <a:blipFill dpi="0" rotWithShape="1">
            <a:blip r:embed="rId3">
              <a:clrChange>
                <a:clrFrom>
                  <a:srgbClr val="CB9C3A"/>
                </a:clrFrom>
                <a:clrTo>
                  <a:srgbClr val="CB9C3A">
                    <a:alpha val="0"/>
                  </a:srgbClr>
                </a:clrTo>
              </a:clrChange>
              <a:alphaModFix amt="25000"/>
            </a:blip>
            <a:srcRect/>
            <a:tile tx="0" ty="0" sx="100000" sy="100000" flip="none" algn="tl"/>
          </a:blipFill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E6EA1056-3F32-43AD-A0B9-E1B6EB5C0DA4}"/>
              </a:ext>
            </a:extLst>
          </p:cNvPr>
          <p:cNvSpPr txBox="1"/>
          <p:nvPr/>
        </p:nvSpPr>
        <p:spPr>
          <a:xfrm>
            <a:off x="3554348" y="5134286"/>
            <a:ext cx="152317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Ocean Sciences 2020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1C51490-2D65-413E-AD50-B49E034023ED}"/>
              </a:ext>
            </a:extLst>
          </p:cNvPr>
          <p:cNvSpPr txBox="1"/>
          <p:nvPr/>
        </p:nvSpPr>
        <p:spPr>
          <a:xfrm>
            <a:off x="4344529" y="344854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Apr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C2505951-79A1-4655-8A5D-47B47C47B912}"/>
              </a:ext>
            </a:extLst>
          </p:cNvPr>
          <p:cNvCxnSpPr>
            <a:cxnSpLocks/>
          </p:cNvCxnSpPr>
          <p:nvPr/>
        </p:nvCxnSpPr>
        <p:spPr>
          <a:xfrm flipV="1">
            <a:off x="4587342" y="1549905"/>
            <a:ext cx="0" cy="1879096"/>
          </a:xfrm>
          <a:prstGeom prst="straightConnector1">
            <a:avLst/>
          </a:prstGeom>
          <a:ln w="19050">
            <a:solidFill>
              <a:srgbClr val="B3A2C7">
                <a:alpha val="25098"/>
              </a:srgb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81EC4066-B448-4879-AE96-A59949AAD531}"/>
              </a:ext>
            </a:extLst>
          </p:cNvPr>
          <p:cNvSpPr txBox="1"/>
          <p:nvPr/>
        </p:nvSpPr>
        <p:spPr>
          <a:xfrm>
            <a:off x="2969691" y="346965"/>
            <a:ext cx="1169313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Strobe Concept Review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32F842F-7D86-4E9C-A89D-C8DFAF40A373}"/>
              </a:ext>
            </a:extLst>
          </p:cNvPr>
          <p:cNvSpPr txBox="1"/>
          <p:nvPr/>
        </p:nvSpPr>
        <p:spPr>
          <a:xfrm>
            <a:off x="5352632" y="3448547"/>
            <a:ext cx="84689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A4584C5-3126-492F-AD31-D6775596F743}"/>
              </a:ext>
            </a:extLst>
          </p:cNvPr>
          <p:cNvSpPr txBox="1"/>
          <p:nvPr/>
        </p:nvSpPr>
        <p:spPr>
          <a:xfrm>
            <a:off x="4767976" y="1585818"/>
            <a:ext cx="116931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Deployment 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ROV Doc Ricketts / WF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7B82F68-5B29-4AA9-9D2C-425DFD8521E3}"/>
              </a:ext>
            </a:extLst>
          </p:cNvPr>
          <p:cNvCxnSpPr>
            <a:cxnSpLocks/>
          </p:cNvCxnSpPr>
          <p:nvPr/>
        </p:nvCxnSpPr>
        <p:spPr>
          <a:xfrm flipV="1">
            <a:off x="5611183" y="2787900"/>
            <a:ext cx="0" cy="663206"/>
          </a:xfrm>
          <a:prstGeom prst="straightConnector1">
            <a:avLst/>
          </a:prstGeom>
          <a:ln w="19050">
            <a:solidFill>
              <a:srgbClr val="D99694">
                <a:alpha val="25098"/>
              </a:srgb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D79B4F61-2C04-436E-A28B-38134C6D4813}"/>
              </a:ext>
            </a:extLst>
          </p:cNvPr>
          <p:cNvCxnSpPr>
            <a:cxnSpLocks/>
          </p:cNvCxnSpPr>
          <p:nvPr/>
        </p:nvCxnSpPr>
        <p:spPr>
          <a:xfrm flipV="1">
            <a:off x="5114176" y="3442810"/>
            <a:ext cx="0" cy="2010030"/>
          </a:xfrm>
          <a:prstGeom prst="straightConnector1">
            <a:avLst/>
          </a:prstGeom>
          <a:ln w="19050">
            <a:solidFill>
              <a:srgbClr val="D9D9D9">
                <a:alpha val="25098"/>
              </a:srgb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" name="Picture 1023">
            <a:extLst>
              <a:ext uri="{FF2B5EF4-FFF2-40B4-BE49-F238E27FC236}">
                <a16:creationId xmlns:a16="http://schemas.microsoft.com/office/drawing/2014/main" id="{DD1503BF-BD89-415B-9985-CC187ADDB45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CB9C3A"/>
              </a:clrFrom>
              <a:clrTo>
                <a:srgbClr val="CB9C3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61951" y="5465997"/>
            <a:ext cx="1495432" cy="966328"/>
          </a:xfrm>
          <a:prstGeom prst="rect">
            <a:avLst/>
          </a:prstGeom>
          <a:blipFill dpi="0" rotWithShape="1">
            <a:blip r:embed="rId3">
              <a:clrChange>
                <a:clrFrom>
                  <a:srgbClr val="CB9C3A"/>
                </a:clrFrom>
                <a:clrTo>
                  <a:srgbClr val="CB9C3A">
                    <a:alpha val="0"/>
                  </a:srgbClr>
                </a:clrTo>
              </a:clrChange>
              <a:alphaModFix amt="25000"/>
            </a:blip>
            <a:srcRect/>
            <a:tile tx="0" ty="0" sx="100000" sy="100000" flip="none" algn="tl"/>
          </a:blipFill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98819524-EB28-4347-B0EC-A2169AF15B15}"/>
              </a:ext>
            </a:extLst>
          </p:cNvPr>
          <p:cNvSpPr txBox="1"/>
          <p:nvPr/>
        </p:nvSpPr>
        <p:spPr>
          <a:xfrm>
            <a:off x="4455479" y="6458558"/>
            <a:ext cx="148181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Zoom Lens Addition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6D5EA65-08A0-4A2F-A0C4-E6E7FACAF05B}"/>
              </a:ext>
            </a:extLst>
          </p:cNvPr>
          <p:cNvSpPr txBox="1"/>
          <p:nvPr/>
        </p:nvSpPr>
        <p:spPr>
          <a:xfrm>
            <a:off x="6455692" y="344854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Oct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B5D35A03-3ABA-4769-9E4A-E8450FE7189E}"/>
              </a:ext>
            </a:extLst>
          </p:cNvPr>
          <p:cNvCxnSpPr>
            <a:cxnSpLocks/>
          </p:cNvCxnSpPr>
          <p:nvPr/>
        </p:nvCxnSpPr>
        <p:spPr>
          <a:xfrm flipV="1">
            <a:off x="6659572" y="1755095"/>
            <a:ext cx="0" cy="1716188"/>
          </a:xfrm>
          <a:prstGeom prst="straightConnector1">
            <a:avLst/>
          </a:prstGeom>
          <a:ln w="19050">
            <a:solidFill>
              <a:srgbClr val="B3A2C7">
                <a:alpha val="25098"/>
              </a:srgb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1026">
            <a:extLst>
              <a:ext uri="{FF2B5EF4-FFF2-40B4-BE49-F238E27FC236}">
                <a16:creationId xmlns:a16="http://schemas.microsoft.com/office/drawing/2014/main" id="{C8A1EEF2-687F-49ED-8108-E71CA1CE4FF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CB9C3A"/>
              </a:clrFrom>
              <a:clrTo>
                <a:srgbClr val="CB9C3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09824" y="662162"/>
            <a:ext cx="1503409" cy="1093148"/>
          </a:xfrm>
          <a:prstGeom prst="rect">
            <a:avLst/>
          </a:prstGeom>
          <a:blipFill dpi="0" rotWithShape="1">
            <a:blip r:embed="rId3">
              <a:clrChange>
                <a:clrFrom>
                  <a:srgbClr val="CB9C3A"/>
                </a:clrFrom>
                <a:clrTo>
                  <a:srgbClr val="CB9C3A">
                    <a:alpha val="0"/>
                  </a:srgbClr>
                </a:clrTo>
              </a:clrChange>
              <a:alphaModFix amt="25000"/>
            </a:blip>
            <a:srcRect/>
            <a:tile tx="0" ty="0" sx="100000" sy="100000" flip="none" algn="tl"/>
          </a:blipFill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42DEF048-D759-47CC-A97D-46B6EAEC72D8}"/>
              </a:ext>
            </a:extLst>
          </p:cNvPr>
          <p:cNvSpPr txBox="1"/>
          <p:nvPr/>
        </p:nvSpPr>
        <p:spPr>
          <a:xfrm>
            <a:off x="5678807" y="273788"/>
            <a:ext cx="137342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LRAUV Integration</a:t>
            </a: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Preliminary Design Review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617749B-4532-4AA4-B8FF-4EC6E35A1B1F}"/>
              </a:ext>
            </a:extLst>
          </p:cNvPr>
          <p:cNvSpPr txBox="1"/>
          <p:nvPr/>
        </p:nvSpPr>
        <p:spPr>
          <a:xfrm>
            <a:off x="6905333" y="291481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Jan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FD3EB08-9628-4CBD-93F0-FE0590E1FDE7}"/>
              </a:ext>
            </a:extLst>
          </p:cNvPr>
          <p:cNvSpPr txBox="1"/>
          <p:nvPr/>
        </p:nvSpPr>
        <p:spPr>
          <a:xfrm>
            <a:off x="6096000" y="5224508"/>
            <a:ext cx="148181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SICB 2021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FA696D13-9F8E-48F7-B63A-F98747F9E963}"/>
              </a:ext>
            </a:extLst>
          </p:cNvPr>
          <p:cNvCxnSpPr>
            <a:cxnSpLocks/>
          </p:cNvCxnSpPr>
          <p:nvPr/>
        </p:nvCxnSpPr>
        <p:spPr>
          <a:xfrm flipV="1">
            <a:off x="7149503" y="3464914"/>
            <a:ext cx="0" cy="738917"/>
          </a:xfrm>
          <a:prstGeom prst="straightConnector1">
            <a:avLst/>
          </a:prstGeom>
          <a:ln w="19050">
            <a:solidFill>
              <a:srgbClr val="558ED5">
                <a:alpha val="25098"/>
              </a:srgb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507DACD6-344F-463D-B10E-B4B3F04D40C2}"/>
              </a:ext>
            </a:extLst>
          </p:cNvPr>
          <p:cNvSpPr txBox="1"/>
          <p:nvPr/>
        </p:nvSpPr>
        <p:spPr>
          <a:xfrm>
            <a:off x="7629371" y="3448547"/>
            <a:ext cx="846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35DBDBD-D977-43AE-B79F-29D56DA99EDB}"/>
              </a:ext>
            </a:extLst>
          </p:cNvPr>
          <p:cNvSpPr txBox="1"/>
          <p:nvPr/>
        </p:nvSpPr>
        <p:spPr>
          <a:xfrm>
            <a:off x="7161776" y="1628816"/>
            <a:ext cx="116931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LRAUV Payload </a:t>
            </a: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Completed Drawings</a:t>
            </a: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93E131ED-FA9D-4612-BB38-17BCF1D35B50}"/>
              </a:ext>
            </a:extLst>
          </p:cNvPr>
          <p:cNvCxnSpPr>
            <a:cxnSpLocks/>
          </p:cNvCxnSpPr>
          <p:nvPr/>
        </p:nvCxnSpPr>
        <p:spPr>
          <a:xfrm flipV="1">
            <a:off x="7833999" y="2878071"/>
            <a:ext cx="0" cy="550929"/>
          </a:xfrm>
          <a:prstGeom prst="straightConnector1">
            <a:avLst/>
          </a:prstGeom>
          <a:ln w="19050">
            <a:solidFill>
              <a:srgbClr val="D9D9D9">
                <a:alpha val="25098"/>
              </a:srgb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399A5E84-D8F2-4150-B903-038C84BF7411}"/>
              </a:ext>
            </a:extLst>
          </p:cNvPr>
          <p:cNvSpPr txBox="1"/>
          <p:nvPr/>
        </p:nvSpPr>
        <p:spPr>
          <a:xfrm>
            <a:off x="8199937" y="2914817"/>
            <a:ext cx="84689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May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BE1C7311-6804-46C7-8B87-9A34712A270D}"/>
              </a:ext>
            </a:extLst>
          </p:cNvPr>
          <p:cNvCxnSpPr>
            <a:cxnSpLocks/>
          </p:cNvCxnSpPr>
          <p:nvPr/>
        </p:nvCxnSpPr>
        <p:spPr>
          <a:xfrm flipV="1">
            <a:off x="8476266" y="3424229"/>
            <a:ext cx="0" cy="1976864"/>
          </a:xfrm>
          <a:prstGeom prst="straightConnector1">
            <a:avLst/>
          </a:prstGeom>
          <a:ln w="19050">
            <a:solidFill>
              <a:srgbClr val="D99694">
                <a:alpha val="25098"/>
              </a:srgb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82452194-B654-48BD-9835-06A1DCA44BB9}"/>
              </a:ext>
            </a:extLst>
          </p:cNvPr>
          <p:cNvSpPr txBox="1"/>
          <p:nvPr/>
        </p:nvSpPr>
        <p:spPr>
          <a:xfrm>
            <a:off x="7209995" y="6456147"/>
            <a:ext cx="1821979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Deployment on ROV Ventana / RC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776B2D5-9AAB-43B1-8220-775642A695FA}"/>
              </a:ext>
            </a:extLst>
          </p:cNvPr>
          <p:cNvSpPr txBox="1"/>
          <p:nvPr/>
        </p:nvSpPr>
        <p:spPr>
          <a:xfrm>
            <a:off x="8713960" y="3448547"/>
            <a:ext cx="84689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July 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</a:p>
        </p:txBody>
      </p:sp>
      <p:pic>
        <p:nvPicPr>
          <p:cNvPr id="1037" name="Picture 1036">
            <a:extLst>
              <a:ext uri="{FF2B5EF4-FFF2-40B4-BE49-F238E27FC236}">
                <a16:creationId xmlns:a16="http://schemas.microsoft.com/office/drawing/2014/main" id="{D907C64B-0448-40A2-8A54-1F19870F08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CB9C3A"/>
              </a:clrFrom>
              <a:clrTo>
                <a:srgbClr val="CB9C3A">
                  <a:alpha val="0"/>
                </a:srgbClr>
              </a:clrTo>
            </a:clrChange>
          </a:blip>
          <a:srcRect t="9473" b="9444"/>
          <a:stretch/>
        </p:blipFill>
        <p:spPr>
          <a:xfrm>
            <a:off x="8208480" y="639588"/>
            <a:ext cx="1169313" cy="941044"/>
          </a:xfrm>
          <a:prstGeom prst="rect">
            <a:avLst/>
          </a:prstGeom>
          <a:solidFill>
            <a:schemeClr val="bg1">
              <a:alpha val="25000"/>
            </a:schemeClr>
          </a:solidFill>
        </p:spPr>
      </p:pic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BC90F94E-FA1D-48FD-8904-4E9355A36443}"/>
              </a:ext>
            </a:extLst>
          </p:cNvPr>
          <p:cNvCxnSpPr>
            <a:cxnSpLocks/>
          </p:cNvCxnSpPr>
          <p:nvPr/>
        </p:nvCxnSpPr>
        <p:spPr>
          <a:xfrm flipV="1">
            <a:off x="8941941" y="1585820"/>
            <a:ext cx="0" cy="1843180"/>
          </a:xfrm>
          <a:prstGeom prst="straightConnector1">
            <a:avLst/>
          </a:prstGeom>
          <a:ln w="19050">
            <a:solidFill>
              <a:srgbClr val="D99694">
                <a:alpha val="25098"/>
              </a:srgb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79F29B19-8C40-4C9D-9B49-9106946E28DC}"/>
              </a:ext>
            </a:extLst>
          </p:cNvPr>
          <p:cNvSpPr txBox="1"/>
          <p:nvPr/>
        </p:nvSpPr>
        <p:spPr>
          <a:xfrm>
            <a:off x="8209669" y="249390"/>
            <a:ext cx="116931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Deployment on ROV Doc Ricketts / WF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4F2D527-D7AC-4E7B-B945-2FC9FB742E72}"/>
              </a:ext>
            </a:extLst>
          </p:cNvPr>
          <p:cNvSpPr txBox="1"/>
          <p:nvPr/>
        </p:nvSpPr>
        <p:spPr>
          <a:xfrm>
            <a:off x="9236282" y="2914817"/>
            <a:ext cx="84689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</a:p>
        </p:txBody>
      </p:sp>
      <p:pic>
        <p:nvPicPr>
          <p:cNvPr id="1041" name="Picture 1040">
            <a:extLst>
              <a:ext uri="{FF2B5EF4-FFF2-40B4-BE49-F238E27FC236}">
                <a16:creationId xmlns:a16="http://schemas.microsoft.com/office/drawing/2014/main" id="{AEFB3F0D-55D0-454E-BC83-B31F32330EC3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CB9C3A"/>
              </a:clrFrom>
              <a:clrTo>
                <a:srgbClr val="CB9C3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18769" y="4203831"/>
            <a:ext cx="1392824" cy="998691"/>
          </a:xfrm>
          <a:prstGeom prst="rect">
            <a:avLst/>
          </a:prstGeom>
          <a:blipFill dpi="0" rotWithShape="1">
            <a:blip r:embed="rId3">
              <a:clrChange>
                <a:clrFrom>
                  <a:srgbClr val="CB9C3A"/>
                </a:clrFrom>
                <a:clrTo>
                  <a:srgbClr val="CB9C3A">
                    <a:alpha val="0"/>
                  </a:srgbClr>
                </a:clrTo>
              </a:clrChange>
              <a:alphaModFix amt="25000"/>
            </a:blip>
            <a:srcRect/>
            <a:tile tx="0" ty="0" sx="100000" sy="100000" flip="none" algn="tl"/>
          </a:blipFill>
        </p:spPr>
      </p:pic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F25F5475-7A65-410A-A255-D0C6234777C7}"/>
              </a:ext>
            </a:extLst>
          </p:cNvPr>
          <p:cNvCxnSpPr>
            <a:cxnSpLocks/>
          </p:cNvCxnSpPr>
          <p:nvPr/>
        </p:nvCxnSpPr>
        <p:spPr>
          <a:xfrm flipV="1">
            <a:off x="9514545" y="3471284"/>
            <a:ext cx="0" cy="732547"/>
          </a:xfrm>
          <a:prstGeom prst="straightConnector1">
            <a:avLst/>
          </a:prstGeom>
          <a:ln w="19050">
            <a:solidFill>
              <a:srgbClr val="D99694">
                <a:alpha val="25098"/>
              </a:srgb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8FC2D9FA-4D17-4493-9136-C2B33432CAC4}"/>
              </a:ext>
            </a:extLst>
          </p:cNvPr>
          <p:cNvSpPr txBox="1"/>
          <p:nvPr/>
        </p:nvSpPr>
        <p:spPr>
          <a:xfrm>
            <a:off x="9058007" y="5203780"/>
            <a:ext cx="1821979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Deployment on ROV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SuBastion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FK</a:t>
            </a:r>
          </a:p>
        </p:txBody>
      </p:sp>
      <p:pic>
        <p:nvPicPr>
          <p:cNvPr id="1062" name="Picture 1061">
            <a:extLst>
              <a:ext uri="{FF2B5EF4-FFF2-40B4-BE49-F238E27FC236}">
                <a16:creationId xmlns:a16="http://schemas.microsoft.com/office/drawing/2014/main" id="{7FE65734-B53A-4CCD-BE9A-B9AE645ABAEC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CB9C3A"/>
              </a:clrFrom>
              <a:clrTo>
                <a:srgbClr val="CB9C3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633" y="4203555"/>
            <a:ext cx="2006704" cy="1014682"/>
          </a:xfrm>
          <a:prstGeom prst="rect">
            <a:avLst/>
          </a:prstGeom>
          <a:blipFill dpi="0" rotWithShape="1">
            <a:blip r:embed="rId3">
              <a:clrChange>
                <a:clrFrom>
                  <a:srgbClr val="CB9C3A"/>
                </a:clrFrom>
                <a:clrTo>
                  <a:srgbClr val="CB9C3A">
                    <a:alpha val="0"/>
                  </a:srgbClr>
                </a:clrTo>
              </a:clrChange>
              <a:alphaModFix amt="25000"/>
            </a:blip>
            <a:srcRect/>
            <a:tile tx="0" ty="0" sx="100000" sy="100000" flip="none" algn="tl"/>
          </a:blipFill>
        </p:spPr>
      </p:pic>
      <p:pic>
        <p:nvPicPr>
          <p:cNvPr id="1064" name="Picture 1063">
            <a:extLst>
              <a:ext uri="{FF2B5EF4-FFF2-40B4-BE49-F238E27FC236}">
                <a16:creationId xmlns:a16="http://schemas.microsoft.com/office/drawing/2014/main" id="{3C6F2BC1-7DE0-4949-AB94-2BE31B3465D3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CB9C3A"/>
              </a:clrFrom>
              <a:clrTo>
                <a:srgbClr val="CB9C3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766" y="1926657"/>
            <a:ext cx="1503409" cy="964466"/>
          </a:xfrm>
          <a:prstGeom prst="rect">
            <a:avLst/>
          </a:prstGeom>
          <a:blipFill dpi="0" rotWithShape="1">
            <a:blip r:embed="rId3">
              <a:clrChange>
                <a:clrFrom>
                  <a:srgbClr val="CB9C3A"/>
                </a:clrFrom>
                <a:clrTo>
                  <a:srgbClr val="CB9C3A">
                    <a:alpha val="0"/>
                  </a:srgbClr>
                </a:clrTo>
              </a:clrChange>
              <a:alphaModFix amt="25000"/>
            </a:blip>
            <a:srcRect/>
            <a:tile tx="0" ty="0" sx="100000" sy="100000" flip="none" algn="tl"/>
          </a:blipFill>
        </p:spPr>
      </p:pic>
      <p:pic>
        <p:nvPicPr>
          <p:cNvPr id="1065" name="Picture 6" descr="https://lh4.googleusercontent.com/OTh8hmvqDpmD2hahNo5Al1aHEOrs-GY2UEkZv-a4_0VTfXSqE3t99ycTHfKeERLWY2c7tEZ5xrJIu5ErUFdf20MItoreOpZBWoPKaUr-HWrQa95Vzv8tm8AHqTFTiAP8QRQaNmsbqUE">
            <a:extLst>
              <a:ext uri="{FF2B5EF4-FFF2-40B4-BE49-F238E27FC236}">
                <a16:creationId xmlns:a16="http://schemas.microsoft.com/office/drawing/2014/main" id="{232E637D-4C63-40F2-AA7C-669AEB4FC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CB9C3A"/>
              </a:clrFrom>
              <a:clrTo>
                <a:srgbClr val="CB9C3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816" y="1918896"/>
            <a:ext cx="1701997" cy="982446"/>
          </a:xfrm>
          <a:prstGeom prst="rect">
            <a:avLst/>
          </a:prstGeom>
          <a:blipFill dpi="0" rotWithShape="1">
            <a:blip r:embed="rId3">
              <a:clrChange>
                <a:clrFrom>
                  <a:srgbClr val="CB9C3A"/>
                </a:clrFrom>
                <a:clrTo>
                  <a:srgbClr val="CB9C3A">
                    <a:alpha val="0"/>
                  </a:srgbClr>
                </a:clrTo>
              </a:clrChange>
              <a:alphaModFix amt="25000"/>
            </a:blip>
            <a:srcRect/>
            <a:tile tx="0" ty="0" sx="100000" sy="100000" flip="none" algn="tl"/>
          </a:blipFill>
        </p:spPr>
      </p:pic>
      <p:pic>
        <p:nvPicPr>
          <p:cNvPr id="1067" name="Picture 1066">
            <a:extLst>
              <a:ext uri="{FF2B5EF4-FFF2-40B4-BE49-F238E27FC236}">
                <a16:creationId xmlns:a16="http://schemas.microsoft.com/office/drawing/2014/main" id="{5E7C0009-7DB9-4D9E-85EC-BA0A41B5CAF0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CB9C3A"/>
              </a:clrFrom>
              <a:clrTo>
                <a:srgbClr val="CB9C3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144" y="1934960"/>
            <a:ext cx="1713124" cy="964965"/>
          </a:xfrm>
          <a:prstGeom prst="rect">
            <a:avLst/>
          </a:prstGeom>
          <a:blipFill dpi="0" rotWithShape="1">
            <a:blip r:embed="rId3">
              <a:clrChange>
                <a:clrFrom>
                  <a:srgbClr val="CB9C3A"/>
                </a:clrFrom>
                <a:clrTo>
                  <a:srgbClr val="CB9C3A">
                    <a:alpha val="0"/>
                  </a:srgbClr>
                </a:clrTo>
              </a:clrChange>
              <a:alphaModFix amt="25000"/>
            </a:blip>
            <a:srcRect/>
            <a:tile tx="0" ty="0" sx="100000" sy="100000" flip="none" algn="tl"/>
          </a:blipFill>
        </p:spPr>
      </p:pic>
      <p:pic>
        <p:nvPicPr>
          <p:cNvPr id="1069" name="Picture 1068">
            <a:extLst>
              <a:ext uri="{FF2B5EF4-FFF2-40B4-BE49-F238E27FC236}">
                <a16:creationId xmlns:a16="http://schemas.microsoft.com/office/drawing/2014/main" id="{5EC0F5C1-E878-434A-8F01-234E01275B0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67" y="1926657"/>
            <a:ext cx="1652475" cy="970501"/>
          </a:xfrm>
          <a:prstGeom prst="rect">
            <a:avLst/>
          </a:prstGeom>
        </p:spPr>
      </p:pic>
      <p:pic>
        <p:nvPicPr>
          <p:cNvPr id="1073" name="Picture 1072">
            <a:extLst>
              <a:ext uri="{FF2B5EF4-FFF2-40B4-BE49-F238E27FC236}">
                <a16:creationId xmlns:a16="http://schemas.microsoft.com/office/drawing/2014/main" id="{E1238706-56EB-46EF-934F-8CEB6E8CAF29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CB9C3A"/>
              </a:clrFrom>
              <a:clrTo>
                <a:srgbClr val="CB9C3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975" y="623227"/>
            <a:ext cx="1384786" cy="923836"/>
          </a:xfrm>
          <a:prstGeom prst="rect">
            <a:avLst/>
          </a:prstGeom>
          <a:blipFill dpi="0" rotWithShape="1">
            <a:blip r:embed="rId3">
              <a:clrChange>
                <a:clrFrom>
                  <a:srgbClr val="CB9C3A"/>
                </a:clrFrom>
                <a:clrTo>
                  <a:srgbClr val="CB9C3A">
                    <a:alpha val="0"/>
                  </a:srgbClr>
                </a:clrTo>
              </a:clrChange>
              <a:alphaModFix amt="25000"/>
            </a:blip>
            <a:srcRect/>
            <a:tile tx="0" ty="0" sx="100000" sy="100000" flip="none" algn="tl"/>
          </a:blipFill>
        </p:spPr>
      </p:pic>
      <p:pic>
        <p:nvPicPr>
          <p:cNvPr id="1075" name="Picture 1074">
            <a:extLst>
              <a:ext uri="{FF2B5EF4-FFF2-40B4-BE49-F238E27FC236}">
                <a16:creationId xmlns:a16="http://schemas.microsoft.com/office/drawing/2014/main" id="{A4DD09AE-F762-482A-923F-A748905565BB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CB9C3A"/>
              </a:clrFrom>
              <a:clrTo>
                <a:srgbClr val="CB9C3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618" y="603161"/>
            <a:ext cx="2056558" cy="933612"/>
          </a:xfrm>
          <a:prstGeom prst="rect">
            <a:avLst/>
          </a:prstGeom>
          <a:blipFill dpi="0" rotWithShape="1">
            <a:blip r:embed="rId3">
              <a:clrChange>
                <a:clrFrom>
                  <a:srgbClr val="CB9C3A"/>
                </a:clrFrom>
                <a:clrTo>
                  <a:srgbClr val="CB9C3A">
                    <a:alpha val="0"/>
                  </a:srgbClr>
                </a:clrTo>
              </a:clrChange>
              <a:alphaModFix amt="25000"/>
            </a:blip>
            <a:srcRect/>
            <a:tile tx="0" ty="0" sx="100000" sy="100000" flip="none" algn="tl"/>
          </a:blipFill>
        </p:spPr>
      </p:pic>
      <p:pic>
        <p:nvPicPr>
          <p:cNvPr id="1076" name="Picture 8" descr="https://lh5.googleusercontent.com/pYUBh8TLKRO0JnfsO86hOleVyXogw4gVtiRXBx4206JVzEWErRDWRJkPLNNNhe6AhShvdndeB5gZwBwcaS1nQTIjx_Opc1JE-gN-KMr17yJqeBI39BWmran0--yQKwoDK3FL2jCrT-s">
            <a:extLst>
              <a:ext uri="{FF2B5EF4-FFF2-40B4-BE49-F238E27FC236}">
                <a16:creationId xmlns:a16="http://schemas.microsoft.com/office/drawing/2014/main" id="{EE511ADC-3CCD-4C36-9D7D-2037F2553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CB9C3A"/>
              </a:clrFrom>
              <a:clrTo>
                <a:srgbClr val="CB9C3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766" y="5438454"/>
            <a:ext cx="1756519" cy="988042"/>
          </a:xfrm>
          <a:prstGeom prst="rect">
            <a:avLst/>
          </a:prstGeom>
          <a:blipFill dpi="0" rotWithShape="1">
            <a:blip r:embed="rId3">
              <a:clrChange>
                <a:clrFrom>
                  <a:srgbClr val="CB9C3A"/>
                </a:clrFrom>
                <a:clrTo>
                  <a:srgbClr val="CB9C3A">
                    <a:alpha val="0"/>
                  </a:srgbClr>
                </a:clrTo>
              </a:clrChange>
              <a:alphaModFix amt="25000"/>
            </a:blip>
            <a:srcRect/>
            <a:tile tx="0" ty="0" sx="100000" sy="100000" flip="none" algn="tl"/>
          </a:blipFill>
        </p:spPr>
      </p:pic>
      <p:sp>
        <p:nvSpPr>
          <p:cNvPr id="154" name="Rectangle 153">
            <a:extLst>
              <a:ext uri="{FF2B5EF4-FFF2-40B4-BE49-F238E27FC236}">
                <a16:creationId xmlns:a16="http://schemas.microsoft.com/office/drawing/2014/main" id="{697559D9-9D64-4D3C-A48D-6ED45517A5DC}"/>
              </a:ext>
            </a:extLst>
          </p:cNvPr>
          <p:cNvSpPr/>
          <p:nvPr/>
        </p:nvSpPr>
        <p:spPr>
          <a:xfrm>
            <a:off x="1367011" y="618415"/>
            <a:ext cx="1437404" cy="93361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F8208E5A-76AD-4F6F-8D65-F9D12B5124A8}"/>
              </a:ext>
            </a:extLst>
          </p:cNvPr>
          <p:cNvSpPr/>
          <p:nvPr/>
        </p:nvSpPr>
        <p:spPr>
          <a:xfrm>
            <a:off x="3051777" y="608395"/>
            <a:ext cx="2074506" cy="92837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DA8B7958-9D8D-4D84-85F0-D314B2B4F9AD}"/>
              </a:ext>
            </a:extLst>
          </p:cNvPr>
          <p:cNvSpPr/>
          <p:nvPr/>
        </p:nvSpPr>
        <p:spPr>
          <a:xfrm>
            <a:off x="5703093" y="604784"/>
            <a:ext cx="1567781" cy="1144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24E14E4E-A571-4403-A170-B67E79ACC637}"/>
              </a:ext>
            </a:extLst>
          </p:cNvPr>
          <p:cNvSpPr/>
          <p:nvPr/>
        </p:nvSpPr>
        <p:spPr>
          <a:xfrm>
            <a:off x="8274116" y="598959"/>
            <a:ext cx="1169313" cy="102081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A64F37D9-3FCF-427B-85B6-F3C2C378183F}"/>
              </a:ext>
            </a:extLst>
          </p:cNvPr>
          <p:cNvSpPr/>
          <p:nvPr/>
        </p:nvSpPr>
        <p:spPr>
          <a:xfrm>
            <a:off x="2375419" y="1934855"/>
            <a:ext cx="1720849" cy="9664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36788F65-D635-4115-AB60-9D01C925D334}"/>
              </a:ext>
            </a:extLst>
          </p:cNvPr>
          <p:cNvSpPr/>
          <p:nvPr/>
        </p:nvSpPr>
        <p:spPr>
          <a:xfrm>
            <a:off x="4787816" y="1917393"/>
            <a:ext cx="1738627" cy="101049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897F43D2-2FE7-4036-991A-05CEBD3C256A}"/>
              </a:ext>
            </a:extLst>
          </p:cNvPr>
          <p:cNvSpPr/>
          <p:nvPr/>
        </p:nvSpPr>
        <p:spPr>
          <a:xfrm>
            <a:off x="7146180" y="1897848"/>
            <a:ext cx="1514996" cy="1003494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D59D7239-6E40-4C71-B4BE-AA0176465DAD}"/>
              </a:ext>
            </a:extLst>
          </p:cNvPr>
          <p:cNvSpPr/>
          <p:nvPr/>
        </p:nvSpPr>
        <p:spPr>
          <a:xfrm>
            <a:off x="9030956" y="4188190"/>
            <a:ext cx="1480638" cy="101559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AF2075E0-CADB-4950-92CA-23B65E984BA6}"/>
              </a:ext>
            </a:extLst>
          </p:cNvPr>
          <p:cNvSpPr/>
          <p:nvPr/>
        </p:nvSpPr>
        <p:spPr>
          <a:xfrm>
            <a:off x="7130597" y="5439952"/>
            <a:ext cx="1811344" cy="102390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3948BB08-FEBD-41A0-8385-1988554F4083}"/>
              </a:ext>
            </a:extLst>
          </p:cNvPr>
          <p:cNvSpPr/>
          <p:nvPr/>
        </p:nvSpPr>
        <p:spPr>
          <a:xfrm>
            <a:off x="6007991" y="4177354"/>
            <a:ext cx="2167135" cy="121120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B24436F6-2FBB-4A9E-B2B2-AC7F4C02EA7D}"/>
              </a:ext>
            </a:extLst>
          </p:cNvPr>
          <p:cNvSpPr/>
          <p:nvPr/>
        </p:nvSpPr>
        <p:spPr>
          <a:xfrm>
            <a:off x="4204393" y="5452840"/>
            <a:ext cx="1567781" cy="104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F942D593-12C6-41C8-AE39-4E574DB9A440}"/>
              </a:ext>
            </a:extLst>
          </p:cNvPr>
          <p:cNvSpPr/>
          <p:nvPr/>
        </p:nvSpPr>
        <p:spPr>
          <a:xfrm>
            <a:off x="3145026" y="4177354"/>
            <a:ext cx="1792861" cy="114242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FA4CE2E0-7B1E-48EA-8FCF-DE639BE081CF}"/>
              </a:ext>
            </a:extLst>
          </p:cNvPr>
          <p:cNvSpPr/>
          <p:nvPr/>
        </p:nvSpPr>
        <p:spPr>
          <a:xfrm>
            <a:off x="780043" y="5494305"/>
            <a:ext cx="2189648" cy="893264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429F0B3E-18B4-438F-8B33-23EF93D26891}"/>
              </a:ext>
            </a:extLst>
          </p:cNvPr>
          <p:cNvSpPr/>
          <p:nvPr/>
        </p:nvSpPr>
        <p:spPr>
          <a:xfrm>
            <a:off x="297891" y="4148166"/>
            <a:ext cx="1557028" cy="98612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4E6B01B-9659-4594-A697-67E3F938F393}"/>
              </a:ext>
            </a:extLst>
          </p:cNvPr>
          <p:cNvCxnSpPr>
            <a:cxnSpLocks/>
          </p:cNvCxnSpPr>
          <p:nvPr/>
        </p:nvCxnSpPr>
        <p:spPr>
          <a:xfrm flipH="1" flipV="1">
            <a:off x="1575140" y="3442808"/>
            <a:ext cx="8183" cy="760747"/>
          </a:xfrm>
          <a:prstGeom prst="straightConnector1">
            <a:avLst/>
          </a:prstGeom>
          <a:ln w="19050">
            <a:solidFill>
              <a:srgbClr val="558ED5">
                <a:alpha val="25098"/>
              </a:srgb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9EE531-9E07-49D5-B34D-F59A7CB29B71}"/>
              </a:ext>
            </a:extLst>
          </p:cNvPr>
          <p:cNvCxnSpPr/>
          <p:nvPr/>
        </p:nvCxnSpPr>
        <p:spPr>
          <a:xfrm>
            <a:off x="104328" y="3442806"/>
            <a:ext cx="11966979" cy="0"/>
          </a:xfrm>
          <a:prstGeom prst="line">
            <a:avLst/>
          </a:prstGeom>
          <a:ln w="5715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Arrow Connector 174">
            <a:extLst>
              <a:ext uri="{FF2B5EF4-FFF2-40B4-BE49-F238E27FC236}">
                <a16:creationId xmlns:a16="http://schemas.microsoft.com/office/drawing/2014/main" id="{43AA8FBB-E7D6-45CE-BE7B-6429AFD718B3}"/>
              </a:ext>
            </a:extLst>
          </p:cNvPr>
          <p:cNvCxnSpPr>
            <a:cxnSpLocks/>
          </p:cNvCxnSpPr>
          <p:nvPr/>
        </p:nvCxnSpPr>
        <p:spPr>
          <a:xfrm flipV="1">
            <a:off x="11468195" y="2723676"/>
            <a:ext cx="0" cy="736519"/>
          </a:xfrm>
          <a:prstGeom prst="straightConnector1">
            <a:avLst/>
          </a:prstGeom>
          <a:ln w="19050">
            <a:solidFill>
              <a:srgbClr val="D99694">
                <a:alpha val="25098"/>
              </a:srgb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TextBox 175">
            <a:extLst>
              <a:ext uri="{FF2B5EF4-FFF2-40B4-BE49-F238E27FC236}">
                <a16:creationId xmlns:a16="http://schemas.microsoft.com/office/drawing/2014/main" id="{D4303846-65B3-4BF8-BC5A-BF6A4532DCE6}"/>
              </a:ext>
            </a:extLst>
          </p:cNvPr>
          <p:cNvSpPr txBox="1"/>
          <p:nvPr/>
        </p:nvSpPr>
        <p:spPr>
          <a:xfrm>
            <a:off x="11252624" y="3448547"/>
            <a:ext cx="84689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Nov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</a:p>
        </p:txBody>
      </p:sp>
      <p:pic>
        <p:nvPicPr>
          <p:cNvPr id="177" name="Picture 176">
            <a:extLst>
              <a:ext uri="{FF2B5EF4-FFF2-40B4-BE49-F238E27FC236}">
                <a16:creationId xmlns:a16="http://schemas.microsoft.com/office/drawing/2014/main" id="{DD1CCB30-BAA6-4B8B-ACF5-EEB291CE9E6A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CB9C3A"/>
              </a:clrFrom>
              <a:clrTo>
                <a:srgbClr val="CB9C3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3599" y="1939723"/>
            <a:ext cx="1393090" cy="937149"/>
          </a:xfrm>
          <a:prstGeom prst="rect">
            <a:avLst/>
          </a:prstGeom>
          <a:blipFill dpi="0" rotWithShape="1">
            <a:blip r:embed="rId3">
              <a:clrChange>
                <a:clrFrom>
                  <a:srgbClr val="CB9C3A"/>
                </a:clrFrom>
                <a:clrTo>
                  <a:srgbClr val="CB9C3A">
                    <a:alpha val="0"/>
                  </a:srgbClr>
                </a:clrTo>
              </a:clrChange>
              <a:alphaModFix amt="25000"/>
            </a:blip>
            <a:srcRect/>
            <a:tile tx="0" ty="0" sx="100000" sy="100000" flip="none" algn="tl"/>
          </a:blipFill>
        </p:spPr>
      </p:pic>
      <p:sp>
        <p:nvSpPr>
          <p:cNvPr id="178" name="Rectangle 177">
            <a:extLst>
              <a:ext uri="{FF2B5EF4-FFF2-40B4-BE49-F238E27FC236}">
                <a16:creationId xmlns:a16="http://schemas.microsoft.com/office/drawing/2014/main" id="{DE8758C3-E9FE-4B69-8DD9-2AB63F0DBF5A}"/>
              </a:ext>
            </a:extLst>
          </p:cNvPr>
          <p:cNvSpPr/>
          <p:nvPr/>
        </p:nvSpPr>
        <p:spPr>
          <a:xfrm>
            <a:off x="10543599" y="1929016"/>
            <a:ext cx="1435142" cy="96210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D8A9A55D-44CD-43CB-AC4E-3710677DD548}"/>
              </a:ext>
            </a:extLst>
          </p:cNvPr>
          <p:cNvSpPr txBox="1"/>
          <p:nvPr/>
        </p:nvSpPr>
        <p:spPr>
          <a:xfrm>
            <a:off x="9893727" y="3424096"/>
            <a:ext cx="84689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Oct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  <a:alpha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</a:p>
        </p:txBody>
      </p:sp>
      <p:pic>
        <p:nvPicPr>
          <p:cNvPr id="180" name="Picture 179">
            <a:extLst>
              <a:ext uri="{FF2B5EF4-FFF2-40B4-BE49-F238E27FC236}">
                <a16:creationId xmlns:a16="http://schemas.microsoft.com/office/drawing/2014/main" id="{815403EB-59DF-4D55-8614-0F969A7B3CD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08675" y="626153"/>
            <a:ext cx="1269499" cy="945414"/>
          </a:xfrm>
          <a:prstGeom prst="rect">
            <a:avLst/>
          </a:prstGeom>
        </p:spPr>
      </p:pic>
      <p:sp>
        <p:nvSpPr>
          <p:cNvPr id="181" name="TextBox 180">
            <a:extLst>
              <a:ext uri="{FF2B5EF4-FFF2-40B4-BE49-F238E27FC236}">
                <a16:creationId xmlns:a16="http://schemas.microsoft.com/office/drawing/2014/main" id="{D666465F-FE19-4AB0-B6E5-69922C71FDAE}"/>
              </a:ext>
            </a:extLst>
          </p:cNvPr>
          <p:cNvSpPr txBox="1"/>
          <p:nvPr/>
        </p:nvSpPr>
        <p:spPr>
          <a:xfrm>
            <a:off x="9815181" y="249390"/>
            <a:ext cx="116931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Deployment on ROV Doc Ricketts / WF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D6B7953D-B6E5-4A36-934F-07A6F4DBAEB4}"/>
              </a:ext>
            </a:extLst>
          </p:cNvPr>
          <p:cNvSpPr/>
          <p:nvPr/>
        </p:nvSpPr>
        <p:spPr>
          <a:xfrm>
            <a:off x="9908675" y="620539"/>
            <a:ext cx="1269499" cy="96210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BECD2A47-42EB-4166-A06F-96C1F6D44335}"/>
              </a:ext>
            </a:extLst>
          </p:cNvPr>
          <p:cNvCxnSpPr>
            <a:cxnSpLocks/>
          </p:cNvCxnSpPr>
          <p:nvPr/>
        </p:nvCxnSpPr>
        <p:spPr>
          <a:xfrm flipH="1" flipV="1">
            <a:off x="10083177" y="1580632"/>
            <a:ext cx="16267" cy="1843465"/>
          </a:xfrm>
          <a:prstGeom prst="straightConnector1">
            <a:avLst/>
          </a:prstGeom>
          <a:ln w="19050">
            <a:solidFill>
              <a:srgbClr val="D99694">
                <a:alpha val="25098"/>
              </a:srgb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Box 183">
            <a:extLst>
              <a:ext uri="{FF2B5EF4-FFF2-40B4-BE49-F238E27FC236}">
                <a16:creationId xmlns:a16="http://schemas.microsoft.com/office/drawing/2014/main" id="{70B7F6AC-F218-4464-A290-D578B7B48A96}"/>
              </a:ext>
            </a:extLst>
          </p:cNvPr>
          <p:cNvSpPr txBox="1"/>
          <p:nvPr/>
        </p:nvSpPr>
        <p:spPr>
          <a:xfrm>
            <a:off x="10511594" y="1697508"/>
            <a:ext cx="1169313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Deployment on LRAUV</a:t>
            </a:r>
          </a:p>
        </p:txBody>
      </p:sp>
    </p:spTree>
    <p:extLst>
      <p:ext uri="{BB962C8B-B14F-4D97-AF65-F5344CB8AC3E}">
        <p14:creationId xmlns:p14="http://schemas.microsoft.com/office/powerpoint/2010/main" val="3685021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29ED8-B5F2-424C-B471-71DE3EA05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 Modes Within One Mission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30DAA2-B513-4993-89DE-289C1B10D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Google Shape;86;p17">
            <a:extLst>
              <a:ext uri="{FF2B5EF4-FFF2-40B4-BE49-F238E27FC236}">
                <a16:creationId xmlns:a16="http://schemas.microsoft.com/office/drawing/2014/main" id="{4185B855-68BC-4B9F-AAB3-F0CB4CC3D2D3}"/>
              </a:ext>
            </a:extLst>
          </p:cNvPr>
          <p:cNvSpPr txBox="1"/>
          <p:nvPr/>
        </p:nvSpPr>
        <p:spPr>
          <a:xfrm>
            <a:off x="382167" y="1857833"/>
            <a:ext cx="5106400" cy="41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0" i="0" u="none" strike="noStrike" kern="1200" cap="none" spc="0" normalizeH="0" baseline="0" noProof="0" dirty="0">
                <a:ln>
                  <a:noFill/>
                </a:ln>
                <a:solidFill>
                  <a:srgbClr val="3D85C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Still Imaging 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3D85C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609585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FontTx/>
              <a:buChar char="●"/>
              <a:tabLst/>
              <a:defRPr/>
            </a:pPr>
            <a:r>
              <a:rPr kumimoji="0" lang="en" sz="2400" b="0" i="0" u="none" strike="noStrike" kern="1200" cap="none" spc="0" normalizeH="0" baseline="0" noProof="0" dirty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Continuous operation at frame low frame rate ~ 1 Hz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609585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FontTx/>
              <a:buChar char="●"/>
              <a:tabLst/>
              <a:defRPr/>
            </a:pPr>
            <a:r>
              <a:rPr kumimoji="0" lang="en" sz="2400" b="0" i="0" u="none" strike="noStrike" kern="1200" cap="none" spc="0" normalizeH="0" baseline="0" noProof="0" dirty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Rates may be adaptive to depth and/or particle concentration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609585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FontTx/>
              <a:buChar char="●"/>
              <a:tabLst/>
              <a:defRPr/>
            </a:pPr>
            <a:r>
              <a:rPr kumimoji="0" lang="en" sz="2400" b="0" i="0" u="none" strike="noStrike" kern="1200" cap="none" spc="0" normalizeH="0" baseline="0" noProof="0" dirty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Applications: glider-like transects, front detection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Google Shape;87;p17">
            <a:extLst>
              <a:ext uri="{FF2B5EF4-FFF2-40B4-BE49-F238E27FC236}">
                <a16:creationId xmlns:a16="http://schemas.microsoft.com/office/drawing/2014/main" id="{81E36EEF-A3B5-46A8-97D6-1A32170957D1}"/>
              </a:ext>
            </a:extLst>
          </p:cNvPr>
          <p:cNvSpPr txBox="1"/>
          <p:nvPr/>
        </p:nvSpPr>
        <p:spPr>
          <a:xfrm>
            <a:off x="6349867" y="1857833"/>
            <a:ext cx="5106400" cy="41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0" i="0" u="none" strike="noStrike" kern="1200" cap="none" spc="0" normalizeH="0" baseline="0" noProof="0">
                <a:ln>
                  <a:noFill/>
                </a:ln>
                <a:solidFill>
                  <a:srgbClr val="3D85C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Video Recording 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3D85C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609585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FontTx/>
              <a:buChar char="●"/>
              <a:tabLst/>
              <a:defRPr/>
            </a:pPr>
            <a:r>
              <a:rPr kumimoji="0" lang="en" sz="2400" b="0" i="0" u="none" strike="noStrike" kern="1200" cap="none" spc="0" normalizeH="0" baseline="0" noProof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Infrequent bursts of 30 or 60 FPS video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609585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FontTx/>
              <a:buChar char="●"/>
              <a:tabLst/>
              <a:defRPr/>
            </a:pPr>
            <a:r>
              <a:rPr kumimoji="0" lang="en" sz="2400" b="0" i="0" u="none" strike="noStrike" kern="1200" cap="none" spc="0" normalizeH="0" baseline="0" noProof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Vehicle may need to hover during imaging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609585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FontTx/>
              <a:buChar char="●"/>
              <a:tabLst/>
              <a:defRPr/>
            </a:pPr>
            <a:r>
              <a:rPr kumimoji="0" lang="en" sz="2400" b="0" i="0" u="none" strike="noStrike" kern="1200" cap="none" spc="0" normalizeH="0" baseline="0" noProof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 power draw and data rate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609585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FontTx/>
              <a:buChar char="●"/>
              <a:tabLst/>
              <a:defRPr/>
            </a:pPr>
            <a:r>
              <a:rPr kumimoji="0" lang="en" sz="2400" b="0" i="0" u="none" strike="noStrike" kern="1200" cap="none" spc="0" normalizeH="0" baseline="0" noProof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Applications: 3D particle tracking velocimetry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4813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76867-965E-412A-BEFA-EF2A23B10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Design: Thermal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23D838-221B-47D7-97AB-FAE1631C22B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487" y="869684"/>
            <a:ext cx="7828137" cy="55353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9A6042-908F-4414-8E77-D4129300A89C}"/>
              </a:ext>
            </a:extLst>
          </p:cNvPr>
          <p:cNvSpPr txBox="1"/>
          <p:nvPr/>
        </p:nvSpPr>
        <p:spPr>
          <a:xfrm>
            <a:off x="8646255" y="5610596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34.2 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1D3C10-B5F3-4DEB-AA88-306ADFED683D}"/>
              </a:ext>
            </a:extLst>
          </p:cNvPr>
          <p:cNvSpPr txBox="1"/>
          <p:nvPr/>
        </p:nvSpPr>
        <p:spPr>
          <a:xfrm>
            <a:off x="7221525" y="1962783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 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43C848-FB06-4815-826D-0631B1712DB3}"/>
              </a:ext>
            </a:extLst>
          </p:cNvPr>
          <p:cNvSpPr txBox="1"/>
          <p:nvPr/>
        </p:nvSpPr>
        <p:spPr>
          <a:xfrm>
            <a:off x="2473356" y="4764706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 C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53B0B9D-EF3E-4D47-BDAA-0911E8A0D81A}"/>
              </a:ext>
            </a:extLst>
          </p:cNvPr>
          <p:cNvCxnSpPr>
            <a:stCxn id="9" idx="2"/>
          </p:cNvCxnSpPr>
          <p:nvPr/>
        </p:nvCxnSpPr>
        <p:spPr>
          <a:xfrm flipH="1">
            <a:off x="6532228" y="2332116"/>
            <a:ext cx="986814" cy="578865"/>
          </a:xfrm>
          <a:prstGeom prst="straightConnector1">
            <a:avLst/>
          </a:prstGeom>
          <a:ln w="38100">
            <a:solidFill>
              <a:srgbClr val="16080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C72B4B9-324A-4ACB-8309-7DB03C619C1F}"/>
              </a:ext>
            </a:extLst>
          </p:cNvPr>
          <p:cNvCxnSpPr>
            <a:cxnSpLocks/>
          </p:cNvCxnSpPr>
          <p:nvPr/>
        </p:nvCxnSpPr>
        <p:spPr>
          <a:xfrm flipH="1" flipV="1">
            <a:off x="7606406" y="5016618"/>
            <a:ext cx="1424731" cy="593979"/>
          </a:xfrm>
          <a:prstGeom prst="straightConnector1">
            <a:avLst/>
          </a:prstGeom>
          <a:ln w="38100">
            <a:solidFill>
              <a:srgbClr val="16080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9258174-7FE3-4E03-9686-B9B47933F815}"/>
              </a:ext>
            </a:extLst>
          </p:cNvPr>
          <p:cNvCxnSpPr>
            <a:cxnSpLocks/>
          </p:cNvCxnSpPr>
          <p:nvPr/>
        </p:nvCxnSpPr>
        <p:spPr>
          <a:xfrm flipV="1">
            <a:off x="2770872" y="4177718"/>
            <a:ext cx="514816" cy="586989"/>
          </a:xfrm>
          <a:prstGeom prst="straightConnector1">
            <a:avLst/>
          </a:prstGeom>
          <a:ln w="38100">
            <a:solidFill>
              <a:srgbClr val="16080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09A8790-42F4-4849-A4E8-92FA56EA172C}"/>
              </a:ext>
            </a:extLst>
          </p:cNvPr>
          <p:cNvSpPr txBox="1"/>
          <p:nvPr/>
        </p:nvSpPr>
        <p:spPr>
          <a:xfrm>
            <a:off x="2770872" y="5610597"/>
            <a:ext cx="4026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Internal temperature of chassis for 7 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external temperature in seawater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BF3AA9-FCEF-4B32-BC77-B58151FEA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A5985A-999E-4E60-BD4F-3163D9AE1EEE}"/>
              </a:ext>
            </a:extLst>
          </p:cNvPr>
          <p:cNvSpPr txBox="1"/>
          <p:nvPr/>
        </p:nvSpPr>
        <p:spPr>
          <a:xfrm>
            <a:off x="1645920" y="6434405"/>
            <a:ext cx="934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Details: 08-EyeRIS-Thermal-Calculations.pdf</a:t>
            </a:r>
          </a:p>
        </p:txBody>
      </p:sp>
    </p:spTree>
    <p:extLst>
      <p:ext uri="{BB962C8B-B14F-4D97-AF65-F5344CB8AC3E}">
        <p14:creationId xmlns:p14="http://schemas.microsoft.com/office/powerpoint/2010/main" val="828508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1DFE7-7A7F-43E9-A740-F973F56EC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Calibrations: Estimated Particle Concentrations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448E47-8113-49A2-A625-1DA4FA5DF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440" y="1103554"/>
            <a:ext cx="8597121" cy="519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74960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822</Words>
  <Application>Microsoft Office PowerPoint</Application>
  <PresentationFormat>Widescreen</PresentationFormat>
  <Paragraphs>222</Paragraphs>
  <Slides>19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Gill Sans</vt:lpstr>
      <vt:lpstr> Black </vt:lpstr>
      <vt:lpstr>Optical Design: Imaging Geometry Simulation</vt:lpstr>
      <vt:lpstr>Camera Comparison</vt:lpstr>
      <vt:lpstr>PowerPoint Presentation</vt:lpstr>
      <vt:lpstr>Lightfield Data with Structure from Motion</vt:lpstr>
      <vt:lpstr>Realtime Surface Visualization</vt:lpstr>
      <vt:lpstr>PowerPoint Presentation</vt:lpstr>
      <vt:lpstr>Operation Modes Within One Mission</vt:lpstr>
      <vt:lpstr>Mechanical Design: Thermal </vt:lpstr>
      <vt:lpstr>Lab Calibrations: Estimated Particle Concentrations</vt:lpstr>
      <vt:lpstr>Zooplankton Avoidance</vt:lpstr>
      <vt:lpstr>Mechanical Design: Camera and Electronics (300m)</vt:lpstr>
      <vt:lpstr>Electrical Design Overview</vt:lpstr>
      <vt:lpstr>Electrical Design: Power Path</vt:lpstr>
      <vt:lpstr>Optical Design: Example Raw and Refocused Images</vt:lpstr>
      <vt:lpstr>Optical Design: Imaging Geometry Simulation</vt:lpstr>
      <vt:lpstr>Optical Design: Imaging Geometry Simulation</vt:lpstr>
      <vt:lpstr>PowerPoint Presentation</vt:lpstr>
      <vt:lpstr>Illumination Design</vt:lpstr>
      <vt:lpstr>Future Work Towards Fundamental Problem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Optical Design: Imaging Geometry Simulation</dc:title>
  <dc:creator>Paul Roberts</dc:creator>
  <cp:lastModifiedBy>Paul Roberts</cp:lastModifiedBy>
  <cp:revision>1</cp:revision>
  <dcterms:created xsi:type="dcterms:W3CDTF">2021-11-18T19:39:11Z</dcterms:created>
  <dcterms:modified xsi:type="dcterms:W3CDTF">2021-11-18T19:39:21Z</dcterms:modified>
</cp:coreProperties>
</file>