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516" r:id="rId2"/>
    <p:sldId id="517" r:id="rId3"/>
    <p:sldId id="49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1"/>
    <p:restoredTop sz="78478"/>
  </p:normalViewPr>
  <p:slideViewPr>
    <p:cSldViewPr snapToGrid="0" snapToObjects="1" showGuides="1">
      <p:cViewPr>
        <p:scale>
          <a:sx n="170" d="100"/>
          <a:sy n="170" d="100"/>
        </p:scale>
        <p:origin x="192" y="16"/>
      </p:cViewPr>
      <p:guideLst>
        <p:guide orient="horz" pos="2160"/>
        <p:guide pos="61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ACE09-4067-A740-B297-C24307C709EC}" type="datetimeFigureOut">
              <a:rPr lang="en-US" smtClean="0"/>
              <a:t>11/17/21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2EC10-F185-B449-9A3D-3C0F929C5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58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plan was to stop periodically to get more volume at discrete depths to better understand particle flux</a:t>
            </a:r>
          </a:p>
          <a:p>
            <a:endParaRPr lang="en-US" dirty="0"/>
          </a:p>
          <a:p>
            <a:r>
              <a:rPr lang="en-US" dirty="0"/>
              <a:t>Cruise logistics got complicated by weather and engine troubles so we only got to deploy </a:t>
            </a:r>
            <a:r>
              <a:rPr lang="en-US" dirty="0" err="1"/>
              <a:t>EyeRIS</a:t>
            </a:r>
            <a:r>
              <a:rPr lang="en-US" dirty="0"/>
              <a:t> on a single dive</a:t>
            </a:r>
          </a:p>
          <a:p>
            <a:endParaRPr lang="en-US" dirty="0"/>
          </a:p>
          <a:p>
            <a:r>
              <a:rPr lang="en-US" dirty="0"/>
              <a:t>Tried to run </a:t>
            </a:r>
            <a:r>
              <a:rPr lang="en-US" dirty="0" err="1"/>
              <a:t>EyeRIS</a:t>
            </a:r>
            <a:r>
              <a:rPr lang="en-US" dirty="0"/>
              <a:t> at the nominal 30 m/min wire speed on ascent and descent but motion was too fast to appropriately sample</a:t>
            </a:r>
          </a:p>
          <a:p>
            <a:endParaRPr lang="en-US" dirty="0"/>
          </a:p>
          <a:p>
            <a:r>
              <a:rPr lang="en-US" dirty="0"/>
              <a:t>Got one good transect along the bottom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2EC10-F185-B449-9A3D-3C0F929C5A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031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300m benthic transect, at ~3 m/min</a:t>
            </a:r>
          </a:p>
          <a:p>
            <a:endParaRPr lang="en-US" dirty="0"/>
          </a:p>
          <a:p>
            <a:r>
              <a:rPr lang="en-US" dirty="0"/>
              <a:t>Ran </a:t>
            </a:r>
            <a:r>
              <a:rPr lang="en-US" dirty="0" err="1"/>
              <a:t>EyeRIS</a:t>
            </a:r>
            <a:r>
              <a:rPr lang="en-US" dirty="0"/>
              <a:t> at 2 fps, compute particle size distribution as equivalent spherical diameter from area occupied by particles in 3D depth image</a:t>
            </a:r>
          </a:p>
          <a:p>
            <a:endParaRPr lang="en-US" dirty="0"/>
          </a:p>
          <a:p>
            <a:r>
              <a:rPr lang="en-US" dirty="0" err="1"/>
              <a:t>Semilog</a:t>
            </a:r>
            <a:r>
              <a:rPr lang="en-US" dirty="0"/>
              <a:t> scale, 20 geometrically evenly spaced bins from 0 to 10 mm. Excludes ~800 very large targets</a:t>
            </a:r>
          </a:p>
          <a:p>
            <a:endParaRPr lang="en-US" dirty="0"/>
          </a:p>
          <a:p>
            <a:r>
              <a:rPr lang="en-US" dirty="0"/>
              <a:t>sampled ~19000 L of fluid based on cumulative convex hull of particle field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2EC10-F185-B449-9A3D-3C0F929C5A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4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2EC10-F185-B449-9A3D-3C0F929C5A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1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2DD4-E737-4D54-9DE2-FCB3BBB880B9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84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3740-B43A-4615-A493-5EF119A942BB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4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6F7A-B16D-4534-8FD3-C860A0291275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3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0664"/>
          </a:xfrm>
          <a:solidFill>
            <a:schemeClr val="bg1"/>
          </a:solidFill>
        </p:spPr>
        <p:txBody>
          <a:bodyPr lIns="274320" anchor="ctr"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15CA2-BE70-4D52-AFD1-1B16067AA8FC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D572-2DD2-4CB9-BC69-BC89C8274DA3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8098-4ECA-47B8-BEE8-E4A38FB66CDD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51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78D8-26B4-4B74-8CE8-9C89A04D02DF}" type="datetime1">
              <a:rPr lang="en-US" smtClean="0"/>
              <a:t>11/17/21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60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DA66-6969-47B3-BCB4-09808FF1E04C}" type="datetime1">
              <a:rPr lang="en-US" smtClean="0"/>
              <a:t>11/17/21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7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E9450-68B5-4994-8715-7FDC77E6E980}" type="datetime1">
              <a:rPr lang="en-US" smtClean="0"/>
              <a:t>11/17/21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9A41-DD64-43EF-9660-67F4334CDEEC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96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3E8E-F255-49CB-86CD-37A4C2028C01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79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7E7B-2FEA-430A-88AD-BA89E2D7B0C5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729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65536-CEDA-4ED2-B825-D241CD24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EyeRIS</a:t>
            </a:r>
            <a:r>
              <a:rPr lang="en-US" dirty="0"/>
              <a:t> at Station-M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97D8C-47B6-4455-91D3-65FCDC1BA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486400" cy="4525963"/>
          </a:xfrm>
        </p:spPr>
        <p:txBody>
          <a:bodyPr/>
          <a:lstStyle/>
          <a:p>
            <a:r>
              <a:rPr lang="en-US" dirty="0"/>
              <a:t>Abyssal monitoring station</a:t>
            </a:r>
          </a:p>
          <a:p>
            <a:r>
              <a:rPr lang="en-US" dirty="0"/>
              <a:t>Deployed on ram</a:t>
            </a:r>
          </a:p>
          <a:p>
            <a:r>
              <a:rPr lang="en-US" dirty="0"/>
              <a:t>Dives to 4000m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6EC77-BB71-40A0-BB16-D385DB6C7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F81A21-DC48-C245-B2FB-06D05EE7D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576" y="740664"/>
            <a:ext cx="4737322" cy="362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4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65536-CEDA-4ED2-B825-D241CD24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EyeRIS</a:t>
            </a:r>
            <a:r>
              <a:rPr lang="en-US" dirty="0"/>
              <a:t> at Station-M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97D8C-47B6-4455-91D3-65FCDC1BA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486400" cy="452596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6EC77-BB71-40A0-BB16-D385DB6C7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B56013-B943-42BA-886F-6F9D4EB85E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C24AFF-4FCA-234B-8712-B40DD774F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222" y="948541"/>
            <a:ext cx="9049555" cy="540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38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BE0B5-DEFA-4A8A-8C97-46F6D81D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387"/>
            <a:ext cx="12192000" cy="740664"/>
          </a:xfrm>
        </p:spPr>
        <p:txBody>
          <a:bodyPr/>
          <a:lstStyle/>
          <a:p>
            <a:r>
              <a:rPr lang="en-US" dirty="0"/>
              <a:t>Realtime object detection and supervised autonomy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55DFE-74A0-44C1-8BA0-8B54985B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D308D-8C14-41E1-A660-72C5905CF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86" y="1240219"/>
            <a:ext cx="3333750" cy="28670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FF7EEE-4625-41B7-A6DE-1A1D8B511668}"/>
              </a:ext>
            </a:extLst>
          </p:cNvPr>
          <p:cNvSpPr/>
          <p:nvPr/>
        </p:nvSpPr>
        <p:spPr>
          <a:xfrm>
            <a:off x="1036568" y="1760683"/>
            <a:ext cx="600582" cy="568118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DB2E44-0DE1-442F-9182-BEA6D0D89C6A}"/>
              </a:ext>
            </a:extLst>
          </p:cNvPr>
          <p:cNvSpPr/>
          <p:nvPr/>
        </p:nvSpPr>
        <p:spPr>
          <a:xfrm>
            <a:off x="2352257" y="2481201"/>
            <a:ext cx="751179" cy="778232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794C5C-494F-4E83-A822-F57ACB2832AA}"/>
              </a:ext>
            </a:extLst>
          </p:cNvPr>
          <p:cNvSpPr txBox="1"/>
          <p:nvPr/>
        </p:nvSpPr>
        <p:spPr>
          <a:xfrm>
            <a:off x="385157" y="4041857"/>
            <a:ext cx="3333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Run an on-board object detector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052353-718F-4BEA-95CF-4D334BD02C66}"/>
              </a:ext>
            </a:extLst>
          </p:cNvPr>
          <p:cNvSpPr txBox="1"/>
          <p:nvPr/>
        </p:nvSpPr>
        <p:spPr>
          <a:xfrm>
            <a:off x="4650625" y="1657136"/>
            <a:ext cx="288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Collate counts from images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A332C68-8277-4BB2-9F15-A4873AA4059D}"/>
              </a:ext>
            </a:extLst>
          </p:cNvPr>
          <p:cNvSpPr txBox="1"/>
          <p:nvPr/>
        </p:nvSpPr>
        <p:spPr>
          <a:xfrm>
            <a:off x="8526086" y="1662924"/>
            <a:ext cx="261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 vehicle behavior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72A410B6-0485-4EB4-96B5-12FF0DB29633}"/>
              </a:ext>
            </a:extLst>
          </p:cNvPr>
          <p:cNvCxnSpPr>
            <a:cxnSpLocks/>
            <a:stCxn id="6" idx="3"/>
            <a:endCxn id="58" idx="1"/>
          </p:cNvCxnSpPr>
          <p:nvPr/>
        </p:nvCxnSpPr>
        <p:spPr>
          <a:xfrm flipV="1">
            <a:off x="3664736" y="2673528"/>
            <a:ext cx="1352126" cy="204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0D786E54-360A-462B-B876-2A69D75A1791}"/>
              </a:ext>
            </a:extLst>
          </p:cNvPr>
          <p:cNvSpPr txBox="1"/>
          <p:nvPr/>
        </p:nvSpPr>
        <p:spPr>
          <a:xfrm>
            <a:off x="803168" y="5970303"/>
            <a:ext cx="2651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 operator confirms behavior change</a:t>
            </a:r>
          </a:p>
        </p:txBody>
      </p:sp>
      <p:cxnSp>
        <p:nvCxnSpPr>
          <p:cNvPr id="123" name="Connector: Curved 122">
            <a:extLst>
              <a:ext uri="{FF2B5EF4-FFF2-40B4-BE49-F238E27FC236}">
                <a16:creationId xmlns:a16="http://schemas.microsoft.com/office/drawing/2014/main" id="{DDD278E5-3189-4175-908E-B413E89DA5A3}"/>
              </a:ext>
            </a:extLst>
          </p:cNvPr>
          <p:cNvCxnSpPr>
            <a:cxnSpLocks/>
            <a:stCxn id="58" idx="2"/>
            <a:endCxn id="133" idx="0"/>
          </p:cNvCxnSpPr>
          <p:nvPr/>
        </p:nvCxnSpPr>
        <p:spPr>
          <a:xfrm rot="16200000" flipH="1">
            <a:off x="7149595" y="2265885"/>
            <a:ext cx="1639373" cy="3740923"/>
          </a:xfrm>
          <a:prstGeom prst="curvedConnector3">
            <a:avLst>
              <a:gd name="adj1" fmla="val 50000"/>
            </a:avLst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9EA15189-5CA1-4217-BE5D-F28A04B6FC54}"/>
              </a:ext>
            </a:extLst>
          </p:cNvPr>
          <p:cNvSpPr/>
          <p:nvPr/>
        </p:nvSpPr>
        <p:spPr>
          <a:xfrm>
            <a:off x="8879278" y="4956034"/>
            <a:ext cx="1920929" cy="1011792"/>
          </a:xfrm>
          <a:prstGeom prst="roundRect">
            <a:avLst>
              <a:gd name="adj" fmla="val 5437"/>
            </a:avLst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Enumerate and Distribute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41E0C7-127D-4F94-BF89-C7F2DE29CB7B}"/>
              </a:ext>
            </a:extLst>
          </p:cNvPr>
          <p:cNvSpPr txBox="1"/>
          <p:nvPr/>
        </p:nvSpPr>
        <p:spPr>
          <a:xfrm>
            <a:off x="5090082" y="4295517"/>
            <a:ext cx="189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LRAUV Data Slate</a:t>
            </a:r>
          </a:p>
          <a:p>
            <a:r>
              <a:rPr lang="en-US" dirty="0"/>
              <a:t>(Realtime)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E8BBB25-A10D-4F8D-AA24-EEFAAD550F02}"/>
              </a:ext>
            </a:extLst>
          </p:cNvPr>
          <p:cNvSpPr txBox="1"/>
          <p:nvPr/>
        </p:nvSpPr>
        <p:spPr>
          <a:xfrm>
            <a:off x="5090082" y="5157586"/>
            <a:ext cx="1366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 Logs</a:t>
            </a:r>
            <a:br>
              <a:rPr lang="en-US" dirty="0"/>
            </a:br>
            <a:r>
              <a:rPr lang="en-US" dirty="0"/>
              <a:t>(at surface)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3A722E8-745E-447B-8BD5-F1C4D64E3E9D}"/>
              </a:ext>
            </a:extLst>
          </p:cNvPr>
          <p:cNvSpPr txBox="1"/>
          <p:nvPr/>
        </p:nvSpPr>
        <p:spPr>
          <a:xfrm>
            <a:off x="5090082" y="5973893"/>
            <a:ext cx="2021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LRAUV Image transfer (at surface)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C8CFFC0B-6733-4831-B739-BCAFD2111701}"/>
              </a:ext>
            </a:extLst>
          </p:cNvPr>
          <p:cNvCxnSpPr>
            <a:cxnSpLocks/>
            <a:stCxn id="133" idx="1"/>
            <a:endCxn id="138" idx="3"/>
          </p:cNvCxnSpPr>
          <p:nvPr/>
        </p:nvCxnSpPr>
        <p:spPr>
          <a:xfrm flipH="1" flipV="1">
            <a:off x="6985026" y="4618683"/>
            <a:ext cx="1894252" cy="843247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CE730666-F363-4910-A072-7FAF7C311CE5}"/>
              </a:ext>
            </a:extLst>
          </p:cNvPr>
          <p:cNvCxnSpPr>
            <a:cxnSpLocks/>
            <a:stCxn id="133" idx="1"/>
            <a:endCxn id="139" idx="3"/>
          </p:cNvCxnSpPr>
          <p:nvPr/>
        </p:nvCxnSpPr>
        <p:spPr>
          <a:xfrm flipH="1">
            <a:off x="6456683" y="5461930"/>
            <a:ext cx="2422595" cy="18822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AD81BA2F-2511-4AD3-9731-208F4542BD10}"/>
              </a:ext>
            </a:extLst>
          </p:cNvPr>
          <p:cNvCxnSpPr>
            <a:cxnSpLocks/>
            <a:stCxn id="133" idx="1"/>
            <a:endCxn id="140" idx="3"/>
          </p:cNvCxnSpPr>
          <p:nvPr/>
        </p:nvCxnSpPr>
        <p:spPr>
          <a:xfrm flipH="1">
            <a:off x="7111372" y="5461930"/>
            <a:ext cx="1767906" cy="835129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14CE474-CB4B-144E-B7C7-973D6A5916AB}"/>
              </a:ext>
            </a:extLst>
          </p:cNvPr>
          <p:cNvSpPr txBox="1"/>
          <p:nvPr/>
        </p:nvSpPr>
        <p:spPr>
          <a:xfrm>
            <a:off x="2352257" y="2231514"/>
            <a:ext cx="751179" cy="24622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larvacean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76ECAEE-1478-104C-B430-DDC43E9104E3}"/>
              </a:ext>
            </a:extLst>
          </p:cNvPr>
          <p:cNvSpPr txBox="1"/>
          <p:nvPr/>
        </p:nvSpPr>
        <p:spPr>
          <a:xfrm>
            <a:off x="1036568" y="1514462"/>
            <a:ext cx="751179" cy="24622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larvacean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90A771F-4EAB-794E-8515-34B8DB54D757}"/>
              </a:ext>
            </a:extLst>
          </p:cNvPr>
          <p:cNvSpPr/>
          <p:nvPr/>
        </p:nvSpPr>
        <p:spPr>
          <a:xfrm>
            <a:off x="5016862" y="2030394"/>
            <a:ext cx="2163915" cy="128626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800" dirty="0"/>
            </a:br>
            <a:r>
              <a:rPr lang="en-US" sz="1400" dirty="0"/>
              <a:t>{ </a:t>
            </a:r>
          </a:p>
          <a:p>
            <a:r>
              <a:rPr lang="en-US" sz="1400" b="1" i="1" dirty="0"/>
              <a:t>   larvacean </a:t>
            </a:r>
            <a:r>
              <a:rPr lang="en-US" sz="1400" dirty="0"/>
              <a:t>:      2,</a:t>
            </a:r>
          </a:p>
          <a:p>
            <a:r>
              <a:rPr lang="en-US" sz="1400" b="1" i="1" dirty="0"/>
              <a:t>   copepod</a:t>
            </a:r>
            <a:r>
              <a:rPr lang="en-US" sz="1400" dirty="0"/>
              <a:t>:         0,</a:t>
            </a:r>
            <a:br>
              <a:rPr lang="en-US" sz="1400" dirty="0"/>
            </a:br>
            <a:r>
              <a:rPr lang="en-US" sz="1400" dirty="0"/>
              <a:t>   </a:t>
            </a:r>
            <a:r>
              <a:rPr lang="en-US" sz="1400" b="1" i="1" dirty="0"/>
              <a:t>jelly</a:t>
            </a:r>
            <a:r>
              <a:rPr lang="en-US" sz="1400" dirty="0"/>
              <a:t>:                  0,</a:t>
            </a:r>
            <a:br>
              <a:rPr lang="en-US" sz="1400" dirty="0"/>
            </a:br>
            <a:r>
              <a:rPr lang="en-US" sz="1400" dirty="0"/>
              <a:t>   </a:t>
            </a:r>
            <a:r>
              <a:rPr lang="en-US" sz="1400" b="1" i="1" dirty="0"/>
              <a:t>aggregate</a:t>
            </a:r>
            <a:r>
              <a:rPr lang="en-US" sz="1400" dirty="0"/>
              <a:t>:      0,	</a:t>
            </a:r>
            <a:br>
              <a:rPr lang="en-US" sz="1400" dirty="0"/>
            </a:br>
            <a:r>
              <a:rPr lang="en-US" sz="1400" dirty="0"/>
              <a:t>}</a:t>
            </a:r>
          </a:p>
          <a:p>
            <a:pPr algn="ctr"/>
            <a:r>
              <a:rPr lang="en-US" sz="800" dirty="0"/>
              <a:t>  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45F766A-85DB-0846-AFAF-B46958A1F455}"/>
              </a:ext>
            </a:extLst>
          </p:cNvPr>
          <p:cNvSpPr/>
          <p:nvPr/>
        </p:nvSpPr>
        <p:spPr>
          <a:xfrm>
            <a:off x="8394957" y="2032256"/>
            <a:ext cx="2889572" cy="128626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800" dirty="0"/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num_larv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&gt; threshold: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stop yoyo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signal partner LRAUV</a:t>
            </a:r>
          </a:p>
          <a:p>
            <a:pPr algn="ctr"/>
            <a:r>
              <a:rPr lang="en-US" sz="800" dirty="0"/>
              <a:t>   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02A581B-6609-5B4F-A6F8-D36306831B45}"/>
              </a:ext>
            </a:extLst>
          </p:cNvPr>
          <p:cNvCxnSpPr>
            <a:cxnSpLocks/>
            <a:stCxn id="58" idx="3"/>
            <a:endCxn id="60" idx="1"/>
          </p:cNvCxnSpPr>
          <p:nvPr/>
        </p:nvCxnSpPr>
        <p:spPr>
          <a:xfrm>
            <a:off x="7180777" y="2673528"/>
            <a:ext cx="1214180" cy="1862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B667E3E-65A3-3B4F-A73E-5283246C11F5}"/>
              </a:ext>
            </a:extLst>
          </p:cNvPr>
          <p:cNvCxnSpPr>
            <a:cxnSpLocks/>
            <a:stCxn id="140" idx="1"/>
            <a:endCxn id="96" idx="3"/>
          </p:cNvCxnSpPr>
          <p:nvPr/>
        </p:nvCxnSpPr>
        <p:spPr>
          <a:xfrm flipH="1" flipV="1">
            <a:off x="3454401" y="6293469"/>
            <a:ext cx="1635681" cy="3590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975525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250</Words>
  <Application>Microsoft Macintosh PowerPoint</Application>
  <PresentationFormat>Widescreen</PresentationFormat>
  <Paragraphs>51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Courier New</vt:lpstr>
      <vt:lpstr> Black </vt:lpstr>
      <vt:lpstr>EyeRIS at Station-M</vt:lpstr>
      <vt:lpstr>EyeRIS at Station-M</vt:lpstr>
      <vt:lpstr>Realtime object detection and supervised autonomy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EyeRIS at Station-M</dc:title>
  <dc:creator>Microsoft Office User</dc:creator>
  <cp:lastModifiedBy>Microsoft Office User</cp:lastModifiedBy>
  <cp:revision>1</cp:revision>
  <dcterms:created xsi:type="dcterms:W3CDTF">2021-11-17T18:00:00Z</dcterms:created>
  <dcterms:modified xsi:type="dcterms:W3CDTF">2021-11-17T19:55:02Z</dcterms:modified>
</cp:coreProperties>
</file>