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2" r:id="rId4"/>
    <p:sldId id="259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CE02"/>
    <a:srgbClr val="7A000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85" d="100"/>
          <a:sy n="185" d="100"/>
        </p:scale>
        <p:origin x="18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26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5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7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03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0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16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99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90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4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5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CA34D-07FB-4B58-9C71-90DF72A392F9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82EF6-C8B5-4346-A4C9-A0C28F6E5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349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6-Camera </a:t>
            </a:r>
            <a:r>
              <a:rPr lang="en-US" dirty="0" err="1" smtClean="0"/>
              <a:t>EyeRIS</a:t>
            </a:r>
            <a:r>
              <a:rPr lang="en-US" dirty="0" smtClean="0"/>
              <a:t>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 smtClean="0"/>
              <a:t>Nvidia</a:t>
            </a:r>
            <a:r>
              <a:rPr lang="en-US" dirty="0" smtClean="0"/>
              <a:t> Jetson TX1 with 6, 42 megapixel cameras from </a:t>
            </a:r>
            <a:r>
              <a:rPr lang="en-US" dirty="0" err="1" smtClean="0"/>
              <a:t>Raytrix</a:t>
            </a:r>
            <a:endParaRPr lang="en-US" dirty="0" smtClean="0"/>
          </a:p>
          <a:p>
            <a:r>
              <a:rPr lang="en-US" dirty="0" smtClean="0"/>
              <a:t>Frame rates</a:t>
            </a:r>
          </a:p>
          <a:p>
            <a:pPr lvl="1"/>
            <a:r>
              <a:rPr lang="en-US" dirty="0" smtClean="0"/>
              <a:t>6 x 42 MP @ 2 Hz 	</a:t>
            </a:r>
          </a:p>
          <a:p>
            <a:pPr lvl="1"/>
            <a:r>
              <a:rPr lang="en-US" dirty="0" smtClean="0"/>
              <a:t>6 x 8k @ 6 Hz</a:t>
            </a:r>
          </a:p>
          <a:p>
            <a:pPr lvl="1"/>
            <a:r>
              <a:rPr lang="en-US" dirty="0" smtClean="0"/>
              <a:t>6 x 4k @ 24 Hz</a:t>
            </a:r>
          </a:p>
          <a:p>
            <a:pPr lvl="1"/>
            <a:r>
              <a:rPr lang="en-US" dirty="0" smtClean="0"/>
              <a:t>3 x 4k @ 56 Hz</a:t>
            </a:r>
          </a:p>
          <a:p>
            <a:r>
              <a:rPr lang="en-US" dirty="0" smtClean="0"/>
              <a:t>Multiple configurations</a:t>
            </a:r>
          </a:p>
          <a:p>
            <a:pPr lvl="1"/>
            <a:r>
              <a:rPr lang="en-US" dirty="0" err="1" smtClean="0"/>
              <a:t>Lightfield</a:t>
            </a:r>
            <a:r>
              <a:rPr lang="en-US" dirty="0" smtClean="0"/>
              <a:t> PTV/PIV with 6-camera array</a:t>
            </a:r>
          </a:p>
          <a:p>
            <a:pPr lvl="1"/>
            <a:r>
              <a:rPr lang="en-US" dirty="0" smtClean="0"/>
              <a:t>Stereo with 3x depth of field</a:t>
            </a:r>
          </a:p>
          <a:p>
            <a:pPr lvl="1"/>
            <a:r>
              <a:rPr lang="en-US" dirty="0" smtClean="0"/>
              <a:t>2D images with 6x depth of field</a:t>
            </a:r>
          </a:p>
          <a:p>
            <a:pPr lvl="1"/>
            <a:r>
              <a:rPr lang="en-US" dirty="0" smtClean="0"/>
              <a:t>2D HDR images, up to 12-bits in theory</a:t>
            </a:r>
          </a:p>
          <a:p>
            <a:r>
              <a:rPr lang="en-US" dirty="0" smtClean="0"/>
              <a:t>Parts cost for system</a:t>
            </a:r>
          </a:p>
          <a:p>
            <a:pPr lvl="1"/>
            <a:r>
              <a:rPr lang="en-US" dirty="0" smtClean="0"/>
              <a:t>Cameras x6: ~$2000 from Mouser </a:t>
            </a:r>
          </a:p>
          <a:p>
            <a:pPr lvl="1"/>
            <a:r>
              <a:rPr lang="en-US" dirty="0" smtClean="0"/>
              <a:t>TX1: ~$380 from Mouser</a:t>
            </a:r>
          </a:p>
          <a:p>
            <a:pPr lvl="1"/>
            <a:r>
              <a:rPr lang="en-US" dirty="0" smtClean="0"/>
              <a:t>J106 carrier for TX1: ~335 from Mouser</a:t>
            </a:r>
          </a:p>
          <a:p>
            <a:pPr lvl="1"/>
            <a:r>
              <a:rPr lang="en-US" dirty="0" smtClean="0"/>
              <a:t>M100 breakout for TX1: ~175 from Mouser</a:t>
            </a:r>
          </a:p>
          <a:p>
            <a:pPr lvl="1"/>
            <a:r>
              <a:rPr lang="en-US" dirty="0" err="1" smtClean="0"/>
              <a:t>Fujinon</a:t>
            </a:r>
            <a:r>
              <a:rPr lang="en-US" dirty="0" smtClean="0"/>
              <a:t> lenses x6: ~3600 from RMA Elec.</a:t>
            </a:r>
          </a:p>
          <a:p>
            <a:pPr lvl="1"/>
            <a:r>
              <a:rPr lang="en-US" b="1" dirty="0" smtClean="0"/>
              <a:t>Total</a:t>
            </a:r>
            <a:r>
              <a:rPr lang="en-US" dirty="0" smtClean="0"/>
              <a:t>: ~$6500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715" y="1070998"/>
            <a:ext cx="2725603" cy="273253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296759" y="4587498"/>
            <a:ext cx="811078" cy="1660902"/>
            <a:chOff x="7888637" y="4608163"/>
            <a:chExt cx="811078" cy="1660902"/>
          </a:xfrm>
        </p:grpSpPr>
        <p:grpSp>
          <p:nvGrpSpPr>
            <p:cNvPr id="8" name="Group 7"/>
            <p:cNvGrpSpPr/>
            <p:nvPr/>
          </p:nvGrpSpPr>
          <p:grpSpPr>
            <a:xfrm>
              <a:off x="7888637" y="4608163"/>
              <a:ext cx="811078" cy="811078"/>
              <a:chOff x="7888637" y="4608163"/>
              <a:chExt cx="811078" cy="811078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7888637" y="5457987"/>
              <a:ext cx="811078" cy="811078"/>
              <a:chOff x="7888637" y="4608163"/>
              <a:chExt cx="811078" cy="811078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9036560" y="4181958"/>
            <a:ext cx="811078" cy="1660902"/>
            <a:chOff x="7888637" y="4608163"/>
            <a:chExt cx="811078" cy="1660902"/>
          </a:xfrm>
        </p:grpSpPr>
        <p:grpSp>
          <p:nvGrpSpPr>
            <p:cNvPr id="14" name="Group 13"/>
            <p:cNvGrpSpPr/>
            <p:nvPr/>
          </p:nvGrpSpPr>
          <p:grpSpPr>
            <a:xfrm>
              <a:off x="7888637" y="4608163"/>
              <a:ext cx="811078" cy="811078"/>
              <a:chOff x="7888637" y="4608163"/>
              <a:chExt cx="811078" cy="811078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7888637" y="5457987"/>
              <a:ext cx="811078" cy="811078"/>
              <a:chOff x="7888637" y="4608163"/>
              <a:chExt cx="811078" cy="811078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9776361" y="4610745"/>
            <a:ext cx="811078" cy="1660902"/>
            <a:chOff x="7888637" y="4608163"/>
            <a:chExt cx="811078" cy="1660902"/>
          </a:xfrm>
        </p:grpSpPr>
        <p:grpSp>
          <p:nvGrpSpPr>
            <p:cNvPr id="21" name="Group 20"/>
            <p:cNvGrpSpPr/>
            <p:nvPr/>
          </p:nvGrpSpPr>
          <p:grpSpPr>
            <a:xfrm>
              <a:off x="7888637" y="4608163"/>
              <a:ext cx="811078" cy="811078"/>
              <a:chOff x="7888637" y="4608163"/>
              <a:chExt cx="811078" cy="811078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7888637" y="5457987"/>
              <a:ext cx="811078" cy="811078"/>
              <a:chOff x="7888637" y="4608163"/>
              <a:chExt cx="811078" cy="811078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7888637" y="4608163"/>
                <a:ext cx="811078" cy="81107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7990667" y="4710193"/>
                <a:ext cx="607017" cy="6070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7596510" y="6351728"/>
            <a:ext cx="3851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Example array geometry, multi-baseline, hexagonal packing</a:t>
            </a:r>
            <a:endParaRPr lang="en-US" sz="1200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8677436" y="4967204"/>
            <a:ext cx="1546279" cy="935072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9439516" y="4587498"/>
            <a:ext cx="784199" cy="1314778"/>
          </a:xfrm>
          <a:prstGeom prst="straightConnector1">
            <a:avLst/>
          </a:prstGeom>
          <a:ln w="19050">
            <a:solidFill>
              <a:schemeClr val="accent4">
                <a:lumMod val="40000"/>
                <a:lumOff val="6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9439516" y="5421823"/>
            <a:ext cx="784199" cy="480453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9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Blender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873285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6-cameras with hexagonal packing</a:t>
            </a:r>
          </a:p>
          <a:p>
            <a:r>
              <a:rPr lang="en-US" dirty="0" smtClean="0"/>
              <a:t>16mm lens</a:t>
            </a:r>
          </a:p>
          <a:p>
            <a:r>
              <a:rPr lang="en-US" dirty="0" smtClean="0"/>
              <a:t>10 cm cube</a:t>
            </a:r>
          </a:p>
          <a:p>
            <a:r>
              <a:rPr lang="en-US" dirty="0" smtClean="0"/>
              <a:t>Particle field with 16,000, 30 um particles. Concentration = 16 /ml, 0.016/mm^3</a:t>
            </a:r>
          </a:p>
          <a:p>
            <a:r>
              <a:rPr lang="en-US" dirty="0" smtClean="0"/>
              <a:t>Synthetic aperture refocus method with 200 um depth bins</a:t>
            </a:r>
          </a:p>
          <a:p>
            <a:r>
              <a:rPr lang="en-US" dirty="0" smtClean="0"/>
              <a:t>Targets with 5 mm depth spacing and 1.5 mm depth spacing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454" y="995363"/>
            <a:ext cx="5181600" cy="51816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6133454" y="6312976"/>
            <a:ext cx="5181600" cy="0"/>
          </a:xfrm>
          <a:prstGeom prst="straightConnector1">
            <a:avLst/>
          </a:prstGeom>
          <a:ln w="2222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472407" y="6312976"/>
            <a:ext cx="888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13 mm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Plenoptic</a:t>
            </a:r>
            <a:r>
              <a:rPr lang="en-US" dirty="0" smtClean="0"/>
              <a:t> vs. Camera Array Example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721975"/>
              </p:ext>
            </p:extLst>
          </p:nvPr>
        </p:nvGraphicFramePr>
        <p:xfrm>
          <a:off x="765169" y="1872191"/>
          <a:ext cx="10440104" cy="40107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65542">
                  <a:extLst>
                    <a:ext uri="{9D8B030D-6E8A-4147-A177-3AD203B41FA5}">
                      <a16:colId xmlns:a16="http://schemas.microsoft.com/office/drawing/2014/main" val="445744316"/>
                    </a:ext>
                  </a:extLst>
                </a:gridCol>
                <a:gridCol w="1068950">
                  <a:extLst>
                    <a:ext uri="{9D8B030D-6E8A-4147-A177-3AD203B41FA5}">
                      <a16:colId xmlns:a16="http://schemas.microsoft.com/office/drawing/2014/main" val="4223205981"/>
                    </a:ext>
                  </a:extLst>
                </a:gridCol>
                <a:gridCol w="1064217">
                  <a:extLst>
                    <a:ext uri="{9D8B030D-6E8A-4147-A177-3AD203B41FA5}">
                      <a16:colId xmlns:a16="http://schemas.microsoft.com/office/drawing/2014/main" val="1677700006"/>
                    </a:ext>
                  </a:extLst>
                </a:gridCol>
                <a:gridCol w="1663459">
                  <a:extLst>
                    <a:ext uri="{9D8B030D-6E8A-4147-A177-3AD203B41FA5}">
                      <a16:colId xmlns:a16="http://schemas.microsoft.com/office/drawing/2014/main" val="1640451954"/>
                    </a:ext>
                  </a:extLst>
                </a:gridCol>
                <a:gridCol w="1219226">
                  <a:extLst>
                    <a:ext uri="{9D8B030D-6E8A-4147-A177-3AD203B41FA5}">
                      <a16:colId xmlns:a16="http://schemas.microsoft.com/office/drawing/2014/main" val="3817870536"/>
                    </a:ext>
                  </a:extLst>
                </a:gridCol>
                <a:gridCol w="1311858">
                  <a:extLst>
                    <a:ext uri="{9D8B030D-6E8A-4147-A177-3AD203B41FA5}">
                      <a16:colId xmlns:a16="http://schemas.microsoft.com/office/drawing/2014/main" val="304361757"/>
                    </a:ext>
                  </a:extLst>
                </a:gridCol>
                <a:gridCol w="1265542">
                  <a:extLst>
                    <a:ext uri="{9D8B030D-6E8A-4147-A177-3AD203B41FA5}">
                      <a16:colId xmlns:a16="http://schemas.microsoft.com/office/drawing/2014/main" val="2889304969"/>
                    </a:ext>
                  </a:extLst>
                </a:gridCol>
                <a:gridCol w="1581310">
                  <a:extLst>
                    <a:ext uri="{9D8B030D-6E8A-4147-A177-3AD203B41FA5}">
                      <a16:colId xmlns:a16="http://schemas.microsoft.com/office/drawing/2014/main" val="3738556103"/>
                    </a:ext>
                  </a:extLst>
                </a:gridCol>
              </a:tblGrid>
              <a:tr h="106150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Camera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Raw FOV at 50 cm in water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3D FOV at 50 cm in water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Minimum effective pixel size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Depth of Field (cm)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</a:t>
                      </a:r>
                      <a:r>
                        <a:rPr lang="en-US" baseline="0" dirty="0" smtClean="0"/>
                        <a:t> Rate (MB/s @ 1 Hz)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Real-time processing on AUV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614334"/>
                  </a:ext>
                </a:extLst>
              </a:tr>
              <a:tr h="147461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R42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Fujinon</a:t>
                      </a:r>
                      <a:r>
                        <a:rPr lang="en-US" dirty="0" smtClean="0"/>
                        <a:t> 12 mm,  12 MP lens 2/3”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 x 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 x 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93 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TBD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161501"/>
                  </a:ext>
                </a:extLst>
              </a:tr>
              <a:tr h="147461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6-camera array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Fujinon</a:t>
                      </a:r>
                      <a:endParaRPr lang="en-US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12 mm, 12 MP lens 2/3”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 x 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Min: 16 x 14</a:t>
                      </a:r>
                    </a:p>
                    <a:p>
                      <a:pPr algn="ctr"/>
                      <a:r>
                        <a:rPr lang="en-US" dirty="0" smtClean="0"/>
                        <a:t>Max: 16 x 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 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2D: 22.4</a:t>
                      </a:r>
                    </a:p>
                    <a:p>
                      <a:pPr algn="ctr"/>
                      <a:r>
                        <a:rPr lang="en-US" baseline="0" dirty="0" smtClean="0"/>
                        <a:t>3D: 11.37</a:t>
                      </a:r>
                    </a:p>
                    <a:p>
                      <a:pPr algn="ctr"/>
                      <a:r>
                        <a:rPr lang="en-US" baseline="0" dirty="0" smtClean="0"/>
                        <a:t>Min: 3.79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Max: 252</a:t>
                      </a:r>
                    </a:p>
                    <a:p>
                      <a:pPr algn="ctr"/>
                      <a:r>
                        <a:rPr lang="en-US" dirty="0" smtClean="0"/>
                        <a:t>Mid: 63</a:t>
                      </a:r>
                    </a:p>
                    <a:p>
                      <a:pPr algn="ctr"/>
                      <a:r>
                        <a:rPr lang="en-US" dirty="0" smtClean="0"/>
                        <a:t>Min: 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112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096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Plenoptic</a:t>
            </a:r>
            <a:r>
              <a:rPr lang="en-US" dirty="0" smtClean="0"/>
              <a:t> vs Camera Array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630478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Pros:</a:t>
            </a:r>
          </a:p>
          <a:p>
            <a:pPr lvl="1"/>
            <a:r>
              <a:rPr lang="en-US" dirty="0" smtClean="0"/>
              <a:t>Single camera</a:t>
            </a:r>
          </a:p>
          <a:p>
            <a:pPr lvl="1"/>
            <a:r>
              <a:rPr lang="en-US" dirty="0" smtClean="0"/>
              <a:t>Easy to add zoom optics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arge multiplicity of views with small form factor</a:t>
            </a:r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High cost</a:t>
            </a:r>
          </a:p>
          <a:p>
            <a:pPr lvl="1"/>
            <a:r>
              <a:rPr lang="en-US" dirty="0" smtClean="0"/>
              <a:t>Low maximum effective resolution</a:t>
            </a:r>
          </a:p>
          <a:p>
            <a:pPr lvl="1"/>
            <a:r>
              <a:rPr lang="en-US" dirty="0" smtClean="0"/>
              <a:t>Restricted lens selection</a:t>
            </a:r>
          </a:p>
          <a:p>
            <a:pPr lvl="1"/>
            <a:r>
              <a:rPr lang="en-US" dirty="0" smtClean="0"/>
              <a:t>Hard to reconfigure</a:t>
            </a:r>
          </a:p>
          <a:p>
            <a:pPr lvl="1"/>
            <a:r>
              <a:rPr lang="en-US" dirty="0" smtClean="0"/>
              <a:t>Closed source software</a:t>
            </a:r>
          </a:p>
          <a:p>
            <a:pPr lvl="1"/>
            <a:r>
              <a:rPr lang="en-US" dirty="0" smtClean="0"/>
              <a:t>Reconstructed images have artifacts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983278" y="1825625"/>
            <a:ext cx="36304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Pros:</a:t>
            </a:r>
          </a:p>
          <a:p>
            <a:pPr lvl="1"/>
            <a:r>
              <a:rPr lang="en-US" dirty="0" smtClean="0"/>
              <a:t>Highest resolution</a:t>
            </a:r>
          </a:p>
          <a:p>
            <a:pPr lvl="1"/>
            <a:r>
              <a:rPr lang="en-US" dirty="0" smtClean="0"/>
              <a:t>2D images without any post processing</a:t>
            </a:r>
          </a:p>
          <a:p>
            <a:pPr lvl="1"/>
            <a:r>
              <a:rPr lang="en-US" dirty="0" smtClean="0"/>
              <a:t>Low-cost</a:t>
            </a:r>
          </a:p>
          <a:p>
            <a:pPr lvl="1"/>
            <a:r>
              <a:rPr lang="en-US" dirty="0" smtClean="0"/>
              <a:t>Easy to reconfigure</a:t>
            </a:r>
          </a:p>
          <a:p>
            <a:pPr lvl="1"/>
            <a:r>
              <a:rPr lang="en-US" dirty="0" smtClean="0"/>
              <a:t>Open source</a:t>
            </a:r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Limited multiplicity of views</a:t>
            </a:r>
          </a:p>
          <a:p>
            <a:pPr lvl="1"/>
            <a:r>
              <a:rPr lang="en-US" dirty="0" smtClean="0"/>
              <a:t>Greater system complexity</a:t>
            </a:r>
          </a:p>
          <a:p>
            <a:pPr lvl="1"/>
            <a:r>
              <a:rPr lang="en-US" dirty="0" smtClean="0"/>
              <a:t>Difficult to add zoom optics</a:t>
            </a:r>
          </a:p>
        </p:txBody>
      </p:sp>
    </p:spTree>
    <p:extLst>
      <p:ext uri="{BB962C8B-B14F-4D97-AF65-F5344CB8AC3E}">
        <p14:creationId xmlns:p14="http://schemas.microsoft.com/office/powerpoint/2010/main" val="84801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2D Images for Size Spectra Slope Estimation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387671" cy="435133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Sample from </a:t>
            </a:r>
            <a:r>
              <a:rPr lang="en-US" dirty="0" err="1" smtClean="0"/>
              <a:t>powerlaw</a:t>
            </a:r>
            <a:r>
              <a:rPr lang="en-US" dirty="0" smtClean="0"/>
              <a:t> pdf for size with different slopes.</a:t>
            </a:r>
          </a:p>
          <a:p>
            <a:r>
              <a:rPr lang="en-US" dirty="0" smtClean="0"/>
              <a:t>Sample from quadratic pdf for z position over 45-55 cm</a:t>
            </a:r>
          </a:p>
          <a:p>
            <a:r>
              <a:rPr lang="en-US" dirty="0" smtClean="0"/>
              <a:t>Plot histograms of true size and 2D projected size after correction</a:t>
            </a:r>
          </a:p>
          <a:p>
            <a:r>
              <a:rPr lang="en-US" dirty="0" smtClean="0"/>
              <a:t>Very good agreement without 3D information</a:t>
            </a:r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067" y="1690688"/>
            <a:ext cx="593407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29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5418</TotalTime>
  <Words>304</Words>
  <Application>Microsoft Office PowerPoint</Application>
  <PresentationFormat>Widescreen</PresentationFormat>
  <Paragraphs>86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6-Camera EyeRIS Concept</vt:lpstr>
      <vt:lpstr>Blender Simulation</vt:lpstr>
      <vt:lpstr>Plenoptic vs. Camera Array Example</vt:lpstr>
      <vt:lpstr>Plenoptic vs Camera Array</vt:lpstr>
      <vt:lpstr>2D Images for Size Spectra Slope Estimation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30</cp:revision>
  <dcterms:created xsi:type="dcterms:W3CDTF">2019-11-15T00:07:03Z</dcterms:created>
  <dcterms:modified xsi:type="dcterms:W3CDTF">2019-12-12T19:02:50Z</dcterms:modified>
</cp:coreProperties>
</file>