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7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19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477D-C356-4094-A054-87463FB1A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D7D59-CB02-4376-882C-4FBCD80D0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28843-A297-4592-8282-ACDBFAD5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6F034-4826-4C66-A022-C33DB8A46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BF997-0FEE-4280-99E8-2BF15093E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5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00749-BD79-4370-947E-18626E1B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F2B95-E8B7-4B17-B375-FB59511A7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E36D9-2705-43DF-B70E-F48601A7B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DFECA-CFC1-455B-988C-7F95DCC9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4786D-917E-4D5D-9953-5774585D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8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7DEEB2-2B86-4100-B95F-F57EBCE19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E0F25-31F6-4039-9253-0909B5FCA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ED1C0-3B0F-4BD1-A7A9-D5F0103F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945D6-B1F9-46B1-A101-20B843473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DE10D-437C-4E64-905F-0F610E6CC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95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259D1-2C79-488C-BAC6-1C9871635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7829B-36DE-473C-9EA7-18F8E0207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69FE8-9049-49D8-94BE-C1FE87EE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D7EF2-2EF2-4E00-831A-B180B9DF8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D9E1-FD16-4522-8FA2-774D10E0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4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58835-FA71-4097-BDA0-0F0D53C0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F2BCB-46DF-4603-B6E7-6B12C9160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3E2A5-30C6-4640-A3EE-0194B704B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CF81E-FEA7-45DB-9911-0E81AF037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7F0E4-25F0-4FB3-82E5-C16BB15B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6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E231-ADBE-44E2-A25A-294F26D7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87536-7317-4FD3-99E9-49906667B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64DD9-C1B5-4CC9-8E07-CDDC40EC1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554CF-2F8D-4743-AF6C-D979D5C06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D2F36-6774-451C-98A2-9C40F0D7B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F52A4-7541-4FBD-A2C6-C09ABF9C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9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EFBE-B3B1-4DD8-BDCF-8A6505448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D432C-C960-4717-80EB-AB5C692E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0D3DA4-C5F1-468B-9272-50323199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F9A635-622F-4EF2-8F59-275A91ECE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1FFDC2-1211-4EC2-B134-42B88EDD3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FE365A-F306-4346-BEB7-18E5B0167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A94657-9D9C-4CB5-B26A-88F236C5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6DF301-5E72-4FB0-9EFD-23982BBF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7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96802-8232-44E1-AB08-8C2CADDF5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E8B22-EE10-4EBE-A2C1-9930ED4ED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4F44C-B527-4F76-9302-043D4EBCE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C84FA3-337D-4117-B07C-D364E465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A5EB45-1D0D-4256-9646-75B37DEB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ECC910-59F0-4443-829F-2C1D0AA1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0D741-B1C9-4D17-8FBA-0C9A5AD8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10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74E8A-2CF4-48DA-8C1C-53AB1D0A5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8764F-1237-4515-BFAE-A35FE3F2B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A74D2-1307-4A64-A92B-A52D0DE6B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F04C3-9305-4CC5-900F-A291E034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44BAE7-6BF9-4348-8163-4567ABE80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4BAA1-40B8-45CD-9D57-6CEDDF0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6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BB622-CE14-41A5-AC2D-18F022B2D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DA32A-F611-425A-AA70-CAC1B648D1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36E80-2D58-4140-83DB-8BE319C15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DF1ED-BCF8-4CF9-8A5D-69B353D1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9DBDC-A242-4BB7-8866-FC8C1B4A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10D64-722B-43C8-8721-E7C62AEA2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4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BEAC4-52F0-4EEB-94F8-82BB0BA0D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C3ED6-1516-463B-93EA-B5A6BCE5E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9AD49-45F0-460C-8511-FE3E26614E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B24DB-F759-406F-9DB4-8C12578921B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6BA59-AD95-4B14-A68A-16F21812A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8EA00-E084-4AA4-B1D1-647E43D88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3CAA-E8C1-4F0E-8653-359C9C123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6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6B5E2-5284-44CD-9D3C-2D5808FAD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</a:t>
            </a:r>
            <a:r>
              <a:rPr lang="en-US" dirty="0" smtClean="0"/>
              <a:t>Resolution estimates from in situ images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43FD8E-44A5-47DD-9D5C-ABC5C6AA0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1236"/>
              </p:ext>
            </p:extLst>
          </p:nvPr>
        </p:nvGraphicFramePr>
        <p:xfrm>
          <a:off x="5123916" y="1690688"/>
          <a:ext cx="5943600" cy="1935480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904405066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16187974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1123956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Virtual Depth 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Effective Pixel Size in Raw Image (um/pixel)</a:t>
                      </a:r>
                      <a:endParaRPr lang="de-DE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Effective Resolution of R26 in (Megapixels)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945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2.64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58813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2.16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502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1.49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68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0.54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460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430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0.32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34333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E820C21-AEE5-4D4E-A410-7BCA5F219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0337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E0D0F-F7F9-4785-9E02-D51E03A8A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Resolution </a:t>
            </a:r>
            <a:r>
              <a:rPr lang="en-US" dirty="0" smtClean="0"/>
              <a:t>Tests at </a:t>
            </a:r>
            <a:r>
              <a:rPr lang="en-US" dirty="0" err="1" smtClean="0"/>
              <a:t>Raytrix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5C8B7-2EF9-452C-90BE-E6120533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180" y="1825625"/>
            <a:ext cx="5699620" cy="4351338"/>
          </a:xfrm>
        </p:spPr>
        <p:txBody>
          <a:bodyPr/>
          <a:lstStyle/>
          <a:p>
            <a:r>
              <a:rPr lang="en-US" dirty="0"/>
              <a:t>Several </a:t>
            </a:r>
            <a:r>
              <a:rPr lang="en-US" dirty="0" err="1"/>
              <a:t>Raytrix</a:t>
            </a:r>
            <a:r>
              <a:rPr lang="en-US" dirty="0"/>
              <a:t> cameras: R20, C42, R42, R50, R65</a:t>
            </a:r>
          </a:p>
          <a:p>
            <a:r>
              <a:rPr lang="en-US" dirty="0"/>
              <a:t>Each camera/ lens combination setup to image roughly a 10 cm vertical FOV</a:t>
            </a:r>
          </a:p>
          <a:p>
            <a:r>
              <a:rPr lang="en-US" dirty="0"/>
              <a:t>Imaged an IMT test target with star pattern and also a microscopy target with grid pattern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4AF325-AE11-46E1-AC2C-848A49670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95369"/>
            <a:ext cx="3907451" cy="5211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4B205E-B485-4C65-A6F6-53C94D559C53}"/>
              </a:ext>
            </a:extLst>
          </p:cNvPr>
          <p:cNvSpPr txBox="1"/>
          <p:nvPr/>
        </p:nvSpPr>
        <p:spPr>
          <a:xfrm>
            <a:off x="1023457" y="1456293"/>
            <a:ext cx="1419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Camera/Lens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D6546F-673C-47C4-836B-3E989594E35E}"/>
              </a:ext>
            </a:extLst>
          </p:cNvPr>
          <p:cNvSpPr txBox="1"/>
          <p:nvPr/>
        </p:nvSpPr>
        <p:spPr>
          <a:xfrm>
            <a:off x="1220623" y="4597631"/>
            <a:ext cx="76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Target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AB5A7-DC40-43B0-B3C3-AF88A0443744}"/>
              </a:ext>
            </a:extLst>
          </p:cNvPr>
          <p:cNvSpPr txBox="1"/>
          <p:nvPr/>
        </p:nvSpPr>
        <p:spPr>
          <a:xfrm>
            <a:off x="1023456" y="2641578"/>
            <a:ext cx="857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Z-stage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04C55C-A6D2-475B-89EF-38C12B457EAE}"/>
              </a:ext>
            </a:extLst>
          </p:cNvPr>
          <p:cNvCxnSpPr>
            <a:stCxn id="5" idx="3"/>
          </p:cNvCxnSpPr>
          <p:nvPr/>
        </p:nvCxnSpPr>
        <p:spPr>
          <a:xfrm flipV="1">
            <a:off x="2442500" y="1573491"/>
            <a:ext cx="510425" cy="67468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B75BF23-D813-48E0-BE5E-CFEA4F49EEE3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1880485" y="2591849"/>
            <a:ext cx="1382832" cy="234395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BF19A3-2EED-497A-B639-CF9565773F8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1985320" y="4303552"/>
            <a:ext cx="967605" cy="478745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094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03D48-7871-42FA-BE39-B130FBF7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Images of 4 mm star target @ 10 cm FOV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3655AC-034C-4A79-9DC7-0C375F61C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59" y="1469537"/>
            <a:ext cx="10934384" cy="450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20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03D48-7871-42FA-BE39-B130FBF7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Resolution </a:t>
            </a:r>
            <a:r>
              <a:rPr lang="en-US" dirty="0"/>
              <a:t>T</a:t>
            </a:r>
            <a:r>
              <a:rPr lang="en-US" dirty="0" smtClean="0"/>
              <a:t>ests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14F39F-8071-45F6-89C1-768D7B591ACA}"/>
              </a:ext>
            </a:extLst>
          </p:cNvPr>
          <p:cNvGrpSpPr/>
          <p:nvPr/>
        </p:nvGrpSpPr>
        <p:grpSpPr>
          <a:xfrm>
            <a:off x="4921179" y="1420427"/>
            <a:ext cx="6904839" cy="5088214"/>
            <a:chOff x="838200" y="1600609"/>
            <a:chExt cx="5598078" cy="4125255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C44693B5-40CD-4665-9F02-50723E1C46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1600609"/>
              <a:ext cx="1352550" cy="1323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46EB48AD-26A3-4F9E-AF62-C22AE27BE5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5240" y="1600609"/>
              <a:ext cx="1352550" cy="1323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512CEC46-9197-4B13-BAF4-2C38FC77FE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484" y="1600609"/>
              <a:ext cx="1352550" cy="1323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>
              <a:extLst>
                <a:ext uri="{FF2B5EF4-FFF2-40B4-BE49-F238E27FC236}">
                  <a16:creationId xmlns:a16="http://schemas.microsoft.com/office/drawing/2014/main" id="{C19D2841-0D80-46BC-884A-1B30BD1232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3728" y="1608995"/>
              <a:ext cx="1352550" cy="1304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DE968AAB-FCE8-4E0A-AA46-8743549772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953624"/>
              <a:ext cx="13525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>
              <a:extLst>
                <a:ext uri="{FF2B5EF4-FFF2-40B4-BE49-F238E27FC236}">
                  <a16:creationId xmlns:a16="http://schemas.microsoft.com/office/drawing/2014/main" id="{C933BAF4-4ACA-4E79-817B-B48179513B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5240" y="2953624"/>
              <a:ext cx="13525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15C46DD0-EDC7-4C6D-9FEA-DFCA817FDC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280" y="2953624"/>
              <a:ext cx="13525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9">
              <a:extLst>
                <a:ext uri="{FF2B5EF4-FFF2-40B4-BE49-F238E27FC236}">
                  <a16:creationId xmlns:a16="http://schemas.microsoft.com/office/drawing/2014/main" id="{1AB60849-C9F6-4DAB-9C1C-CE6C76E672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3728" y="2948292"/>
              <a:ext cx="13525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>
              <a:extLst>
                <a:ext uri="{FF2B5EF4-FFF2-40B4-BE49-F238E27FC236}">
                  <a16:creationId xmlns:a16="http://schemas.microsoft.com/office/drawing/2014/main" id="{C34C7683-1B38-41AD-B4FD-61A48BEC57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4354264"/>
              <a:ext cx="1352550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86FE1849-8CA2-49FB-8526-B4AC3A5125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5240" y="4354264"/>
              <a:ext cx="1352550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93FF2C08-80A1-450F-B8DE-6C9C08B355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484" y="4354264"/>
              <a:ext cx="13525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27979AD-3F5C-4F54-BC49-BFCD425E3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3728" y="4354264"/>
              <a:ext cx="1352550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5556506" y="64886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302601" y="651717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048696" y="6516836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791344" y="64886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297896" y="205087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R42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297895" y="374392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R65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291632" y="547221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42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CC5C8B7-2EF9-452C-90BE-E6120533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79" y="1690687"/>
            <a:ext cx="2809749" cy="4817953"/>
          </a:xfrm>
        </p:spPr>
        <p:txBody>
          <a:bodyPr>
            <a:normAutofit/>
          </a:bodyPr>
          <a:lstStyle/>
          <a:p>
            <a:r>
              <a:rPr lang="en-US" dirty="0" err="1" smtClean="0"/>
              <a:t>Downsample</a:t>
            </a:r>
            <a:r>
              <a:rPr lang="en-US" dirty="0" smtClean="0"/>
              <a:t> the image </a:t>
            </a:r>
            <a:r>
              <a:rPr lang="en-US" dirty="0" smtClean="0"/>
              <a:t>then </a:t>
            </a:r>
            <a:r>
              <a:rPr lang="en-US" dirty="0" err="1" smtClean="0"/>
              <a:t>upsample</a:t>
            </a:r>
            <a:endParaRPr lang="en-US" dirty="0" smtClean="0"/>
          </a:p>
          <a:p>
            <a:r>
              <a:rPr lang="en-US" dirty="0" smtClean="0"/>
              <a:t>Look for factor where we see loss of image detail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98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31D5-43FF-4ACB-9A00-494F8E85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Size estimation with and without depth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370FA-62FF-421F-BE8E-9CA3C20E4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0924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From 2D perspective camera, depth must be known to estimate accurate size for individual objects.</a:t>
            </a:r>
          </a:p>
          <a:p>
            <a:r>
              <a:rPr lang="en-US" dirty="0"/>
              <a:t>How does this apply to statistics of particle size?</a:t>
            </a:r>
          </a:p>
          <a:p>
            <a:r>
              <a:rPr lang="en-US" dirty="0"/>
              <a:t>Implicitly integrate over imaged </a:t>
            </a:r>
            <a:r>
              <a:rPr lang="en-US" dirty="0" smtClean="0"/>
              <a:t>volume</a:t>
            </a:r>
          </a:p>
          <a:p>
            <a:r>
              <a:rPr lang="en-US" dirty="0" smtClean="0"/>
              <a:t>Simulate with Monte Carlo:</a:t>
            </a:r>
          </a:p>
          <a:p>
            <a:pPr lvl="1"/>
            <a:r>
              <a:rPr lang="en-US" dirty="0" smtClean="0"/>
              <a:t>Depth range: 45-55 cm</a:t>
            </a:r>
          </a:p>
          <a:p>
            <a:pPr lvl="1"/>
            <a:r>
              <a:rPr lang="en-US" dirty="0" smtClean="0"/>
              <a:t>Focal length 21 mm</a:t>
            </a:r>
          </a:p>
          <a:p>
            <a:pPr lvl="1"/>
            <a:r>
              <a:rPr lang="en-US" dirty="0" smtClean="0"/>
              <a:t>2D estimate assumes 50 cm range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485" y="1604963"/>
            <a:ext cx="594571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1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Size estimation </a:t>
            </a:r>
            <a:r>
              <a:rPr lang="en-US" dirty="0" smtClean="0"/>
              <a:t>with unknown pose</a:t>
            </a:r>
            <a:endParaRPr lang="en-US" dirty="0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73394" y="1715294"/>
            <a:ext cx="5943600" cy="45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A370FA-62FF-421F-BE8E-9CA3C20E4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09241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Model object as ellipse with length = 2 * width</a:t>
            </a:r>
            <a:endParaRPr lang="en-US" dirty="0"/>
          </a:p>
          <a:p>
            <a:r>
              <a:rPr lang="en-US" dirty="0" smtClean="0"/>
              <a:t>Sample orientation of ellipse relative to camera uniformly randomly</a:t>
            </a:r>
            <a:endParaRPr lang="en-US" dirty="0"/>
          </a:p>
          <a:p>
            <a:r>
              <a:rPr lang="en-US" dirty="0" smtClean="0"/>
              <a:t>Simulate with Monte Carlo:</a:t>
            </a:r>
          </a:p>
          <a:p>
            <a:pPr lvl="1"/>
            <a:r>
              <a:rPr lang="en-US" dirty="0" smtClean="0"/>
              <a:t>Depth range: 45-55 cm</a:t>
            </a:r>
          </a:p>
          <a:p>
            <a:pPr lvl="1"/>
            <a:r>
              <a:rPr lang="en-US" dirty="0" smtClean="0"/>
              <a:t>Focal length 21 mm</a:t>
            </a:r>
          </a:p>
          <a:p>
            <a:pPr lvl="1"/>
            <a:r>
              <a:rPr lang="en-US" dirty="0" smtClean="0"/>
              <a:t>2D estimate assumes 50 cm range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13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228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Effective Resolution estimates from in situ images</vt:lpstr>
      <vt:lpstr>Resolution Tests at Raytrix</vt:lpstr>
      <vt:lpstr>Images of 4 mm star target @ 10 cm FOV</vt:lpstr>
      <vt:lpstr>Effective Resolution Tests</vt:lpstr>
      <vt:lpstr>Size estimation with and without depth</vt:lpstr>
      <vt:lpstr>Size estimation with unknown pose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6</cp:revision>
  <dcterms:created xsi:type="dcterms:W3CDTF">2019-12-05T05:48:44Z</dcterms:created>
  <dcterms:modified xsi:type="dcterms:W3CDTF">2019-12-05T17:00:03Z</dcterms:modified>
</cp:coreProperties>
</file>