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 varScale="1">
        <p:scale>
          <a:sx n="185" d="100"/>
          <a:sy n="185" d="100"/>
        </p:scale>
        <p:origin x="2784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2F0CE-4F0A-4DDE-B819-E60326BE787E}" type="datetimeFigureOut">
              <a:rPr lang="en-US" smtClean="0"/>
              <a:t>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06A5A-8042-4CA8-8C4E-991B32ECB0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199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2F0CE-4F0A-4DDE-B819-E60326BE787E}" type="datetimeFigureOut">
              <a:rPr lang="en-US" smtClean="0"/>
              <a:t>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06A5A-8042-4CA8-8C4E-991B32ECB0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8805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2F0CE-4F0A-4DDE-B819-E60326BE787E}" type="datetimeFigureOut">
              <a:rPr lang="en-US" smtClean="0"/>
              <a:t>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06A5A-8042-4CA8-8C4E-991B32ECB0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980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2F0CE-4F0A-4DDE-B819-E60326BE787E}" type="datetimeFigureOut">
              <a:rPr lang="en-US" smtClean="0"/>
              <a:t>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06A5A-8042-4CA8-8C4E-991B32ECB0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246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2F0CE-4F0A-4DDE-B819-E60326BE787E}" type="datetimeFigureOut">
              <a:rPr lang="en-US" smtClean="0"/>
              <a:t>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06A5A-8042-4CA8-8C4E-991B32ECB0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062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2F0CE-4F0A-4DDE-B819-E60326BE787E}" type="datetimeFigureOut">
              <a:rPr lang="en-US" smtClean="0"/>
              <a:t>1/23/2020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06A5A-8042-4CA8-8C4E-991B32ECB0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562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2F0CE-4F0A-4DDE-B819-E60326BE787E}" type="datetimeFigureOut">
              <a:rPr lang="en-US" smtClean="0"/>
              <a:t>1/23/2020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06A5A-8042-4CA8-8C4E-991B32ECB0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444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2F0CE-4F0A-4DDE-B819-E60326BE787E}" type="datetimeFigureOut">
              <a:rPr lang="en-US" smtClean="0"/>
              <a:t>1/23/2020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06A5A-8042-4CA8-8C4E-991B32ECB0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962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2F0CE-4F0A-4DDE-B819-E60326BE787E}" type="datetimeFigureOut">
              <a:rPr lang="en-US" smtClean="0"/>
              <a:t>1/23/2020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06A5A-8042-4CA8-8C4E-991B32ECB0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912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2F0CE-4F0A-4DDE-B819-E60326BE787E}" type="datetimeFigureOut">
              <a:rPr lang="en-US" smtClean="0"/>
              <a:t>1/23/2020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06A5A-8042-4CA8-8C4E-991B32ECB0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2533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2F0CE-4F0A-4DDE-B819-E60326BE787E}" type="datetimeFigureOut">
              <a:rPr lang="en-US" smtClean="0"/>
              <a:t>1/23/2020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06A5A-8042-4CA8-8C4E-991B32ECB0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258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32F0CE-4F0A-4DDE-B819-E60326BE787E}" type="datetimeFigureOut">
              <a:rPr lang="en-US" smtClean="0"/>
              <a:t>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C06A5A-8042-4CA8-8C4E-991B32ECB0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435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LRAUV Camera Options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9415160"/>
              </p:ext>
            </p:extLst>
          </p:nvPr>
        </p:nvGraphicFramePr>
        <p:xfrm>
          <a:off x="765169" y="1690688"/>
          <a:ext cx="10440105" cy="48565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03482">
                  <a:extLst>
                    <a:ext uri="{9D8B030D-6E8A-4147-A177-3AD203B41FA5}">
                      <a16:colId xmlns:a16="http://schemas.microsoft.com/office/drawing/2014/main" val="445744316"/>
                    </a:ext>
                  </a:extLst>
                </a:gridCol>
                <a:gridCol w="857573">
                  <a:extLst>
                    <a:ext uri="{9D8B030D-6E8A-4147-A177-3AD203B41FA5}">
                      <a16:colId xmlns:a16="http://schemas.microsoft.com/office/drawing/2014/main" val="4223205981"/>
                    </a:ext>
                  </a:extLst>
                </a:gridCol>
                <a:gridCol w="805912">
                  <a:extLst>
                    <a:ext uri="{9D8B030D-6E8A-4147-A177-3AD203B41FA5}">
                      <a16:colId xmlns:a16="http://schemas.microsoft.com/office/drawing/2014/main" val="1677700006"/>
                    </a:ext>
                  </a:extLst>
                </a:gridCol>
                <a:gridCol w="1191417">
                  <a:extLst>
                    <a:ext uri="{9D8B030D-6E8A-4147-A177-3AD203B41FA5}">
                      <a16:colId xmlns:a16="http://schemas.microsoft.com/office/drawing/2014/main" val="1640451954"/>
                    </a:ext>
                  </a:extLst>
                </a:gridCol>
                <a:gridCol w="905209">
                  <a:extLst>
                    <a:ext uri="{9D8B030D-6E8A-4147-A177-3AD203B41FA5}">
                      <a16:colId xmlns:a16="http://schemas.microsoft.com/office/drawing/2014/main" val="3817870536"/>
                    </a:ext>
                  </a:extLst>
                </a:gridCol>
                <a:gridCol w="1447319">
                  <a:extLst>
                    <a:ext uri="{9D8B030D-6E8A-4147-A177-3AD203B41FA5}">
                      <a16:colId xmlns:a16="http://schemas.microsoft.com/office/drawing/2014/main" val="304361757"/>
                    </a:ext>
                  </a:extLst>
                </a:gridCol>
                <a:gridCol w="1126211">
                  <a:extLst>
                    <a:ext uri="{9D8B030D-6E8A-4147-A177-3AD203B41FA5}">
                      <a16:colId xmlns:a16="http://schemas.microsoft.com/office/drawing/2014/main" val="2889304969"/>
                    </a:ext>
                  </a:extLst>
                </a:gridCol>
                <a:gridCol w="1064216">
                  <a:extLst>
                    <a:ext uri="{9D8B030D-6E8A-4147-A177-3AD203B41FA5}">
                      <a16:colId xmlns:a16="http://schemas.microsoft.com/office/drawing/2014/main" val="3738556103"/>
                    </a:ext>
                  </a:extLst>
                </a:gridCol>
                <a:gridCol w="1363851">
                  <a:extLst>
                    <a:ext uri="{9D8B030D-6E8A-4147-A177-3AD203B41FA5}">
                      <a16:colId xmlns:a16="http://schemas.microsoft.com/office/drawing/2014/main" val="3979245235"/>
                    </a:ext>
                  </a:extLst>
                </a:gridCol>
                <a:gridCol w="774915">
                  <a:extLst>
                    <a:ext uri="{9D8B030D-6E8A-4147-A177-3AD203B41FA5}">
                      <a16:colId xmlns:a16="http://schemas.microsoft.com/office/drawing/2014/main" val="3658064554"/>
                    </a:ext>
                  </a:extLst>
                </a:gridCol>
              </a:tblGrid>
              <a:tr h="81479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Camera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Lens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Raw FOV at 50 cm in water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3D FOV at 50 cm in water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aseline="0" dirty="0" smtClean="0"/>
                        <a:t>Maximum Effective Resolution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Depth of Field (cm</a:t>
                      </a:r>
                      <a:r>
                        <a:rPr lang="en-US" sz="1400" dirty="0" smtClean="0"/>
                        <a:t>) @ 125 um @ 20%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Data</a:t>
                      </a:r>
                      <a:r>
                        <a:rPr lang="en-US" sz="1400" baseline="0" dirty="0" smtClean="0"/>
                        <a:t> Rate (MB/s @ 1 Hz)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Real-time processing on AUV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Integration</a:t>
                      </a:r>
                      <a:r>
                        <a:rPr lang="en-US" sz="1400" baseline="0" dirty="0" smtClean="0"/>
                        <a:t> potential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Power (w TX1)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4614334"/>
                  </a:ext>
                </a:extLst>
              </a:tr>
              <a:tr h="1090986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R42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 smtClean="0"/>
                        <a:t>Fujinon</a:t>
                      </a:r>
                      <a:r>
                        <a:rPr lang="en-US" sz="1400" dirty="0" smtClean="0"/>
                        <a:t> 12 mm,  12 MP lens 2/3”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22 x 17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22 x 17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125 </a:t>
                      </a:r>
                      <a:r>
                        <a:rPr lang="en-US" sz="1400" dirty="0" smtClean="0"/>
                        <a:t>um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 cm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42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no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Good (USB3),</a:t>
                      </a:r>
                      <a:r>
                        <a:rPr lang="en-US" sz="1400" baseline="0" dirty="0" smtClean="0"/>
                        <a:t> need to confirm global reset access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9</a:t>
                      </a:r>
                      <a:r>
                        <a:rPr lang="en-US" sz="1400" baseline="0" dirty="0" smtClean="0"/>
                        <a:t> W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0161501"/>
                  </a:ext>
                </a:extLst>
              </a:tr>
              <a:tr h="130366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6-camera </a:t>
                      </a:r>
                      <a:r>
                        <a:rPr lang="en-US" sz="1400" dirty="0" smtClean="0"/>
                        <a:t>array (G2 sensor)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 smtClean="0"/>
                        <a:t>Fujinon</a:t>
                      </a:r>
                      <a:endParaRPr lang="en-US" sz="1400" dirty="0" smtClean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12 mm, 12 MP lens 2/3”</a:t>
                      </a:r>
                    </a:p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28 x 21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Min: 16 x 14</a:t>
                      </a:r>
                    </a:p>
                    <a:p>
                      <a:pPr algn="ctr"/>
                      <a:r>
                        <a:rPr lang="en-US" sz="1400" dirty="0" smtClean="0"/>
                        <a:t>Max: 16 x 17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31 um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2D: </a:t>
                      </a:r>
                      <a:r>
                        <a:rPr lang="en-US" sz="1400" dirty="0" smtClean="0"/>
                        <a:t>18</a:t>
                      </a:r>
                      <a:endParaRPr lang="en-US" sz="1400" dirty="0" smtClean="0"/>
                    </a:p>
                    <a:p>
                      <a:pPr algn="ctr"/>
                      <a:r>
                        <a:rPr lang="en-US" sz="1400" baseline="0" dirty="0" smtClean="0"/>
                        <a:t>3D: </a:t>
                      </a:r>
                      <a:r>
                        <a:rPr lang="en-US" sz="1400" baseline="0" dirty="0" smtClean="0"/>
                        <a:t>9</a:t>
                      </a:r>
                      <a:endParaRPr lang="en-US" sz="1400" baseline="0" dirty="0" smtClean="0"/>
                    </a:p>
                    <a:p>
                      <a:pPr algn="ctr"/>
                      <a:r>
                        <a:rPr lang="en-US" sz="1400" baseline="0" dirty="0" smtClean="0"/>
                        <a:t>Min: </a:t>
                      </a:r>
                      <a:r>
                        <a:rPr lang="en-US" sz="1400" baseline="0" dirty="0" smtClean="0"/>
                        <a:t>3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Max: 252</a:t>
                      </a:r>
                    </a:p>
                    <a:p>
                      <a:pPr algn="ctr"/>
                      <a:r>
                        <a:rPr lang="en-US" sz="1400" dirty="0" smtClean="0"/>
                        <a:t>Mid: 63</a:t>
                      </a:r>
                    </a:p>
                    <a:p>
                      <a:pPr algn="ctr"/>
                      <a:r>
                        <a:rPr lang="en-US" sz="1400" dirty="0" smtClean="0"/>
                        <a:t>Min: 42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yes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Poor: no access to global</a:t>
                      </a:r>
                      <a:r>
                        <a:rPr lang="en-US" sz="1400" baseline="0" dirty="0" smtClean="0"/>
                        <a:t> reset</a:t>
                      </a:r>
                      <a:r>
                        <a:rPr lang="en-US" sz="1400" dirty="0" smtClean="0"/>
                        <a:t>, brittle software interface, TX1 only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17</a:t>
                      </a:r>
                      <a:r>
                        <a:rPr lang="en-US" sz="1400" baseline="0" dirty="0" smtClean="0"/>
                        <a:t> W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5112514"/>
                  </a:ext>
                </a:extLst>
              </a:tr>
              <a:tr h="130366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6-camera array (IMX183 sensor)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 smtClean="0"/>
                        <a:t>Fujinon</a:t>
                      </a:r>
                      <a:endParaRPr lang="en-US" sz="1400" dirty="0" smtClean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16 mm, 23 MP lens 1”</a:t>
                      </a:r>
                    </a:p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28 x 21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Min: 16 x 14</a:t>
                      </a:r>
                    </a:p>
                    <a:p>
                      <a:pPr algn="ctr"/>
                      <a:r>
                        <a:rPr lang="en-US" sz="1400" dirty="0" smtClean="0"/>
                        <a:t>Max: 16 x 17</a:t>
                      </a:r>
                    </a:p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51 um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2D: 18</a:t>
                      </a:r>
                    </a:p>
                    <a:p>
                      <a:pPr algn="ctr"/>
                      <a:r>
                        <a:rPr lang="en-US" sz="1400" baseline="0" dirty="0" smtClean="0"/>
                        <a:t>3D: 9</a:t>
                      </a:r>
                    </a:p>
                    <a:p>
                      <a:pPr algn="ctr"/>
                      <a:r>
                        <a:rPr lang="en-US" sz="1400" baseline="0" dirty="0" smtClean="0"/>
                        <a:t>Min: 3 </a:t>
                      </a:r>
                      <a:endParaRPr lang="en-US" sz="1400" dirty="0" smtClean="0"/>
                    </a:p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Max: 120</a:t>
                      </a:r>
                    </a:p>
                    <a:p>
                      <a:pPr algn="ctr"/>
                      <a:r>
                        <a:rPr lang="en-US" sz="1400" dirty="0" smtClean="0"/>
                        <a:t>Mid:</a:t>
                      </a:r>
                      <a:r>
                        <a:rPr lang="en-US" sz="1400" baseline="0" dirty="0" smtClean="0"/>
                        <a:t> 30</a:t>
                      </a:r>
                    </a:p>
                    <a:p>
                      <a:pPr algn="ctr"/>
                      <a:r>
                        <a:rPr lang="en-US" sz="1400" baseline="0" dirty="0" smtClean="0"/>
                        <a:t>Min: 20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yes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Great (USB3), best API and access to global reset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20 W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34306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6621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PIV Options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Raytrix</a:t>
            </a:r>
            <a:r>
              <a:rPr lang="en-US" dirty="0" smtClean="0"/>
              <a:t> R42</a:t>
            </a:r>
          </a:p>
          <a:p>
            <a:pPr lvl="1"/>
            <a:r>
              <a:rPr lang="en-US" dirty="0" smtClean="0"/>
              <a:t>Bin sensor 2x to get within USB3 bandwidth limit</a:t>
            </a:r>
          </a:p>
          <a:p>
            <a:pPr lvl="1"/>
            <a:r>
              <a:rPr lang="en-US" dirty="0" smtClean="0"/>
              <a:t>Best case, </a:t>
            </a:r>
            <a:r>
              <a:rPr lang="en-US" dirty="0" err="1" smtClean="0"/>
              <a:t>lightfield</a:t>
            </a:r>
            <a:r>
              <a:rPr lang="en-US" dirty="0" smtClean="0"/>
              <a:t> engine works as is and resolution is just reduced to ~250 um, this is TBD</a:t>
            </a:r>
          </a:p>
          <a:p>
            <a:pPr lvl="1"/>
            <a:r>
              <a:rPr lang="en-US" dirty="0" smtClean="0"/>
              <a:t>Can get 30 FPS within USB3 bus bandwidth</a:t>
            </a:r>
          </a:p>
          <a:p>
            <a:r>
              <a:rPr lang="en-US" dirty="0" smtClean="0"/>
              <a:t>G2 sensor</a:t>
            </a:r>
          </a:p>
          <a:p>
            <a:pPr lvl="1"/>
            <a:r>
              <a:rPr lang="en-US" dirty="0" smtClean="0"/>
              <a:t>Run all six cameras in 4k at 24 Hz, resolution is ~62 um, vertical FOV 14 cm for 2D, 7 cm for 3D</a:t>
            </a:r>
          </a:p>
          <a:p>
            <a:pPr lvl="1"/>
            <a:r>
              <a:rPr lang="en-US" dirty="0" smtClean="0"/>
              <a:t>Run stereo pair in 4k at 56 Hz, resolution is ~ 62 um, vertical FOV 14 cm for 2D, 11 cm for 3D</a:t>
            </a:r>
          </a:p>
          <a:p>
            <a:r>
              <a:rPr lang="en-US" dirty="0" smtClean="0"/>
              <a:t>IMX183 sensor</a:t>
            </a:r>
          </a:p>
          <a:p>
            <a:pPr lvl="1"/>
            <a:r>
              <a:rPr lang="en-US" dirty="0" smtClean="0"/>
              <a:t>Run cropped and binned 2k FOVs at 30 fps, maintain 3D overlap, ~ 100 um resolution</a:t>
            </a:r>
          </a:p>
          <a:p>
            <a:pPr lvl="1"/>
            <a:r>
              <a:rPr lang="en-US" dirty="0" smtClean="0"/>
              <a:t>Run stereo pair at </a:t>
            </a:r>
          </a:p>
        </p:txBody>
      </p:sp>
    </p:spTree>
    <p:extLst>
      <p:ext uri="{BB962C8B-B14F-4D97-AF65-F5344CB8AC3E}">
        <p14:creationId xmlns:p14="http://schemas.microsoft.com/office/powerpoint/2010/main" val="8083050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1982</TotalTime>
  <Words>335</Words>
  <Application>Microsoft Office PowerPoint</Application>
  <PresentationFormat>Widescreen</PresentationFormat>
  <Paragraphs>64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LRAUV Camera Options</vt:lpstr>
      <vt:lpstr>PIV Options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Roberts</dc:creator>
  <cp:lastModifiedBy>Paul Roberts</cp:lastModifiedBy>
  <cp:revision>10</cp:revision>
  <dcterms:created xsi:type="dcterms:W3CDTF">2020-01-23T16:34:09Z</dcterms:created>
  <dcterms:modified xsi:type="dcterms:W3CDTF">2020-01-25T01:36:14Z</dcterms:modified>
</cp:coreProperties>
</file>