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0" r:id="rId5"/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CE02"/>
    <a:srgbClr val="7A0000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826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518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077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303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06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95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816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99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790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46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56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349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014" y="475749"/>
            <a:ext cx="3642937" cy="34706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588" y="475749"/>
            <a:ext cx="2681340" cy="34225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7824" y="475749"/>
            <a:ext cx="3407796" cy="3376386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842210" y="475749"/>
            <a:ext cx="0" cy="3376386"/>
          </a:xfrm>
          <a:prstGeom prst="straightConnector1">
            <a:avLst/>
          </a:prstGeom>
          <a:ln w="28575">
            <a:solidFill>
              <a:schemeClr val="bg2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 rot="16200000">
            <a:off x="407462" y="1979276"/>
            <a:ext cx="529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 in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4906754" y="461737"/>
            <a:ext cx="2416467" cy="14012"/>
          </a:xfrm>
          <a:prstGeom prst="straightConnector1">
            <a:avLst/>
          </a:prstGeom>
          <a:ln w="28575">
            <a:solidFill>
              <a:schemeClr val="bg2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747510" y="92405"/>
            <a:ext cx="734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5.5 in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947965" y="102017"/>
            <a:ext cx="1406518" cy="747462"/>
          </a:xfrm>
          <a:prstGeom prst="roundRect">
            <a:avLst/>
          </a:prstGeom>
          <a:solidFill>
            <a:srgbClr val="00B05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Wide-Right</a:t>
            </a:r>
          </a:p>
          <a:p>
            <a:pPr algn="ctr"/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 8 mm, 23 MP Lens</a:t>
            </a:r>
          </a:p>
          <a:p>
            <a:pPr algn="ctr"/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85</a:t>
            </a:r>
            <a:r>
              <a:rPr lang="en-US" sz="1000" baseline="30000" dirty="0" smtClean="0">
                <a:solidFill>
                  <a:schemeClr val="bg2">
                    <a:lumMod val="50000"/>
                  </a:schemeClr>
                </a:solidFill>
              </a:rPr>
              <a:t>o</a:t>
            </a:r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 x 67</a:t>
            </a:r>
            <a:r>
              <a:rPr lang="en-US" sz="1000" baseline="30000" dirty="0" smtClean="0">
                <a:solidFill>
                  <a:schemeClr val="bg2">
                    <a:lumMod val="50000"/>
                  </a:schemeClr>
                </a:solidFill>
              </a:rPr>
              <a:t>o  </a:t>
            </a:r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in water</a:t>
            </a:r>
          </a:p>
          <a:p>
            <a:pPr algn="ctr"/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Dome Port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347385" y="102017"/>
            <a:ext cx="1407223" cy="747462"/>
          </a:xfrm>
          <a:prstGeom prst="roundRect">
            <a:avLst/>
          </a:prstGeom>
          <a:solidFill>
            <a:schemeClr val="accent5">
              <a:lumMod val="75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>
                <a:solidFill>
                  <a:schemeClr val="bg2">
                    <a:lumMod val="50000"/>
                  </a:schemeClr>
                </a:solidFill>
              </a:rPr>
              <a:t>Raytrix</a:t>
            </a:r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 Camera/Lens or Wide-Left 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54906" y="3519798"/>
            <a:ext cx="1392635" cy="757074"/>
          </a:xfrm>
          <a:prstGeom prst="roundRect">
            <a:avLst/>
          </a:prstGeom>
          <a:solidFill>
            <a:schemeClr val="accent4">
              <a:lumMod val="75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Narrow-Right </a:t>
            </a:r>
          </a:p>
          <a:p>
            <a:pPr algn="ctr"/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25 mm, 23 MP Lens</a:t>
            </a:r>
          </a:p>
          <a:p>
            <a:pPr algn="ctr"/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21</a:t>
            </a:r>
            <a:r>
              <a:rPr lang="en-US" sz="1000" baseline="30000" dirty="0" smtClean="0">
                <a:solidFill>
                  <a:schemeClr val="bg2">
                    <a:lumMod val="50000"/>
                  </a:schemeClr>
                </a:solidFill>
              </a:rPr>
              <a:t>o</a:t>
            </a:r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 x 16</a:t>
            </a:r>
            <a:r>
              <a:rPr lang="en-US" sz="1000" baseline="30000" dirty="0" smtClean="0">
                <a:solidFill>
                  <a:schemeClr val="bg2">
                    <a:lumMod val="50000"/>
                  </a:schemeClr>
                </a:solidFill>
              </a:rPr>
              <a:t>o</a:t>
            </a:r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 in water</a:t>
            </a:r>
          </a:p>
          <a:p>
            <a:pPr algn="ctr"/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Flat Port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361973" y="3519798"/>
            <a:ext cx="1392635" cy="757074"/>
          </a:xfrm>
          <a:prstGeom prst="roundRect">
            <a:avLst/>
          </a:prstGeom>
          <a:solidFill>
            <a:schemeClr val="accent4">
              <a:lumMod val="75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Narrow-Left </a:t>
            </a:r>
          </a:p>
          <a:p>
            <a:pPr algn="ctr"/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25 mm, 23 MP Lens</a:t>
            </a:r>
          </a:p>
          <a:p>
            <a:pPr algn="ctr"/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21</a:t>
            </a:r>
            <a:r>
              <a:rPr lang="en-US" sz="1000" baseline="30000" dirty="0" smtClean="0">
                <a:solidFill>
                  <a:schemeClr val="bg2">
                    <a:lumMod val="50000"/>
                  </a:schemeClr>
                </a:solidFill>
              </a:rPr>
              <a:t>o</a:t>
            </a:r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 x 16</a:t>
            </a:r>
            <a:r>
              <a:rPr lang="en-US" sz="1000" baseline="30000" dirty="0" smtClean="0">
                <a:solidFill>
                  <a:schemeClr val="bg2">
                    <a:lumMod val="50000"/>
                  </a:schemeClr>
                </a:solidFill>
              </a:rPr>
              <a:t>o</a:t>
            </a:r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 in water</a:t>
            </a:r>
          </a:p>
          <a:p>
            <a:pPr algn="ctr"/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Flat Port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1651223" y="2871537"/>
            <a:ext cx="618735" cy="648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8" idx="0"/>
          </p:cNvCxnSpPr>
          <p:nvPr/>
        </p:nvCxnSpPr>
        <p:spPr>
          <a:xfrm flipH="1" flipV="1">
            <a:off x="3361973" y="2871537"/>
            <a:ext cx="696318" cy="648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1651223" y="849479"/>
            <a:ext cx="508141" cy="7479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6" idx="2"/>
          </p:cNvCxnSpPr>
          <p:nvPr/>
        </p:nvCxnSpPr>
        <p:spPr>
          <a:xfrm flipH="1">
            <a:off x="3505200" y="849479"/>
            <a:ext cx="545797" cy="8269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7651279" y="78869"/>
            <a:ext cx="1406518" cy="747462"/>
          </a:xfrm>
          <a:prstGeom prst="roundRect">
            <a:avLst/>
          </a:prstGeom>
          <a:solidFill>
            <a:schemeClr val="bg2">
              <a:lumMod val="50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R42 or R8 or Blackfly 20 MP, 18 FPS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10050699" y="78869"/>
            <a:ext cx="1407223" cy="747462"/>
          </a:xfrm>
          <a:prstGeom prst="roundRect">
            <a:avLst/>
          </a:prstGeom>
          <a:solidFill>
            <a:schemeClr val="bg2">
              <a:lumMod val="50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Blackfly 20 MP, 18 FPS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658220" y="3496650"/>
            <a:ext cx="1392635" cy="757074"/>
          </a:xfrm>
          <a:prstGeom prst="roundRect">
            <a:avLst/>
          </a:prstGeom>
          <a:solidFill>
            <a:schemeClr val="bg2">
              <a:lumMod val="50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Blackfly 20 MP,  18 FPS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8354537" y="2848389"/>
            <a:ext cx="618735" cy="648261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37" idx="0"/>
          </p:cNvCxnSpPr>
          <p:nvPr/>
        </p:nvCxnSpPr>
        <p:spPr>
          <a:xfrm flipH="1" flipV="1">
            <a:off x="10065287" y="2848390"/>
            <a:ext cx="696318" cy="648260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8354537" y="826331"/>
            <a:ext cx="508141" cy="747963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31" idx="2"/>
          </p:cNvCxnSpPr>
          <p:nvPr/>
        </p:nvCxnSpPr>
        <p:spPr>
          <a:xfrm flipH="1">
            <a:off x="10208514" y="826331"/>
            <a:ext cx="545797" cy="826921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10065287" y="3496650"/>
            <a:ext cx="1392635" cy="757074"/>
          </a:xfrm>
          <a:prstGeom prst="roundRect">
            <a:avLst/>
          </a:prstGeom>
          <a:solidFill>
            <a:schemeClr val="bg2">
              <a:lumMod val="50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Blackfly 20 MP, 18 FPS</a:t>
            </a:r>
          </a:p>
        </p:txBody>
      </p:sp>
      <p:cxnSp>
        <p:nvCxnSpPr>
          <p:cNvPr id="40" name="Straight Connector 39"/>
          <p:cNvCxnSpPr/>
          <p:nvPr/>
        </p:nvCxnSpPr>
        <p:spPr>
          <a:xfrm flipV="1">
            <a:off x="702896" y="5888944"/>
            <a:ext cx="11173546" cy="4192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702896" y="5712662"/>
            <a:ext cx="0" cy="3609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2860560" y="5712662"/>
            <a:ext cx="0" cy="3609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096549" y="5712662"/>
            <a:ext cx="0" cy="3609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7366507" y="5712662"/>
            <a:ext cx="0" cy="3609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9588338" y="5712662"/>
            <a:ext cx="0" cy="3609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77474" y="5686552"/>
            <a:ext cx="1522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Size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1189922" y="5888944"/>
            <a:ext cx="1199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10-100 um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3248164" y="5892672"/>
            <a:ext cx="1503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 um-1 mm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5490306" y="5910038"/>
            <a:ext cx="1600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mm – 10 mm</a:t>
            </a:r>
            <a:endParaRPr lang="en-US" dirty="0"/>
          </a:p>
        </p:txBody>
      </p:sp>
      <p:cxnSp>
        <p:nvCxnSpPr>
          <p:cNvPr id="59" name="Straight Connector 58"/>
          <p:cNvCxnSpPr/>
          <p:nvPr/>
        </p:nvCxnSpPr>
        <p:spPr>
          <a:xfrm>
            <a:off x="11858296" y="5742238"/>
            <a:ext cx="0" cy="3609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7746106" y="5910862"/>
            <a:ext cx="1630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 mm – 10 cm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10058712" y="5910038"/>
            <a:ext cx="1329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 cm – 1 m</a:t>
            </a:r>
            <a:endParaRPr lang="en-US" dirty="0"/>
          </a:p>
        </p:txBody>
      </p:sp>
      <p:grpSp>
        <p:nvGrpSpPr>
          <p:cNvPr id="88" name="Group 87"/>
          <p:cNvGrpSpPr/>
          <p:nvPr/>
        </p:nvGrpSpPr>
        <p:grpSpPr>
          <a:xfrm>
            <a:off x="1210593" y="6362402"/>
            <a:ext cx="10043345" cy="404695"/>
            <a:chOff x="1210593" y="5838520"/>
            <a:chExt cx="10043345" cy="928578"/>
          </a:xfrm>
        </p:grpSpPr>
        <p:sp>
          <p:nvSpPr>
            <p:cNvPr id="62" name="Oval 61"/>
            <p:cNvSpPr/>
            <p:nvPr/>
          </p:nvSpPr>
          <p:spPr>
            <a:xfrm>
              <a:off x="10339538" y="5850255"/>
              <a:ext cx="914400" cy="914400"/>
            </a:xfrm>
            <a:prstGeom prst="ellipse">
              <a:avLst/>
            </a:prstGeom>
            <a:solidFill>
              <a:srgbClr val="7A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10751018" y="6250000"/>
              <a:ext cx="91440" cy="91440"/>
            </a:xfrm>
            <a:prstGeom prst="ellipse">
              <a:avLst/>
            </a:prstGeom>
            <a:solidFill>
              <a:srgbClr val="BFCE02"/>
            </a:solidFill>
            <a:ln>
              <a:solidFill>
                <a:srgbClr val="BFCE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8058872" y="5838520"/>
              <a:ext cx="914400" cy="914400"/>
            </a:xfrm>
            <a:prstGeom prst="ellipse">
              <a:avLst/>
            </a:prstGeom>
            <a:solidFill>
              <a:srgbClr val="BFCE02"/>
            </a:solidFill>
            <a:ln>
              <a:solidFill>
                <a:srgbClr val="BFCE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6" name="Straight Connector 65"/>
            <p:cNvCxnSpPr>
              <a:stCxn id="63" idx="0"/>
              <a:endCxn id="64" idx="0"/>
            </p:cNvCxnSpPr>
            <p:nvPr/>
          </p:nvCxnSpPr>
          <p:spPr>
            <a:xfrm flipH="1" flipV="1">
              <a:off x="8516072" y="5838520"/>
              <a:ext cx="2280666" cy="411480"/>
            </a:xfrm>
            <a:prstGeom prst="line">
              <a:avLst/>
            </a:prstGeom>
            <a:ln w="19050">
              <a:solidFill>
                <a:srgbClr val="BFCE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>
              <a:stCxn id="63" idx="4"/>
              <a:endCxn id="64" idx="4"/>
            </p:cNvCxnSpPr>
            <p:nvPr/>
          </p:nvCxnSpPr>
          <p:spPr>
            <a:xfrm flipH="1">
              <a:off x="8516072" y="6341440"/>
              <a:ext cx="2280666" cy="411480"/>
            </a:xfrm>
            <a:prstGeom prst="line">
              <a:avLst/>
            </a:prstGeom>
            <a:ln w="19050">
              <a:solidFill>
                <a:srgbClr val="BFCE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/>
            <p:cNvSpPr/>
            <p:nvPr/>
          </p:nvSpPr>
          <p:spPr>
            <a:xfrm>
              <a:off x="8475097" y="6250616"/>
              <a:ext cx="91440" cy="9144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2" name="Straight Connector 71"/>
            <p:cNvCxnSpPr>
              <a:stCxn id="71" idx="0"/>
              <a:endCxn id="74" idx="0"/>
            </p:cNvCxnSpPr>
            <p:nvPr/>
          </p:nvCxnSpPr>
          <p:spPr>
            <a:xfrm flipH="1" flipV="1">
              <a:off x="6232739" y="5850255"/>
              <a:ext cx="2288078" cy="400361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>
              <a:stCxn id="71" idx="4"/>
            </p:cNvCxnSpPr>
            <p:nvPr/>
          </p:nvCxnSpPr>
          <p:spPr>
            <a:xfrm flipH="1">
              <a:off x="6240151" y="6342056"/>
              <a:ext cx="2280666" cy="41148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Oval 73"/>
            <p:cNvSpPr/>
            <p:nvPr/>
          </p:nvSpPr>
          <p:spPr>
            <a:xfrm>
              <a:off x="5775539" y="5850255"/>
              <a:ext cx="914400" cy="9144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6198229" y="6253059"/>
              <a:ext cx="91440" cy="9144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6" name="Straight Connector 75"/>
            <p:cNvCxnSpPr>
              <a:stCxn id="75" idx="0"/>
              <a:endCxn id="78" idx="0"/>
            </p:cNvCxnSpPr>
            <p:nvPr/>
          </p:nvCxnSpPr>
          <p:spPr>
            <a:xfrm flipH="1" flipV="1">
              <a:off x="3955871" y="5852698"/>
              <a:ext cx="2288078" cy="400361"/>
            </a:xfrm>
            <a:prstGeom prst="line">
              <a:avLst/>
            </a:prstGeom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>
              <a:stCxn id="75" idx="4"/>
            </p:cNvCxnSpPr>
            <p:nvPr/>
          </p:nvCxnSpPr>
          <p:spPr>
            <a:xfrm flipH="1">
              <a:off x="3963283" y="6344499"/>
              <a:ext cx="2280666" cy="411480"/>
            </a:xfrm>
            <a:prstGeom prst="line">
              <a:avLst/>
            </a:prstGeom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Oval 77"/>
            <p:cNvSpPr/>
            <p:nvPr/>
          </p:nvSpPr>
          <p:spPr>
            <a:xfrm>
              <a:off x="3498671" y="5852698"/>
              <a:ext cx="914400" cy="9144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3910151" y="6247248"/>
              <a:ext cx="91440" cy="91440"/>
            </a:xfrm>
            <a:prstGeom prst="ellipse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0" name="Straight Connector 79"/>
            <p:cNvCxnSpPr>
              <a:stCxn id="79" idx="0"/>
              <a:endCxn id="82" idx="0"/>
            </p:cNvCxnSpPr>
            <p:nvPr/>
          </p:nvCxnSpPr>
          <p:spPr>
            <a:xfrm flipH="1" flipV="1">
              <a:off x="1667793" y="5846887"/>
              <a:ext cx="2288078" cy="400361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>
              <a:stCxn id="79" idx="4"/>
            </p:cNvCxnSpPr>
            <p:nvPr/>
          </p:nvCxnSpPr>
          <p:spPr>
            <a:xfrm flipH="1">
              <a:off x="1675205" y="6338688"/>
              <a:ext cx="2280666" cy="411480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Oval 81"/>
            <p:cNvSpPr/>
            <p:nvPr/>
          </p:nvSpPr>
          <p:spPr>
            <a:xfrm>
              <a:off x="1210593" y="5846887"/>
              <a:ext cx="914400" cy="914400"/>
            </a:xfrm>
            <a:prstGeom prst="ellipse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6" name="Rounded Rectangle 85"/>
          <p:cNvSpPr/>
          <p:nvPr/>
        </p:nvSpPr>
        <p:spPr>
          <a:xfrm>
            <a:off x="5096548" y="4846883"/>
            <a:ext cx="4491790" cy="194134"/>
          </a:xfrm>
          <a:prstGeom prst="roundRect">
            <a:avLst/>
          </a:prstGeom>
          <a:solidFill>
            <a:schemeClr val="accent4">
              <a:lumMod val="75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>
                <a:solidFill>
                  <a:schemeClr val="bg2">
                    <a:lumMod val="50000"/>
                  </a:schemeClr>
                </a:solidFill>
              </a:rPr>
              <a:t>EyeRIS</a:t>
            </a:r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 narrow view with 30 um pixel size @ 50 cm range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7323220" y="4575928"/>
            <a:ext cx="4553221" cy="193762"/>
          </a:xfrm>
          <a:prstGeom prst="roundRect">
            <a:avLst/>
          </a:prstGeom>
          <a:solidFill>
            <a:srgbClr val="00B05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>
                <a:solidFill>
                  <a:schemeClr val="bg2">
                    <a:lumMod val="50000"/>
                  </a:schemeClr>
                </a:solidFill>
              </a:rPr>
              <a:t>EyeRIS</a:t>
            </a:r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 wide </a:t>
            </a:r>
            <a:r>
              <a:rPr lang="en-US" sz="1000" dirty="0">
                <a:solidFill>
                  <a:schemeClr val="bg2">
                    <a:lumMod val="50000"/>
                  </a:schemeClr>
                </a:solidFill>
              </a:rPr>
              <a:t>v</a:t>
            </a:r>
            <a:r>
              <a:rPr lang="en-US" sz="1000" dirty="0" smtClean="0">
                <a:solidFill>
                  <a:schemeClr val="bg2">
                    <a:lumMod val="50000"/>
                  </a:schemeClr>
                </a:solidFill>
              </a:rPr>
              <a:t>iew with 180 um pixel @ 50 cm range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3248164" y="5143420"/>
            <a:ext cx="4118342" cy="178146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>
                <a:solidFill>
                  <a:schemeClr val="bg1">
                    <a:lumMod val="65000"/>
                  </a:schemeClr>
                </a:solidFill>
              </a:rPr>
              <a:t>Planktivore</a:t>
            </a:r>
            <a:r>
              <a:rPr lang="en-US" sz="1000" dirty="0" smtClean="0">
                <a:solidFill>
                  <a:schemeClr val="bg1">
                    <a:lumMod val="65000"/>
                  </a:schemeClr>
                </a:solidFill>
              </a:rPr>
              <a:t> 0.5x with 5 um pixel size </a:t>
            </a:r>
            <a:r>
              <a:rPr lang="en-US" sz="1000" dirty="0" err="1" smtClean="0">
                <a:solidFill>
                  <a:schemeClr val="bg1">
                    <a:lumMod val="65000"/>
                  </a:schemeClr>
                </a:solidFill>
              </a:rPr>
              <a:t>telecentric</a:t>
            </a:r>
            <a:endParaRPr lang="en-US" sz="1000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1222989" y="5410777"/>
            <a:ext cx="3873559" cy="192189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>
                <a:solidFill>
                  <a:schemeClr val="bg1">
                    <a:lumMod val="65000"/>
                  </a:schemeClr>
                </a:solidFill>
              </a:rPr>
              <a:t>Planktivore</a:t>
            </a:r>
            <a:r>
              <a:rPr lang="en-US" sz="1000" dirty="0" smtClean="0">
                <a:solidFill>
                  <a:schemeClr val="bg1">
                    <a:lumMod val="65000"/>
                  </a:schemeClr>
                </a:solidFill>
              </a:rPr>
              <a:t> 4x with 0.6 um pixel size </a:t>
            </a:r>
            <a:r>
              <a:rPr lang="en-US" sz="1000" dirty="0" err="1" smtClean="0">
                <a:solidFill>
                  <a:schemeClr val="bg1">
                    <a:lumMod val="65000"/>
                  </a:schemeClr>
                </a:solidFill>
              </a:rPr>
              <a:t>telecentric</a:t>
            </a:r>
            <a:endParaRPr lang="en-US" sz="1000" dirty="0" smtClean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969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EyeRIS</a:t>
            </a:r>
            <a:r>
              <a:rPr lang="en-US" dirty="0" smtClean="0"/>
              <a:t> AUV System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451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Plenoptic</a:t>
            </a:r>
            <a:r>
              <a:rPr lang="en-US" dirty="0" smtClean="0"/>
              <a:t> vs Camera Array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630478" cy="4351338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Pros:</a:t>
            </a:r>
          </a:p>
          <a:p>
            <a:pPr lvl="1"/>
            <a:r>
              <a:rPr lang="en-US" dirty="0" smtClean="0"/>
              <a:t>Single camera</a:t>
            </a:r>
          </a:p>
          <a:p>
            <a:pPr lvl="1"/>
            <a:r>
              <a:rPr lang="en-US" dirty="0" smtClean="0"/>
              <a:t>Easy to add zoom optics</a:t>
            </a:r>
          </a:p>
          <a:p>
            <a:pPr lvl="1"/>
            <a:r>
              <a:rPr lang="en-US" dirty="0"/>
              <a:t>L</a:t>
            </a:r>
            <a:r>
              <a:rPr lang="en-US" dirty="0" smtClean="0"/>
              <a:t>arge multiplicity of views with small form factor</a:t>
            </a:r>
          </a:p>
          <a:p>
            <a:r>
              <a:rPr lang="en-US" dirty="0" smtClean="0"/>
              <a:t>Cons</a:t>
            </a:r>
          </a:p>
          <a:p>
            <a:pPr lvl="1"/>
            <a:r>
              <a:rPr lang="en-US" dirty="0" smtClean="0"/>
              <a:t>High cost</a:t>
            </a:r>
          </a:p>
          <a:p>
            <a:pPr lvl="1"/>
            <a:r>
              <a:rPr lang="en-US" dirty="0" smtClean="0"/>
              <a:t>Low maximum effective resolution</a:t>
            </a:r>
          </a:p>
          <a:p>
            <a:pPr lvl="1"/>
            <a:r>
              <a:rPr lang="en-US" dirty="0" smtClean="0"/>
              <a:t>Restricted lens selection</a:t>
            </a:r>
          </a:p>
          <a:p>
            <a:pPr lvl="1"/>
            <a:r>
              <a:rPr lang="en-US" dirty="0" smtClean="0"/>
              <a:t>Hard to reconfigure</a:t>
            </a:r>
          </a:p>
          <a:p>
            <a:pPr lvl="1"/>
            <a:r>
              <a:rPr lang="en-US" dirty="0" smtClean="0"/>
              <a:t>Closed source software</a:t>
            </a:r>
          </a:p>
          <a:p>
            <a:pPr lvl="1"/>
            <a:r>
              <a:rPr lang="en-US" dirty="0" smtClean="0"/>
              <a:t>Reconstructed images have artifacts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983278" y="1825625"/>
            <a:ext cx="36304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Pros:</a:t>
            </a:r>
          </a:p>
          <a:p>
            <a:pPr lvl="1"/>
            <a:r>
              <a:rPr lang="en-US" dirty="0" smtClean="0"/>
              <a:t>Highest resolution</a:t>
            </a:r>
          </a:p>
          <a:p>
            <a:pPr lvl="1"/>
            <a:r>
              <a:rPr lang="en-US" dirty="0" smtClean="0"/>
              <a:t>2D images without any post processing</a:t>
            </a:r>
          </a:p>
          <a:p>
            <a:pPr lvl="1"/>
            <a:r>
              <a:rPr lang="en-US" dirty="0" smtClean="0"/>
              <a:t>Low-cost</a:t>
            </a:r>
          </a:p>
          <a:p>
            <a:pPr lvl="1"/>
            <a:r>
              <a:rPr lang="en-US" dirty="0" smtClean="0"/>
              <a:t>Easy to reconfigure</a:t>
            </a:r>
          </a:p>
          <a:p>
            <a:pPr lvl="1"/>
            <a:r>
              <a:rPr lang="en-US" dirty="0" smtClean="0"/>
              <a:t>Open source</a:t>
            </a:r>
          </a:p>
          <a:p>
            <a:r>
              <a:rPr lang="en-US" dirty="0" smtClean="0"/>
              <a:t>Cons</a:t>
            </a:r>
          </a:p>
          <a:p>
            <a:pPr lvl="1"/>
            <a:r>
              <a:rPr lang="en-US" dirty="0" smtClean="0"/>
              <a:t>Limited multiplicity of views</a:t>
            </a:r>
          </a:p>
          <a:p>
            <a:pPr lvl="1"/>
            <a:r>
              <a:rPr lang="en-US" dirty="0" smtClean="0"/>
              <a:t>Greater system complexity</a:t>
            </a:r>
          </a:p>
          <a:p>
            <a:pPr lvl="1"/>
            <a:r>
              <a:rPr lang="en-US" smtClean="0"/>
              <a:t>Difficult to add zoom optics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48011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3738966" cy="4486275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6101166" y="1467173"/>
            <a:ext cx="0" cy="4709790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6096000" y="6176963"/>
            <a:ext cx="5452820" cy="888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896624" y="6248406"/>
            <a:ext cx="38515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Ratio of Identifiable Object Size to Field of View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3954530" y="3683568"/>
            <a:ext cx="38515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Multiplicity of Views of the Object</a:t>
            </a:r>
            <a:endParaRPr lang="en-US" sz="1200" dirty="0"/>
          </a:p>
        </p:txBody>
      </p:sp>
      <p:sp>
        <p:nvSpPr>
          <p:cNvPr id="11" name="Oval 10"/>
          <p:cNvSpPr/>
          <p:nvPr/>
        </p:nvSpPr>
        <p:spPr>
          <a:xfrm>
            <a:off x="6777924" y="3854597"/>
            <a:ext cx="1033220" cy="7280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Camera Array</a:t>
            </a:r>
            <a:endParaRPr lang="en-US" sz="1200" dirty="0"/>
          </a:p>
        </p:txBody>
      </p:sp>
      <p:sp>
        <p:nvSpPr>
          <p:cNvPr id="12" name="Oval 11"/>
          <p:cNvSpPr/>
          <p:nvPr/>
        </p:nvSpPr>
        <p:spPr>
          <a:xfrm>
            <a:off x="8861861" y="2631115"/>
            <a:ext cx="1234547" cy="7280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/>
              <a:t>Plenoptic</a:t>
            </a:r>
            <a:r>
              <a:rPr lang="en-US" sz="1200" dirty="0" smtClean="0"/>
              <a:t> Camera</a:t>
            </a:r>
            <a:endParaRPr lang="en-US" sz="1200" dirty="0"/>
          </a:p>
        </p:txBody>
      </p:sp>
      <p:sp>
        <p:nvSpPr>
          <p:cNvPr id="13" name="Oval 12"/>
          <p:cNvSpPr/>
          <p:nvPr/>
        </p:nvSpPr>
        <p:spPr>
          <a:xfrm>
            <a:off x="6183517" y="5378309"/>
            <a:ext cx="1033220" cy="7280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Single Camera</a:t>
            </a:r>
            <a:endParaRPr lang="en-US" sz="12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8301925" y="1436176"/>
            <a:ext cx="0" cy="4592665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741988" y="754567"/>
            <a:ext cx="1119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Minimum Image Resolution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64439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6-Camera </a:t>
            </a:r>
            <a:r>
              <a:rPr lang="en-US" dirty="0" err="1" smtClean="0"/>
              <a:t>EyeRIS</a:t>
            </a:r>
            <a:r>
              <a:rPr lang="en-US" dirty="0" smtClean="0"/>
              <a:t>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55000" lnSpcReduction="20000"/>
          </a:bodyPr>
          <a:lstStyle/>
          <a:p>
            <a:r>
              <a:rPr lang="en-US" dirty="0" err="1" smtClean="0"/>
              <a:t>Nvidia</a:t>
            </a:r>
            <a:r>
              <a:rPr lang="en-US" dirty="0" smtClean="0"/>
              <a:t> Jetson TX1 with 6, 42 megapixel cameras from </a:t>
            </a:r>
            <a:r>
              <a:rPr lang="en-US" dirty="0" err="1" smtClean="0"/>
              <a:t>Raytrix</a:t>
            </a:r>
            <a:endParaRPr lang="en-US" dirty="0" smtClean="0"/>
          </a:p>
          <a:p>
            <a:r>
              <a:rPr lang="en-US" dirty="0" smtClean="0"/>
              <a:t>Frame rates</a:t>
            </a:r>
          </a:p>
          <a:p>
            <a:pPr lvl="1"/>
            <a:r>
              <a:rPr lang="en-US" dirty="0" smtClean="0"/>
              <a:t>6 x 42 MP @ 2 Hz 	</a:t>
            </a:r>
          </a:p>
          <a:p>
            <a:pPr lvl="1"/>
            <a:r>
              <a:rPr lang="en-US" dirty="0" smtClean="0"/>
              <a:t>6 x 8k @ 6 Hz</a:t>
            </a:r>
          </a:p>
          <a:p>
            <a:pPr lvl="1"/>
            <a:r>
              <a:rPr lang="en-US" dirty="0" smtClean="0"/>
              <a:t>6 x 4k @ 24 Hz</a:t>
            </a:r>
          </a:p>
          <a:p>
            <a:pPr lvl="1"/>
            <a:r>
              <a:rPr lang="en-US" dirty="0" smtClean="0"/>
              <a:t>3 x 4k @ 56 Hz</a:t>
            </a:r>
          </a:p>
          <a:p>
            <a:r>
              <a:rPr lang="en-US" dirty="0" smtClean="0"/>
              <a:t>Multiple configurations</a:t>
            </a:r>
          </a:p>
          <a:p>
            <a:pPr lvl="1"/>
            <a:r>
              <a:rPr lang="en-US" dirty="0" err="1" smtClean="0"/>
              <a:t>Lightfield</a:t>
            </a:r>
            <a:r>
              <a:rPr lang="en-US" dirty="0" smtClean="0"/>
              <a:t> PTV/PIV with 6-camera array</a:t>
            </a:r>
          </a:p>
          <a:p>
            <a:pPr lvl="1"/>
            <a:r>
              <a:rPr lang="en-US" dirty="0" smtClean="0"/>
              <a:t>Stereo with 3x depth of field</a:t>
            </a:r>
          </a:p>
          <a:p>
            <a:pPr lvl="1"/>
            <a:r>
              <a:rPr lang="en-US" dirty="0" smtClean="0"/>
              <a:t>2D images with 6x depth of field</a:t>
            </a:r>
          </a:p>
          <a:p>
            <a:pPr lvl="1"/>
            <a:r>
              <a:rPr lang="en-US" dirty="0" smtClean="0"/>
              <a:t>2D HDR images, up to 12-bits in theory</a:t>
            </a:r>
          </a:p>
          <a:p>
            <a:r>
              <a:rPr lang="en-US" dirty="0" smtClean="0"/>
              <a:t>Parts cost for system</a:t>
            </a:r>
          </a:p>
          <a:p>
            <a:pPr lvl="1"/>
            <a:r>
              <a:rPr lang="en-US" dirty="0" smtClean="0"/>
              <a:t>Cameras: ~1800 euro from </a:t>
            </a:r>
            <a:r>
              <a:rPr lang="en-US" dirty="0" err="1" smtClean="0"/>
              <a:t>Auvidea</a:t>
            </a:r>
            <a:endParaRPr lang="en-US" dirty="0" smtClean="0"/>
          </a:p>
          <a:p>
            <a:pPr lvl="1"/>
            <a:r>
              <a:rPr lang="en-US" dirty="0" smtClean="0"/>
              <a:t>TX1: ~$380</a:t>
            </a:r>
          </a:p>
          <a:p>
            <a:pPr lvl="1"/>
            <a:r>
              <a:rPr lang="en-US" dirty="0" smtClean="0"/>
              <a:t>J106 carrier for TX1: ~335</a:t>
            </a:r>
          </a:p>
          <a:p>
            <a:pPr lvl="1"/>
            <a:r>
              <a:rPr lang="en-US" dirty="0" smtClean="0"/>
              <a:t>M100 breakout for TX1: ~175</a:t>
            </a:r>
          </a:p>
          <a:p>
            <a:pPr lvl="1"/>
            <a:r>
              <a:rPr lang="en-US" dirty="0" err="1" smtClean="0"/>
              <a:t>Fujinon</a:t>
            </a:r>
            <a:r>
              <a:rPr lang="en-US" dirty="0" smtClean="0"/>
              <a:t> lenses x6: ~3600</a:t>
            </a:r>
          </a:p>
          <a:p>
            <a:pPr lvl="1"/>
            <a:r>
              <a:rPr lang="en-US" b="1" dirty="0" smtClean="0"/>
              <a:t>Total</a:t>
            </a:r>
            <a:r>
              <a:rPr lang="en-US" dirty="0" smtClean="0"/>
              <a:t>: ~$6300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6715" y="1070998"/>
            <a:ext cx="2725603" cy="2732538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8296759" y="4587498"/>
            <a:ext cx="811078" cy="1660902"/>
            <a:chOff x="7888637" y="4608163"/>
            <a:chExt cx="811078" cy="1660902"/>
          </a:xfrm>
        </p:grpSpPr>
        <p:grpSp>
          <p:nvGrpSpPr>
            <p:cNvPr id="8" name="Group 7"/>
            <p:cNvGrpSpPr/>
            <p:nvPr/>
          </p:nvGrpSpPr>
          <p:grpSpPr>
            <a:xfrm>
              <a:off x="7888637" y="4608163"/>
              <a:ext cx="811078" cy="811078"/>
              <a:chOff x="7888637" y="4608163"/>
              <a:chExt cx="811078" cy="811078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7888637" y="4608163"/>
                <a:ext cx="811078" cy="811078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7990667" y="4710193"/>
                <a:ext cx="607017" cy="60701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7888637" y="5457987"/>
              <a:ext cx="811078" cy="811078"/>
              <a:chOff x="7888637" y="4608163"/>
              <a:chExt cx="811078" cy="811078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7888637" y="4608163"/>
                <a:ext cx="811078" cy="811078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7990667" y="4710193"/>
                <a:ext cx="607017" cy="60701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3" name="Group 12"/>
          <p:cNvGrpSpPr/>
          <p:nvPr/>
        </p:nvGrpSpPr>
        <p:grpSpPr>
          <a:xfrm>
            <a:off x="9036560" y="4181958"/>
            <a:ext cx="811078" cy="1660902"/>
            <a:chOff x="7888637" y="4608163"/>
            <a:chExt cx="811078" cy="1660902"/>
          </a:xfrm>
        </p:grpSpPr>
        <p:grpSp>
          <p:nvGrpSpPr>
            <p:cNvPr id="14" name="Group 13"/>
            <p:cNvGrpSpPr/>
            <p:nvPr/>
          </p:nvGrpSpPr>
          <p:grpSpPr>
            <a:xfrm>
              <a:off x="7888637" y="4608163"/>
              <a:ext cx="811078" cy="811078"/>
              <a:chOff x="7888637" y="4608163"/>
              <a:chExt cx="811078" cy="811078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7888637" y="4608163"/>
                <a:ext cx="811078" cy="811078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7990667" y="4710193"/>
                <a:ext cx="607017" cy="60701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7888637" y="5457987"/>
              <a:ext cx="811078" cy="811078"/>
              <a:chOff x="7888637" y="4608163"/>
              <a:chExt cx="811078" cy="811078"/>
            </a:xfrm>
          </p:grpSpPr>
          <p:sp>
            <p:nvSpPr>
              <p:cNvPr id="16" name="Oval 15"/>
              <p:cNvSpPr/>
              <p:nvPr/>
            </p:nvSpPr>
            <p:spPr>
              <a:xfrm>
                <a:off x="7888637" y="4608163"/>
                <a:ext cx="811078" cy="811078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7990667" y="4710193"/>
                <a:ext cx="607017" cy="60701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9776361" y="4610745"/>
            <a:ext cx="811078" cy="1660902"/>
            <a:chOff x="7888637" y="4608163"/>
            <a:chExt cx="811078" cy="1660902"/>
          </a:xfrm>
        </p:grpSpPr>
        <p:grpSp>
          <p:nvGrpSpPr>
            <p:cNvPr id="21" name="Group 20"/>
            <p:cNvGrpSpPr/>
            <p:nvPr/>
          </p:nvGrpSpPr>
          <p:grpSpPr>
            <a:xfrm>
              <a:off x="7888637" y="4608163"/>
              <a:ext cx="811078" cy="811078"/>
              <a:chOff x="7888637" y="4608163"/>
              <a:chExt cx="811078" cy="811078"/>
            </a:xfrm>
          </p:grpSpPr>
          <p:sp>
            <p:nvSpPr>
              <p:cNvPr id="25" name="Oval 24"/>
              <p:cNvSpPr/>
              <p:nvPr/>
            </p:nvSpPr>
            <p:spPr>
              <a:xfrm>
                <a:off x="7888637" y="4608163"/>
                <a:ext cx="811078" cy="811078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7990667" y="4710193"/>
                <a:ext cx="607017" cy="60701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7888637" y="5457987"/>
              <a:ext cx="811078" cy="811078"/>
              <a:chOff x="7888637" y="4608163"/>
              <a:chExt cx="811078" cy="811078"/>
            </a:xfrm>
          </p:grpSpPr>
          <p:sp>
            <p:nvSpPr>
              <p:cNvPr id="23" name="Oval 22"/>
              <p:cNvSpPr/>
              <p:nvPr/>
            </p:nvSpPr>
            <p:spPr>
              <a:xfrm>
                <a:off x="7888637" y="4608163"/>
                <a:ext cx="811078" cy="811078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7990667" y="4710193"/>
                <a:ext cx="607017" cy="60701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7" name="TextBox 26"/>
          <p:cNvSpPr txBox="1"/>
          <p:nvPr/>
        </p:nvSpPr>
        <p:spPr>
          <a:xfrm>
            <a:off x="7596510" y="6351728"/>
            <a:ext cx="38515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Example array geometry, multi-baseline, hexagonal packing</a:t>
            </a:r>
            <a:endParaRPr lang="en-US" sz="1200" dirty="0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8677436" y="4967204"/>
            <a:ext cx="1546279" cy="935072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9439516" y="4587498"/>
            <a:ext cx="784199" cy="1314778"/>
          </a:xfrm>
          <a:prstGeom prst="straightConnector1">
            <a:avLst/>
          </a:prstGeom>
          <a:ln w="19050">
            <a:solidFill>
              <a:schemeClr val="accent4">
                <a:lumMod val="40000"/>
                <a:lumOff val="6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9439516" y="5421823"/>
            <a:ext cx="784199" cy="480453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981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984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4532</TotalTime>
  <Words>270</Words>
  <Application>Microsoft Office PowerPoint</Application>
  <PresentationFormat>Widescreen</PresentationFormat>
  <Paragraphs>79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EyeRIS AUV System Requirements</vt:lpstr>
      <vt:lpstr>Plenoptic vs Camera Array</vt:lpstr>
      <vt:lpstr>Decision Space</vt:lpstr>
      <vt:lpstr>6-Camera EyeRIS Concept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Roberts</dc:creator>
  <cp:lastModifiedBy>Paul Roberts</cp:lastModifiedBy>
  <cp:revision>19</cp:revision>
  <dcterms:created xsi:type="dcterms:W3CDTF">2019-11-15T00:07:03Z</dcterms:created>
  <dcterms:modified xsi:type="dcterms:W3CDTF">2019-12-12T04:17:25Z</dcterms:modified>
</cp:coreProperties>
</file>