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65" r:id="rId5"/>
    <p:sldId id="264" r:id="rId6"/>
    <p:sldId id="259" r:id="rId7"/>
    <p:sldId id="313" r:id="rId8"/>
    <p:sldId id="295" r:id="rId9"/>
    <p:sldId id="302" r:id="rId10"/>
    <p:sldId id="262" r:id="rId11"/>
    <p:sldId id="263" r:id="rId12"/>
    <p:sldId id="303" r:id="rId13"/>
    <p:sldId id="304" r:id="rId14"/>
    <p:sldId id="266" r:id="rId15"/>
    <p:sldId id="267" r:id="rId16"/>
    <p:sldId id="274" r:id="rId17"/>
    <p:sldId id="276" r:id="rId18"/>
    <p:sldId id="269" r:id="rId19"/>
    <p:sldId id="277" r:id="rId20"/>
    <p:sldId id="270" r:id="rId21"/>
    <p:sldId id="308" r:id="rId22"/>
    <p:sldId id="280" r:id="rId23"/>
    <p:sldId id="260" r:id="rId24"/>
    <p:sldId id="281" r:id="rId25"/>
    <p:sldId id="310" r:id="rId26"/>
    <p:sldId id="282" r:id="rId27"/>
    <p:sldId id="287" r:id="rId28"/>
    <p:sldId id="309" r:id="rId29"/>
    <p:sldId id="271" r:id="rId30"/>
    <p:sldId id="278" r:id="rId31"/>
    <p:sldId id="292" r:id="rId32"/>
    <p:sldId id="272" r:id="rId33"/>
    <p:sldId id="323" r:id="rId34"/>
    <p:sldId id="294" r:id="rId35"/>
    <p:sldId id="314" r:id="rId36"/>
    <p:sldId id="298" r:id="rId37"/>
    <p:sldId id="273" r:id="rId38"/>
    <p:sldId id="291" r:id="rId39"/>
    <p:sldId id="324" r:id="rId40"/>
    <p:sldId id="28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160808"/>
    <a:srgbClr val="FFFF99"/>
    <a:srgbClr val="4F81BD"/>
    <a:srgbClr val="C00000"/>
    <a:srgbClr val="FE0E0E"/>
    <a:srgbClr val="F2F2F2"/>
    <a:srgbClr val="351413"/>
    <a:srgbClr val="00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9" autoAdjust="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1386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4F84B-C018-6642-9A0C-BBA07D03224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DE5A6-6307-584C-93B2-15CE1F17D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96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C099-73FB-46F0-8465-FDD3110ED803}" type="datetime1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B32F-DD33-4915-83CC-B7405ACF5500}" type="datetime1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DA46-FAFB-4E35-A183-FA633C685B8B}" type="datetime1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0664"/>
          </a:xfrm>
          <a:solidFill>
            <a:schemeClr val="bg2"/>
          </a:solidFill>
        </p:spPr>
        <p:txBody>
          <a:bodyPr lIns="274320" anchor="ctr"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B5AB8-7B2D-4C04-BD6B-6621DF8C754E}" type="datetime1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8AD6-99A8-4A40-8013-1E230A41ADE5}" type="datetime1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D40C-BE74-484C-A8BB-068517F2D915}" type="datetime1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FBF09-3062-4D16-9124-E272915DC54D}" type="datetime1">
              <a:rPr lang="en-US" smtClean="0"/>
              <a:t>4/17/2019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08961-0C71-4B50-B178-AFE7D226408C}" type="datetime1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5E1F-6E43-4750-A687-57D55EAC2CF9}" type="datetime1">
              <a:rPr lang="en-US" smtClean="0"/>
              <a:t>4/17/2019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FF9A-6F51-4C73-8822-40CA7DB6ACA0}" type="datetime1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50E9-2810-44C8-A497-91F9E0769F9B}" type="datetime1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0FF0A-B5A2-474F-B515-CFBEABD055CF}" type="datetime1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EyeRIS</a:t>
            </a:r>
            <a:r>
              <a:rPr lang="en-US" dirty="0"/>
              <a:t> Cabled Instrument Preliminary Design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April 18, 2019</a:t>
            </a:r>
          </a:p>
          <a:p>
            <a:r>
              <a:rPr lang="en-US" dirty="0"/>
              <a:t>Paul Roberts, </a:t>
            </a:r>
            <a:r>
              <a:rPr lang="en-US" dirty="0" err="1"/>
              <a:t>Kakani</a:t>
            </a:r>
            <a:r>
              <a:rPr lang="en-US" dirty="0"/>
              <a:t> </a:t>
            </a:r>
            <a:r>
              <a:rPr lang="en-US" dirty="0" err="1"/>
              <a:t>Katija</a:t>
            </a:r>
            <a:r>
              <a:rPr lang="en-US" dirty="0"/>
              <a:t>, Alana Sherman, Henry </a:t>
            </a:r>
            <a:r>
              <a:rPr lang="en-US" dirty="0" err="1"/>
              <a:t>Ruhl</a:t>
            </a:r>
            <a:r>
              <a:rPr lang="en-US" dirty="0"/>
              <a:t>, Denis </a:t>
            </a:r>
            <a:r>
              <a:rPr lang="en-US" dirty="0" err="1"/>
              <a:t>Klimov</a:t>
            </a:r>
            <a:r>
              <a:rPr lang="en-US" dirty="0"/>
              <a:t>, Jon Erickson, Rich Henthorn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B736C-7D6E-44F2-A5AF-E16E0E569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8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Depth of Field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497" y="962025"/>
            <a:ext cx="6181725" cy="2371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159" y="3333750"/>
            <a:ext cx="5054063" cy="3127057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3489960"/>
            <a:ext cx="3406140" cy="293292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R26 Camera trades lower resolution at the focal plane for much larger depth of field and higher resolution away from the focal plane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121158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R26 (</a:t>
            </a:r>
            <a:r>
              <a:rPr lang="en-US" dirty="0" err="1">
                <a:solidFill>
                  <a:srgbClr val="0070C0"/>
                </a:solidFill>
              </a:rPr>
              <a:t>Plenoptic</a:t>
            </a:r>
            <a:r>
              <a:rPr lang="en-US" dirty="0">
                <a:solidFill>
                  <a:srgbClr val="0070C0"/>
                </a:solidFill>
              </a:rPr>
              <a:t>) Camera with F/2.8 lens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" y="2227933"/>
            <a:ext cx="265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GS3 (Conventional) Camera with F/2.8 lens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4686"/>
            <a:ext cx="86687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Complete Details in: 03-EyeRIS-7583-Activities-and-Results-March-2019.pdf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B5C91-A415-4BEB-9797-2376172A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47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Optical Design: Particle Concentration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3451860"/>
            <a:ext cx="3665220" cy="304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Detected particles in sequential dilution steps</a:t>
            </a:r>
          </a:p>
          <a:p>
            <a:r>
              <a:rPr lang="en-US" dirty="0"/>
              <a:t>Estimated and expected dilution of particles show good agreement when concentration is not too high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47993"/>
            <a:ext cx="2281878" cy="2259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011" y="3007153"/>
            <a:ext cx="4960989" cy="35490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817" y="746158"/>
            <a:ext cx="2304183" cy="22609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747992"/>
            <a:ext cx="2331720" cy="22646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5315" y="740665"/>
            <a:ext cx="2338685" cy="22664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534686"/>
            <a:ext cx="86687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Complete Details in: 03-EyeRIS-7583-Activities-and-Results-March-2019.pdf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52061" y="2529840"/>
            <a:ext cx="1371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2.3 #/ml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5282" y="2529840"/>
            <a:ext cx="111665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8.3 #/ml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999" y="2529840"/>
            <a:ext cx="12041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29.6 #/ml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48494" y="2529840"/>
            <a:ext cx="11202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0.7 #/ml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A6BE48-6569-493A-BA5E-C696C902B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08115"/>
            <a:ext cx="2133600" cy="365125"/>
          </a:xfrm>
        </p:spPr>
        <p:txBody>
          <a:bodyPr/>
          <a:lstStyle/>
          <a:p>
            <a:fld id="{0FB56013-B943-42BA-886F-6F9D4EB85E9D}" type="slidenum">
              <a:rPr lang="en-US" smtClean="0"/>
              <a:t>11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91453" y="919000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84897" y="3105390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59535" y="919642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76803" y="919000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10118" y="919642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71064" y="5527984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65534" y="4832897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72330" y="3761902"/>
            <a:ext cx="2581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58438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Lens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26280" cy="49682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Lens Selection</a:t>
            </a:r>
          </a:p>
          <a:p>
            <a:pPr lvl="1"/>
            <a:r>
              <a:rPr lang="en-US" dirty="0"/>
              <a:t>Key constraint: lens must have F# similar to F/2.4 of R26 </a:t>
            </a:r>
            <a:r>
              <a:rPr lang="en-US" dirty="0" err="1"/>
              <a:t>microlens</a:t>
            </a:r>
            <a:r>
              <a:rPr lang="en-US" dirty="0"/>
              <a:t> array.</a:t>
            </a:r>
          </a:p>
          <a:p>
            <a:pPr lvl="1"/>
            <a:r>
              <a:rPr lang="en-US" dirty="0"/>
              <a:t>F/2.4 is rare we use F/2.8 instead with sufficient fill of </a:t>
            </a:r>
            <a:r>
              <a:rPr lang="en-US" dirty="0" err="1"/>
              <a:t>microlens</a:t>
            </a:r>
            <a:endParaRPr lang="en-US" dirty="0"/>
          </a:p>
          <a:p>
            <a:pPr lvl="1"/>
            <a:r>
              <a:rPr lang="en-US" dirty="0"/>
              <a:t>50 mm lens provides a 18 deg x 18 deg FOV in water with R26 camera </a:t>
            </a:r>
          </a:p>
          <a:p>
            <a:pPr lvl="1"/>
            <a:r>
              <a:rPr lang="en-US" dirty="0"/>
              <a:t>Plan to use Zeiss 50 mm lens to start but can use others as needed</a:t>
            </a:r>
          </a:p>
          <a:p>
            <a:pPr lvl="1"/>
            <a:r>
              <a:rPr lang="en-US" dirty="0"/>
              <a:t>Lens 35 mm format (36 mm x 24 mm, conservative for 23 mm x 23 mm sensor)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025" y="1932305"/>
            <a:ext cx="3726948" cy="386175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68FCF-2FCE-4CD9-8198-FF3FED190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77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Port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0140"/>
          </a:xfrm>
        </p:spPr>
        <p:txBody>
          <a:bodyPr>
            <a:normAutofit/>
          </a:bodyPr>
          <a:lstStyle/>
          <a:p>
            <a:r>
              <a:rPr lang="en-US" dirty="0"/>
              <a:t>Is using a flat port okay?</a:t>
            </a:r>
          </a:p>
          <a:p>
            <a:pPr lvl="1"/>
            <a:r>
              <a:rPr lang="en-US" dirty="0"/>
              <a:t>FOV of interest are narrow, less than 10 degree half angle</a:t>
            </a:r>
          </a:p>
          <a:p>
            <a:pPr lvl="1"/>
            <a:r>
              <a:rPr lang="en-US" dirty="0"/>
              <a:t>Distortion from flat port is small in this case (</a:t>
            </a:r>
            <a:r>
              <a:rPr lang="en-US" dirty="0" err="1"/>
              <a:t>Treibtiz</a:t>
            </a:r>
            <a:r>
              <a:rPr lang="en-US" dirty="0"/>
              <a:t> et. al CVPR 2008)</a:t>
            </a:r>
          </a:p>
          <a:p>
            <a:r>
              <a:rPr lang="en-US" dirty="0"/>
              <a:t>We can leverage the optical design of </a:t>
            </a:r>
            <a:r>
              <a:rPr lang="en-US" dirty="0" err="1"/>
              <a:t>DeepPIV</a:t>
            </a:r>
            <a:r>
              <a:rPr lang="en-US" dirty="0"/>
              <a:t> and use the same port</a:t>
            </a:r>
          </a:p>
          <a:p>
            <a:r>
              <a:rPr lang="en-US" dirty="0"/>
              <a:t>This eliminates a potentially expensive step in designing a new optical 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E0F74-3499-43DC-A0D1-29DAF92A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16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1590-BF1D-48DD-95D8-36B66952C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E8CDF-5FED-490B-B76C-FF9FC7012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042" y="1245335"/>
            <a:ext cx="4338656" cy="485932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Where to place lights and camera?</a:t>
            </a:r>
          </a:p>
          <a:p>
            <a:r>
              <a:rPr lang="en-US" dirty="0"/>
              <a:t>Camera-light separation</a:t>
            </a:r>
          </a:p>
          <a:p>
            <a:pPr lvl="1"/>
            <a:r>
              <a:rPr lang="en-US" dirty="0"/>
              <a:t>Mitigate backscatter</a:t>
            </a:r>
          </a:p>
          <a:p>
            <a:r>
              <a:rPr lang="en-US" dirty="0"/>
              <a:t>Spot vs flood</a:t>
            </a:r>
          </a:p>
          <a:p>
            <a:pPr lvl="1"/>
            <a:r>
              <a:rPr lang="en-US" dirty="0"/>
              <a:t>Small camera FOV benefits from spot light due to higher power density</a:t>
            </a:r>
          </a:p>
          <a:p>
            <a:pPr lvl="1"/>
            <a:r>
              <a:rPr lang="en-US" dirty="0"/>
              <a:t>Narrow spot light reduces backscatter</a:t>
            </a:r>
          </a:p>
          <a:p>
            <a:r>
              <a:rPr lang="en-US" dirty="0"/>
              <a:t>Adding more lights</a:t>
            </a:r>
          </a:p>
          <a:p>
            <a:pPr lvl="1"/>
            <a:r>
              <a:rPr lang="en-US" dirty="0"/>
              <a:t>Reduces shadows</a:t>
            </a:r>
          </a:p>
          <a:p>
            <a:pPr lvl="1"/>
            <a:r>
              <a:rPr lang="en-US" dirty="0"/>
              <a:t>Compared: 1, 2, 3, 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370701" y="2232025"/>
            <a:ext cx="373380" cy="62484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 rot="19941059">
            <a:off x="5130709" y="2252502"/>
            <a:ext cx="373380" cy="62484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999226" y="2856865"/>
            <a:ext cx="1116330" cy="2811780"/>
          </a:xfrm>
          <a:prstGeom prst="triangle">
            <a:avLst/>
          </a:prstGeom>
          <a:solidFill>
            <a:srgbClr val="838489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19974195">
            <a:off x="5651073" y="2644157"/>
            <a:ext cx="1187424" cy="3483851"/>
          </a:xfrm>
          <a:prstGeom prst="triangle">
            <a:avLst/>
          </a:prstGeom>
          <a:solidFill>
            <a:srgbClr val="FE0E0E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404991" y="3893185"/>
            <a:ext cx="152400" cy="6629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557391" y="4102636"/>
            <a:ext cx="131445" cy="45348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561201" y="3656279"/>
            <a:ext cx="0" cy="83767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370701" y="4193570"/>
            <a:ext cx="145257" cy="30921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6464046" y="4826850"/>
            <a:ext cx="152400" cy="6629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616446" y="5036301"/>
            <a:ext cx="131445" cy="45348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6429756" y="5127235"/>
            <a:ext cx="145257" cy="30921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 rot="20534890">
            <a:off x="6476564" y="5315506"/>
            <a:ext cx="279762" cy="396240"/>
            <a:chOff x="7673340" y="2194560"/>
            <a:chExt cx="444648" cy="723900"/>
          </a:xfrm>
        </p:grpSpPr>
        <p:sp>
          <p:nvSpPr>
            <p:cNvPr id="26" name="Oval 25"/>
            <p:cNvSpPr/>
            <p:nvPr/>
          </p:nvSpPr>
          <p:spPr>
            <a:xfrm>
              <a:off x="7673340" y="2194560"/>
              <a:ext cx="167640" cy="2667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7788215" y="2369820"/>
              <a:ext cx="329773" cy="548640"/>
            </a:xfrm>
            <a:custGeom>
              <a:avLst/>
              <a:gdLst>
                <a:gd name="connsiteX0" fmla="*/ 0 w 329773"/>
                <a:gd name="connsiteY0" fmla="*/ 0 h 548640"/>
                <a:gd name="connsiteX1" fmla="*/ 53340 w 329773"/>
                <a:gd name="connsiteY1" fmla="*/ 175260 h 548640"/>
                <a:gd name="connsiteX2" fmla="*/ 289560 w 329773"/>
                <a:gd name="connsiteY2" fmla="*/ 236220 h 548640"/>
                <a:gd name="connsiteX3" fmla="*/ 327660 w 329773"/>
                <a:gd name="connsiteY3" fmla="*/ 548640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773" h="548640">
                  <a:moveTo>
                    <a:pt x="0" y="0"/>
                  </a:moveTo>
                  <a:cubicBezTo>
                    <a:pt x="2540" y="67945"/>
                    <a:pt x="5080" y="135890"/>
                    <a:pt x="53340" y="175260"/>
                  </a:cubicBezTo>
                  <a:cubicBezTo>
                    <a:pt x="101600" y="214630"/>
                    <a:pt x="243840" y="173990"/>
                    <a:pt x="289560" y="236220"/>
                  </a:cubicBezTo>
                  <a:cubicBezTo>
                    <a:pt x="335280" y="298450"/>
                    <a:pt x="331470" y="423545"/>
                    <a:pt x="327660" y="548640"/>
                  </a:cubicBezTo>
                </a:path>
              </a:pathLst>
            </a:custGeom>
            <a:solidFill>
              <a:srgbClr val="93CDDD">
                <a:alpha val="43137"/>
              </a:srgb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 rot="10596370">
              <a:off x="7772046" y="2358719"/>
              <a:ext cx="315952" cy="512280"/>
            </a:xfrm>
            <a:custGeom>
              <a:avLst/>
              <a:gdLst>
                <a:gd name="connsiteX0" fmla="*/ 0 w 329773"/>
                <a:gd name="connsiteY0" fmla="*/ 0 h 548640"/>
                <a:gd name="connsiteX1" fmla="*/ 53340 w 329773"/>
                <a:gd name="connsiteY1" fmla="*/ 175260 h 548640"/>
                <a:gd name="connsiteX2" fmla="*/ 289560 w 329773"/>
                <a:gd name="connsiteY2" fmla="*/ 236220 h 548640"/>
                <a:gd name="connsiteX3" fmla="*/ 327660 w 329773"/>
                <a:gd name="connsiteY3" fmla="*/ 548640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773" h="548640">
                  <a:moveTo>
                    <a:pt x="0" y="0"/>
                  </a:moveTo>
                  <a:cubicBezTo>
                    <a:pt x="2540" y="67945"/>
                    <a:pt x="5080" y="135890"/>
                    <a:pt x="53340" y="175260"/>
                  </a:cubicBezTo>
                  <a:cubicBezTo>
                    <a:pt x="101600" y="214630"/>
                    <a:pt x="243840" y="173990"/>
                    <a:pt x="289560" y="236220"/>
                  </a:cubicBezTo>
                  <a:cubicBezTo>
                    <a:pt x="335280" y="298450"/>
                    <a:pt x="331470" y="423545"/>
                    <a:pt x="327660" y="548640"/>
                  </a:cubicBezTo>
                </a:path>
              </a:pathLst>
            </a:custGeom>
            <a:solidFill>
              <a:schemeClr val="accent5">
                <a:lumMod val="60000"/>
                <a:lumOff val="40000"/>
                <a:alpha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784981" y="2217420"/>
              <a:ext cx="99059" cy="24384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Isosceles Triangle 30"/>
          <p:cNvSpPr/>
          <p:nvPr/>
        </p:nvSpPr>
        <p:spPr>
          <a:xfrm rot="19974195">
            <a:off x="6514562" y="5427340"/>
            <a:ext cx="350970" cy="632072"/>
          </a:xfrm>
          <a:prstGeom prst="triangle">
            <a:avLst>
              <a:gd name="adj" fmla="val 37027"/>
            </a:avLst>
          </a:prstGeom>
          <a:solidFill>
            <a:srgbClr val="16080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122774" y="1805936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Camera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419" y="3550441"/>
            <a:ext cx="1830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Common-Volume</a:t>
            </a:r>
          </a:p>
          <a:p>
            <a:r>
              <a:rPr lang="en-US" dirty="0"/>
              <a:t>Backscatter</a:t>
            </a:r>
          </a:p>
        </p:txBody>
      </p:sp>
      <p:sp>
        <p:nvSpPr>
          <p:cNvPr id="34" name="TextBox 33"/>
          <p:cNvSpPr txBox="1"/>
          <p:nvPr/>
        </p:nvSpPr>
        <p:spPr>
          <a:xfrm rot="19991052">
            <a:off x="4754294" y="193304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Light</a:t>
            </a:r>
          </a:p>
        </p:txBody>
      </p:sp>
      <p:cxnSp>
        <p:nvCxnSpPr>
          <p:cNvPr id="36" name="Curved Connector 35"/>
          <p:cNvCxnSpPr>
            <a:stCxn id="33" idx="1"/>
          </p:cNvCxnSpPr>
          <p:nvPr/>
        </p:nvCxnSpPr>
        <p:spPr>
          <a:xfrm rot="10800000" flipV="1">
            <a:off x="6591681" y="3873607"/>
            <a:ext cx="723738" cy="682518"/>
          </a:xfrm>
          <a:prstGeom prst="curvedConnector3">
            <a:avLst>
              <a:gd name="adj1" fmla="val 50000"/>
            </a:avLst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315419" y="4489285"/>
            <a:ext cx="1471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Target Scatter</a:t>
            </a:r>
          </a:p>
        </p:txBody>
      </p:sp>
      <p:cxnSp>
        <p:nvCxnSpPr>
          <p:cNvPr id="39" name="Curved Connector 38"/>
          <p:cNvCxnSpPr>
            <a:stCxn id="38" idx="1"/>
            <a:endCxn id="27" idx="2"/>
          </p:cNvCxnSpPr>
          <p:nvPr/>
        </p:nvCxnSpPr>
        <p:spPr>
          <a:xfrm rot="10800000" flipV="1">
            <a:off x="6733835" y="4673950"/>
            <a:ext cx="581584" cy="830561"/>
          </a:xfrm>
          <a:prstGeom prst="curvedConnector3">
            <a:avLst>
              <a:gd name="adj1" fmla="val 50000"/>
            </a:avLst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315419" y="5976194"/>
            <a:ext cx="930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Shadow</a:t>
            </a:r>
          </a:p>
        </p:txBody>
      </p:sp>
      <p:cxnSp>
        <p:nvCxnSpPr>
          <p:cNvPr id="43" name="Curved Connector 42"/>
          <p:cNvCxnSpPr>
            <a:stCxn id="42" idx="1"/>
            <a:endCxn id="31" idx="3"/>
          </p:cNvCxnSpPr>
          <p:nvPr/>
        </p:nvCxnSpPr>
        <p:spPr>
          <a:xfrm rot="10800000">
            <a:off x="6793467" y="6045464"/>
            <a:ext cx="521953" cy="115397"/>
          </a:xfrm>
          <a:prstGeom prst="curvedConnector2">
            <a:avLst/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1343641-CB5F-4C77-A6FA-F80744C94343}"/>
              </a:ext>
            </a:extLst>
          </p:cNvPr>
          <p:cNvSpPr/>
          <p:nvPr/>
        </p:nvSpPr>
        <p:spPr>
          <a:xfrm>
            <a:off x="0" y="6534686"/>
            <a:ext cx="86687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Complete Details in: 04-EyeRIS-Imaging-Geometry.pdf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8F30868-C003-42CA-A436-BD9D16D2C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14</a:t>
            </a:fld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5539740" y="2427101"/>
            <a:ext cx="830961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735882" y="3656279"/>
            <a:ext cx="350886" cy="20542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87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1388F-50EA-4AA7-977A-B82B96A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90AEE-F0C7-40A5-A094-9C9193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009" y="1264521"/>
            <a:ext cx="3535680" cy="49815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Blender simulation</a:t>
            </a:r>
          </a:p>
          <a:p>
            <a:pPr lvl="1"/>
            <a:r>
              <a:rPr lang="en-US" dirty="0"/>
              <a:t>Six lights in hexagon</a:t>
            </a:r>
          </a:p>
          <a:p>
            <a:pPr lvl="1"/>
            <a:r>
              <a:rPr lang="en-US" dirty="0"/>
              <a:t>One camera at center of hexagon</a:t>
            </a:r>
          </a:p>
          <a:p>
            <a:pPr lvl="1"/>
            <a:r>
              <a:rPr lang="en-US" dirty="0"/>
              <a:t>Target at 1 m range</a:t>
            </a:r>
          </a:p>
          <a:p>
            <a:r>
              <a:rPr lang="en-US" dirty="0"/>
              <a:t>Vary the size of the hexagon to test different source-receiver separation</a:t>
            </a:r>
          </a:p>
          <a:p>
            <a:r>
              <a:rPr lang="en-US" dirty="0"/>
              <a:t>Volume scattering based on </a:t>
            </a:r>
            <a:r>
              <a:rPr lang="en-US" dirty="0" err="1"/>
              <a:t>Henyey</a:t>
            </a:r>
            <a:r>
              <a:rPr lang="en-US" dirty="0"/>
              <a:t>-Greenstein phase function</a:t>
            </a:r>
          </a:p>
          <a:p>
            <a:r>
              <a:rPr lang="en-US" dirty="0"/>
              <a:t>Uniformly random distribution of 1 mm particles with varied concentration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7" y="962025"/>
            <a:ext cx="3857625" cy="5619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40780" y="1531620"/>
            <a:ext cx="937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Camera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0740" y="1264521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82740" y="1254621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1893" y="1461700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24664" y="1746700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50244" y="1777660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94924" y="1500661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Light6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1260" y="4244340"/>
            <a:ext cx="937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Target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521893" y="1756600"/>
            <a:ext cx="67627" cy="2407637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55706" y="2821918"/>
            <a:ext cx="43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 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A1692B4-2402-42B0-B969-76FA1E825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11045"/>
            <a:ext cx="2133600" cy="365125"/>
          </a:xfrm>
        </p:spPr>
        <p:txBody>
          <a:bodyPr/>
          <a:lstStyle/>
          <a:p>
            <a:fld id="{0FB56013-B943-42BA-886F-6F9D4EB85E9D}" type="slidenum">
              <a:rPr lang="en-US" smtClean="0"/>
              <a:t>15</a:t>
            </a:fld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3C1B39-8972-4831-8C69-AAB20AD23BC3}"/>
              </a:ext>
            </a:extLst>
          </p:cNvPr>
          <p:cNvSpPr/>
          <p:nvPr/>
        </p:nvSpPr>
        <p:spPr>
          <a:xfrm>
            <a:off x="18098" y="6264099"/>
            <a:ext cx="8668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Phase function details: http://www.oceanopticsbook.info/view/scattering/the_henyeygreenstein_phase_function</a:t>
            </a:r>
          </a:p>
        </p:txBody>
      </p:sp>
    </p:spTree>
    <p:extLst>
      <p:ext uri="{BB962C8B-B14F-4D97-AF65-F5344CB8AC3E}">
        <p14:creationId xmlns:p14="http://schemas.microsoft.com/office/powerpoint/2010/main" val="1994592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 Simulation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869"/>
            <a:ext cx="9144000" cy="5486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8955" y="617178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1441" y="6186731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36098" y="617178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 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35564" y="6168638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45 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7212" y="6168638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60 cm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5020" y="2323002"/>
            <a:ext cx="4823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6.2 particles / liter, scattering density = 0.5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42348" y="4132247"/>
            <a:ext cx="4823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62.5 particles / liter, scattering density = 1.0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75020" y="5963697"/>
            <a:ext cx="3371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625 particles / liter, scattering density = 2.0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436870" y="6680024"/>
            <a:ext cx="876300" cy="0"/>
          </a:xfrm>
          <a:prstGeom prst="straightConnector1">
            <a:avLst/>
          </a:prstGeom>
          <a:ln w="3810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74509" y="6479690"/>
            <a:ext cx="26065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Increasing size of hexagon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58E73-B231-4D07-93ED-B9E42586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01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 Simulation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42" y="1205865"/>
            <a:ext cx="2794635" cy="2560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381" y="1205865"/>
            <a:ext cx="2817317" cy="2560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1802" y="1205866"/>
            <a:ext cx="2763632" cy="2560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80" y="376639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34173" y="376639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 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934" y="376639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60 cm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190AEE-F0C7-40A5-A094-9C9193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335780"/>
            <a:ext cx="8161019" cy="2270760"/>
          </a:xfrm>
        </p:spPr>
        <p:txBody>
          <a:bodyPr>
            <a:normAutofit/>
          </a:bodyPr>
          <a:lstStyle/>
          <a:p>
            <a:r>
              <a:rPr lang="en-US" dirty="0"/>
              <a:t>Individual particles have much better contrast at 30, 60 cm compared to 10 cm</a:t>
            </a:r>
          </a:p>
          <a:p>
            <a:r>
              <a:rPr lang="en-US" dirty="0"/>
              <a:t>Overall image contrast is significantly higher at 30 or 60 cm compared to 10 cm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603057-5FF4-4900-B8A9-F33233DD1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32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E4371-B891-46CB-ADED-15FA03AA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Optical Power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D2081-58F5-4766-9204-D82040203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871519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How much light is needed?</a:t>
            </a:r>
          </a:p>
          <a:p>
            <a:r>
              <a:rPr lang="en-US" dirty="0"/>
              <a:t>Received signal calculation</a:t>
            </a:r>
          </a:p>
          <a:p>
            <a:pPr lvl="1"/>
            <a:r>
              <a:rPr lang="en-US" dirty="0"/>
              <a:t>100 um particle</a:t>
            </a:r>
          </a:p>
          <a:p>
            <a:pPr lvl="1"/>
            <a:r>
              <a:rPr lang="en-US" dirty="0"/>
              <a:t>Volume scatter</a:t>
            </a:r>
          </a:p>
          <a:p>
            <a:pPr lvl="1"/>
            <a:r>
              <a:rPr lang="en-US" dirty="0"/>
              <a:t>Particle motion requires short exposure time</a:t>
            </a:r>
          </a:p>
          <a:p>
            <a:pPr lvl="1"/>
            <a:r>
              <a:rPr lang="en-US" dirty="0"/>
              <a:t>SNR ~ sqrt(QE*photons)</a:t>
            </a:r>
          </a:p>
          <a:p>
            <a:pPr lvl="1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00812F4-DFB6-444E-8AB1-ACDB77A01B88}"/>
              </a:ext>
            </a:extLst>
          </p:cNvPr>
          <p:cNvSpPr/>
          <p:nvPr/>
        </p:nvSpPr>
        <p:spPr>
          <a:xfrm rot="16200000">
            <a:off x="7031680" y="4892157"/>
            <a:ext cx="291401" cy="268447"/>
          </a:xfrm>
          <a:prstGeom prst="ellipse">
            <a:avLst/>
          </a:prstGeom>
          <a:solidFill>
            <a:srgbClr val="F2F2F2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B09C3FBB-946E-4624-A451-910069C6782A}"/>
              </a:ext>
            </a:extLst>
          </p:cNvPr>
          <p:cNvSpPr/>
          <p:nvPr/>
        </p:nvSpPr>
        <p:spPr>
          <a:xfrm rot="20335642">
            <a:off x="6391350" y="2505084"/>
            <a:ext cx="719238" cy="2913098"/>
          </a:xfrm>
          <a:prstGeom prst="triangle">
            <a:avLst/>
          </a:prstGeom>
          <a:solidFill>
            <a:srgbClr val="95373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BB75E3-61D1-4B61-9C9B-C0291CB4CF6D}"/>
              </a:ext>
            </a:extLst>
          </p:cNvPr>
          <p:cNvCxnSpPr>
            <a:cxnSpLocks/>
            <a:stCxn id="4" idx="6"/>
          </p:cNvCxnSpPr>
          <p:nvPr/>
        </p:nvCxnSpPr>
        <p:spPr>
          <a:xfrm>
            <a:off x="7177381" y="4880680"/>
            <a:ext cx="0" cy="626962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8F3E47-55E9-4025-BD08-19BCE0C428C8}"/>
              </a:ext>
            </a:extLst>
          </p:cNvPr>
          <p:cNvCxnSpPr>
            <a:cxnSpLocks/>
            <a:endCxn id="4" idx="1"/>
          </p:cNvCxnSpPr>
          <p:nvPr/>
        </p:nvCxnSpPr>
        <p:spPr>
          <a:xfrm flipH="1">
            <a:off x="7082470" y="5037859"/>
            <a:ext cx="94912" cy="91547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EA050C-1B37-49B2-8E30-185CCABCA414}"/>
              </a:ext>
            </a:extLst>
          </p:cNvPr>
          <p:cNvCxnSpPr>
            <a:cxnSpLocks/>
          </p:cNvCxnSpPr>
          <p:nvPr/>
        </p:nvCxnSpPr>
        <p:spPr>
          <a:xfrm flipH="1">
            <a:off x="7043158" y="5037859"/>
            <a:ext cx="134223" cy="30200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5F76907-EA90-4E19-8576-DEC040DAB1C1}"/>
              </a:ext>
            </a:extLst>
          </p:cNvPr>
          <p:cNvCxnSpPr>
            <a:cxnSpLocks/>
          </p:cNvCxnSpPr>
          <p:nvPr/>
        </p:nvCxnSpPr>
        <p:spPr>
          <a:xfrm>
            <a:off x="7177380" y="5037857"/>
            <a:ext cx="546196" cy="133246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03A777-5A67-4A82-9C84-4B223EF8AAAC}"/>
              </a:ext>
            </a:extLst>
          </p:cNvPr>
          <p:cNvCxnSpPr>
            <a:cxnSpLocks/>
          </p:cNvCxnSpPr>
          <p:nvPr/>
        </p:nvCxnSpPr>
        <p:spPr>
          <a:xfrm flipH="1" flipV="1">
            <a:off x="7005756" y="4903636"/>
            <a:ext cx="171625" cy="13422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B7E4F05-071A-4F2A-BD52-DB926D373DA3}"/>
              </a:ext>
            </a:extLst>
          </p:cNvPr>
          <p:cNvCxnSpPr>
            <a:cxnSpLocks/>
          </p:cNvCxnSpPr>
          <p:nvPr/>
        </p:nvCxnSpPr>
        <p:spPr>
          <a:xfrm flipV="1">
            <a:off x="7177380" y="4802967"/>
            <a:ext cx="0" cy="234891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0AD50DE-2B9D-4D6E-AE37-369E3EB4766D}"/>
              </a:ext>
            </a:extLst>
          </p:cNvPr>
          <p:cNvCxnSpPr>
            <a:cxnSpLocks/>
          </p:cNvCxnSpPr>
          <p:nvPr/>
        </p:nvCxnSpPr>
        <p:spPr>
          <a:xfrm>
            <a:off x="7177379" y="5037858"/>
            <a:ext cx="229135" cy="1088305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61B686B-5840-47F2-9E50-5DA0932DDD57}"/>
              </a:ext>
            </a:extLst>
          </p:cNvPr>
          <p:cNvCxnSpPr>
            <a:cxnSpLocks/>
          </p:cNvCxnSpPr>
          <p:nvPr/>
        </p:nvCxnSpPr>
        <p:spPr>
          <a:xfrm>
            <a:off x="7177379" y="5037857"/>
            <a:ext cx="594404" cy="988529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EEDFAB5-93F4-4BA1-AB97-DC72503EA19E}"/>
              </a:ext>
            </a:extLst>
          </p:cNvPr>
          <p:cNvCxnSpPr>
            <a:cxnSpLocks/>
          </p:cNvCxnSpPr>
          <p:nvPr/>
        </p:nvCxnSpPr>
        <p:spPr>
          <a:xfrm>
            <a:off x="7177380" y="5037858"/>
            <a:ext cx="260062" cy="30200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ECED325-5B42-48CF-88C4-50A09246918C}"/>
              </a:ext>
            </a:extLst>
          </p:cNvPr>
          <p:cNvCxnSpPr>
            <a:cxnSpLocks/>
          </p:cNvCxnSpPr>
          <p:nvPr/>
        </p:nvCxnSpPr>
        <p:spPr>
          <a:xfrm>
            <a:off x="7177380" y="5037857"/>
            <a:ext cx="260062" cy="6711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03C96F6-5596-4D31-B64B-1740157E8C59}"/>
              </a:ext>
            </a:extLst>
          </p:cNvPr>
          <p:cNvCxnSpPr>
            <a:cxnSpLocks/>
            <a:endCxn id="4" idx="5"/>
          </p:cNvCxnSpPr>
          <p:nvPr/>
        </p:nvCxnSpPr>
        <p:spPr>
          <a:xfrm flipV="1">
            <a:off x="7177380" y="4923355"/>
            <a:ext cx="94911" cy="11450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7048030" y="1915563"/>
            <a:ext cx="373380" cy="62484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20357586">
            <a:off x="5921815" y="2005433"/>
            <a:ext cx="373380" cy="62484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00103" y="1489474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Camera</a:t>
            </a:r>
          </a:p>
        </p:txBody>
      </p:sp>
      <p:sp>
        <p:nvSpPr>
          <p:cNvPr id="25" name="TextBox 24"/>
          <p:cNvSpPr txBox="1"/>
          <p:nvPr/>
        </p:nvSpPr>
        <p:spPr>
          <a:xfrm rot="20440913">
            <a:off x="5585383" y="1681762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Light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78085" y="5162588"/>
            <a:ext cx="102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Backscatter</a:t>
            </a:r>
          </a:p>
        </p:txBody>
      </p:sp>
      <p:cxnSp>
        <p:nvCxnSpPr>
          <p:cNvPr id="48" name="Curved Connector 47"/>
          <p:cNvCxnSpPr>
            <a:stCxn id="45" idx="3"/>
          </p:cNvCxnSpPr>
          <p:nvPr/>
        </p:nvCxnSpPr>
        <p:spPr>
          <a:xfrm flipV="1">
            <a:off x="5601442" y="4802968"/>
            <a:ext cx="1461511" cy="513509"/>
          </a:xfrm>
          <a:prstGeom prst="curvedConnector3">
            <a:avLst>
              <a:gd name="adj1" fmla="val 50000"/>
            </a:avLst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578085" y="5496358"/>
            <a:ext cx="1339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Forward Scatter</a:t>
            </a:r>
          </a:p>
        </p:txBody>
      </p:sp>
      <p:cxnSp>
        <p:nvCxnSpPr>
          <p:cNvPr id="50" name="Curved Connector 49"/>
          <p:cNvCxnSpPr>
            <a:stCxn id="49" idx="3"/>
          </p:cNvCxnSpPr>
          <p:nvPr/>
        </p:nvCxnSpPr>
        <p:spPr>
          <a:xfrm>
            <a:off x="5917811" y="5650247"/>
            <a:ext cx="1603129" cy="625020"/>
          </a:xfrm>
          <a:prstGeom prst="curvedConnector3">
            <a:avLst>
              <a:gd name="adj1" fmla="val 50000"/>
            </a:avLst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Arc 55"/>
          <p:cNvSpPr/>
          <p:nvPr/>
        </p:nvSpPr>
        <p:spPr>
          <a:xfrm rot="19972521">
            <a:off x="6420412" y="4177719"/>
            <a:ext cx="1439624" cy="1474138"/>
          </a:xfrm>
          <a:prstGeom prst="arc">
            <a:avLst>
              <a:gd name="adj1" fmla="val 10796395"/>
              <a:gd name="adj2" fmla="val 0"/>
            </a:avLst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B09C3FBB-946E-4624-A451-910069C6782A}"/>
              </a:ext>
            </a:extLst>
          </p:cNvPr>
          <p:cNvSpPr/>
          <p:nvPr/>
        </p:nvSpPr>
        <p:spPr>
          <a:xfrm rot="10800000">
            <a:off x="7133929" y="2540402"/>
            <a:ext cx="215076" cy="2909844"/>
          </a:xfrm>
          <a:prstGeom prst="triangle">
            <a:avLst>
              <a:gd name="adj" fmla="val 67715"/>
            </a:avLst>
          </a:prstGeom>
          <a:solidFill>
            <a:srgbClr val="95373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5026160" y="2520046"/>
            <a:ext cx="3494280" cy="3582066"/>
            <a:chOff x="5026160" y="2520046"/>
            <a:chExt cx="3494280" cy="3582066"/>
          </a:xfrm>
        </p:grpSpPr>
        <p:sp>
          <p:nvSpPr>
            <p:cNvPr id="55" name="Arc 54"/>
            <p:cNvSpPr/>
            <p:nvPr/>
          </p:nvSpPr>
          <p:spPr>
            <a:xfrm rot="19972521">
              <a:off x="6769580" y="4496588"/>
              <a:ext cx="725693" cy="852528"/>
            </a:xfrm>
            <a:prstGeom prst="arc">
              <a:avLst>
                <a:gd name="adj1" fmla="val 10796395"/>
                <a:gd name="adj2" fmla="val 0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Arc 56"/>
            <p:cNvSpPr/>
            <p:nvPr/>
          </p:nvSpPr>
          <p:spPr>
            <a:xfrm rot="19972521">
              <a:off x="6045802" y="3846295"/>
              <a:ext cx="1886576" cy="1791695"/>
            </a:xfrm>
            <a:prstGeom prst="arc">
              <a:avLst>
                <a:gd name="adj1" fmla="val 10796395"/>
                <a:gd name="adj2" fmla="val 0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Arc 57"/>
            <p:cNvSpPr/>
            <p:nvPr/>
          </p:nvSpPr>
          <p:spPr>
            <a:xfrm rot="19972521">
              <a:off x="5710107" y="3508296"/>
              <a:ext cx="2443572" cy="2281227"/>
            </a:xfrm>
            <a:prstGeom prst="arc">
              <a:avLst>
                <a:gd name="adj1" fmla="val 10796395"/>
                <a:gd name="adj2" fmla="val 0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Arc 58"/>
            <p:cNvSpPr/>
            <p:nvPr/>
          </p:nvSpPr>
          <p:spPr>
            <a:xfrm rot="19972521">
              <a:off x="5423895" y="3069314"/>
              <a:ext cx="2920474" cy="3032798"/>
            </a:xfrm>
            <a:prstGeom prst="arc">
              <a:avLst>
                <a:gd name="adj1" fmla="val 10796395"/>
                <a:gd name="adj2" fmla="val 0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Arc 61"/>
            <p:cNvSpPr/>
            <p:nvPr/>
          </p:nvSpPr>
          <p:spPr>
            <a:xfrm rot="19972521">
              <a:off x="5026160" y="2520046"/>
              <a:ext cx="3494280" cy="3578268"/>
            </a:xfrm>
            <a:prstGeom prst="arc">
              <a:avLst>
                <a:gd name="adj1" fmla="val 10796395"/>
                <a:gd name="adj2" fmla="val 0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7753955" y="4534881"/>
            <a:ext cx="1286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Incident power</a:t>
            </a:r>
          </a:p>
          <a:p>
            <a:r>
              <a:rPr lang="en-US" sz="1400" dirty="0"/>
              <a:t>Density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603152" y="2075038"/>
            <a:ext cx="1347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Received power</a:t>
            </a:r>
          </a:p>
          <a:p>
            <a:r>
              <a:rPr lang="en-US" sz="1400" dirty="0"/>
              <a:t>Density</a:t>
            </a:r>
          </a:p>
        </p:txBody>
      </p:sp>
      <p:cxnSp>
        <p:nvCxnSpPr>
          <p:cNvPr id="66" name="Curved Connector 65"/>
          <p:cNvCxnSpPr>
            <a:stCxn id="65" idx="2"/>
          </p:cNvCxnSpPr>
          <p:nvPr/>
        </p:nvCxnSpPr>
        <p:spPr>
          <a:xfrm rot="5400000">
            <a:off x="7763844" y="2085111"/>
            <a:ext cx="12700" cy="1026295"/>
          </a:xfrm>
          <a:prstGeom prst="curvedConnector4">
            <a:avLst>
              <a:gd name="adj1" fmla="val 3480000"/>
              <a:gd name="adj2" fmla="val 99906"/>
            </a:avLst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70"/>
          <p:cNvCxnSpPr>
            <a:stCxn id="64" idx="2"/>
          </p:cNvCxnSpPr>
          <p:nvPr/>
        </p:nvCxnSpPr>
        <p:spPr>
          <a:xfrm rot="5400000">
            <a:off x="7908955" y="4752299"/>
            <a:ext cx="182581" cy="794185"/>
          </a:xfrm>
          <a:prstGeom prst="curvedConnector2">
            <a:avLst/>
          </a:prstGeom>
          <a:ln w="1905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FD0D0-DB19-4CD4-84C3-F39DD5BF3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03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Optical Power 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55" y="1524000"/>
            <a:ext cx="5200855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Key design constraints</a:t>
            </a:r>
          </a:p>
          <a:p>
            <a:pPr lvl="1"/>
            <a:r>
              <a:rPr lang="en-US" dirty="0"/>
              <a:t>Motion blur: reduces SNR per-pixel</a:t>
            </a:r>
          </a:p>
          <a:p>
            <a:pPr lvl="2"/>
            <a:r>
              <a:rPr lang="en-US" dirty="0">
                <a:solidFill>
                  <a:srgbClr val="FFC000"/>
                </a:solidFill>
              </a:rPr>
              <a:t>SNR ~ 1 /#</a:t>
            </a:r>
            <a:r>
              <a:rPr lang="en-US" dirty="0" err="1">
                <a:solidFill>
                  <a:srgbClr val="FFC000"/>
                </a:solidFill>
              </a:rPr>
              <a:t>pixels_moved</a:t>
            </a:r>
            <a:endParaRPr lang="en-US" dirty="0">
              <a:solidFill>
                <a:srgbClr val="FFC000"/>
              </a:solidFill>
            </a:endParaRPr>
          </a:p>
          <a:p>
            <a:pPr lvl="1"/>
            <a:r>
              <a:rPr lang="en-US" dirty="0"/>
              <a:t>Minimum particle size: larger particle scatter more light</a:t>
            </a:r>
          </a:p>
          <a:p>
            <a:pPr lvl="2"/>
            <a:r>
              <a:rPr lang="en-US" dirty="0">
                <a:solidFill>
                  <a:srgbClr val="FFC000"/>
                </a:solidFill>
              </a:rPr>
              <a:t>SNR ~ paticle_radius^2</a:t>
            </a:r>
          </a:p>
          <a:p>
            <a:pPr lvl="1"/>
            <a:r>
              <a:rPr lang="en-US" dirty="0"/>
              <a:t>Scattering and absorption in water (</a:t>
            </a:r>
            <a:r>
              <a:rPr lang="en-US" dirty="0" err="1"/>
              <a:t>beam_c</a:t>
            </a:r>
            <a:r>
              <a:rPr lang="en-US" dirty="0"/>
              <a:t>): increased IOPs reduce SNR exponentially</a:t>
            </a:r>
          </a:p>
          <a:p>
            <a:pPr lvl="2"/>
            <a:r>
              <a:rPr lang="en-US" dirty="0">
                <a:solidFill>
                  <a:srgbClr val="FFC000"/>
                </a:solidFill>
              </a:rPr>
              <a:t>SNR ~ </a:t>
            </a:r>
            <a:r>
              <a:rPr lang="en-US" dirty="0" err="1">
                <a:solidFill>
                  <a:srgbClr val="FFC000"/>
                </a:solidFill>
              </a:rPr>
              <a:t>exp</a:t>
            </a:r>
            <a:r>
              <a:rPr lang="en-US" dirty="0">
                <a:solidFill>
                  <a:srgbClr val="FFC000"/>
                </a:solidFill>
              </a:rPr>
              <a:t>(-2* range * </a:t>
            </a:r>
            <a:r>
              <a:rPr lang="en-US" dirty="0" err="1">
                <a:solidFill>
                  <a:srgbClr val="FFC000"/>
                </a:solidFill>
              </a:rPr>
              <a:t>beam_c</a:t>
            </a:r>
            <a:r>
              <a:rPr lang="en-US" dirty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585460" y="1196340"/>
            <a:ext cx="2125980" cy="19812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585460" y="119634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94120" y="119634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010400" y="119634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85166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01740" y="185166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593080" y="185166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02780" y="252222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301740" y="252222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00700" y="2506980"/>
            <a:ext cx="701040" cy="6553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 rot="2758667">
            <a:off x="5608318" y="1621279"/>
            <a:ext cx="1424940" cy="449580"/>
          </a:xfrm>
          <a:prstGeom prst="roundRect">
            <a:avLst>
              <a:gd name="adj" fmla="val 50000"/>
            </a:avLst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431280" y="1965960"/>
            <a:ext cx="449580" cy="449580"/>
          </a:xfrm>
          <a:prstGeom prst="ellipse">
            <a:avLst/>
          </a:prstGeom>
          <a:solidFill>
            <a:srgbClr val="953735">
              <a:alpha val="80000"/>
            </a:srgbClr>
          </a:solidFill>
          <a:ln>
            <a:solidFill>
              <a:srgbClr val="953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rot="2622760">
            <a:off x="6186046" y="1629160"/>
            <a:ext cx="5971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(</a:t>
            </a:r>
            <a:r>
              <a:rPr lang="en-US" sz="1400" dirty="0" err="1">
                <a:solidFill>
                  <a:schemeClr val="bg1"/>
                </a:solidFill>
              </a:rPr>
              <a:t>u,v</a:t>
            </a:r>
            <a:r>
              <a:rPr lang="en-US" sz="1400" dirty="0">
                <a:solidFill>
                  <a:schemeClr val="bg1"/>
                </a:solidFill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5887712" y="1428734"/>
            <a:ext cx="775978" cy="779153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40980" y="1428734"/>
            <a:ext cx="1260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Instantaneous </a:t>
            </a:r>
          </a:p>
          <a:p>
            <a:r>
              <a:rPr lang="en-US" sz="1400" dirty="0"/>
              <a:t>Particle Image</a:t>
            </a:r>
          </a:p>
        </p:txBody>
      </p:sp>
      <p:cxnSp>
        <p:nvCxnSpPr>
          <p:cNvPr id="27" name="Curved Connector 26"/>
          <p:cNvCxnSpPr>
            <a:stCxn id="26" idx="2"/>
            <a:endCxn id="14" idx="5"/>
          </p:cNvCxnSpPr>
          <p:nvPr/>
        </p:nvCxnSpPr>
        <p:spPr>
          <a:xfrm rot="5400000">
            <a:off x="7444198" y="1322777"/>
            <a:ext cx="397747" cy="1656100"/>
          </a:xfrm>
          <a:prstGeom prst="curvedConnector3">
            <a:avLst>
              <a:gd name="adj1" fmla="val 174027"/>
            </a:avLst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951220" y="764889"/>
            <a:ext cx="290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Particle Trajectory During Exposure</a:t>
            </a:r>
          </a:p>
        </p:txBody>
      </p:sp>
      <p:cxnSp>
        <p:nvCxnSpPr>
          <p:cNvPr id="30" name="Curved Connector 29"/>
          <p:cNvCxnSpPr>
            <a:stCxn id="29" idx="2"/>
          </p:cNvCxnSpPr>
          <p:nvPr/>
        </p:nvCxnSpPr>
        <p:spPr>
          <a:xfrm rot="5400000">
            <a:off x="6629272" y="882680"/>
            <a:ext cx="584732" cy="964704"/>
          </a:xfrm>
          <a:prstGeom prst="curvedConnector2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9A32236-549C-4BBF-AA77-9B407661C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56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004"/>
            <a:ext cx="8229600" cy="5216876"/>
          </a:xfrm>
        </p:spPr>
        <p:txBody>
          <a:bodyPr>
            <a:normAutofit/>
          </a:bodyPr>
          <a:lstStyle/>
          <a:p>
            <a:r>
              <a:rPr lang="en-US" dirty="0"/>
              <a:t>Science goals and motivation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Cabled instrument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4E526-7C3D-41A4-99D9-F3A46FEE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43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8BEE5-8921-4CCD-9D76-4816129B9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Optical Power Budget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119607"/>
              </p:ext>
            </p:extLst>
          </p:nvPr>
        </p:nvGraphicFramePr>
        <p:xfrm>
          <a:off x="381000" y="996775"/>
          <a:ext cx="8420100" cy="3535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3011731956"/>
                    </a:ext>
                  </a:extLst>
                </a:gridCol>
                <a:gridCol w="661670">
                  <a:extLst>
                    <a:ext uri="{9D8B030D-6E8A-4147-A177-3AD203B41FA5}">
                      <a16:colId xmlns:a16="http://schemas.microsoft.com/office/drawing/2014/main" val="2780814979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4250967263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579056370"/>
                    </a:ext>
                  </a:extLst>
                </a:gridCol>
                <a:gridCol w="5044440">
                  <a:extLst>
                    <a:ext uri="{9D8B030D-6E8A-4147-A177-3AD203B41FA5}">
                      <a16:colId xmlns:a16="http://schemas.microsoft.com/office/drawing/2014/main" val="492054808"/>
                    </a:ext>
                  </a:extLst>
                </a:gridCol>
              </a:tblGrid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Light Power Output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W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This is ther optical power output from a single light source in the array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2061059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Total number of lights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#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Assume that all lights combine equally to illuminate the imaged volume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21863890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Fraction of light in illuminated area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This is the fraction of the output power that actually illuminates the imaged volume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5279274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Illuminated area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625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cm^2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This is the cross-sectional area of the imaged volume that is illuminated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04294201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Power Density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0.048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W/cm^2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Total power density of the lights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7373660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Total path length in water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Two-way path length in water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7088684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Absorption coeff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1/m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at 630 nm in seawater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93262119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Scattering coeff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1/m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one-way scatter vs two way aborption since the on the way to the target the scattered light still hits the target.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65488498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Attenuation over total path in water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0.201896518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Fraction of power lost to attenuation in water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69948565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Scattering Intensity ratio from MiePlot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1E-11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Fraction of input intensity to </a:t>
                      </a:r>
                      <a:r>
                        <a:rPr lang="en-US" sz="800" u="none" strike="noStrike" dirty="0" err="1">
                          <a:effectLst/>
                        </a:rPr>
                        <a:t>backscatered</a:t>
                      </a:r>
                      <a:r>
                        <a:rPr lang="en-US" sz="800" u="none" strike="noStrike" dirty="0">
                          <a:effectLst/>
                        </a:rPr>
                        <a:t> intensity over  150-180 </a:t>
                      </a:r>
                      <a:r>
                        <a:rPr lang="en-US" sz="800" u="none" strike="noStrike" dirty="0" err="1">
                          <a:effectLst/>
                        </a:rPr>
                        <a:t>deg</a:t>
                      </a:r>
                      <a:r>
                        <a:rPr lang="en-US" sz="800" u="none" strike="noStrike" dirty="0">
                          <a:effectLst/>
                        </a:rPr>
                        <a:t> for a 100 um sphere of 1.4 refractive index in 1.34 water at 630 nm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01726925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Power scattered back towards lens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9.69103E-14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W/cm^2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Watts per solid angle in the backward hemisphere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23543014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Focal length of lens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mm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9065009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Aperature of lens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F/#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91175879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Effective area subtended by lens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2.504458429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cm^2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2735678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Power collected by lens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2.42708E-13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W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0775257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Lens efficiency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0.75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85878563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Power Incident on pixel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1.82031E-13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W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9516077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Exposure Time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0.0005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Longest exposure at 10 cm/s and 50 um pixel to avoid motion blur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24853269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Energy on pixel during exposure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9.10155E-17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J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14110860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da-DK" sz="800" u="none" strike="noStrike">
                          <a:effectLst/>
                        </a:rPr>
                        <a:t>Photons per Pixel at 630 nm</a:t>
                      </a:r>
                      <a:endParaRPr lang="da-D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288.9379636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From : https://www.pveducation.org/pvcdrom/properties-of-sunlight/energy-of-photon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13778131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6484107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Sensor Quantum Efficiency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1499692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6242669"/>
                  </a:ext>
                </a:extLst>
              </a:tr>
              <a:tr h="10135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effectLst/>
                        </a:rPr>
                        <a:t>Pixel SNR (assuming not dark noise limited)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12.01952502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3609865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190AEE-F0C7-40A5-A094-9C9193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55820"/>
            <a:ext cx="8161019" cy="195072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With a 10 cm/s velocity, and 50 um pixel, max exposure to blur less than 1 pixel is </a:t>
            </a:r>
            <a:r>
              <a:rPr lang="en-US" dirty="0">
                <a:solidFill>
                  <a:srgbClr val="FFC000"/>
                </a:solidFill>
              </a:rPr>
              <a:t>500 us</a:t>
            </a:r>
          </a:p>
          <a:p>
            <a:r>
              <a:rPr lang="en-US" dirty="0"/>
              <a:t>A set of 6x 10 W (optical output power) lights provide  </a:t>
            </a:r>
            <a:r>
              <a:rPr lang="en-US" dirty="0">
                <a:solidFill>
                  <a:srgbClr val="FFC000"/>
                </a:solidFill>
              </a:rPr>
              <a:t>12 dB SNR for a 100 um particle at 500 us exposure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" y="6434405"/>
            <a:ext cx="9342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Worksheet: Source-Files/LightBudget.xlsx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A31683-B83F-4A93-97CB-0A0E12B63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47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04B9-E0C4-48FF-815A-04B66257C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Light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CA546-9293-49E4-A78F-632501CA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98526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First version will use DSPL </a:t>
            </a:r>
            <a:r>
              <a:rPr lang="en-US" dirty="0" err="1"/>
              <a:t>SeaLite</a:t>
            </a:r>
            <a:endParaRPr lang="en-US" dirty="0"/>
          </a:p>
          <a:p>
            <a:r>
              <a:rPr lang="en-US" dirty="0"/>
              <a:t>Easy to integrate and provides RS-485 dimming</a:t>
            </a:r>
          </a:p>
          <a:p>
            <a:r>
              <a:rPr lang="en-US" dirty="0"/>
              <a:t>Size: 2.5” OD x 4” long</a:t>
            </a:r>
          </a:p>
          <a:p>
            <a:r>
              <a:rPr lang="en-US" dirty="0"/>
              <a:t>Proven on many other MBARI assets</a:t>
            </a:r>
          </a:p>
          <a:p>
            <a:r>
              <a:rPr lang="en-US" dirty="0"/>
              <a:t>Can choose color from range of Cree LEDs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74F577-06FF-4D8A-ABC3-77E0E0F7F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019" y="1821941"/>
            <a:ext cx="4544981" cy="32225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FB5F9-F4E8-40E6-9821-E1B2FF064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2C7E42-896D-4ABD-A06D-459F4A857A8B}"/>
              </a:ext>
            </a:extLst>
          </p:cNvPr>
          <p:cNvSpPr/>
          <p:nvPr/>
        </p:nvSpPr>
        <p:spPr>
          <a:xfrm>
            <a:off x="302084" y="6356350"/>
            <a:ext cx="5539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/Datasheet:  MultirayLEDSeaLite2025_Specifications.pdf</a:t>
            </a:r>
          </a:p>
        </p:txBody>
      </p:sp>
    </p:spTree>
    <p:extLst>
      <p:ext uri="{BB962C8B-B14F-4D97-AF65-F5344CB8AC3E}">
        <p14:creationId xmlns:p14="http://schemas.microsoft.com/office/powerpoint/2010/main" val="2846745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challenge: high data rate from </a:t>
            </a:r>
            <a:r>
              <a:rPr lang="en-US" dirty="0" err="1"/>
              <a:t>CoaXPress</a:t>
            </a:r>
            <a:r>
              <a:rPr lang="en-US" dirty="0"/>
              <a:t> camera bus to ship</a:t>
            </a:r>
          </a:p>
          <a:p>
            <a:r>
              <a:rPr lang="en-US" dirty="0"/>
              <a:t>Approach: </a:t>
            </a:r>
            <a:r>
              <a:rPr lang="en-US" dirty="0" err="1"/>
              <a:t>CoaXPress</a:t>
            </a:r>
            <a:r>
              <a:rPr lang="en-US" dirty="0"/>
              <a:t> to fiber extender with CDWM </a:t>
            </a:r>
            <a:r>
              <a:rPr lang="en-US" dirty="0" err="1"/>
              <a:t>muxing</a:t>
            </a:r>
            <a:endParaRPr lang="en-US" dirty="0"/>
          </a:p>
          <a:p>
            <a:r>
              <a:rPr lang="en-US" dirty="0"/>
              <a:t>Requires: Minimum of 5 free CDWM wavelengths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42534-9000-4F3A-A7DC-9D4BBB750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8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959763" y="787470"/>
            <a:ext cx="7268802" cy="1885252"/>
          </a:xfrm>
          <a:prstGeom prst="roundRect">
            <a:avLst>
              <a:gd name="adj" fmla="val 7095"/>
            </a:avLst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52CE3D2-EC0E-42C5-B3E3-3D5170C6E5A0}"/>
              </a:ext>
            </a:extLst>
          </p:cNvPr>
          <p:cNvSpPr/>
          <p:nvPr/>
        </p:nvSpPr>
        <p:spPr>
          <a:xfrm>
            <a:off x="0" y="2570230"/>
            <a:ext cx="9143995" cy="4287758"/>
          </a:xfrm>
          <a:prstGeom prst="rect">
            <a:avLst/>
          </a:prstGeom>
          <a:solidFill>
            <a:srgbClr val="4F81BD">
              <a:alpha val="2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32">
            <a:extLst>
              <a:ext uri="{FF2B5EF4-FFF2-40B4-BE49-F238E27FC236}">
                <a16:creationId xmlns:a16="http://schemas.microsoft.com/office/drawing/2014/main" id="{EB5C23A8-6A68-4B5D-85A4-C5D8A02EE254}"/>
              </a:ext>
            </a:extLst>
          </p:cNvPr>
          <p:cNvSpPr/>
          <p:nvPr/>
        </p:nvSpPr>
        <p:spPr>
          <a:xfrm>
            <a:off x="7607463" y="4939165"/>
            <a:ext cx="1337014" cy="674432"/>
          </a:xfrm>
          <a:prstGeom prst="roundRect">
            <a:avLst>
              <a:gd name="adj" fmla="val 6141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4906847" y="3504121"/>
            <a:ext cx="2244090" cy="3266802"/>
          </a:xfrm>
          <a:prstGeom prst="roundRect">
            <a:avLst>
              <a:gd name="adj" fmla="val 6141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High-Level Block Diagram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53796" y="5429409"/>
            <a:ext cx="1958340" cy="434340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CoaXPress</a:t>
            </a:r>
            <a:r>
              <a:rPr lang="en-US" dirty="0"/>
              <a:t>&lt;-&gt;Fiber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52711" y="6267685"/>
            <a:ext cx="1958340" cy="361950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Camera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010016" y="3876022"/>
            <a:ext cx="2113756" cy="1885251"/>
          </a:xfrm>
          <a:prstGeom prst="roundRect">
            <a:avLst>
              <a:gd name="adj" fmla="val 6141"/>
            </a:avLst>
          </a:prstGeom>
          <a:solidFill>
            <a:schemeClr val="bg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ROV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13699" y="1942547"/>
            <a:ext cx="1958340" cy="347725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Winch/</a:t>
            </a:r>
            <a:r>
              <a:rPr lang="en-US" dirty="0" err="1"/>
              <a:t>Slipring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125529" y="1884347"/>
            <a:ext cx="1958340" cy="459041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CoaXPress</a:t>
            </a:r>
            <a:r>
              <a:rPr lang="en-US" dirty="0"/>
              <a:t>&lt;-&gt;Fiber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77604" y="900848"/>
            <a:ext cx="1958340" cy="723900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Real-time visualization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84542" y="1047231"/>
            <a:ext cx="1958340" cy="431134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GPU Machine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452EC1B-29A0-4F12-BB13-0C8617B65757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3135944" y="1262798"/>
            <a:ext cx="348598" cy="0"/>
          </a:xfrm>
          <a:prstGeom prst="straightConnector1">
            <a:avLst/>
          </a:prstGeom>
          <a:ln w="28575">
            <a:solidFill>
              <a:srgbClr val="FFFF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82B6650-4F83-4311-8C76-F2D1304F33F0}"/>
              </a:ext>
            </a:extLst>
          </p:cNvPr>
          <p:cNvCxnSpPr>
            <a:cxnSpLocks/>
            <a:stCxn id="7" idx="1"/>
            <a:endCxn id="8" idx="3"/>
          </p:cNvCxnSpPr>
          <p:nvPr/>
        </p:nvCxnSpPr>
        <p:spPr>
          <a:xfrm flipH="1" flipV="1">
            <a:off x="5083869" y="2113868"/>
            <a:ext cx="729830" cy="2542"/>
          </a:xfrm>
          <a:prstGeom prst="straightConnector1">
            <a:avLst/>
          </a:prstGeom>
          <a:ln w="57150">
            <a:solidFill>
              <a:schemeClr val="tx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FC83309-FCFC-40E0-A11E-280815C7226E}"/>
              </a:ext>
            </a:extLst>
          </p:cNvPr>
          <p:cNvCxnSpPr>
            <a:cxnSpLocks/>
            <a:stCxn id="5" idx="0"/>
            <a:endCxn id="4" idx="2"/>
          </p:cNvCxnSpPr>
          <p:nvPr/>
        </p:nvCxnSpPr>
        <p:spPr>
          <a:xfrm flipV="1">
            <a:off x="6031881" y="5863749"/>
            <a:ext cx="1085" cy="403936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813699" y="919816"/>
            <a:ext cx="1958340" cy="583309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Shipboard Power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FC83309-FCFC-40E0-A11E-280815C7226E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4104699" y="1469154"/>
            <a:ext cx="1084" cy="415193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452EC1B-29A0-4F12-BB13-0C8617B65757}"/>
              </a:ext>
            </a:extLst>
          </p:cNvPr>
          <p:cNvCxnSpPr>
            <a:cxnSpLocks/>
            <a:stCxn id="7" idx="0"/>
            <a:endCxn id="18" idx="2"/>
          </p:cNvCxnSpPr>
          <p:nvPr/>
        </p:nvCxnSpPr>
        <p:spPr>
          <a:xfrm flipV="1">
            <a:off x="6792869" y="1503125"/>
            <a:ext cx="0" cy="43942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03B14C1C-889F-438D-B0D1-59C3C1181381}"/>
              </a:ext>
            </a:extLst>
          </p:cNvPr>
          <p:cNvSpPr/>
          <p:nvPr/>
        </p:nvSpPr>
        <p:spPr>
          <a:xfrm>
            <a:off x="5309368" y="4061525"/>
            <a:ext cx="1034641" cy="264264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 or DC</a:t>
            </a:r>
          </a:p>
        </p:txBody>
      </p: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E6FC665E-A20C-4D2B-827D-7609506DE08A}"/>
              </a:ext>
            </a:extLst>
          </p:cNvPr>
          <p:cNvCxnSpPr>
            <a:cxnSpLocks/>
            <a:stCxn id="23" idx="2"/>
            <a:endCxn id="64" idx="0"/>
          </p:cNvCxnSpPr>
          <p:nvPr/>
        </p:nvCxnSpPr>
        <p:spPr>
          <a:xfrm rot="16200000" flipH="1">
            <a:off x="5661676" y="4490801"/>
            <a:ext cx="403935" cy="73909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4228E18-A383-4217-8382-38207421E319}"/>
              </a:ext>
            </a:extLst>
          </p:cNvPr>
          <p:cNvCxnSpPr>
            <a:cxnSpLocks/>
            <a:endCxn id="23" idx="1"/>
          </p:cNvCxnSpPr>
          <p:nvPr/>
        </p:nvCxnSpPr>
        <p:spPr>
          <a:xfrm flipV="1">
            <a:off x="4068684" y="4193657"/>
            <a:ext cx="1240684" cy="11754"/>
          </a:xfrm>
          <a:prstGeom prst="straightConnector1">
            <a:avLst/>
          </a:prstGeom>
          <a:ln w="38100">
            <a:solidFill>
              <a:srgbClr val="95373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9BCAE12A-19BB-43F8-A6E1-77DAE0055925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123773" y="5293334"/>
            <a:ext cx="930023" cy="353245"/>
          </a:xfrm>
          <a:prstGeom prst="curvedConnector3">
            <a:avLst/>
          </a:prstGeom>
          <a:ln w="38100">
            <a:solidFill>
              <a:schemeClr val="tx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985AA837-5D8B-4428-B22A-A97FAC4E17DE}"/>
              </a:ext>
            </a:extLst>
          </p:cNvPr>
          <p:cNvCxnSpPr>
            <a:cxnSpLocks/>
            <a:stCxn id="64" idx="3"/>
            <a:endCxn id="46" idx="0"/>
          </p:cNvCxnSpPr>
          <p:nvPr/>
        </p:nvCxnSpPr>
        <p:spPr>
          <a:xfrm flipV="1">
            <a:off x="6748484" y="4939165"/>
            <a:ext cx="1527486" cy="1720"/>
          </a:xfrm>
          <a:prstGeom prst="curvedConnector4">
            <a:avLst>
              <a:gd name="adj1" fmla="val 28117"/>
              <a:gd name="adj2" fmla="val 25567500"/>
            </a:avLst>
          </a:prstGeom>
          <a:ln w="5715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4">
            <a:extLst>
              <a:ext uri="{FF2B5EF4-FFF2-40B4-BE49-F238E27FC236}">
                <a16:creationId xmlns:a16="http://schemas.microsoft.com/office/drawing/2014/main" id="{90CD474D-5F21-422E-B719-BA6107EFF878}"/>
              </a:ext>
            </a:extLst>
          </p:cNvPr>
          <p:cNvSpPr/>
          <p:nvPr/>
        </p:nvSpPr>
        <p:spPr>
          <a:xfrm>
            <a:off x="7778032" y="5064410"/>
            <a:ext cx="1015417" cy="361950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Lights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757AFA40-CF11-4D39-8FAC-8FD427480C01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3873846" y="4954321"/>
            <a:ext cx="226048" cy="1839952"/>
          </a:xfrm>
          <a:prstGeom prst="bentConnector2">
            <a:avLst/>
          </a:prstGeom>
          <a:ln w="762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33498832-5863-4F99-A1E7-BEC1B8BE3FD5}"/>
              </a:ext>
            </a:extLst>
          </p:cNvPr>
          <p:cNvSpPr txBox="1"/>
          <p:nvPr/>
        </p:nvSpPr>
        <p:spPr>
          <a:xfrm>
            <a:off x="3064117" y="6004169"/>
            <a:ext cx="17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Manip</a:t>
            </a:r>
            <a:r>
              <a:rPr lang="en-US" dirty="0"/>
              <a:t> or mount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C43D6D2-E9B7-47F1-8022-F23098EB467E}"/>
              </a:ext>
            </a:extLst>
          </p:cNvPr>
          <p:cNvSpPr txBox="1"/>
          <p:nvPr/>
        </p:nvSpPr>
        <p:spPr>
          <a:xfrm>
            <a:off x="1136333" y="1850501"/>
            <a:ext cx="1669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Research Vessel</a:t>
            </a:r>
          </a:p>
        </p:txBody>
      </p: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DB707BF0-00DB-4F90-9985-6944F36DF870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rot="5400000">
            <a:off x="4137007" y="1220160"/>
            <a:ext cx="1585750" cy="3725975"/>
          </a:xfrm>
          <a:prstGeom prst="curvedConnector3">
            <a:avLst>
              <a:gd name="adj1" fmla="val 50000"/>
            </a:avLst>
          </a:prstGeom>
          <a:ln w="76200">
            <a:solidFill>
              <a:srgbClr val="FFFF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7B6395-B047-406B-A782-490DE45B8587}"/>
              </a:ext>
            </a:extLst>
          </p:cNvPr>
          <p:cNvCxnSpPr>
            <a:cxnSpLocks/>
          </p:cNvCxnSpPr>
          <p:nvPr/>
        </p:nvCxnSpPr>
        <p:spPr>
          <a:xfrm flipH="1" flipV="1">
            <a:off x="1105777" y="5205290"/>
            <a:ext cx="481122" cy="2496"/>
          </a:xfrm>
          <a:prstGeom prst="straightConnector1">
            <a:avLst/>
          </a:prstGeom>
          <a:ln w="57150">
            <a:solidFill>
              <a:srgbClr val="FFFF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2A620CCB-EF0B-4119-963B-4633C813EF3D}"/>
              </a:ext>
            </a:extLst>
          </p:cNvPr>
          <p:cNvSpPr txBox="1"/>
          <p:nvPr/>
        </p:nvSpPr>
        <p:spPr>
          <a:xfrm>
            <a:off x="109903" y="5028991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Umbilical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148BB76-C4B5-4DF5-B436-85E15165B21F}"/>
              </a:ext>
            </a:extLst>
          </p:cNvPr>
          <p:cNvCxnSpPr>
            <a:cxnSpLocks/>
          </p:cNvCxnSpPr>
          <p:nvPr/>
        </p:nvCxnSpPr>
        <p:spPr>
          <a:xfrm>
            <a:off x="1105777" y="5436306"/>
            <a:ext cx="469330" cy="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A666AA83-5508-44FE-9EC0-453CDA6D3999}"/>
              </a:ext>
            </a:extLst>
          </p:cNvPr>
          <p:cNvSpPr txBox="1"/>
          <p:nvPr/>
        </p:nvSpPr>
        <p:spPr>
          <a:xfrm>
            <a:off x="66174" y="5257537"/>
            <a:ext cx="1106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HV Power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808906D-35DE-42E7-A206-82C34878A1BB}"/>
              </a:ext>
            </a:extLst>
          </p:cNvPr>
          <p:cNvCxnSpPr>
            <a:cxnSpLocks/>
          </p:cNvCxnSpPr>
          <p:nvPr/>
        </p:nvCxnSpPr>
        <p:spPr>
          <a:xfrm flipH="1" flipV="1">
            <a:off x="1105777" y="6121866"/>
            <a:ext cx="478552" cy="11802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05D6355A-8A70-4D80-BF8C-579B90826439}"/>
              </a:ext>
            </a:extLst>
          </p:cNvPr>
          <p:cNvSpPr txBox="1"/>
          <p:nvPr/>
        </p:nvSpPr>
        <p:spPr>
          <a:xfrm>
            <a:off x="44501" y="5943175"/>
            <a:ext cx="1128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CoaxPress</a:t>
            </a:r>
            <a:endParaRPr lang="en-US" dirty="0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9401795-A77F-4ED1-BD63-E296A537F6D0}"/>
              </a:ext>
            </a:extLst>
          </p:cNvPr>
          <p:cNvCxnSpPr>
            <a:cxnSpLocks/>
          </p:cNvCxnSpPr>
          <p:nvPr/>
        </p:nvCxnSpPr>
        <p:spPr>
          <a:xfrm>
            <a:off x="1105777" y="5664826"/>
            <a:ext cx="469330" cy="0"/>
          </a:xfrm>
          <a:prstGeom prst="straightConnector1">
            <a:avLst/>
          </a:prstGeom>
          <a:ln w="57150">
            <a:solidFill>
              <a:schemeClr val="tx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2DA190C9-D5D3-4FDA-9BCB-7753EFFC53FE}"/>
              </a:ext>
            </a:extLst>
          </p:cNvPr>
          <p:cNvSpPr txBox="1"/>
          <p:nvPr/>
        </p:nvSpPr>
        <p:spPr>
          <a:xfrm>
            <a:off x="156390" y="5486083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 Fiber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CEEDAFE-C4EE-4BE0-9914-F893433227DF}"/>
              </a:ext>
            </a:extLst>
          </p:cNvPr>
          <p:cNvCxnSpPr>
            <a:cxnSpLocks/>
          </p:cNvCxnSpPr>
          <p:nvPr/>
        </p:nvCxnSpPr>
        <p:spPr>
          <a:xfrm>
            <a:off x="1105777" y="5893346"/>
            <a:ext cx="469330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9117D8D7-8170-4720-A45A-2D0F01D9BE5C}"/>
              </a:ext>
            </a:extLst>
          </p:cNvPr>
          <p:cNvSpPr txBox="1"/>
          <p:nvPr/>
        </p:nvSpPr>
        <p:spPr>
          <a:xfrm>
            <a:off x="303866" y="5714629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 VDC</a:t>
            </a:r>
          </a:p>
        </p:txBody>
      </p:sp>
      <p:sp>
        <p:nvSpPr>
          <p:cNvPr id="41" name="Rounded Rectangle 3">
            <a:extLst>
              <a:ext uri="{FF2B5EF4-FFF2-40B4-BE49-F238E27FC236}">
                <a16:creationId xmlns:a16="http://schemas.microsoft.com/office/drawing/2014/main" id="{BDB2666A-B135-4EBD-B8C2-500EB50778CA}"/>
              </a:ext>
            </a:extLst>
          </p:cNvPr>
          <p:cNvSpPr/>
          <p:nvPr/>
        </p:nvSpPr>
        <p:spPr>
          <a:xfrm>
            <a:off x="5310137" y="3575657"/>
            <a:ext cx="1695773" cy="434340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 or DC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93DB6E0-332C-4758-A6AA-B1A1A1F86561}"/>
              </a:ext>
            </a:extLst>
          </p:cNvPr>
          <p:cNvCxnSpPr>
            <a:cxnSpLocks/>
          </p:cNvCxnSpPr>
          <p:nvPr/>
        </p:nvCxnSpPr>
        <p:spPr>
          <a:xfrm flipV="1">
            <a:off x="5075317" y="3785321"/>
            <a:ext cx="0" cy="408336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6EF3C81-14D0-492D-A8D2-FE4F2C3E7AFD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5088471" y="3785320"/>
            <a:ext cx="221666" cy="7507"/>
          </a:xfrm>
          <a:prstGeom prst="straightConnector1">
            <a:avLst/>
          </a:prstGeom>
          <a:ln w="38100">
            <a:solidFill>
              <a:srgbClr val="9537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3">
            <a:extLst>
              <a:ext uri="{FF2B5EF4-FFF2-40B4-BE49-F238E27FC236}">
                <a16:creationId xmlns:a16="http://schemas.microsoft.com/office/drawing/2014/main" id="{9DA657B3-7757-41F6-B431-282B3CA191FF}"/>
              </a:ext>
            </a:extLst>
          </p:cNvPr>
          <p:cNvSpPr/>
          <p:nvPr/>
        </p:nvSpPr>
        <p:spPr>
          <a:xfrm>
            <a:off x="5052711" y="4729724"/>
            <a:ext cx="1695773" cy="422321"/>
          </a:xfrm>
          <a:prstGeom prst="roundRect">
            <a:avLst>
              <a:gd name="adj" fmla="val 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962D96A8-02B0-4613-89B9-AB6AA63AB7DD}"/>
              </a:ext>
            </a:extLst>
          </p:cNvPr>
          <p:cNvCxnSpPr>
            <a:cxnSpLocks/>
            <a:stCxn id="4" idx="0"/>
            <a:endCxn id="64" idx="2"/>
          </p:cNvCxnSpPr>
          <p:nvPr/>
        </p:nvCxnSpPr>
        <p:spPr>
          <a:xfrm rot="16200000" flipV="1">
            <a:off x="5828100" y="5224543"/>
            <a:ext cx="277364" cy="132368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7A09180-E4B4-4C87-91DB-3AADD53B32D5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4135194" y="4935141"/>
            <a:ext cx="917517" cy="5744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3204AA4-929A-4DCA-B384-FFCE24C458FF}"/>
              </a:ext>
            </a:extLst>
          </p:cNvPr>
          <p:cNvCxnSpPr>
            <a:cxnSpLocks/>
          </p:cNvCxnSpPr>
          <p:nvPr/>
        </p:nvCxnSpPr>
        <p:spPr>
          <a:xfrm flipH="1" flipV="1">
            <a:off x="1096555" y="6362188"/>
            <a:ext cx="478552" cy="11802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C8DCAEC9-B1E8-4B1F-969D-292840203A04}"/>
              </a:ext>
            </a:extLst>
          </p:cNvPr>
          <p:cNvSpPr txBox="1"/>
          <p:nvPr/>
        </p:nvSpPr>
        <p:spPr>
          <a:xfrm>
            <a:off x="35279" y="6171721"/>
            <a:ext cx="100149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Ethernet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04C5F484-6601-4AB6-8801-42C88C4763E7}"/>
              </a:ext>
            </a:extLst>
          </p:cNvPr>
          <p:cNvCxnSpPr>
            <a:cxnSpLocks/>
          </p:cNvCxnSpPr>
          <p:nvPr/>
        </p:nvCxnSpPr>
        <p:spPr>
          <a:xfrm flipH="1" flipV="1">
            <a:off x="1096555" y="6602510"/>
            <a:ext cx="478552" cy="11802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91C61E48-494E-484F-94D9-92F481419644}"/>
              </a:ext>
            </a:extLst>
          </p:cNvPr>
          <p:cNvSpPr txBox="1"/>
          <p:nvPr/>
        </p:nvSpPr>
        <p:spPr>
          <a:xfrm>
            <a:off x="35279" y="6400268"/>
            <a:ext cx="83407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RS-485</a:t>
            </a:r>
          </a:p>
        </p:txBody>
      </p:sp>
      <p:cxnSp>
        <p:nvCxnSpPr>
          <p:cNvPr id="87" name="Connector: Curved 86">
            <a:extLst>
              <a:ext uri="{FF2B5EF4-FFF2-40B4-BE49-F238E27FC236}">
                <a16:creationId xmlns:a16="http://schemas.microsoft.com/office/drawing/2014/main" id="{A80D5BE6-D08E-41F5-9A21-69305695D5FE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6748484" y="5128129"/>
            <a:ext cx="858979" cy="148252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Slide Number Placeholder 88">
            <a:extLst>
              <a:ext uri="{FF2B5EF4-FFF2-40B4-BE49-F238E27FC236}">
                <a16:creationId xmlns:a16="http://schemas.microsoft.com/office/drawing/2014/main" id="{AF518071-3B6D-4F05-9DB0-B6CF4FD9C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23</a:t>
            </a:fld>
            <a:endParaRPr lang="en-US"/>
          </a:p>
        </p:txBody>
      </p:sp>
      <p:cxnSp>
        <p:nvCxnSpPr>
          <p:cNvPr id="99" name="Connector: Curved 98">
            <a:extLst>
              <a:ext uri="{FF2B5EF4-FFF2-40B4-BE49-F238E27FC236}">
                <a16:creationId xmlns:a16="http://schemas.microsoft.com/office/drawing/2014/main" id="{28A45D84-68FA-4E58-BF9E-CF158EEA7CE6}"/>
              </a:ext>
            </a:extLst>
          </p:cNvPr>
          <p:cNvCxnSpPr>
            <a:cxnSpLocks/>
          </p:cNvCxnSpPr>
          <p:nvPr/>
        </p:nvCxnSpPr>
        <p:spPr>
          <a:xfrm rot="5400000">
            <a:off x="6321152" y="4228271"/>
            <a:ext cx="791030" cy="287017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A620CCB-EF0B-4119-963B-4633C813EF3D}"/>
              </a:ext>
            </a:extLst>
          </p:cNvPr>
          <p:cNvSpPr txBox="1"/>
          <p:nvPr/>
        </p:nvSpPr>
        <p:spPr>
          <a:xfrm>
            <a:off x="95744" y="4723206"/>
            <a:ext cx="864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Legend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620CCB-EF0B-4119-963B-4633C813EF3D}"/>
              </a:ext>
            </a:extLst>
          </p:cNvPr>
          <p:cNvSpPr txBox="1"/>
          <p:nvPr/>
        </p:nvSpPr>
        <p:spPr>
          <a:xfrm>
            <a:off x="66174" y="2672722"/>
            <a:ext cx="842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subsea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A620CCB-EF0B-4119-963B-4633C813EF3D}"/>
              </a:ext>
            </a:extLst>
          </p:cNvPr>
          <p:cNvSpPr txBox="1"/>
          <p:nvPr/>
        </p:nvSpPr>
        <p:spPr>
          <a:xfrm>
            <a:off x="43987" y="2171121"/>
            <a:ext cx="8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surface</a:t>
            </a:r>
          </a:p>
        </p:txBody>
      </p:sp>
    </p:spTree>
    <p:extLst>
      <p:ext uri="{BB962C8B-B14F-4D97-AF65-F5344CB8AC3E}">
        <p14:creationId xmlns:p14="http://schemas.microsoft.com/office/powerpoint/2010/main" val="1015960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</a:t>
            </a:r>
            <a:r>
              <a:rPr lang="en-US" dirty="0" err="1"/>
              <a:t>CoaXPress</a:t>
            </a:r>
            <a:r>
              <a:rPr lang="en-US" dirty="0"/>
              <a:t> to Fiber Conversion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" y="740663"/>
            <a:ext cx="7940040" cy="412747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4DDC98-4CEA-4854-89B3-7BF18E593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94685"/>
            <a:ext cx="8229600" cy="152126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One of only a few options for </a:t>
            </a:r>
            <a:r>
              <a:rPr lang="en-US" dirty="0" err="1"/>
              <a:t>CoaxPress</a:t>
            </a:r>
            <a:r>
              <a:rPr lang="en-US" dirty="0"/>
              <a:t> to fiber</a:t>
            </a:r>
          </a:p>
          <a:p>
            <a:r>
              <a:rPr lang="en-US" dirty="0"/>
              <a:t>Tested with the same frame grabber board we currently use with the camera</a:t>
            </a:r>
          </a:p>
          <a:p>
            <a:r>
              <a:rPr lang="en-US" dirty="0"/>
              <a:t>Fits in existing </a:t>
            </a:r>
            <a:r>
              <a:rPr lang="en-US" dirty="0" err="1"/>
              <a:t>DeepPIV</a:t>
            </a:r>
            <a:r>
              <a:rPr lang="en-US" dirty="0"/>
              <a:t> housing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/Datasheet: PHORTE-spec-v3.1-1.pdf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AFD331-D850-4054-8F02-35F356F4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40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3FD22A-689F-4E45-B1B9-F9A3900212F8}"/>
              </a:ext>
            </a:extLst>
          </p:cNvPr>
          <p:cNvSpPr/>
          <p:nvPr/>
        </p:nvSpPr>
        <p:spPr>
          <a:xfrm>
            <a:off x="5947402" y="5821183"/>
            <a:ext cx="2552700" cy="3370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40103-6683-4E6A-AD1B-0D340ED52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Power Conversion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02C8E-41A2-482E-9230-158A5A053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434848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Universal AC and HV DC input</a:t>
            </a:r>
          </a:p>
          <a:p>
            <a:pPr lvl="1"/>
            <a:r>
              <a:rPr lang="en-US" dirty="0"/>
              <a:t>80-264 VAC</a:t>
            </a:r>
          </a:p>
          <a:p>
            <a:pPr lvl="1"/>
            <a:r>
              <a:rPr lang="en-US" dirty="0"/>
              <a:t>390 VDC</a:t>
            </a:r>
          </a:p>
          <a:p>
            <a:r>
              <a:rPr lang="en-US" dirty="0"/>
              <a:t>Very low-profile</a:t>
            </a:r>
          </a:p>
          <a:p>
            <a:pPr lvl="1"/>
            <a:r>
              <a:rPr lang="en-US" dirty="0"/>
              <a:t>0.7” tall</a:t>
            </a:r>
          </a:p>
          <a:p>
            <a:r>
              <a:rPr lang="en-US" dirty="0"/>
              <a:t>Meets EN/IEC 60601-1</a:t>
            </a:r>
          </a:p>
          <a:p>
            <a:pPr lvl="1"/>
            <a:r>
              <a:rPr lang="en-US" dirty="0"/>
              <a:t>300/100 </a:t>
            </a:r>
            <a:r>
              <a:rPr lang="en-US" dirty="0" err="1"/>
              <a:t>uA</a:t>
            </a:r>
            <a:r>
              <a:rPr lang="en-US" dirty="0"/>
              <a:t> leakage current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D2D45-E7FD-484E-9147-5E6040A94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048" y="1350730"/>
            <a:ext cx="3606000" cy="24882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7BD31E-9403-43F1-958D-C2D8DEF5B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402" y="4040008"/>
            <a:ext cx="2552700" cy="1781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A4FA19-4598-4D71-BB17-E850EA7DBADF}"/>
              </a:ext>
            </a:extLst>
          </p:cNvPr>
          <p:cNvSpPr txBox="1"/>
          <p:nvPr/>
        </p:nvSpPr>
        <p:spPr>
          <a:xfrm>
            <a:off x="4811199" y="3498263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Bel Fuse MBC-275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E9332A-6D8A-4FAE-A17B-CCD5957E80A8}"/>
              </a:ext>
            </a:extLst>
          </p:cNvPr>
          <p:cNvSpPr txBox="1"/>
          <p:nvPr/>
        </p:nvSpPr>
        <p:spPr>
          <a:xfrm>
            <a:off x="5849794" y="5842859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Bel Fuse MBC-41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082540" y="2286000"/>
            <a:ext cx="1950720" cy="1557837"/>
          </a:xfrm>
          <a:prstGeom prst="straightConnector1">
            <a:avLst/>
          </a:prstGeom>
          <a:ln w="28575">
            <a:solidFill>
              <a:schemeClr val="bg1">
                <a:lumMod val="85000"/>
                <a:lumOff val="1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19216" y="2885041"/>
            <a:ext cx="54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5in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7223752" y="2971800"/>
            <a:ext cx="1196348" cy="872037"/>
          </a:xfrm>
          <a:prstGeom prst="straightConnector1">
            <a:avLst/>
          </a:prstGeom>
          <a:ln w="28575">
            <a:solidFill>
              <a:schemeClr val="bg1">
                <a:lumMod val="85000"/>
                <a:lumOff val="1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770300" y="3314103"/>
            <a:ext cx="54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3in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972465" y="4600681"/>
            <a:ext cx="1331544" cy="1220502"/>
          </a:xfrm>
          <a:prstGeom prst="straightConnector1">
            <a:avLst/>
          </a:prstGeom>
          <a:ln w="28575">
            <a:solidFill>
              <a:schemeClr val="bg1">
                <a:lumMod val="85000"/>
                <a:lumOff val="1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81235" y="5129437"/>
            <a:ext cx="54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3in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7353114" y="5553693"/>
            <a:ext cx="1146861" cy="325860"/>
          </a:xfrm>
          <a:prstGeom prst="straightConnector1">
            <a:avLst/>
          </a:prstGeom>
          <a:ln w="28575">
            <a:solidFill>
              <a:schemeClr val="bg1">
                <a:lumMod val="85000"/>
                <a:lumOff val="1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831251" y="5665702"/>
            <a:ext cx="54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1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/Datasheets: ds-BPS-mbc275-series.pdf and ds-BPS-mbc41-series.pdf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338F01-6386-42DE-9048-1E634BEE8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56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System Diagram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01" y="883684"/>
            <a:ext cx="7968460" cy="548938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3035C-4F35-49BD-9991-61477B88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5985A-999E-4E60-BD4F-3163D9AE1EEE}"/>
              </a:ext>
            </a:extLst>
          </p:cNvPr>
          <p:cNvSpPr txBox="1"/>
          <p:nvPr/>
        </p:nvSpPr>
        <p:spPr>
          <a:xfrm>
            <a:off x="121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Details: 06-EyeRIS-System-Diagram.pdf</a:t>
            </a:r>
          </a:p>
        </p:txBody>
      </p:sp>
    </p:spTree>
    <p:extLst>
      <p:ext uri="{BB962C8B-B14F-4D97-AF65-F5344CB8AC3E}">
        <p14:creationId xmlns:p14="http://schemas.microsoft.com/office/powerpoint/2010/main" val="2573116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Stock Control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14706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Arduino Leonardo Core</a:t>
            </a:r>
          </a:p>
          <a:p>
            <a:r>
              <a:rPr lang="en-US" dirty="0"/>
              <a:t>Atmega32U4</a:t>
            </a:r>
          </a:p>
          <a:p>
            <a:r>
              <a:rPr lang="en-US" dirty="0"/>
              <a:t>10Base-T Ethernet </a:t>
            </a:r>
          </a:p>
          <a:p>
            <a:r>
              <a:rPr lang="en-US" dirty="0"/>
              <a:t>RS-485 </a:t>
            </a:r>
          </a:p>
          <a:p>
            <a:r>
              <a:rPr lang="en-US" dirty="0"/>
              <a:t>15A relays</a:t>
            </a:r>
          </a:p>
          <a:p>
            <a:r>
              <a:rPr lang="en-US" dirty="0"/>
              <a:t>SPI interface for temperature sensors</a:t>
            </a:r>
          </a:p>
          <a:p>
            <a:r>
              <a:rPr lang="en-US" dirty="0"/>
              <a:t>Isolated digital inputs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757" y="2178955"/>
            <a:ext cx="4470083" cy="33684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/Datasheets: </a:t>
            </a:r>
            <a:r>
              <a:rPr lang="en-US" dirty="0" err="1"/>
              <a:t>ProDiNo</a:t>
            </a:r>
            <a:r>
              <a:rPr lang="en-US" dirty="0"/>
              <a:t> Ethernet V2.pdf and ProDinoEthV2_1_Schematic.pdf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730BF-FD97-4FC8-B447-AA8183373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0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6077D-23C3-4770-A09F-37632A5E5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Power Budget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03EBBE8-7859-4E85-A614-71543D1D1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199921"/>
              </p:ext>
            </p:extLst>
          </p:nvPr>
        </p:nvGraphicFramePr>
        <p:xfrm>
          <a:off x="1001086" y="1452229"/>
          <a:ext cx="7141828" cy="450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531">
                  <a:extLst>
                    <a:ext uri="{9D8B030D-6E8A-4147-A177-3AD203B41FA5}">
                      <a16:colId xmlns:a16="http://schemas.microsoft.com/office/drawing/2014/main" val="1206438133"/>
                    </a:ext>
                  </a:extLst>
                </a:gridCol>
                <a:gridCol w="1367405">
                  <a:extLst>
                    <a:ext uri="{9D8B030D-6E8A-4147-A177-3AD203B41FA5}">
                      <a16:colId xmlns:a16="http://schemas.microsoft.com/office/drawing/2014/main" val="4236381506"/>
                    </a:ext>
                  </a:extLst>
                </a:gridCol>
                <a:gridCol w="1409351">
                  <a:extLst>
                    <a:ext uri="{9D8B030D-6E8A-4147-A177-3AD203B41FA5}">
                      <a16:colId xmlns:a16="http://schemas.microsoft.com/office/drawing/2014/main" val="3988527557"/>
                    </a:ext>
                  </a:extLst>
                </a:gridCol>
                <a:gridCol w="1873541">
                  <a:extLst>
                    <a:ext uri="{9D8B030D-6E8A-4147-A177-3AD203B41FA5}">
                      <a16:colId xmlns:a16="http://schemas.microsoft.com/office/drawing/2014/main" val="30366203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Power Draw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Power Consumption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13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MBC-41:</a:t>
                      </a:r>
                      <a:br>
                        <a:rPr lang="en-US" dirty="0"/>
                      </a:b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en-US" dirty="0"/>
                        <a:t>Camera: 13 W </a:t>
                      </a:r>
                    </a:p>
                    <a:p>
                      <a:r>
                        <a:rPr lang="en-US" dirty="0" err="1"/>
                        <a:t>CoaxPress</a:t>
                      </a:r>
                      <a:r>
                        <a:rPr lang="en-US" dirty="0"/>
                        <a:t>&lt;-&gt;Fiber: 7 W</a:t>
                      </a:r>
                      <a:br>
                        <a:rPr lang="en-US" dirty="0"/>
                      </a:br>
                      <a:r>
                        <a:rPr lang="en-US" dirty="0" err="1"/>
                        <a:t>PRODINo</a:t>
                      </a:r>
                      <a:r>
                        <a:rPr lang="en-US" dirty="0"/>
                        <a:t>: &lt; 1 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 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23.3 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004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MBC-275:</a:t>
                      </a:r>
                      <a:br>
                        <a:rPr lang="en-US" dirty="0"/>
                      </a:b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en-US" dirty="0"/>
                        <a:t>6, DSPL lights, 40.5 W </a:t>
                      </a:r>
                      <a:r>
                        <a:rPr lang="en-US" dirty="0" err="1"/>
                        <a:t>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243 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270 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412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6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293.3  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869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523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29368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8CC1F0-0BCE-4216-9A20-EFF98F6AF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76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9AB3B-C17C-4499-BE1C-1DD3A29A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E6A98-4B8E-4D1C-BE28-B7AF43A53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Match </a:t>
            </a:r>
            <a:r>
              <a:rPr lang="en-US" dirty="0" err="1">
                <a:solidFill>
                  <a:srgbClr val="FFC000"/>
                </a:solidFill>
              </a:rPr>
              <a:t>DeepPIV</a:t>
            </a:r>
            <a:r>
              <a:rPr lang="en-US" dirty="0">
                <a:solidFill>
                  <a:srgbClr val="FFC000"/>
                </a:solidFill>
              </a:rPr>
              <a:t> form factor to the extent possible</a:t>
            </a:r>
            <a:endParaRPr lang="en-US" dirty="0"/>
          </a:p>
          <a:p>
            <a:pPr lvl="1"/>
            <a:r>
              <a:rPr lang="en-US" dirty="0"/>
              <a:t>Proven housing design</a:t>
            </a:r>
          </a:p>
          <a:p>
            <a:pPr lvl="1"/>
            <a:r>
              <a:rPr lang="en-US" dirty="0"/>
              <a:t>Know the space of possible deployments and operations well</a:t>
            </a:r>
          </a:p>
          <a:p>
            <a:r>
              <a:rPr lang="en-US" dirty="0">
                <a:solidFill>
                  <a:srgbClr val="FFC000"/>
                </a:solidFill>
              </a:rPr>
              <a:t>Use foldable armature for lights to facilitate large baseline when imaging</a:t>
            </a:r>
          </a:p>
          <a:p>
            <a:pPr lvl="1"/>
            <a:r>
              <a:rPr lang="en-US" dirty="0"/>
              <a:t>Allow us to better control the illumination geometry and still fit in </a:t>
            </a:r>
            <a:r>
              <a:rPr lang="en-US" dirty="0" err="1"/>
              <a:t>DeepPIV</a:t>
            </a:r>
            <a:r>
              <a:rPr lang="en-US" dirty="0"/>
              <a:t> form factor</a:t>
            </a:r>
          </a:p>
          <a:p>
            <a:r>
              <a:rPr lang="en-US" dirty="0">
                <a:solidFill>
                  <a:srgbClr val="FFC000"/>
                </a:solidFill>
              </a:rPr>
              <a:t>Package the system into a single housing</a:t>
            </a:r>
            <a:endParaRPr lang="en-US" dirty="0"/>
          </a:p>
          <a:p>
            <a:pPr lvl="1"/>
            <a:r>
              <a:rPr lang="en-US" dirty="0"/>
              <a:t>Reduce the number of housings required to one plus lights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53C53-F1F8-4ED5-B583-1633F2E0B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88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Goals and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004"/>
            <a:ext cx="8229600" cy="521687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Goal 1:</a:t>
            </a:r>
          </a:p>
          <a:p>
            <a:pPr lvl="1"/>
            <a:r>
              <a:rPr lang="en-US" dirty="0"/>
              <a:t>Study spatially resolved high-resolution 3D velocity fields in situ</a:t>
            </a:r>
          </a:p>
          <a:p>
            <a:r>
              <a:rPr lang="en-US" dirty="0"/>
              <a:t>Goal 2:</a:t>
            </a:r>
          </a:p>
          <a:p>
            <a:pPr lvl="1"/>
            <a:r>
              <a:rPr lang="en-US" dirty="0"/>
              <a:t>Image and track 3D deformable surfaces in situ</a:t>
            </a:r>
          </a:p>
          <a:p>
            <a:r>
              <a:rPr lang="en-US" dirty="0"/>
              <a:t>Goal 3:</a:t>
            </a:r>
          </a:p>
          <a:p>
            <a:pPr lvl="1"/>
            <a:r>
              <a:rPr lang="en-US" dirty="0"/>
              <a:t>Combine 1 and 2 to improve our understanding of critical biophysical processes in the oceans</a:t>
            </a:r>
          </a:p>
          <a:p>
            <a:pPr lvl="2"/>
            <a:r>
              <a:rPr lang="en-US" dirty="0"/>
              <a:t>Entrainment of particles by gelatinous plankton</a:t>
            </a:r>
          </a:p>
          <a:p>
            <a:pPr lvl="2"/>
            <a:r>
              <a:rPr lang="en-US" dirty="0"/>
              <a:t>Feeding rates of benthic organisms</a:t>
            </a:r>
          </a:p>
          <a:p>
            <a:pPr lvl="2"/>
            <a:r>
              <a:rPr lang="en-US" dirty="0"/>
              <a:t>3D morphology of in situ organisms and its impact on the fluid environment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E90C-CCB0-417F-9C14-ADBBD9E6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38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 External Assembly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29" y="828308"/>
            <a:ext cx="3154362" cy="2722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210" y="828308"/>
            <a:ext cx="5353050" cy="393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740" y="890579"/>
            <a:ext cx="2905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Folded light array with hydraulic cylinders fully retracted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4303" y="894079"/>
            <a:ext cx="4810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Expanded light array with hydraulic cylinders fully extended and </a:t>
            </a:r>
          </a:p>
          <a:p>
            <a:r>
              <a:rPr lang="en-US" sz="1400" dirty="0">
                <a:solidFill>
                  <a:schemeClr val="bg1"/>
                </a:solidFill>
              </a:rPr>
              <a:t>Lights turned on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7272" y="4900993"/>
            <a:ext cx="5353050" cy="1735957"/>
          </a:xfrm>
        </p:spPr>
        <p:txBody>
          <a:bodyPr>
            <a:normAutofit/>
          </a:bodyPr>
          <a:lstStyle/>
          <a:p>
            <a:r>
              <a:rPr lang="en-US" sz="1800" dirty="0"/>
              <a:t>Hydraulic cylinders used to actuate the array</a:t>
            </a:r>
          </a:p>
          <a:p>
            <a:r>
              <a:rPr lang="en-US" sz="1800" dirty="0"/>
              <a:t>Cylinder stroke limits the extended and retracted position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98FAE-A9DA-436D-90A0-B3D7B123D6F2}"/>
              </a:ext>
            </a:extLst>
          </p:cNvPr>
          <p:cNvSpPr/>
          <p:nvPr/>
        </p:nvSpPr>
        <p:spPr>
          <a:xfrm>
            <a:off x="213678" y="3623656"/>
            <a:ext cx="3167085" cy="147732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Folded OD : 42 cm</a:t>
            </a:r>
          </a:p>
          <a:p>
            <a:r>
              <a:rPr lang="en-US" dirty="0"/>
              <a:t>Expanded OD : 85 cm</a:t>
            </a:r>
          </a:p>
          <a:p>
            <a:r>
              <a:rPr lang="en-US" dirty="0"/>
              <a:t>Length: 89 cm</a:t>
            </a:r>
          </a:p>
          <a:p>
            <a:r>
              <a:rPr lang="en-US" dirty="0" err="1"/>
              <a:t>Approx</a:t>
            </a:r>
            <a:r>
              <a:rPr lang="en-US" dirty="0"/>
              <a:t> weight in air: 25 kg</a:t>
            </a:r>
          </a:p>
          <a:p>
            <a:r>
              <a:rPr lang="en-US" dirty="0" err="1"/>
              <a:t>Approx</a:t>
            </a:r>
            <a:r>
              <a:rPr lang="en-US" dirty="0"/>
              <a:t> weight in water: 15 kg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0E981F-B7AB-49C4-AC2E-A16B7B2A7E3D}"/>
              </a:ext>
            </a:extLst>
          </p:cNvPr>
          <p:cNvSpPr txBox="1"/>
          <p:nvPr/>
        </p:nvSpPr>
        <p:spPr>
          <a:xfrm>
            <a:off x="121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Details in : 07-EyeRIS-Dimensions.pdf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FF1E548-C542-4017-96E2-480BEF361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276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 : Internal Assembly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296" y="859155"/>
            <a:ext cx="5018106" cy="25850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296" y="3615007"/>
            <a:ext cx="3994914" cy="301656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5DE6A98-4B8E-4D1C-BE28-B7AF43A5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276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Two-plate assembly with camera and lens in between</a:t>
            </a:r>
          </a:p>
          <a:p>
            <a:r>
              <a:rPr lang="en-US" dirty="0"/>
              <a:t>Electronics and fiber coms sit behind camera</a:t>
            </a:r>
          </a:p>
          <a:p>
            <a:r>
              <a:rPr lang="en-US" dirty="0"/>
              <a:t>Slots for camera mount allow for adjustment to accommodate different lenses </a:t>
            </a:r>
          </a:p>
          <a:p>
            <a:r>
              <a:rPr lang="en-US" dirty="0"/>
              <a:t>End of plates mount to rack support with </a:t>
            </a:r>
            <a:r>
              <a:rPr lang="en-US" dirty="0" err="1"/>
              <a:t>o-ring</a:t>
            </a:r>
            <a:r>
              <a:rPr lang="en-US" dirty="0"/>
              <a:t> to pick up tube ID</a:t>
            </a:r>
          </a:p>
          <a:p>
            <a:r>
              <a:rPr lang="en-US" dirty="0"/>
              <a:t>Two blower fans bracket the space between camera and electronics and blow in opposite directions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773C-64A3-46CF-AE03-8EE850EC966D}"/>
              </a:ext>
            </a:extLst>
          </p:cNvPr>
          <p:cNvSpPr txBox="1"/>
          <p:nvPr/>
        </p:nvSpPr>
        <p:spPr>
          <a:xfrm>
            <a:off x="6829381" y="3151032"/>
            <a:ext cx="729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Camera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9326A-F936-4C9A-8CEF-324C7134108C}"/>
              </a:ext>
            </a:extLst>
          </p:cNvPr>
          <p:cNvSpPr txBox="1"/>
          <p:nvPr/>
        </p:nvSpPr>
        <p:spPr>
          <a:xfrm>
            <a:off x="8330692" y="3151032"/>
            <a:ext cx="729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Lens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D36C97-F830-4BF7-B012-56CBD58AB469}"/>
              </a:ext>
            </a:extLst>
          </p:cNvPr>
          <p:cNvSpPr txBox="1"/>
          <p:nvPr/>
        </p:nvSpPr>
        <p:spPr>
          <a:xfrm>
            <a:off x="6324980" y="3151032"/>
            <a:ext cx="729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456447-8791-4162-8CAF-A6AA81CAB5C5}"/>
              </a:ext>
            </a:extLst>
          </p:cNvPr>
          <p:cNvSpPr txBox="1"/>
          <p:nvPr/>
        </p:nvSpPr>
        <p:spPr>
          <a:xfrm>
            <a:off x="5107799" y="3134823"/>
            <a:ext cx="729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MBC-41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9CF1C6-EF5C-4FAE-B3E1-EA73A98091E2}"/>
              </a:ext>
            </a:extLst>
          </p:cNvPr>
          <p:cNvSpPr txBox="1"/>
          <p:nvPr/>
        </p:nvSpPr>
        <p:spPr>
          <a:xfrm>
            <a:off x="6493078" y="948894"/>
            <a:ext cx="1023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PRODINo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60748E-4F60-435C-B4DB-0EBB7AF56782}"/>
              </a:ext>
            </a:extLst>
          </p:cNvPr>
          <p:cNvSpPr txBox="1"/>
          <p:nvPr/>
        </p:nvSpPr>
        <p:spPr>
          <a:xfrm>
            <a:off x="4440685" y="3134823"/>
            <a:ext cx="809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MBC-275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14DB77-BBB6-497A-BA4E-4099D03C00B3}"/>
              </a:ext>
            </a:extLst>
          </p:cNvPr>
          <p:cNvSpPr txBox="1"/>
          <p:nvPr/>
        </p:nvSpPr>
        <p:spPr>
          <a:xfrm>
            <a:off x="5717752" y="3151032"/>
            <a:ext cx="809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PHT4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A714A88-1074-4657-842E-7B51ABB8BBEB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472721" y="2813639"/>
            <a:ext cx="171309" cy="321184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5F186C-B929-4B1A-AE77-81E1ADBC851A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4845475" y="1871314"/>
            <a:ext cx="555286" cy="1263509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8DE89A9-AC4A-4FB2-945E-D6F9971034B3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5639644" y="2223083"/>
            <a:ext cx="482898" cy="927949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1FBBD5-D171-49D5-8DF6-994D90C5C576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6324980" y="2519277"/>
            <a:ext cx="364922" cy="631755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58DD8FD-CC13-4234-BEB2-BF7A41D9ED89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6948563" y="2687057"/>
            <a:ext cx="245740" cy="463975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50013A2-013F-49C5-858A-93AC033BA2E3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8481270" y="2886015"/>
            <a:ext cx="214344" cy="265017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3DEC4D4-1E92-4853-BD7F-254F9FB640B6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6551762" y="1225893"/>
            <a:ext cx="453045" cy="274297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BF7D5C5-9CA1-4736-AC72-A160588B4EEB}"/>
              </a:ext>
            </a:extLst>
          </p:cNvPr>
          <p:cNvSpPr txBox="1"/>
          <p:nvPr/>
        </p:nvSpPr>
        <p:spPr>
          <a:xfrm>
            <a:off x="3792874" y="2919044"/>
            <a:ext cx="968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CDWM Mux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22241E8-4562-4C32-ABC9-EE091B4B0B6A}"/>
              </a:ext>
            </a:extLst>
          </p:cNvPr>
          <p:cNvCxnSpPr>
            <a:cxnSpLocks/>
            <a:stCxn id="35" idx="0"/>
          </p:cNvCxnSpPr>
          <p:nvPr/>
        </p:nvCxnSpPr>
        <p:spPr>
          <a:xfrm flipV="1">
            <a:off x="4277134" y="2391881"/>
            <a:ext cx="649208" cy="527163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ECF4DC1-A9AD-40FA-ACB4-60AEFDD9D582}"/>
              </a:ext>
            </a:extLst>
          </p:cNvPr>
          <p:cNvSpPr txBox="1"/>
          <p:nvPr/>
        </p:nvSpPr>
        <p:spPr>
          <a:xfrm>
            <a:off x="4159528" y="6256230"/>
            <a:ext cx="968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CoaxPress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E32E8A-31D1-4836-BB4C-A76779FF63A1}"/>
              </a:ext>
            </a:extLst>
          </p:cNvPr>
          <p:cNvSpPr txBox="1"/>
          <p:nvPr/>
        </p:nvSpPr>
        <p:spPr>
          <a:xfrm>
            <a:off x="6769706" y="6256231"/>
            <a:ext cx="968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Fiber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D31E2AB-84FE-4BC6-8C1E-8155E00FAFDC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4643788" y="5507659"/>
            <a:ext cx="57967" cy="748571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B67FE9B-B4B4-4438-AA7B-A10D74AB4D82}"/>
              </a:ext>
            </a:extLst>
          </p:cNvPr>
          <p:cNvCxnSpPr>
            <a:cxnSpLocks/>
            <a:stCxn id="40" idx="0"/>
          </p:cNvCxnSpPr>
          <p:nvPr/>
        </p:nvCxnSpPr>
        <p:spPr>
          <a:xfrm flipV="1">
            <a:off x="7253966" y="5281156"/>
            <a:ext cx="0" cy="975075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52A6613F-5CAC-4DA1-9A48-78DE239B3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71426" y="6449012"/>
            <a:ext cx="2133600" cy="365125"/>
          </a:xfrm>
        </p:spPr>
        <p:txBody>
          <a:bodyPr/>
          <a:lstStyle/>
          <a:p>
            <a:fld id="{0FB56013-B943-42BA-886F-6F9D4EB85E9D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770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CF5A-287F-429F-B33F-E4619165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 Thermal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34679-B5CF-43F1-8F3A-8B78416BB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Heat generation inside the housing</a:t>
            </a:r>
          </a:p>
          <a:p>
            <a:pPr lvl="1"/>
            <a:r>
              <a:rPr lang="en-US" dirty="0"/>
              <a:t>R26 Camera : 13 W</a:t>
            </a:r>
          </a:p>
          <a:p>
            <a:pPr lvl="1"/>
            <a:r>
              <a:rPr lang="en-US" dirty="0"/>
              <a:t>Fiber extender: 7 W</a:t>
            </a:r>
          </a:p>
          <a:p>
            <a:pPr lvl="1"/>
            <a:r>
              <a:rPr lang="en-US" dirty="0"/>
              <a:t>MBC-275 (lights): 27 W</a:t>
            </a:r>
          </a:p>
          <a:p>
            <a:pPr lvl="1"/>
            <a:r>
              <a:rPr lang="en-US" dirty="0"/>
              <a:t>MBC-41 (camera and fiber extender): 3 W</a:t>
            </a:r>
          </a:p>
          <a:p>
            <a:r>
              <a:rPr lang="en-US" dirty="0"/>
              <a:t>Total heat in housing: 50 W</a:t>
            </a:r>
          </a:p>
          <a:p>
            <a:r>
              <a:rPr lang="en-US" dirty="0"/>
              <a:t>Will use forced air plus conductive coupling to endcap</a:t>
            </a:r>
          </a:p>
          <a:p>
            <a:r>
              <a:rPr lang="en-US" dirty="0"/>
              <a:t>Likely will need to run lights at low power on deck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54C67-FD27-42D1-93E0-77057C313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063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76867-965E-412A-BEFA-EF2A23B1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 Thermal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23D838-221B-47D7-97AB-FAE1631C22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86" y="869683"/>
            <a:ext cx="7828137" cy="5535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9A6042-908F-4414-8E77-D4129300A89C}"/>
              </a:ext>
            </a:extLst>
          </p:cNvPr>
          <p:cNvSpPr txBox="1"/>
          <p:nvPr/>
        </p:nvSpPr>
        <p:spPr>
          <a:xfrm>
            <a:off x="7122254" y="561059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34.2 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1D3C10-B5F3-4DEB-AA88-306ADFED683D}"/>
              </a:ext>
            </a:extLst>
          </p:cNvPr>
          <p:cNvSpPr txBox="1"/>
          <p:nvPr/>
        </p:nvSpPr>
        <p:spPr>
          <a:xfrm>
            <a:off x="5697524" y="1962783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30 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43C848-FB06-4815-826D-0631B1712DB3}"/>
              </a:ext>
            </a:extLst>
          </p:cNvPr>
          <p:cNvSpPr txBox="1"/>
          <p:nvPr/>
        </p:nvSpPr>
        <p:spPr>
          <a:xfrm>
            <a:off x="949355" y="4764706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 C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53B0B9D-EF3E-4D47-BDAA-0911E8A0D81A}"/>
              </a:ext>
            </a:extLst>
          </p:cNvPr>
          <p:cNvCxnSpPr>
            <a:stCxn id="9" idx="2"/>
          </p:cNvCxnSpPr>
          <p:nvPr/>
        </p:nvCxnSpPr>
        <p:spPr>
          <a:xfrm flipH="1">
            <a:off x="5008228" y="2332115"/>
            <a:ext cx="986814" cy="578865"/>
          </a:xfrm>
          <a:prstGeom prst="straightConnector1">
            <a:avLst/>
          </a:prstGeom>
          <a:ln w="38100">
            <a:solidFill>
              <a:srgbClr val="16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C72B4B9-324A-4ACB-8309-7DB03C619C1F}"/>
              </a:ext>
            </a:extLst>
          </p:cNvPr>
          <p:cNvCxnSpPr>
            <a:cxnSpLocks/>
          </p:cNvCxnSpPr>
          <p:nvPr/>
        </p:nvCxnSpPr>
        <p:spPr>
          <a:xfrm flipH="1" flipV="1">
            <a:off x="6082405" y="5016617"/>
            <a:ext cx="1424731" cy="593979"/>
          </a:xfrm>
          <a:prstGeom prst="straightConnector1">
            <a:avLst/>
          </a:prstGeom>
          <a:ln w="38100">
            <a:solidFill>
              <a:srgbClr val="16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258174-7FE3-4E03-9686-B9B47933F815}"/>
              </a:ext>
            </a:extLst>
          </p:cNvPr>
          <p:cNvCxnSpPr>
            <a:cxnSpLocks/>
          </p:cNvCxnSpPr>
          <p:nvPr/>
        </p:nvCxnSpPr>
        <p:spPr>
          <a:xfrm flipV="1">
            <a:off x="1246872" y="4177717"/>
            <a:ext cx="514816" cy="586989"/>
          </a:xfrm>
          <a:prstGeom prst="straightConnector1">
            <a:avLst/>
          </a:prstGeom>
          <a:ln w="38100">
            <a:solidFill>
              <a:srgbClr val="16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09A8790-42F4-4849-A4E8-92FA56EA172C}"/>
              </a:ext>
            </a:extLst>
          </p:cNvPr>
          <p:cNvSpPr txBox="1"/>
          <p:nvPr/>
        </p:nvSpPr>
        <p:spPr>
          <a:xfrm>
            <a:off x="1246872" y="5610596"/>
            <a:ext cx="40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Internal temperature of chassis for 7 C</a:t>
            </a:r>
          </a:p>
          <a:p>
            <a:r>
              <a:rPr lang="en-US" dirty="0">
                <a:solidFill>
                  <a:schemeClr val="bg1"/>
                </a:solidFill>
              </a:rPr>
              <a:t>external temperature in seawater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BF3AA9-FCEF-4B32-BC77-B58151FE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33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A5985A-999E-4E60-BD4F-3163D9AE1EEE}"/>
              </a:ext>
            </a:extLst>
          </p:cNvPr>
          <p:cNvSpPr txBox="1"/>
          <p:nvPr/>
        </p:nvSpPr>
        <p:spPr>
          <a:xfrm>
            <a:off x="121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Details: 08-EyeRIS-Thermal-Calculations.pdf</a:t>
            </a:r>
          </a:p>
        </p:txBody>
      </p:sp>
    </p:spTree>
    <p:extLst>
      <p:ext uri="{BB962C8B-B14F-4D97-AF65-F5344CB8AC3E}">
        <p14:creationId xmlns:p14="http://schemas.microsoft.com/office/powerpoint/2010/main" val="828508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 and Mitigation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6326"/>
            <a:ext cx="8229600" cy="550545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Optical</a:t>
            </a:r>
          </a:p>
          <a:p>
            <a:pPr lvl="1"/>
            <a:r>
              <a:rPr lang="en-US" dirty="0"/>
              <a:t>Low contrast in natural particle images or low particle densities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Add baffles to lights to limit output at large angles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Inject plastic particles with higher contrast</a:t>
            </a:r>
          </a:p>
          <a:p>
            <a:pPr lvl="1"/>
            <a:r>
              <a:rPr lang="en-US" dirty="0"/>
              <a:t>Low contrast for featureless 3D structures</a:t>
            </a:r>
          </a:p>
          <a:p>
            <a:pPr lvl="2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Add structured illumination</a:t>
            </a:r>
          </a:p>
          <a:p>
            <a:r>
              <a:rPr lang="en-US" dirty="0"/>
              <a:t>Electrical</a:t>
            </a:r>
          </a:p>
          <a:p>
            <a:pPr lvl="1"/>
            <a:r>
              <a:rPr lang="en-US" dirty="0" err="1"/>
              <a:t>CoaXPress</a:t>
            </a:r>
            <a:r>
              <a:rPr lang="en-US" dirty="0"/>
              <a:t> to fiber converter does not perform well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Work with vendor to test different laser diodes (a few options here)</a:t>
            </a:r>
          </a:p>
          <a:p>
            <a:pPr lvl="2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Test an extender made by Kaya instruments</a:t>
            </a:r>
          </a:p>
          <a:p>
            <a:pPr lvl="1"/>
            <a:r>
              <a:rPr lang="en-US" dirty="0"/>
              <a:t>Bel Fuse converters don’t perform to spec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Move the power conversion to a separate housing with larger CUI or Meanwell converters</a:t>
            </a:r>
          </a:p>
          <a:p>
            <a:r>
              <a:rPr lang="en-US" dirty="0"/>
              <a:t>Mechanical</a:t>
            </a:r>
          </a:p>
          <a:p>
            <a:pPr lvl="1"/>
            <a:r>
              <a:rPr lang="en-US" dirty="0"/>
              <a:t>Folding array is not reliable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Revise roller bearings and lengths of the bars in the linkage to improve robustness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Reduce size of array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26B2A-366B-4936-BB53-51F126CF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776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voltage AC or DC input to housings</a:t>
            </a:r>
          </a:p>
          <a:p>
            <a:pPr lvl="1"/>
            <a:r>
              <a:rPr lang="en-US" dirty="0"/>
              <a:t>Ground fault detection?</a:t>
            </a:r>
          </a:p>
          <a:p>
            <a:r>
              <a:rPr lang="en-US" dirty="0"/>
              <a:t>Moving parts on light array and hydraulics</a:t>
            </a:r>
          </a:p>
          <a:p>
            <a:r>
              <a:rPr lang="en-US" dirty="0"/>
              <a:t>Bright output from LEDs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699B5-9A34-4D46-A494-A37BBD92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463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Phase 1a July 2019:</a:t>
            </a:r>
          </a:p>
          <a:p>
            <a:pPr lvl="1"/>
            <a:r>
              <a:rPr lang="en-US" dirty="0"/>
              <a:t>Mount on </a:t>
            </a:r>
            <a:r>
              <a:rPr lang="en-US" dirty="0" err="1"/>
              <a:t>MiniROV</a:t>
            </a:r>
            <a:r>
              <a:rPr lang="en-US" dirty="0"/>
              <a:t> and test in the pool</a:t>
            </a:r>
          </a:p>
          <a:p>
            <a:pPr lvl="1"/>
            <a:r>
              <a:rPr lang="en-US" dirty="0"/>
              <a:t>Refine illumination geometry and lens selection</a:t>
            </a:r>
          </a:p>
          <a:p>
            <a:r>
              <a:rPr lang="en-US" dirty="0"/>
              <a:t>Phase 1b Aug 2019:</a:t>
            </a:r>
          </a:p>
          <a:p>
            <a:pPr lvl="1"/>
            <a:r>
              <a:rPr lang="en-US" dirty="0"/>
              <a:t>Deploy at sea on </a:t>
            </a:r>
            <a:r>
              <a:rPr lang="en-US" dirty="0" err="1"/>
              <a:t>MiniROV</a:t>
            </a:r>
            <a:endParaRPr lang="en-US" dirty="0"/>
          </a:p>
          <a:p>
            <a:r>
              <a:rPr lang="en-US" dirty="0"/>
              <a:t>Phase 2 Jan 2020:</a:t>
            </a:r>
          </a:p>
          <a:p>
            <a:pPr lvl="1"/>
            <a:r>
              <a:rPr lang="en-US" dirty="0"/>
              <a:t>Deploy on Ventana and Ricketts</a:t>
            </a:r>
          </a:p>
          <a:p>
            <a:r>
              <a:rPr lang="en-US" dirty="0"/>
              <a:t>Phase 3 Summer 2020:</a:t>
            </a:r>
          </a:p>
          <a:p>
            <a:pPr lvl="1"/>
            <a:r>
              <a:rPr lang="en-US" dirty="0"/>
              <a:t>Deploy alongside </a:t>
            </a:r>
            <a:r>
              <a:rPr lang="en-US" dirty="0" err="1"/>
              <a:t>DeepPIV</a:t>
            </a:r>
            <a:r>
              <a:rPr lang="en-US" dirty="0"/>
              <a:t> on Ventana and Ricketts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E1DB8-5D5A-461A-82AF-38DE81197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51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AC7FA-E589-4567-A3AC-807738023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Mounting on ROVs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C3DCB-D82E-4C99-84C2-AA69BD980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Mini ROV</a:t>
            </a:r>
          </a:p>
          <a:p>
            <a:pPr lvl="1"/>
            <a:r>
              <a:rPr lang="en-US" dirty="0"/>
              <a:t>Mount to tool sled in fixed position with room for </a:t>
            </a:r>
            <a:r>
              <a:rPr lang="en-US" dirty="0" err="1"/>
              <a:t>manip</a:t>
            </a:r>
            <a:r>
              <a:rPr lang="en-US" dirty="0"/>
              <a:t> and sampler</a:t>
            </a:r>
          </a:p>
          <a:p>
            <a:r>
              <a:rPr lang="en-US" dirty="0" err="1"/>
              <a:t>Ventana</a:t>
            </a:r>
            <a:r>
              <a:rPr lang="en-US" dirty="0"/>
              <a:t> (</a:t>
            </a:r>
            <a:r>
              <a:rPr lang="en-US" dirty="0" err="1"/>
              <a:t>tbd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Held by </a:t>
            </a:r>
            <a:r>
              <a:rPr lang="en-US" dirty="0" err="1"/>
              <a:t>manip</a:t>
            </a:r>
            <a:r>
              <a:rPr lang="en-US" dirty="0"/>
              <a:t>, hydraulics used to open and close light array</a:t>
            </a:r>
          </a:p>
          <a:p>
            <a:r>
              <a:rPr lang="en-US" dirty="0"/>
              <a:t>Ricketts (</a:t>
            </a:r>
            <a:r>
              <a:rPr lang="en-US" dirty="0" err="1"/>
              <a:t>tbd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Held by </a:t>
            </a:r>
            <a:r>
              <a:rPr lang="en-US" dirty="0" err="1"/>
              <a:t>manip</a:t>
            </a:r>
            <a:r>
              <a:rPr lang="en-US" dirty="0"/>
              <a:t>, hydraulics used to open and close light array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770B4-99B3-4842-B220-C255E40B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610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MiniROV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497" y="984885"/>
            <a:ext cx="4557235" cy="42652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610" y="4849375"/>
            <a:ext cx="1378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Camera Housing</a:t>
            </a:r>
          </a:p>
        </p:txBody>
      </p:sp>
      <p:cxnSp>
        <p:nvCxnSpPr>
          <p:cNvPr id="6" name="Curved Connector 5"/>
          <p:cNvCxnSpPr>
            <a:stCxn id="5" idx="3"/>
          </p:cNvCxnSpPr>
          <p:nvPr/>
        </p:nvCxnSpPr>
        <p:spPr>
          <a:xfrm flipV="1">
            <a:off x="6865064" y="4122420"/>
            <a:ext cx="114856" cy="880844"/>
          </a:xfrm>
          <a:prstGeom prst="curvedConnector2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734679-B5CF-43F1-8F3A-8B78416BB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710940" cy="4525963"/>
          </a:xfrm>
        </p:spPr>
        <p:txBody>
          <a:bodyPr>
            <a:normAutofit/>
          </a:bodyPr>
          <a:lstStyle/>
          <a:p>
            <a:r>
              <a:rPr lang="en-US" dirty="0"/>
              <a:t>Mount lights directly to ROV</a:t>
            </a:r>
          </a:p>
          <a:p>
            <a:r>
              <a:rPr lang="en-US" dirty="0"/>
              <a:t>Fit camera between tray and foam in tool sled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C85DB6-F6D9-450F-A579-FC56CF21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453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Ventana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705100" cy="4525963"/>
          </a:xfrm>
        </p:spPr>
        <p:txBody>
          <a:bodyPr/>
          <a:lstStyle/>
          <a:p>
            <a:r>
              <a:rPr lang="en-US" dirty="0" smtClean="0"/>
              <a:t>Deploy on </a:t>
            </a:r>
            <a:r>
              <a:rPr lang="en-US" dirty="0" err="1" smtClean="0"/>
              <a:t>manip</a:t>
            </a:r>
            <a:r>
              <a:rPr lang="en-US" dirty="0" smtClean="0"/>
              <a:t> similar to </a:t>
            </a:r>
            <a:r>
              <a:rPr lang="en-US" dirty="0" err="1" smtClean="0"/>
              <a:t>DeepPIV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59" y="1370647"/>
            <a:ext cx="5587321" cy="351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1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DCE58-C1F8-4569-BF69-6266C1074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 (Cabled Instrument)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C0529-BD87-4F7C-9D5B-C69D9870C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71" y="1405280"/>
            <a:ext cx="8514824" cy="4398067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provide single-camera, single frame, 3D underwater imaging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be remotely controllable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stream live video to a surface vessel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record data on an external high-resolution recorder on a surface vessel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operate to a depth of 4000 meters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be compatible with existing ROV power and communications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/>
              <a:t>EyeRIS</a:t>
            </a:r>
            <a:r>
              <a:rPr lang="en-US" sz="2400" dirty="0"/>
              <a:t> shall be deployable on a manipulator arm of an ROV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" y="6434405"/>
            <a:ext cx="9342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Complete Details: 01-EyeRIS-Functional Requirements-1.0.2.pdf</a:t>
            </a:r>
            <a:endParaRPr lang="en-US" sz="2400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E2371-141E-4990-8A47-08F91B92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226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C87E23-06AC-4373-B192-BAFE90D2E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8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Cabled Instrument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881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Optical Design</a:t>
            </a:r>
          </a:p>
          <a:p>
            <a:pPr lvl="1"/>
            <a:r>
              <a:rPr lang="en-US" dirty="0"/>
              <a:t>Camera selection and validation</a:t>
            </a:r>
          </a:p>
          <a:p>
            <a:pPr lvl="1"/>
            <a:r>
              <a:rPr lang="en-US" dirty="0"/>
              <a:t>Lens and viewport selection</a:t>
            </a:r>
          </a:p>
          <a:p>
            <a:pPr lvl="1"/>
            <a:r>
              <a:rPr lang="en-US" dirty="0"/>
              <a:t>Underwater imaging geometry: Where to place lights and camera?</a:t>
            </a:r>
          </a:p>
          <a:p>
            <a:pPr lvl="1"/>
            <a:r>
              <a:rPr lang="en-US" dirty="0"/>
              <a:t>Optical power budget: How much light is needed?</a:t>
            </a:r>
          </a:p>
          <a:p>
            <a:pPr lvl="1"/>
            <a:r>
              <a:rPr lang="en-US" dirty="0"/>
              <a:t>Light selection</a:t>
            </a:r>
          </a:p>
          <a:p>
            <a:r>
              <a:rPr lang="en-US" dirty="0"/>
              <a:t>Electrical Design</a:t>
            </a:r>
          </a:p>
          <a:p>
            <a:pPr lvl="1"/>
            <a:r>
              <a:rPr lang="en-US" dirty="0"/>
              <a:t>High-level interface to provide real-time visualization on ship</a:t>
            </a:r>
          </a:p>
          <a:p>
            <a:pPr lvl="1"/>
            <a:r>
              <a:rPr lang="en-US" dirty="0"/>
              <a:t>Fiber extenders to transfer data from camera</a:t>
            </a:r>
          </a:p>
          <a:p>
            <a:pPr lvl="1"/>
            <a:r>
              <a:rPr lang="en-US" dirty="0"/>
              <a:t>Control of lights, camera, and system status</a:t>
            </a:r>
          </a:p>
          <a:p>
            <a:r>
              <a:rPr lang="en-US" dirty="0"/>
              <a:t>Mechanical Design</a:t>
            </a:r>
          </a:p>
          <a:p>
            <a:pPr lvl="1"/>
            <a:r>
              <a:rPr lang="en-US" dirty="0"/>
              <a:t>External fixtures</a:t>
            </a:r>
          </a:p>
          <a:p>
            <a:pPr lvl="1"/>
            <a:r>
              <a:rPr lang="en-US" dirty="0"/>
              <a:t>Internal fixtures</a:t>
            </a:r>
          </a:p>
          <a:p>
            <a:pPr lvl="1"/>
            <a:r>
              <a:rPr lang="en-US" dirty="0"/>
              <a:t>Thermal considerations</a:t>
            </a:r>
          </a:p>
          <a:p>
            <a:r>
              <a:rPr lang="en-US" dirty="0"/>
              <a:t>Risks and Mitigation</a:t>
            </a:r>
          </a:p>
          <a:p>
            <a:r>
              <a:rPr lang="en-US" dirty="0"/>
              <a:t>Safety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E09A6-C68B-440A-9E83-39C38B376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4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Optical Design: 3D Imaging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004"/>
            <a:ext cx="8229600" cy="5216876"/>
          </a:xfrm>
        </p:spPr>
        <p:txBody>
          <a:bodyPr>
            <a:normAutofit/>
          </a:bodyPr>
          <a:lstStyle/>
          <a:p>
            <a:r>
              <a:rPr lang="en-US" dirty="0"/>
              <a:t>A deep-sea </a:t>
            </a:r>
            <a:r>
              <a:rPr lang="en-US" dirty="0" err="1"/>
              <a:t>plenoptic</a:t>
            </a:r>
            <a:r>
              <a:rPr lang="en-US" dirty="0"/>
              <a:t> imaging system</a:t>
            </a:r>
          </a:p>
          <a:p>
            <a:pPr lvl="1"/>
            <a:r>
              <a:rPr lang="en-US" dirty="0"/>
              <a:t>Single camera, single-frame, 3D sensor</a:t>
            </a:r>
          </a:p>
          <a:p>
            <a:pPr lvl="1"/>
            <a:r>
              <a:rPr lang="en-US" dirty="0"/>
              <a:t>High light efficiency compared to traditional camera: </a:t>
            </a:r>
            <a:r>
              <a:rPr lang="en-US" dirty="0">
                <a:solidFill>
                  <a:srgbClr val="FFC000"/>
                </a:solidFill>
              </a:rPr>
              <a:t>better contrast with shorter exposure times and less motion blur</a:t>
            </a:r>
          </a:p>
          <a:p>
            <a:pPr lvl="1"/>
            <a:r>
              <a:rPr lang="en-US" dirty="0"/>
              <a:t>Simplified system integration</a:t>
            </a:r>
          </a:p>
          <a:p>
            <a:pPr lvl="2"/>
            <a:r>
              <a:rPr lang="en-US" dirty="0"/>
              <a:t>Smaller form factor</a:t>
            </a:r>
          </a:p>
          <a:p>
            <a:pPr lvl="2"/>
            <a:r>
              <a:rPr lang="en-US" dirty="0"/>
              <a:t>Fewer connections</a:t>
            </a:r>
          </a:p>
          <a:p>
            <a:pPr lvl="2"/>
            <a:r>
              <a:rPr lang="en-US" dirty="0"/>
              <a:t>No synchronization needed between multiple cameras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5D88C2-632E-4FD0-B24B-93F86A9320AF}"/>
              </a:ext>
            </a:extLst>
          </p:cNvPr>
          <p:cNvSpPr/>
          <p:nvPr/>
        </p:nvSpPr>
        <p:spPr>
          <a:xfrm>
            <a:off x="0" y="6534686"/>
            <a:ext cx="86687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For more details see: 02-EyeRIS-Comparison-of-3D-imaging-methods.pdf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1F6FBB-9781-40CA-AF29-EE1C304B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54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C35AD-F2C9-4F15-8CD3-CC39A0A72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</a:t>
            </a:r>
            <a:r>
              <a:rPr lang="en-US" dirty="0" err="1"/>
              <a:t>Raytrix</a:t>
            </a:r>
            <a:r>
              <a:rPr lang="en-US" dirty="0"/>
              <a:t> R26 Camera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D8BA-3CEE-4380-87B0-527644FD6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712868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25 MP sensor</a:t>
            </a:r>
          </a:p>
          <a:p>
            <a:r>
              <a:rPr lang="en-US" dirty="0"/>
              <a:t>80 fps max rate</a:t>
            </a:r>
          </a:p>
          <a:p>
            <a:r>
              <a:rPr lang="en-US" dirty="0"/>
              <a:t>~ 2 GB/s data rate</a:t>
            </a:r>
          </a:p>
          <a:p>
            <a:r>
              <a:rPr lang="en-US" dirty="0"/>
              <a:t>4-channel CoaXPress-6 interface</a:t>
            </a:r>
          </a:p>
          <a:p>
            <a:r>
              <a:rPr lang="en-US" dirty="0"/>
              <a:t>4.5 um x 4.5 um pixels</a:t>
            </a:r>
          </a:p>
          <a:p>
            <a:r>
              <a:rPr lang="en-US" dirty="0"/>
              <a:t>23 mm x 23 mm sensor </a:t>
            </a:r>
          </a:p>
          <a:p>
            <a:r>
              <a:rPr lang="en-US" dirty="0"/>
              <a:t>12000 electron full well depth</a:t>
            </a:r>
          </a:p>
          <a:p>
            <a:r>
              <a:rPr lang="en-US" dirty="0"/>
              <a:t>41 dB peak SNR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694DC2-A258-42F2-A70F-62B2BC4D9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068" y="2226285"/>
            <a:ext cx="4762587" cy="3273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2BF59-54AE-427A-93E7-12BA7B31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68C36B-4FDB-4F36-8BB0-730646F89391}"/>
              </a:ext>
            </a:extLst>
          </p:cNvPr>
          <p:cNvSpPr/>
          <p:nvPr/>
        </p:nvSpPr>
        <p:spPr>
          <a:xfrm>
            <a:off x="0" y="6534686"/>
            <a:ext cx="86687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/Datasheets: R26 Camera Specifications.pdf, Sensor: NOIP1SN025KA-D.pdf</a:t>
            </a:r>
          </a:p>
        </p:txBody>
      </p:sp>
    </p:spTree>
    <p:extLst>
      <p:ext uri="{BB962C8B-B14F-4D97-AF65-F5344CB8AC3E}">
        <p14:creationId xmlns:p14="http://schemas.microsoft.com/office/powerpoint/2010/main" val="95128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Example Raw and Refocused Images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21" y="1048703"/>
            <a:ext cx="4488878" cy="3683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33" y="4902517"/>
            <a:ext cx="1826566" cy="888683"/>
          </a:xfrm>
          <a:prstGeom prst="rect">
            <a:avLst/>
          </a:prstGeom>
          <a:ln w="34925">
            <a:solidFill>
              <a:srgbClr val="953735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916" y="4902517"/>
            <a:ext cx="1823881" cy="888683"/>
          </a:xfrm>
          <a:prstGeom prst="rect">
            <a:avLst/>
          </a:prstGeom>
          <a:ln w="34925">
            <a:solidFill>
              <a:schemeClr val="accent5">
                <a:lumMod val="75000"/>
              </a:schemeClr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2344898" y="1287780"/>
            <a:ext cx="365760" cy="17526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262734" y="1287780"/>
            <a:ext cx="2082164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089299" y="1287780"/>
            <a:ext cx="621359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392358" y="3733800"/>
            <a:ext cx="365760" cy="17526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758118" y="3733800"/>
            <a:ext cx="1685679" cy="110490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392358" y="3733800"/>
            <a:ext cx="182880" cy="1168717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28814" y="5844540"/>
            <a:ext cx="47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80997" y="584454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612" y="1048704"/>
            <a:ext cx="4286317" cy="368331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342221" y="710018"/>
            <a:ext cx="2129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Raw Image from R26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10448" y="703756"/>
            <a:ext cx="2768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 Focus Image from R26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612" y="4862396"/>
            <a:ext cx="1916841" cy="982144"/>
          </a:xfrm>
          <a:prstGeom prst="rect">
            <a:avLst/>
          </a:prstGeom>
          <a:ln w="38100">
            <a:solidFill>
              <a:srgbClr val="953735"/>
            </a:solidFill>
          </a:ln>
        </p:spPr>
      </p:pic>
      <p:sp>
        <p:nvSpPr>
          <p:cNvPr id="33" name="Rectangle 32"/>
          <p:cNvSpPr/>
          <p:nvPr/>
        </p:nvSpPr>
        <p:spPr>
          <a:xfrm>
            <a:off x="6833454" y="1247659"/>
            <a:ext cx="365760" cy="17526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4751290" y="1247659"/>
            <a:ext cx="2082164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668453" y="1247659"/>
            <a:ext cx="530762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3946" y="4845794"/>
            <a:ext cx="1750140" cy="1015348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38" name="Rectangle 37"/>
          <p:cNvSpPr/>
          <p:nvPr/>
        </p:nvSpPr>
        <p:spPr>
          <a:xfrm>
            <a:off x="6838442" y="3627121"/>
            <a:ext cx="365760" cy="17526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7204202" y="3627121"/>
            <a:ext cx="1546093" cy="1211579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838442" y="3627121"/>
            <a:ext cx="285504" cy="1218673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C4B3F76-0186-4CCC-96DD-CF1DC752A0F8}"/>
              </a:ext>
            </a:extLst>
          </p:cNvPr>
          <p:cNvSpPr txBox="1"/>
          <p:nvPr/>
        </p:nvSpPr>
        <p:spPr>
          <a:xfrm>
            <a:off x="5412137" y="5840386"/>
            <a:ext cx="47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5500CB-B7A8-40EA-B5C5-A854FD96AE36}"/>
              </a:ext>
            </a:extLst>
          </p:cNvPr>
          <p:cNvSpPr txBox="1"/>
          <p:nvPr/>
        </p:nvSpPr>
        <p:spPr>
          <a:xfrm>
            <a:off x="7864320" y="5840386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F78385-2D72-4826-97C1-EE453B31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4340" y="6416040"/>
            <a:ext cx="7940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Depth of field target with metric scale on 45 degree ramp, with in/cm ruler in middle position </a:t>
            </a:r>
          </a:p>
        </p:txBody>
      </p:sp>
    </p:spTree>
    <p:extLst>
      <p:ext uri="{BB962C8B-B14F-4D97-AF65-F5344CB8AC3E}">
        <p14:creationId xmlns:p14="http://schemas.microsoft.com/office/powerpoint/2010/main" val="108898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Example 3D Data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F11E13-DD46-4B19-BB83-2B1C6D786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627" y="3296873"/>
            <a:ext cx="3080857" cy="3424602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/>
              <a:t>Color used to code depth in the scene</a:t>
            </a:r>
          </a:p>
          <a:p>
            <a:r>
              <a:rPr lang="en-US" sz="2400" dirty="0"/>
              <a:t>Spots with good features are localizable in 3D and shown in depth map</a:t>
            </a:r>
          </a:p>
          <a:p>
            <a:r>
              <a:rPr lang="en-US" sz="2400" dirty="0"/>
              <a:t>Depth map is combined with total focus image to yield 3D model.</a:t>
            </a:r>
          </a:p>
          <a:p>
            <a:r>
              <a:rPr lang="en-US" sz="2400" dirty="0"/>
              <a:t>Can be done in real-time on Nvidia Titan in lab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6E524A-FA39-4C3A-8ADC-01A4A7ADD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40" y="994403"/>
            <a:ext cx="2601310" cy="22353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D2A7D-DCD5-4163-A8AA-C98FE0058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829" y="2575799"/>
            <a:ext cx="4541531" cy="3800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332" y="950775"/>
            <a:ext cx="2828989" cy="2257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50EC29-3005-41FB-B134-14BFE53C7158}"/>
              </a:ext>
            </a:extLst>
          </p:cNvPr>
          <p:cNvSpPr txBox="1"/>
          <p:nvPr/>
        </p:nvSpPr>
        <p:spPr>
          <a:xfrm>
            <a:off x="2885813" y="1929468"/>
            <a:ext cx="310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+</a:t>
            </a:r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7AEA43C6-0544-4C13-9A7C-40A0DD24DF17}"/>
              </a:ext>
            </a:extLst>
          </p:cNvPr>
          <p:cNvCxnSpPr>
            <a:cxnSpLocks/>
            <a:endCxn id="3" idx="0"/>
          </p:cNvCxnSpPr>
          <p:nvPr/>
        </p:nvCxnSpPr>
        <p:spPr>
          <a:xfrm rot="16200000" flipH="1">
            <a:off x="5922510" y="1746714"/>
            <a:ext cx="1094896" cy="563274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A843AF-5222-4F07-AAE0-930BF6484BF8}"/>
              </a:ext>
            </a:extLst>
          </p:cNvPr>
          <p:cNvSpPr txBox="1"/>
          <p:nvPr/>
        </p:nvSpPr>
        <p:spPr>
          <a:xfrm>
            <a:off x="138418" y="2903345"/>
            <a:ext cx="2143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Total Focus Image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DC3CCC-4B43-487C-996D-894BE3C0D96A}"/>
              </a:ext>
            </a:extLst>
          </p:cNvPr>
          <p:cNvSpPr txBox="1"/>
          <p:nvPr/>
        </p:nvSpPr>
        <p:spPr>
          <a:xfrm>
            <a:off x="5116627" y="939384"/>
            <a:ext cx="2143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Depth Map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310C67-5485-4EA9-A5C7-2CE96DED34AB}"/>
              </a:ext>
            </a:extLst>
          </p:cNvPr>
          <p:cNvSpPr txBox="1"/>
          <p:nvPr/>
        </p:nvSpPr>
        <p:spPr>
          <a:xfrm>
            <a:off x="7412415" y="3406536"/>
            <a:ext cx="2143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3D mesh model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7DA5A64-04E6-4B95-A315-0C236757E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30874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44750</TotalTime>
  <Words>2252</Words>
  <Application>Microsoft Office PowerPoint</Application>
  <PresentationFormat>On-screen Show (4:3)</PresentationFormat>
  <Paragraphs>488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 Black </vt:lpstr>
      <vt:lpstr>EyeRIS Cabled Instrument Preliminary Design Review</vt:lpstr>
      <vt:lpstr>Outline</vt:lpstr>
      <vt:lpstr>Science Goals and Motivation</vt:lpstr>
      <vt:lpstr>Functional Requirements (Cabled Instrument)</vt:lpstr>
      <vt:lpstr>Cabled Instrument Design</vt:lpstr>
      <vt:lpstr>Optical Design: 3D Imaging Method</vt:lpstr>
      <vt:lpstr>Optical Design: Raytrix R26 Camera</vt:lpstr>
      <vt:lpstr>Optical Design: Example Raw and Refocused Images</vt:lpstr>
      <vt:lpstr>Optical Design: Example 3D Data</vt:lpstr>
      <vt:lpstr>Optical Design: Depth of Field</vt:lpstr>
      <vt:lpstr>Optical Design: Particle Concentration</vt:lpstr>
      <vt:lpstr>Optical Design: Lens Selection</vt:lpstr>
      <vt:lpstr>Optical Design: Port Selection</vt:lpstr>
      <vt:lpstr>Optical Design: Imaging Geometry</vt:lpstr>
      <vt:lpstr>Optical Design: Imaging Geometry Simulation</vt:lpstr>
      <vt:lpstr>Optical Design: Imaging Geometry Simulation</vt:lpstr>
      <vt:lpstr>Optical Design: Imaging Geometry Simulation</vt:lpstr>
      <vt:lpstr>Optical Design: Optical Power Budget</vt:lpstr>
      <vt:lpstr>Optical Design: Optical Power Budget</vt:lpstr>
      <vt:lpstr>Optical Design: Optical Power Budget</vt:lpstr>
      <vt:lpstr>Optical Design: Light Selection</vt:lpstr>
      <vt:lpstr>Electrical Design</vt:lpstr>
      <vt:lpstr>Electrical Design: High-Level Block Diagram</vt:lpstr>
      <vt:lpstr>Electrical Design: CoaXPress to Fiber Conversion</vt:lpstr>
      <vt:lpstr>Electrical Design: Power Conversion</vt:lpstr>
      <vt:lpstr>Electrical Design: System Diagram</vt:lpstr>
      <vt:lpstr>Electrical Design: Stock Control Board</vt:lpstr>
      <vt:lpstr>Electrical Design: Power Budget</vt:lpstr>
      <vt:lpstr>Mechanical Design</vt:lpstr>
      <vt:lpstr>Mechanical Design: External Assembly</vt:lpstr>
      <vt:lpstr>Mechanical Design : Internal Assembly</vt:lpstr>
      <vt:lpstr>Mechanical Design: Thermal </vt:lpstr>
      <vt:lpstr>Mechanical Design: Thermal </vt:lpstr>
      <vt:lpstr>Risks and Mitigation</vt:lpstr>
      <vt:lpstr>Safety</vt:lpstr>
      <vt:lpstr>Development Schedule</vt:lpstr>
      <vt:lpstr>Mounting on ROVs</vt:lpstr>
      <vt:lpstr>MiniROV</vt:lpstr>
      <vt:lpstr>Ventana </vt:lpstr>
      <vt:lpstr>Thanks!</vt:lpstr>
    </vt:vector>
  </TitlesOfParts>
  <Company>UCSD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Real-time Underwater Imaging and Microscopy</dc:title>
  <dc:creator>Paul Roberts</dc:creator>
  <cp:lastModifiedBy>Paul Roberts</cp:lastModifiedBy>
  <cp:revision>421</cp:revision>
  <dcterms:created xsi:type="dcterms:W3CDTF">2018-01-08T21:23:01Z</dcterms:created>
  <dcterms:modified xsi:type="dcterms:W3CDTF">2019-04-17T23:04:50Z</dcterms:modified>
</cp:coreProperties>
</file>