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1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1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65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4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3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42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45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95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465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0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3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76250-5A33-452F-90EF-7C9CBF9CC1AA}" type="datetimeFigureOut">
              <a:rPr lang="en-US" smtClean="0"/>
              <a:t>5/20/2014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EE47C-F936-4A74-94D7-6A6D01861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97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1000"/>
            <a:ext cx="6400800" cy="762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Rover Battery Sphere Block Diagram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96464" y="1828800"/>
            <a:ext cx="1146735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 </a:t>
            </a:r>
            <a:r>
              <a:rPr lang="en-US" dirty="0" err="1" smtClean="0"/>
              <a:t>Batts</a:t>
            </a:r>
            <a:endParaRPr lang="en-US" dirty="0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>
            <a:off x="2743199" y="2057400"/>
            <a:ext cx="3048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/>
          <p:cNvSpPr/>
          <p:nvPr/>
        </p:nvSpPr>
        <p:spPr>
          <a:xfrm rot="5400000">
            <a:off x="3013364" y="19431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3280064" y="19050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0"/>
          </p:cNvCxnSpPr>
          <p:nvPr/>
        </p:nvCxnSpPr>
        <p:spPr>
          <a:xfrm>
            <a:off x="3280064" y="2057400"/>
            <a:ext cx="11395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419600" y="1828800"/>
            <a:ext cx="609600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433455" y="1851568"/>
            <a:ext cx="609600" cy="380473"/>
          </a:xfrm>
          <a:custGeom>
            <a:avLst/>
            <a:gdLst>
              <a:gd name="connsiteX0" fmla="*/ 0 w 609600"/>
              <a:gd name="connsiteY0" fmla="*/ 198905 h 380473"/>
              <a:gd name="connsiteX1" fmla="*/ 207818 w 609600"/>
              <a:gd name="connsiteY1" fmla="*/ 4941 h 380473"/>
              <a:gd name="connsiteX2" fmla="*/ 374072 w 609600"/>
              <a:gd name="connsiteY2" fmla="*/ 379014 h 380473"/>
              <a:gd name="connsiteX3" fmla="*/ 609600 w 609600"/>
              <a:gd name="connsiteY3" fmla="*/ 143487 h 380473"/>
              <a:gd name="connsiteX4" fmla="*/ 609600 w 609600"/>
              <a:gd name="connsiteY4" fmla="*/ 143487 h 38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380473">
                <a:moveTo>
                  <a:pt x="0" y="198905"/>
                </a:moveTo>
                <a:cubicBezTo>
                  <a:pt x="72736" y="86914"/>
                  <a:pt x="145473" y="-25077"/>
                  <a:pt x="207818" y="4941"/>
                </a:cubicBezTo>
                <a:cubicBezTo>
                  <a:pt x="270163" y="34959"/>
                  <a:pt x="307108" y="355923"/>
                  <a:pt x="374072" y="379014"/>
                </a:cubicBezTo>
                <a:cubicBezTo>
                  <a:pt x="441036" y="402105"/>
                  <a:pt x="609600" y="143487"/>
                  <a:pt x="609600" y="143487"/>
                </a:cubicBezTo>
                <a:lnTo>
                  <a:pt x="609600" y="143487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223301" y="1415534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10A fuse</a:t>
            </a:r>
            <a:endParaRPr lang="en-US" dirty="0"/>
          </a:p>
        </p:txBody>
      </p:sp>
      <p:cxnSp>
        <p:nvCxnSpPr>
          <p:cNvPr id="22" name="Elbow Connector 21"/>
          <p:cNvCxnSpPr>
            <a:stCxn id="18" idx="3"/>
          </p:cNvCxnSpPr>
          <p:nvPr/>
        </p:nvCxnSpPr>
        <p:spPr>
          <a:xfrm>
            <a:off x="5029200" y="2019300"/>
            <a:ext cx="928255" cy="81915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957455" y="2743200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324600" y="2743200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39345" y="2838450"/>
            <a:ext cx="394855" cy="190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086600" y="2476500"/>
            <a:ext cx="1433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Shorting plug</a:t>
            </a:r>
            <a:endParaRPr lang="en-US" dirty="0"/>
          </a:p>
        </p:txBody>
      </p:sp>
      <p:cxnSp>
        <p:nvCxnSpPr>
          <p:cNvPr id="28" name="Elbow Connector 27"/>
          <p:cNvCxnSpPr/>
          <p:nvPr/>
        </p:nvCxnSpPr>
        <p:spPr>
          <a:xfrm flipV="1">
            <a:off x="5029199" y="3015096"/>
            <a:ext cx="928255" cy="81915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5957454" y="4038600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369627" y="4038600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>
            <a:stCxn id="34" idx="3"/>
          </p:cNvCxnSpPr>
          <p:nvPr/>
        </p:nvCxnSpPr>
        <p:spPr>
          <a:xfrm>
            <a:off x="6584372" y="4229100"/>
            <a:ext cx="1416628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560574" y="3834246"/>
            <a:ext cx="119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Deck cable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4405744" y="4040059"/>
            <a:ext cx="609600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4419599" y="4062827"/>
            <a:ext cx="609600" cy="380473"/>
          </a:xfrm>
          <a:custGeom>
            <a:avLst/>
            <a:gdLst>
              <a:gd name="connsiteX0" fmla="*/ 0 w 609600"/>
              <a:gd name="connsiteY0" fmla="*/ 198905 h 380473"/>
              <a:gd name="connsiteX1" fmla="*/ 207818 w 609600"/>
              <a:gd name="connsiteY1" fmla="*/ 4941 h 380473"/>
              <a:gd name="connsiteX2" fmla="*/ 374072 w 609600"/>
              <a:gd name="connsiteY2" fmla="*/ 379014 h 380473"/>
              <a:gd name="connsiteX3" fmla="*/ 609600 w 609600"/>
              <a:gd name="connsiteY3" fmla="*/ 143487 h 380473"/>
              <a:gd name="connsiteX4" fmla="*/ 609600 w 609600"/>
              <a:gd name="connsiteY4" fmla="*/ 143487 h 38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380473">
                <a:moveTo>
                  <a:pt x="0" y="198905"/>
                </a:moveTo>
                <a:cubicBezTo>
                  <a:pt x="72736" y="86914"/>
                  <a:pt x="145473" y="-25077"/>
                  <a:pt x="207818" y="4941"/>
                </a:cubicBezTo>
                <a:cubicBezTo>
                  <a:pt x="270163" y="34959"/>
                  <a:pt x="307108" y="355923"/>
                  <a:pt x="374072" y="379014"/>
                </a:cubicBezTo>
                <a:cubicBezTo>
                  <a:pt x="441036" y="402105"/>
                  <a:pt x="609600" y="143487"/>
                  <a:pt x="609600" y="143487"/>
                </a:cubicBezTo>
                <a:lnTo>
                  <a:pt x="609600" y="143487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4038600" y="3834246"/>
            <a:ext cx="10044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038600" y="3834246"/>
            <a:ext cx="0" cy="394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39" idx="1"/>
          </p:cNvCxnSpPr>
          <p:nvPr/>
        </p:nvCxnSpPr>
        <p:spPr>
          <a:xfrm>
            <a:off x="4038600" y="4230559"/>
            <a:ext cx="367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209445" y="4648200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10A fuse</a:t>
            </a:r>
            <a:endParaRPr lang="en-US" dirty="0"/>
          </a:p>
        </p:txBody>
      </p:sp>
      <p:cxnSp>
        <p:nvCxnSpPr>
          <p:cNvPr id="52" name="Straight Connector 51"/>
          <p:cNvCxnSpPr>
            <a:stCxn id="40" idx="3"/>
            <a:endCxn id="33" idx="1"/>
          </p:cNvCxnSpPr>
          <p:nvPr/>
        </p:nvCxnSpPr>
        <p:spPr>
          <a:xfrm>
            <a:off x="5029199" y="4206314"/>
            <a:ext cx="928255" cy="227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581400" y="1720334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+28V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5211642" y="3886200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+28V</a:t>
            </a:r>
            <a:endParaRPr lang="en-US" dirty="0"/>
          </a:p>
        </p:txBody>
      </p:sp>
      <p:sp>
        <p:nvSpPr>
          <p:cNvPr id="58" name="Oval 57"/>
          <p:cNvSpPr/>
          <p:nvPr/>
        </p:nvSpPr>
        <p:spPr>
          <a:xfrm>
            <a:off x="3914183" y="4070866"/>
            <a:ext cx="295262" cy="3487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838200" y="4070866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50373" y="4070866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/>
          <p:cNvCxnSpPr>
            <a:stCxn id="58" idx="2"/>
            <a:endCxn id="60" idx="3"/>
          </p:cNvCxnSpPr>
          <p:nvPr/>
        </p:nvCxnSpPr>
        <p:spPr>
          <a:xfrm flipH="1">
            <a:off x="1465118" y="4245233"/>
            <a:ext cx="2449065" cy="161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129886" y="4248559"/>
            <a:ext cx="708314" cy="474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29885" y="4470461"/>
            <a:ext cx="10248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</a:t>
            </a:r>
            <a:br>
              <a:rPr lang="en-US" dirty="0" smtClean="0"/>
            </a:br>
            <a:r>
              <a:rPr lang="en-US" dirty="0" smtClean="0"/>
              <a:t>E-Sphere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1465118" y="1415534"/>
            <a:ext cx="4492337" cy="39184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1596465" y="4936591"/>
            <a:ext cx="227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atm</a:t>
            </a:r>
            <a:r>
              <a:rPr lang="en-US" dirty="0" smtClean="0"/>
              <a:t> Battery Housing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8001000" y="3886200"/>
            <a:ext cx="1066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Bench</a:t>
            </a:r>
            <a:br>
              <a:rPr lang="en-US" dirty="0" smtClean="0"/>
            </a:br>
            <a:r>
              <a:rPr lang="en-US" dirty="0" smtClean="0"/>
              <a:t>Power</a:t>
            </a:r>
            <a:br>
              <a:rPr lang="en-US" dirty="0" smtClean="0"/>
            </a:br>
            <a:r>
              <a:rPr lang="en-US" dirty="0" smtClean="0"/>
              <a:t>Supply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13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1000"/>
            <a:ext cx="6400800" cy="762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Deck Cable 10A fuse has blown 3 times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No other fuse has blown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96464" y="1828800"/>
            <a:ext cx="1146735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 </a:t>
            </a:r>
            <a:r>
              <a:rPr lang="en-US" dirty="0" err="1" smtClean="0"/>
              <a:t>Batts</a:t>
            </a:r>
            <a:endParaRPr lang="en-US" dirty="0"/>
          </a:p>
        </p:txBody>
      </p:sp>
      <p:cxnSp>
        <p:nvCxnSpPr>
          <p:cNvPr id="6" name="Straight Connector 5"/>
          <p:cNvCxnSpPr>
            <a:stCxn id="4" idx="3"/>
          </p:cNvCxnSpPr>
          <p:nvPr/>
        </p:nvCxnSpPr>
        <p:spPr>
          <a:xfrm>
            <a:off x="2743199" y="2057400"/>
            <a:ext cx="3048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/>
          <p:cNvSpPr/>
          <p:nvPr/>
        </p:nvSpPr>
        <p:spPr>
          <a:xfrm rot="5400000">
            <a:off x="3013364" y="1943100"/>
            <a:ext cx="3048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3280064" y="19050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2" idx="0"/>
          </p:cNvCxnSpPr>
          <p:nvPr/>
        </p:nvCxnSpPr>
        <p:spPr>
          <a:xfrm>
            <a:off x="3280064" y="2057400"/>
            <a:ext cx="11395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419600" y="1828800"/>
            <a:ext cx="609600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433455" y="1851568"/>
            <a:ext cx="609600" cy="380473"/>
          </a:xfrm>
          <a:custGeom>
            <a:avLst/>
            <a:gdLst>
              <a:gd name="connsiteX0" fmla="*/ 0 w 609600"/>
              <a:gd name="connsiteY0" fmla="*/ 198905 h 380473"/>
              <a:gd name="connsiteX1" fmla="*/ 207818 w 609600"/>
              <a:gd name="connsiteY1" fmla="*/ 4941 h 380473"/>
              <a:gd name="connsiteX2" fmla="*/ 374072 w 609600"/>
              <a:gd name="connsiteY2" fmla="*/ 379014 h 380473"/>
              <a:gd name="connsiteX3" fmla="*/ 609600 w 609600"/>
              <a:gd name="connsiteY3" fmla="*/ 143487 h 380473"/>
              <a:gd name="connsiteX4" fmla="*/ 609600 w 609600"/>
              <a:gd name="connsiteY4" fmla="*/ 143487 h 38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380473">
                <a:moveTo>
                  <a:pt x="0" y="198905"/>
                </a:moveTo>
                <a:cubicBezTo>
                  <a:pt x="72736" y="86914"/>
                  <a:pt x="145473" y="-25077"/>
                  <a:pt x="207818" y="4941"/>
                </a:cubicBezTo>
                <a:cubicBezTo>
                  <a:pt x="270163" y="34959"/>
                  <a:pt x="307108" y="355923"/>
                  <a:pt x="374072" y="379014"/>
                </a:cubicBezTo>
                <a:cubicBezTo>
                  <a:pt x="441036" y="402105"/>
                  <a:pt x="609600" y="143487"/>
                  <a:pt x="609600" y="143487"/>
                </a:cubicBezTo>
                <a:lnTo>
                  <a:pt x="609600" y="143487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223301" y="1415534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10A fuse</a:t>
            </a:r>
            <a:endParaRPr lang="en-US" dirty="0"/>
          </a:p>
        </p:txBody>
      </p:sp>
      <p:cxnSp>
        <p:nvCxnSpPr>
          <p:cNvPr id="22" name="Elbow Connector 21"/>
          <p:cNvCxnSpPr>
            <a:stCxn id="18" idx="3"/>
          </p:cNvCxnSpPr>
          <p:nvPr/>
        </p:nvCxnSpPr>
        <p:spPr>
          <a:xfrm>
            <a:off x="5029200" y="2019300"/>
            <a:ext cx="928255" cy="81915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957455" y="2743200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324600" y="2743200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539345" y="2838450"/>
            <a:ext cx="394855" cy="1905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086600" y="2476500"/>
            <a:ext cx="1433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Shorting plug</a:t>
            </a:r>
            <a:endParaRPr lang="en-US" dirty="0"/>
          </a:p>
        </p:txBody>
      </p:sp>
      <p:cxnSp>
        <p:nvCxnSpPr>
          <p:cNvPr id="28" name="Elbow Connector 27"/>
          <p:cNvCxnSpPr/>
          <p:nvPr/>
        </p:nvCxnSpPr>
        <p:spPr>
          <a:xfrm flipV="1">
            <a:off x="5029199" y="3015096"/>
            <a:ext cx="928255" cy="81915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5957454" y="4038600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6369627" y="4038600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>
            <a:stCxn id="34" idx="3"/>
          </p:cNvCxnSpPr>
          <p:nvPr/>
        </p:nvCxnSpPr>
        <p:spPr>
          <a:xfrm>
            <a:off x="6584372" y="4229100"/>
            <a:ext cx="1416628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560574" y="3834246"/>
            <a:ext cx="119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Deck cable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4419599" y="4048445"/>
            <a:ext cx="609600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4419599" y="4062827"/>
            <a:ext cx="609600" cy="380473"/>
          </a:xfrm>
          <a:custGeom>
            <a:avLst/>
            <a:gdLst>
              <a:gd name="connsiteX0" fmla="*/ 0 w 609600"/>
              <a:gd name="connsiteY0" fmla="*/ 198905 h 380473"/>
              <a:gd name="connsiteX1" fmla="*/ 207818 w 609600"/>
              <a:gd name="connsiteY1" fmla="*/ 4941 h 380473"/>
              <a:gd name="connsiteX2" fmla="*/ 374072 w 609600"/>
              <a:gd name="connsiteY2" fmla="*/ 379014 h 380473"/>
              <a:gd name="connsiteX3" fmla="*/ 609600 w 609600"/>
              <a:gd name="connsiteY3" fmla="*/ 143487 h 380473"/>
              <a:gd name="connsiteX4" fmla="*/ 609600 w 609600"/>
              <a:gd name="connsiteY4" fmla="*/ 143487 h 38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380473">
                <a:moveTo>
                  <a:pt x="0" y="198905"/>
                </a:moveTo>
                <a:cubicBezTo>
                  <a:pt x="72736" y="86914"/>
                  <a:pt x="145473" y="-25077"/>
                  <a:pt x="207818" y="4941"/>
                </a:cubicBezTo>
                <a:cubicBezTo>
                  <a:pt x="270163" y="34959"/>
                  <a:pt x="307108" y="355923"/>
                  <a:pt x="374072" y="379014"/>
                </a:cubicBezTo>
                <a:cubicBezTo>
                  <a:pt x="441036" y="402105"/>
                  <a:pt x="609600" y="143487"/>
                  <a:pt x="609600" y="143487"/>
                </a:cubicBezTo>
                <a:lnTo>
                  <a:pt x="609600" y="143487"/>
                </a:ln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4038600" y="3834246"/>
            <a:ext cx="10044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038600" y="3834246"/>
            <a:ext cx="0" cy="394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39" idx="1"/>
          </p:cNvCxnSpPr>
          <p:nvPr/>
        </p:nvCxnSpPr>
        <p:spPr>
          <a:xfrm>
            <a:off x="4052455" y="4238945"/>
            <a:ext cx="367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209445" y="4648200"/>
            <a:ext cx="1002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10A fuse</a:t>
            </a:r>
            <a:endParaRPr lang="en-US" dirty="0"/>
          </a:p>
        </p:txBody>
      </p:sp>
      <p:cxnSp>
        <p:nvCxnSpPr>
          <p:cNvPr id="52" name="Straight Connector 51"/>
          <p:cNvCxnSpPr>
            <a:stCxn id="40" idx="3"/>
            <a:endCxn id="33" idx="1"/>
          </p:cNvCxnSpPr>
          <p:nvPr/>
        </p:nvCxnSpPr>
        <p:spPr>
          <a:xfrm>
            <a:off x="5029199" y="4206314"/>
            <a:ext cx="928255" cy="227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581400" y="1720334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+28V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5211642" y="3886200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+28V</a:t>
            </a:r>
            <a:endParaRPr lang="en-US" dirty="0"/>
          </a:p>
        </p:txBody>
      </p:sp>
      <p:sp>
        <p:nvSpPr>
          <p:cNvPr id="58" name="Oval 57"/>
          <p:cNvSpPr/>
          <p:nvPr/>
        </p:nvSpPr>
        <p:spPr>
          <a:xfrm>
            <a:off x="3914183" y="4070866"/>
            <a:ext cx="295262" cy="3487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838200" y="4070866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50373" y="4070866"/>
            <a:ext cx="214745" cy="381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/>
          <p:cNvCxnSpPr>
            <a:stCxn id="58" idx="2"/>
            <a:endCxn id="60" idx="3"/>
          </p:cNvCxnSpPr>
          <p:nvPr/>
        </p:nvCxnSpPr>
        <p:spPr>
          <a:xfrm flipH="1">
            <a:off x="1465118" y="4245233"/>
            <a:ext cx="2449065" cy="161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129886" y="4248559"/>
            <a:ext cx="708314" cy="474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29885" y="4470461"/>
            <a:ext cx="10248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</a:t>
            </a:r>
            <a:br>
              <a:rPr lang="en-US" dirty="0" smtClean="0"/>
            </a:br>
            <a:r>
              <a:rPr lang="en-US" dirty="0" smtClean="0"/>
              <a:t>E-Sphere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1465118" y="1415534"/>
            <a:ext cx="4492337" cy="39184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1596465" y="4936591"/>
            <a:ext cx="227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atm</a:t>
            </a:r>
            <a:r>
              <a:rPr lang="en-US" dirty="0" smtClean="0"/>
              <a:t> Battery Housing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8001000" y="3886200"/>
            <a:ext cx="1066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Bench</a:t>
            </a:r>
            <a:br>
              <a:rPr lang="en-US" dirty="0" smtClean="0"/>
            </a:br>
            <a:r>
              <a:rPr lang="en-US" dirty="0" smtClean="0"/>
              <a:t>Power</a:t>
            </a:r>
            <a:br>
              <a:rPr lang="en-US" dirty="0" smtClean="0"/>
            </a:br>
            <a:r>
              <a:rPr lang="en-US" dirty="0" smtClean="0"/>
              <a:t>Supply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540827" y="4018912"/>
            <a:ext cx="335973" cy="4006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15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638" y="3810000"/>
            <a:ext cx="8295361" cy="2743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First episode: on deck of Flyer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Rover still wet and just lifted with crane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Li </a:t>
            </a:r>
            <a:r>
              <a:rPr lang="en-US" dirty="0" err="1" smtClean="0">
                <a:solidFill>
                  <a:schemeClr val="tx1"/>
                </a:solidFill>
              </a:rPr>
              <a:t>batts</a:t>
            </a:r>
            <a:r>
              <a:rPr lang="en-US" dirty="0" smtClean="0">
                <a:solidFill>
                  <a:schemeClr val="tx1"/>
                </a:solidFill>
              </a:rPr>
              <a:t> dead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Shorting plug installed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83842" y="102313"/>
            <a:ext cx="7817427" cy="3244334"/>
            <a:chOff x="129885" y="1415534"/>
            <a:chExt cx="8937915" cy="3918466"/>
          </a:xfrm>
        </p:grpSpPr>
        <p:sp>
          <p:nvSpPr>
            <p:cNvPr id="4" name="Rectangle 3"/>
            <p:cNvSpPr/>
            <p:nvPr/>
          </p:nvSpPr>
          <p:spPr>
            <a:xfrm>
              <a:off x="1596464" y="1828800"/>
              <a:ext cx="1146735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Li </a:t>
              </a:r>
              <a:r>
                <a:rPr lang="en-US" dirty="0" err="1" smtClean="0"/>
                <a:t>Batts</a:t>
              </a:r>
              <a:endParaRPr lang="en-US" dirty="0"/>
            </a:p>
          </p:txBody>
        </p:sp>
        <p:cxnSp>
          <p:nvCxnSpPr>
            <p:cNvPr id="6" name="Straight Connector 5"/>
            <p:cNvCxnSpPr>
              <a:stCxn id="4" idx="3"/>
            </p:cNvCxnSpPr>
            <p:nvPr/>
          </p:nvCxnSpPr>
          <p:spPr>
            <a:xfrm>
              <a:off x="2743199" y="2057400"/>
              <a:ext cx="3048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Isosceles Triangle 11"/>
            <p:cNvSpPr/>
            <p:nvPr/>
          </p:nvSpPr>
          <p:spPr>
            <a:xfrm rot="5400000">
              <a:off x="3013364" y="1943100"/>
              <a:ext cx="304800" cy="2286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280064" y="1905000"/>
              <a:ext cx="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2" idx="0"/>
            </p:cNvCxnSpPr>
            <p:nvPr/>
          </p:nvCxnSpPr>
          <p:spPr>
            <a:xfrm>
              <a:off x="3280064" y="2057400"/>
              <a:ext cx="11395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4419600" y="1828800"/>
              <a:ext cx="609600" cy="381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4433455" y="1851568"/>
              <a:ext cx="609600" cy="380473"/>
            </a:xfrm>
            <a:custGeom>
              <a:avLst/>
              <a:gdLst>
                <a:gd name="connsiteX0" fmla="*/ 0 w 609600"/>
                <a:gd name="connsiteY0" fmla="*/ 198905 h 380473"/>
                <a:gd name="connsiteX1" fmla="*/ 207818 w 609600"/>
                <a:gd name="connsiteY1" fmla="*/ 4941 h 380473"/>
                <a:gd name="connsiteX2" fmla="*/ 374072 w 609600"/>
                <a:gd name="connsiteY2" fmla="*/ 379014 h 380473"/>
                <a:gd name="connsiteX3" fmla="*/ 609600 w 609600"/>
                <a:gd name="connsiteY3" fmla="*/ 143487 h 380473"/>
                <a:gd name="connsiteX4" fmla="*/ 609600 w 609600"/>
                <a:gd name="connsiteY4" fmla="*/ 143487 h 38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380473">
                  <a:moveTo>
                    <a:pt x="0" y="198905"/>
                  </a:moveTo>
                  <a:cubicBezTo>
                    <a:pt x="72736" y="86914"/>
                    <a:pt x="145473" y="-25077"/>
                    <a:pt x="207818" y="4941"/>
                  </a:cubicBezTo>
                  <a:cubicBezTo>
                    <a:pt x="270163" y="34959"/>
                    <a:pt x="307108" y="355923"/>
                    <a:pt x="374072" y="379014"/>
                  </a:cubicBezTo>
                  <a:cubicBezTo>
                    <a:pt x="441036" y="402105"/>
                    <a:pt x="609600" y="143487"/>
                    <a:pt x="609600" y="143487"/>
                  </a:cubicBezTo>
                  <a:lnTo>
                    <a:pt x="609600" y="143487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23301" y="1415534"/>
              <a:ext cx="1002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10A fuse</a:t>
              </a:r>
              <a:endParaRPr lang="en-US" dirty="0"/>
            </a:p>
          </p:txBody>
        </p:sp>
        <p:cxnSp>
          <p:nvCxnSpPr>
            <p:cNvPr id="22" name="Elbow Connector 21"/>
            <p:cNvCxnSpPr>
              <a:stCxn id="18" idx="3"/>
            </p:cNvCxnSpPr>
            <p:nvPr/>
          </p:nvCxnSpPr>
          <p:spPr>
            <a:xfrm>
              <a:off x="5029200" y="2019300"/>
              <a:ext cx="928255" cy="819150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5957455" y="27432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324600" y="27432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539345" y="2838450"/>
              <a:ext cx="394855" cy="1905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086600" y="2476500"/>
              <a:ext cx="1433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Shorting plug</a:t>
              </a:r>
              <a:endParaRPr lang="en-US" dirty="0"/>
            </a:p>
          </p:txBody>
        </p:sp>
        <p:cxnSp>
          <p:nvCxnSpPr>
            <p:cNvPr id="28" name="Elbow Connector 27"/>
            <p:cNvCxnSpPr/>
            <p:nvPr/>
          </p:nvCxnSpPr>
          <p:spPr>
            <a:xfrm flipV="1">
              <a:off x="5029199" y="3015096"/>
              <a:ext cx="928255" cy="819150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5957454" y="40386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369627" y="40386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>
              <a:stCxn id="34" idx="3"/>
            </p:cNvCxnSpPr>
            <p:nvPr/>
          </p:nvCxnSpPr>
          <p:spPr>
            <a:xfrm>
              <a:off x="6584372" y="4229100"/>
              <a:ext cx="1416628" cy="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6560574" y="3834246"/>
              <a:ext cx="1194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Deck cable</a:t>
              </a:r>
              <a:endParaRPr lang="en-US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419599" y="4048445"/>
              <a:ext cx="609600" cy="381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4419599" y="4062827"/>
              <a:ext cx="609600" cy="380473"/>
            </a:xfrm>
            <a:custGeom>
              <a:avLst/>
              <a:gdLst>
                <a:gd name="connsiteX0" fmla="*/ 0 w 609600"/>
                <a:gd name="connsiteY0" fmla="*/ 198905 h 380473"/>
                <a:gd name="connsiteX1" fmla="*/ 207818 w 609600"/>
                <a:gd name="connsiteY1" fmla="*/ 4941 h 380473"/>
                <a:gd name="connsiteX2" fmla="*/ 374072 w 609600"/>
                <a:gd name="connsiteY2" fmla="*/ 379014 h 380473"/>
                <a:gd name="connsiteX3" fmla="*/ 609600 w 609600"/>
                <a:gd name="connsiteY3" fmla="*/ 143487 h 380473"/>
                <a:gd name="connsiteX4" fmla="*/ 609600 w 609600"/>
                <a:gd name="connsiteY4" fmla="*/ 143487 h 38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380473">
                  <a:moveTo>
                    <a:pt x="0" y="198905"/>
                  </a:moveTo>
                  <a:cubicBezTo>
                    <a:pt x="72736" y="86914"/>
                    <a:pt x="145473" y="-25077"/>
                    <a:pt x="207818" y="4941"/>
                  </a:cubicBezTo>
                  <a:cubicBezTo>
                    <a:pt x="270163" y="34959"/>
                    <a:pt x="307108" y="355923"/>
                    <a:pt x="374072" y="379014"/>
                  </a:cubicBezTo>
                  <a:cubicBezTo>
                    <a:pt x="441036" y="402105"/>
                    <a:pt x="609600" y="143487"/>
                    <a:pt x="609600" y="143487"/>
                  </a:cubicBezTo>
                  <a:lnTo>
                    <a:pt x="609600" y="143487"/>
                  </a:ln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/>
            <p:cNvCxnSpPr/>
            <p:nvPr/>
          </p:nvCxnSpPr>
          <p:spPr>
            <a:xfrm flipH="1">
              <a:off x="4038600" y="3834246"/>
              <a:ext cx="100445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038600" y="3834246"/>
              <a:ext cx="0" cy="3948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endCxn id="39" idx="1"/>
            </p:cNvCxnSpPr>
            <p:nvPr/>
          </p:nvCxnSpPr>
          <p:spPr>
            <a:xfrm>
              <a:off x="4052455" y="4238945"/>
              <a:ext cx="3671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4209445" y="4648200"/>
              <a:ext cx="1002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10A fuse</a:t>
              </a:r>
              <a:endParaRPr lang="en-US" dirty="0"/>
            </a:p>
          </p:txBody>
        </p:sp>
        <p:cxnSp>
          <p:nvCxnSpPr>
            <p:cNvPr id="52" name="Straight Connector 51"/>
            <p:cNvCxnSpPr>
              <a:stCxn id="40" idx="3"/>
              <a:endCxn id="33" idx="1"/>
            </p:cNvCxnSpPr>
            <p:nvPr/>
          </p:nvCxnSpPr>
          <p:spPr>
            <a:xfrm>
              <a:off x="5029199" y="4206314"/>
              <a:ext cx="928255" cy="227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3581400" y="1720334"/>
              <a:ext cx="6655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+28V</a:t>
              </a:r>
              <a:endParaRPr 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211642" y="3886200"/>
              <a:ext cx="6655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+28V</a:t>
              </a:r>
              <a:endParaRPr lang="en-US" dirty="0"/>
            </a:p>
          </p:txBody>
        </p:sp>
        <p:sp>
          <p:nvSpPr>
            <p:cNvPr id="58" name="Oval 57"/>
            <p:cNvSpPr/>
            <p:nvPr/>
          </p:nvSpPr>
          <p:spPr>
            <a:xfrm>
              <a:off x="3914183" y="4070866"/>
              <a:ext cx="295262" cy="34873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838200" y="4070866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250373" y="4070866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/>
            <p:cNvCxnSpPr>
              <a:stCxn id="58" idx="2"/>
              <a:endCxn id="60" idx="3"/>
            </p:cNvCxnSpPr>
            <p:nvPr/>
          </p:nvCxnSpPr>
          <p:spPr>
            <a:xfrm flipH="1">
              <a:off x="1465118" y="4245233"/>
              <a:ext cx="2449065" cy="161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129886" y="4248559"/>
              <a:ext cx="708314" cy="474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129885" y="4470461"/>
              <a:ext cx="10248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TO</a:t>
              </a:r>
              <a:br>
                <a:rPr lang="en-US" dirty="0" smtClean="0"/>
              </a:br>
              <a:r>
                <a:rPr lang="en-US" dirty="0" smtClean="0"/>
                <a:t>E-Sphere</a:t>
              </a:r>
              <a:endParaRPr lang="en-US" dirty="0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465118" y="1415534"/>
              <a:ext cx="4492337" cy="391846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596465" y="4936591"/>
              <a:ext cx="2274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  <a:r>
                <a:rPr lang="en-US" dirty="0" err="1" smtClean="0"/>
                <a:t>atm</a:t>
              </a:r>
              <a:r>
                <a:rPr lang="en-US" dirty="0" smtClean="0"/>
                <a:t> Battery Housing</a:t>
              </a:r>
              <a:endParaRPr lang="en-US" dirty="0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8001000" y="3886200"/>
              <a:ext cx="10668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Bench</a:t>
              </a:r>
              <a:br>
                <a:rPr lang="en-US" dirty="0" smtClean="0"/>
              </a:br>
              <a:r>
                <a:rPr lang="en-US" dirty="0" smtClean="0"/>
                <a:t>Power</a:t>
              </a:r>
              <a:br>
                <a:rPr lang="en-US" dirty="0" smtClean="0"/>
              </a:br>
              <a:r>
                <a:rPr lang="en-US" dirty="0" smtClean="0"/>
                <a:t>Supply</a:t>
              </a:r>
              <a:endParaRPr lang="en-US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 flipH="1">
              <a:off x="4540827" y="4018912"/>
              <a:ext cx="335973" cy="400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228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638" y="3810000"/>
            <a:ext cx="8295361" cy="2743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Second episode: during tank tests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Rover still wet and just lifted with crane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Li </a:t>
            </a:r>
            <a:r>
              <a:rPr lang="en-US" dirty="0" err="1" smtClean="0">
                <a:solidFill>
                  <a:schemeClr val="tx1"/>
                </a:solidFill>
              </a:rPr>
              <a:t>batts</a:t>
            </a:r>
            <a:r>
              <a:rPr lang="en-US" dirty="0" smtClean="0">
                <a:solidFill>
                  <a:schemeClr val="tx1"/>
                </a:solidFill>
              </a:rPr>
              <a:t> had plenty of capacity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Shorting plug installed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Power supply current limited to 4A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83842" y="102313"/>
            <a:ext cx="7817427" cy="3244334"/>
            <a:chOff x="129885" y="1415534"/>
            <a:chExt cx="8937915" cy="3918466"/>
          </a:xfrm>
        </p:grpSpPr>
        <p:sp>
          <p:nvSpPr>
            <p:cNvPr id="4" name="Rectangle 3"/>
            <p:cNvSpPr/>
            <p:nvPr/>
          </p:nvSpPr>
          <p:spPr>
            <a:xfrm>
              <a:off x="1596464" y="1828800"/>
              <a:ext cx="1146735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Li </a:t>
              </a:r>
              <a:r>
                <a:rPr lang="en-US" dirty="0" err="1" smtClean="0"/>
                <a:t>Batts</a:t>
              </a:r>
              <a:endParaRPr lang="en-US" dirty="0"/>
            </a:p>
          </p:txBody>
        </p:sp>
        <p:cxnSp>
          <p:nvCxnSpPr>
            <p:cNvPr id="6" name="Straight Connector 5"/>
            <p:cNvCxnSpPr>
              <a:stCxn id="4" idx="3"/>
            </p:cNvCxnSpPr>
            <p:nvPr/>
          </p:nvCxnSpPr>
          <p:spPr>
            <a:xfrm>
              <a:off x="2743199" y="2057400"/>
              <a:ext cx="3048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Isosceles Triangle 11"/>
            <p:cNvSpPr/>
            <p:nvPr/>
          </p:nvSpPr>
          <p:spPr>
            <a:xfrm rot="5400000">
              <a:off x="3013364" y="1943100"/>
              <a:ext cx="304800" cy="2286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280064" y="1905000"/>
              <a:ext cx="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2" idx="0"/>
            </p:cNvCxnSpPr>
            <p:nvPr/>
          </p:nvCxnSpPr>
          <p:spPr>
            <a:xfrm>
              <a:off x="3280064" y="2057400"/>
              <a:ext cx="11395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4419600" y="1828800"/>
              <a:ext cx="609600" cy="381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4433455" y="1851568"/>
              <a:ext cx="609600" cy="380473"/>
            </a:xfrm>
            <a:custGeom>
              <a:avLst/>
              <a:gdLst>
                <a:gd name="connsiteX0" fmla="*/ 0 w 609600"/>
                <a:gd name="connsiteY0" fmla="*/ 198905 h 380473"/>
                <a:gd name="connsiteX1" fmla="*/ 207818 w 609600"/>
                <a:gd name="connsiteY1" fmla="*/ 4941 h 380473"/>
                <a:gd name="connsiteX2" fmla="*/ 374072 w 609600"/>
                <a:gd name="connsiteY2" fmla="*/ 379014 h 380473"/>
                <a:gd name="connsiteX3" fmla="*/ 609600 w 609600"/>
                <a:gd name="connsiteY3" fmla="*/ 143487 h 380473"/>
                <a:gd name="connsiteX4" fmla="*/ 609600 w 609600"/>
                <a:gd name="connsiteY4" fmla="*/ 143487 h 38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380473">
                  <a:moveTo>
                    <a:pt x="0" y="198905"/>
                  </a:moveTo>
                  <a:cubicBezTo>
                    <a:pt x="72736" y="86914"/>
                    <a:pt x="145473" y="-25077"/>
                    <a:pt x="207818" y="4941"/>
                  </a:cubicBezTo>
                  <a:cubicBezTo>
                    <a:pt x="270163" y="34959"/>
                    <a:pt x="307108" y="355923"/>
                    <a:pt x="374072" y="379014"/>
                  </a:cubicBezTo>
                  <a:cubicBezTo>
                    <a:pt x="441036" y="402105"/>
                    <a:pt x="609600" y="143487"/>
                    <a:pt x="609600" y="143487"/>
                  </a:cubicBezTo>
                  <a:lnTo>
                    <a:pt x="609600" y="143487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23301" y="1415534"/>
              <a:ext cx="1002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10A fuse</a:t>
              </a:r>
              <a:endParaRPr lang="en-US" dirty="0"/>
            </a:p>
          </p:txBody>
        </p:sp>
        <p:cxnSp>
          <p:nvCxnSpPr>
            <p:cNvPr id="22" name="Elbow Connector 21"/>
            <p:cNvCxnSpPr>
              <a:stCxn id="18" idx="3"/>
            </p:cNvCxnSpPr>
            <p:nvPr/>
          </p:nvCxnSpPr>
          <p:spPr>
            <a:xfrm>
              <a:off x="5029200" y="2019300"/>
              <a:ext cx="928255" cy="819150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5957455" y="27432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324600" y="27432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539345" y="2838450"/>
              <a:ext cx="394855" cy="1905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086600" y="2476500"/>
              <a:ext cx="1433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Shorting plug</a:t>
              </a:r>
              <a:endParaRPr lang="en-US" dirty="0"/>
            </a:p>
          </p:txBody>
        </p:sp>
        <p:cxnSp>
          <p:nvCxnSpPr>
            <p:cNvPr id="28" name="Elbow Connector 27"/>
            <p:cNvCxnSpPr/>
            <p:nvPr/>
          </p:nvCxnSpPr>
          <p:spPr>
            <a:xfrm flipV="1">
              <a:off x="5029199" y="3015096"/>
              <a:ext cx="928255" cy="819150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5957454" y="40386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369627" y="40386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>
              <a:stCxn id="34" idx="3"/>
            </p:cNvCxnSpPr>
            <p:nvPr/>
          </p:nvCxnSpPr>
          <p:spPr>
            <a:xfrm>
              <a:off x="6584372" y="4229100"/>
              <a:ext cx="1416628" cy="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6560574" y="3834246"/>
              <a:ext cx="1194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Deck cable</a:t>
              </a:r>
              <a:endParaRPr lang="en-US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419599" y="4048445"/>
              <a:ext cx="609600" cy="381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4419599" y="4062827"/>
              <a:ext cx="609600" cy="380473"/>
            </a:xfrm>
            <a:custGeom>
              <a:avLst/>
              <a:gdLst>
                <a:gd name="connsiteX0" fmla="*/ 0 w 609600"/>
                <a:gd name="connsiteY0" fmla="*/ 198905 h 380473"/>
                <a:gd name="connsiteX1" fmla="*/ 207818 w 609600"/>
                <a:gd name="connsiteY1" fmla="*/ 4941 h 380473"/>
                <a:gd name="connsiteX2" fmla="*/ 374072 w 609600"/>
                <a:gd name="connsiteY2" fmla="*/ 379014 h 380473"/>
                <a:gd name="connsiteX3" fmla="*/ 609600 w 609600"/>
                <a:gd name="connsiteY3" fmla="*/ 143487 h 380473"/>
                <a:gd name="connsiteX4" fmla="*/ 609600 w 609600"/>
                <a:gd name="connsiteY4" fmla="*/ 143487 h 38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380473">
                  <a:moveTo>
                    <a:pt x="0" y="198905"/>
                  </a:moveTo>
                  <a:cubicBezTo>
                    <a:pt x="72736" y="86914"/>
                    <a:pt x="145473" y="-25077"/>
                    <a:pt x="207818" y="4941"/>
                  </a:cubicBezTo>
                  <a:cubicBezTo>
                    <a:pt x="270163" y="34959"/>
                    <a:pt x="307108" y="355923"/>
                    <a:pt x="374072" y="379014"/>
                  </a:cubicBezTo>
                  <a:cubicBezTo>
                    <a:pt x="441036" y="402105"/>
                    <a:pt x="609600" y="143487"/>
                    <a:pt x="609600" y="143487"/>
                  </a:cubicBezTo>
                  <a:lnTo>
                    <a:pt x="609600" y="143487"/>
                  </a:ln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/>
            <p:cNvCxnSpPr/>
            <p:nvPr/>
          </p:nvCxnSpPr>
          <p:spPr>
            <a:xfrm flipH="1">
              <a:off x="4038600" y="3834246"/>
              <a:ext cx="100445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038600" y="3834246"/>
              <a:ext cx="0" cy="3948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endCxn id="39" idx="1"/>
            </p:cNvCxnSpPr>
            <p:nvPr/>
          </p:nvCxnSpPr>
          <p:spPr>
            <a:xfrm>
              <a:off x="4052455" y="4238945"/>
              <a:ext cx="3671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4209445" y="4648200"/>
              <a:ext cx="1002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10A fuse</a:t>
              </a:r>
              <a:endParaRPr lang="en-US" dirty="0"/>
            </a:p>
          </p:txBody>
        </p:sp>
        <p:cxnSp>
          <p:nvCxnSpPr>
            <p:cNvPr id="52" name="Straight Connector 51"/>
            <p:cNvCxnSpPr>
              <a:stCxn id="40" idx="3"/>
              <a:endCxn id="33" idx="1"/>
            </p:cNvCxnSpPr>
            <p:nvPr/>
          </p:nvCxnSpPr>
          <p:spPr>
            <a:xfrm>
              <a:off x="5029199" y="4206314"/>
              <a:ext cx="928255" cy="227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3581400" y="1720334"/>
              <a:ext cx="6655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+28V</a:t>
              </a:r>
              <a:endParaRPr 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211642" y="3886200"/>
              <a:ext cx="6655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+28V</a:t>
              </a:r>
              <a:endParaRPr lang="en-US" dirty="0"/>
            </a:p>
          </p:txBody>
        </p:sp>
        <p:sp>
          <p:nvSpPr>
            <p:cNvPr id="58" name="Oval 57"/>
            <p:cNvSpPr/>
            <p:nvPr/>
          </p:nvSpPr>
          <p:spPr>
            <a:xfrm>
              <a:off x="3914183" y="4070866"/>
              <a:ext cx="295262" cy="34873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838200" y="4070866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250373" y="4070866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/>
            <p:cNvCxnSpPr>
              <a:stCxn id="58" idx="2"/>
              <a:endCxn id="60" idx="3"/>
            </p:cNvCxnSpPr>
            <p:nvPr/>
          </p:nvCxnSpPr>
          <p:spPr>
            <a:xfrm flipH="1">
              <a:off x="1465118" y="4245233"/>
              <a:ext cx="2449065" cy="161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129886" y="4248559"/>
              <a:ext cx="708314" cy="474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129885" y="4470461"/>
              <a:ext cx="10248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TO</a:t>
              </a:r>
              <a:br>
                <a:rPr lang="en-US" dirty="0" smtClean="0"/>
              </a:br>
              <a:r>
                <a:rPr lang="en-US" dirty="0" smtClean="0"/>
                <a:t>E-Sphere</a:t>
              </a:r>
              <a:endParaRPr lang="en-US" dirty="0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465118" y="1415534"/>
              <a:ext cx="4492337" cy="391846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596465" y="4936591"/>
              <a:ext cx="2274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  <a:r>
                <a:rPr lang="en-US" dirty="0" err="1" smtClean="0"/>
                <a:t>atm</a:t>
              </a:r>
              <a:r>
                <a:rPr lang="en-US" dirty="0" smtClean="0"/>
                <a:t> Battery Housing</a:t>
              </a:r>
              <a:endParaRPr lang="en-US" dirty="0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8001000" y="3886200"/>
              <a:ext cx="10668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Bench</a:t>
              </a:r>
              <a:br>
                <a:rPr lang="en-US" dirty="0" smtClean="0"/>
              </a:br>
              <a:r>
                <a:rPr lang="en-US" dirty="0" smtClean="0"/>
                <a:t>Power</a:t>
              </a:r>
              <a:br>
                <a:rPr lang="en-US" dirty="0" smtClean="0"/>
              </a:br>
              <a:r>
                <a:rPr lang="en-US" dirty="0" smtClean="0"/>
                <a:t>Supply</a:t>
              </a:r>
              <a:endParaRPr lang="en-US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 flipH="1">
              <a:off x="4540827" y="4018912"/>
              <a:ext cx="335973" cy="400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4755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638" y="3810000"/>
            <a:ext cx="8295361" cy="27432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dirty="0" smtClean="0">
                <a:solidFill>
                  <a:schemeClr val="tx1"/>
                </a:solidFill>
              </a:rPr>
              <a:t>hird episode: during tank tests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Rover still wet and just lifted with crane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Li </a:t>
            </a:r>
            <a:r>
              <a:rPr lang="en-US" dirty="0" err="1" smtClean="0">
                <a:solidFill>
                  <a:schemeClr val="tx1"/>
                </a:solidFill>
              </a:rPr>
              <a:t>batts</a:t>
            </a:r>
            <a:r>
              <a:rPr lang="en-US" dirty="0" smtClean="0">
                <a:solidFill>
                  <a:schemeClr val="tx1"/>
                </a:solidFill>
              </a:rPr>
              <a:t> had plenty of capacity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Shorting plug installed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E-sphere disconnected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83842" y="102313"/>
            <a:ext cx="7817427" cy="3244334"/>
            <a:chOff x="129885" y="1415534"/>
            <a:chExt cx="8937915" cy="3918466"/>
          </a:xfrm>
        </p:grpSpPr>
        <p:sp>
          <p:nvSpPr>
            <p:cNvPr id="4" name="Rectangle 3"/>
            <p:cNvSpPr/>
            <p:nvPr/>
          </p:nvSpPr>
          <p:spPr>
            <a:xfrm>
              <a:off x="1596464" y="1828800"/>
              <a:ext cx="1146735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Li </a:t>
              </a:r>
              <a:r>
                <a:rPr lang="en-US" dirty="0" err="1" smtClean="0"/>
                <a:t>Batts</a:t>
              </a:r>
              <a:endParaRPr lang="en-US" dirty="0"/>
            </a:p>
          </p:txBody>
        </p:sp>
        <p:cxnSp>
          <p:nvCxnSpPr>
            <p:cNvPr id="6" name="Straight Connector 5"/>
            <p:cNvCxnSpPr>
              <a:stCxn id="4" idx="3"/>
            </p:cNvCxnSpPr>
            <p:nvPr/>
          </p:nvCxnSpPr>
          <p:spPr>
            <a:xfrm>
              <a:off x="2743199" y="2057400"/>
              <a:ext cx="3048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Isosceles Triangle 11"/>
            <p:cNvSpPr/>
            <p:nvPr/>
          </p:nvSpPr>
          <p:spPr>
            <a:xfrm rot="5400000">
              <a:off x="3013364" y="1943100"/>
              <a:ext cx="304800" cy="2286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280064" y="1905000"/>
              <a:ext cx="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2" idx="0"/>
            </p:cNvCxnSpPr>
            <p:nvPr/>
          </p:nvCxnSpPr>
          <p:spPr>
            <a:xfrm>
              <a:off x="3280064" y="2057400"/>
              <a:ext cx="113953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4419600" y="1828800"/>
              <a:ext cx="609600" cy="381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4433455" y="1851568"/>
              <a:ext cx="609600" cy="380473"/>
            </a:xfrm>
            <a:custGeom>
              <a:avLst/>
              <a:gdLst>
                <a:gd name="connsiteX0" fmla="*/ 0 w 609600"/>
                <a:gd name="connsiteY0" fmla="*/ 198905 h 380473"/>
                <a:gd name="connsiteX1" fmla="*/ 207818 w 609600"/>
                <a:gd name="connsiteY1" fmla="*/ 4941 h 380473"/>
                <a:gd name="connsiteX2" fmla="*/ 374072 w 609600"/>
                <a:gd name="connsiteY2" fmla="*/ 379014 h 380473"/>
                <a:gd name="connsiteX3" fmla="*/ 609600 w 609600"/>
                <a:gd name="connsiteY3" fmla="*/ 143487 h 380473"/>
                <a:gd name="connsiteX4" fmla="*/ 609600 w 609600"/>
                <a:gd name="connsiteY4" fmla="*/ 143487 h 38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380473">
                  <a:moveTo>
                    <a:pt x="0" y="198905"/>
                  </a:moveTo>
                  <a:cubicBezTo>
                    <a:pt x="72736" y="86914"/>
                    <a:pt x="145473" y="-25077"/>
                    <a:pt x="207818" y="4941"/>
                  </a:cubicBezTo>
                  <a:cubicBezTo>
                    <a:pt x="270163" y="34959"/>
                    <a:pt x="307108" y="355923"/>
                    <a:pt x="374072" y="379014"/>
                  </a:cubicBezTo>
                  <a:cubicBezTo>
                    <a:pt x="441036" y="402105"/>
                    <a:pt x="609600" y="143487"/>
                    <a:pt x="609600" y="143487"/>
                  </a:cubicBezTo>
                  <a:lnTo>
                    <a:pt x="609600" y="143487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223301" y="1415534"/>
              <a:ext cx="1002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10A fuse</a:t>
              </a:r>
              <a:endParaRPr lang="en-US" dirty="0"/>
            </a:p>
          </p:txBody>
        </p:sp>
        <p:cxnSp>
          <p:nvCxnSpPr>
            <p:cNvPr id="22" name="Elbow Connector 21"/>
            <p:cNvCxnSpPr>
              <a:stCxn id="18" idx="3"/>
            </p:cNvCxnSpPr>
            <p:nvPr/>
          </p:nvCxnSpPr>
          <p:spPr>
            <a:xfrm>
              <a:off x="5029200" y="2019300"/>
              <a:ext cx="928255" cy="819150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5957455" y="27432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324600" y="27432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539345" y="2838450"/>
              <a:ext cx="394855" cy="1905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086600" y="2476500"/>
              <a:ext cx="1433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Shorting plug</a:t>
              </a:r>
              <a:endParaRPr lang="en-US" dirty="0"/>
            </a:p>
          </p:txBody>
        </p:sp>
        <p:cxnSp>
          <p:nvCxnSpPr>
            <p:cNvPr id="28" name="Elbow Connector 27"/>
            <p:cNvCxnSpPr/>
            <p:nvPr/>
          </p:nvCxnSpPr>
          <p:spPr>
            <a:xfrm flipV="1">
              <a:off x="5029199" y="3015096"/>
              <a:ext cx="928255" cy="819150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5957454" y="40386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369627" y="4038600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>
              <a:stCxn id="34" idx="3"/>
            </p:cNvCxnSpPr>
            <p:nvPr/>
          </p:nvCxnSpPr>
          <p:spPr>
            <a:xfrm>
              <a:off x="6584372" y="4229100"/>
              <a:ext cx="1416628" cy="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6560574" y="3834246"/>
              <a:ext cx="1194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Deck cable</a:t>
              </a:r>
              <a:endParaRPr lang="en-US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419599" y="4048445"/>
              <a:ext cx="609600" cy="381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4419599" y="4062827"/>
              <a:ext cx="609600" cy="380473"/>
            </a:xfrm>
            <a:custGeom>
              <a:avLst/>
              <a:gdLst>
                <a:gd name="connsiteX0" fmla="*/ 0 w 609600"/>
                <a:gd name="connsiteY0" fmla="*/ 198905 h 380473"/>
                <a:gd name="connsiteX1" fmla="*/ 207818 w 609600"/>
                <a:gd name="connsiteY1" fmla="*/ 4941 h 380473"/>
                <a:gd name="connsiteX2" fmla="*/ 374072 w 609600"/>
                <a:gd name="connsiteY2" fmla="*/ 379014 h 380473"/>
                <a:gd name="connsiteX3" fmla="*/ 609600 w 609600"/>
                <a:gd name="connsiteY3" fmla="*/ 143487 h 380473"/>
                <a:gd name="connsiteX4" fmla="*/ 609600 w 609600"/>
                <a:gd name="connsiteY4" fmla="*/ 143487 h 380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600" h="380473">
                  <a:moveTo>
                    <a:pt x="0" y="198905"/>
                  </a:moveTo>
                  <a:cubicBezTo>
                    <a:pt x="72736" y="86914"/>
                    <a:pt x="145473" y="-25077"/>
                    <a:pt x="207818" y="4941"/>
                  </a:cubicBezTo>
                  <a:cubicBezTo>
                    <a:pt x="270163" y="34959"/>
                    <a:pt x="307108" y="355923"/>
                    <a:pt x="374072" y="379014"/>
                  </a:cubicBezTo>
                  <a:cubicBezTo>
                    <a:pt x="441036" y="402105"/>
                    <a:pt x="609600" y="143487"/>
                    <a:pt x="609600" y="143487"/>
                  </a:cubicBezTo>
                  <a:lnTo>
                    <a:pt x="609600" y="143487"/>
                  </a:lnTo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/>
            <p:cNvCxnSpPr/>
            <p:nvPr/>
          </p:nvCxnSpPr>
          <p:spPr>
            <a:xfrm flipH="1">
              <a:off x="4038600" y="3834246"/>
              <a:ext cx="100445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038600" y="3834246"/>
              <a:ext cx="0" cy="3948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endCxn id="39" idx="1"/>
            </p:cNvCxnSpPr>
            <p:nvPr/>
          </p:nvCxnSpPr>
          <p:spPr>
            <a:xfrm>
              <a:off x="4052455" y="4238945"/>
              <a:ext cx="3671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4209445" y="4648200"/>
              <a:ext cx="1002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10A fuse</a:t>
              </a:r>
              <a:endParaRPr lang="en-US" dirty="0"/>
            </a:p>
          </p:txBody>
        </p:sp>
        <p:cxnSp>
          <p:nvCxnSpPr>
            <p:cNvPr id="52" name="Straight Connector 51"/>
            <p:cNvCxnSpPr>
              <a:stCxn id="40" idx="3"/>
              <a:endCxn id="33" idx="1"/>
            </p:cNvCxnSpPr>
            <p:nvPr/>
          </p:nvCxnSpPr>
          <p:spPr>
            <a:xfrm>
              <a:off x="5029199" y="4206314"/>
              <a:ext cx="928255" cy="227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3581400" y="1720334"/>
              <a:ext cx="6655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+28V</a:t>
              </a:r>
              <a:endParaRPr 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211642" y="3886200"/>
              <a:ext cx="6655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+28V</a:t>
              </a:r>
              <a:endParaRPr lang="en-US" dirty="0"/>
            </a:p>
          </p:txBody>
        </p:sp>
        <p:sp>
          <p:nvSpPr>
            <p:cNvPr id="58" name="Oval 57"/>
            <p:cNvSpPr/>
            <p:nvPr/>
          </p:nvSpPr>
          <p:spPr>
            <a:xfrm>
              <a:off x="3914183" y="4070866"/>
              <a:ext cx="295262" cy="34873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838200" y="4070866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250373" y="4070866"/>
              <a:ext cx="214745" cy="381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/>
            <p:cNvCxnSpPr>
              <a:stCxn id="58" idx="2"/>
              <a:endCxn id="60" idx="3"/>
            </p:cNvCxnSpPr>
            <p:nvPr/>
          </p:nvCxnSpPr>
          <p:spPr>
            <a:xfrm flipH="1">
              <a:off x="1465118" y="4245233"/>
              <a:ext cx="2449065" cy="1613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129886" y="4248559"/>
              <a:ext cx="708314" cy="4740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129885" y="4470461"/>
              <a:ext cx="10248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TO</a:t>
              </a:r>
              <a:br>
                <a:rPr lang="en-US" dirty="0" smtClean="0"/>
              </a:br>
              <a:r>
                <a:rPr lang="en-US" dirty="0" smtClean="0"/>
                <a:t>E-Sphere</a:t>
              </a:r>
              <a:endParaRPr lang="en-US" dirty="0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465118" y="1415534"/>
              <a:ext cx="4492337" cy="391846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596465" y="4936591"/>
              <a:ext cx="2274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  <a:r>
                <a:rPr lang="en-US" dirty="0" err="1" smtClean="0"/>
                <a:t>atm</a:t>
              </a:r>
              <a:r>
                <a:rPr lang="en-US" dirty="0" smtClean="0"/>
                <a:t> Battery Housing</a:t>
              </a:r>
              <a:endParaRPr lang="en-US" dirty="0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8001000" y="3886200"/>
              <a:ext cx="10668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Bench</a:t>
              </a:r>
              <a:br>
                <a:rPr lang="en-US" dirty="0" smtClean="0"/>
              </a:br>
              <a:r>
                <a:rPr lang="en-US" dirty="0" smtClean="0"/>
                <a:t>Power</a:t>
              </a:r>
              <a:br>
                <a:rPr lang="en-US" dirty="0" smtClean="0"/>
              </a:br>
              <a:r>
                <a:rPr lang="en-US" dirty="0" smtClean="0"/>
                <a:t>Supply</a:t>
              </a:r>
              <a:endParaRPr lang="en-US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 flipH="1">
              <a:off x="4540827" y="4018912"/>
              <a:ext cx="335973" cy="40068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736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Deck cable used with no blown fuse many times in high bay and cold room (for years)</a:t>
            </a:r>
          </a:p>
          <a:p>
            <a:r>
              <a:rPr lang="en-US" dirty="0" smtClean="0"/>
              <a:t>Fuse blew with two different power supplies</a:t>
            </a:r>
          </a:p>
          <a:p>
            <a:r>
              <a:rPr lang="en-US" dirty="0" smtClean="0"/>
              <a:t>When current limit raised to 20A on supply, fuse did not blow when we tried to repeat failure- may be circumstantial</a:t>
            </a:r>
          </a:p>
          <a:p>
            <a:r>
              <a:rPr lang="en-US" dirty="0" smtClean="0"/>
              <a:t>No diode on the deck cable input means current could potentially flow either direction</a:t>
            </a:r>
          </a:p>
          <a:p>
            <a:r>
              <a:rPr lang="en-US" dirty="0" smtClean="0"/>
              <a:t>No shorts were reproducible in deck cable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232</Words>
  <Application>Microsoft Office PowerPoint</Application>
  <PresentationFormat>On-screen Show (4:3)</PresentationFormat>
  <Paragraphs>67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information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Sherman</dc:creator>
  <cp:lastModifiedBy>Alana Sherman</cp:lastModifiedBy>
  <cp:revision>11</cp:revision>
  <dcterms:created xsi:type="dcterms:W3CDTF">2014-05-20T17:33:29Z</dcterms:created>
  <dcterms:modified xsi:type="dcterms:W3CDTF">2014-05-20T18:54:43Z</dcterms:modified>
</cp:coreProperties>
</file>