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34"/>
  </p:notesMasterIdLst>
  <p:sldIdLst>
    <p:sldId id="256" r:id="rId4"/>
    <p:sldId id="549" r:id="rId5"/>
    <p:sldId id="257" r:id="rId6"/>
    <p:sldId id="258" r:id="rId7"/>
    <p:sldId id="535" r:id="rId8"/>
    <p:sldId id="536" r:id="rId9"/>
    <p:sldId id="537" r:id="rId10"/>
    <p:sldId id="281" r:id="rId11"/>
    <p:sldId id="261" r:id="rId12"/>
    <p:sldId id="259" r:id="rId13"/>
    <p:sldId id="541" r:id="rId14"/>
    <p:sldId id="538" r:id="rId15"/>
    <p:sldId id="539" r:id="rId16"/>
    <p:sldId id="544" r:id="rId17"/>
    <p:sldId id="545" r:id="rId18"/>
    <p:sldId id="546" r:id="rId19"/>
    <p:sldId id="540" r:id="rId20"/>
    <p:sldId id="487" r:id="rId21"/>
    <p:sldId id="308" r:id="rId22"/>
    <p:sldId id="307" r:id="rId23"/>
    <p:sldId id="289" r:id="rId24"/>
    <p:sldId id="293" r:id="rId25"/>
    <p:sldId id="294" r:id="rId26"/>
    <p:sldId id="547" r:id="rId27"/>
    <p:sldId id="269" r:id="rId28"/>
    <p:sldId id="270" r:id="rId29"/>
    <p:sldId id="271" r:id="rId30"/>
    <p:sldId id="272" r:id="rId31"/>
    <p:sldId id="266" r:id="rId32"/>
    <p:sldId id="54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6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tlas.shore.mbari.org\ProjectLibrary\900502.BenthicRover\Rover.Deployment\Rover%20Power%20Budget\Rover%20Power%20Budget%20v1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ana\Desktop\Rover%20Power%20Budget%20v11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0419156606340987"/>
          <c:y val="2.8916292061936036E-2"/>
          <c:w val="0.58006749336150687"/>
          <c:h val="0.73587846350656971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542263213361133E-4"/>
          <c:y val="0.63647580585709218"/>
          <c:w val="0.62395056613598832"/>
          <c:h val="0.343957088156725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2800"/>
              <a:t>Percentage of Total Average Power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50186883420877226"/>
          <c:y val="0.11124450289816161"/>
          <c:w val="0.43011209748663803"/>
          <c:h val="0.80140910876790583"/>
        </c:manualLayout>
      </c:layout>
      <c:pieChart>
        <c:varyColors val="1"/>
        <c:ser>
          <c:idx val="0"/>
          <c:order val="0"/>
          <c:tx>
            <c:strRef>
              <c:f>Sheet2!$P$17</c:f>
              <c:strCache>
                <c:ptCount val="1"/>
                <c:pt idx="0">
                  <c:v>Avg Pwr (%)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0A-4A5B-96C8-1CA04D6A2A2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0A-4A5B-96C8-1CA04D6A2A2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70A-4A5B-96C8-1CA04D6A2A2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70A-4A5B-96C8-1CA04D6A2A2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70A-4A5B-96C8-1CA04D6A2A25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70A-4A5B-96C8-1CA04D6A2A25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lumMod val="60000"/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70A-4A5B-96C8-1CA04D6A2A25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lumMod val="60000"/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70A-4A5B-96C8-1CA04D6A2A25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lumMod val="60000"/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70A-4A5B-96C8-1CA04D6A2A25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lumMod val="60000"/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70A-4A5B-96C8-1CA04D6A2A25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lumMod val="60000"/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70A-4A5B-96C8-1CA04D6A2A25}"/>
              </c:ext>
            </c:extLst>
          </c:dPt>
          <c:dPt>
            <c:idx val="11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lumMod val="60000"/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E70A-4A5B-96C8-1CA04D6A2A25}"/>
              </c:ext>
            </c:extLst>
          </c:dPt>
          <c:dPt>
            <c:idx val="12"/>
            <c:bubble3D val="0"/>
            <c:spPr>
              <a:gradFill rotWithShape="1">
                <a:gsLst>
                  <a:gs pos="0">
                    <a:schemeClr val="accent1">
                      <a:lumMod val="80000"/>
                      <a:lumOff val="20000"/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lumMod val="80000"/>
                      <a:lumOff val="20000"/>
                      <a:tint val="50000"/>
                      <a:shade val="100000"/>
                      <a:satMod val="350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E70A-4A5B-96C8-1CA04D6A2A25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70A-4A5B-96C8-1CA04D6A2A25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70A-4A5B-96C8-1CA04D6A2A2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70A-4A5B-96C8-1CA04D6A2A2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70A-4A5B-96C8-1CA04D6A2A2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70A-4A5B-96C8-1CA04D6A2A2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70A-4A5B-96C8-1CA04D6A2A25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E70A-4A5B-96C8-1CA04D6A2A2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70A-4A5B-96C8-1CA04D6A2A25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70A-4A5B-96C8-1CA04D6A2A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Sheet2!$A$18:$A$30</c:f>
              <c:strCache>
                <c:ptCount val="13"/>
                <c:pt idx="0">
                  <c:v>Propulsion Motors</c:v>
                </c:pt>
                <c:pt idx="1">
                  <c:v>Rack Motors</c:v>
                </c:pt>
                <c:pt idx="2">
                  <c:v>Stir Motors</c:v>
                </c:pt>
                <c:pt idx="3">
                  <c:v>PC-104 Stack, optode sampling</c:v>
                </c:pt>
                <c:pt idx="4">
                  <c:v>PC-104 Stack, other activities</c:v>
                </c:pt>
                <c:pt idx="5">
                  <c:v>Relay Board</c:v>
                </c:pt>
                <c:pt idx="6">
                  <c:v>Video Server</c:v>
                </c:pt>
                <c:pt idx="7">
                  <c:v>Chamber Camera</c:v>
                </c:pt>
                <c:pt idx="8">
                  <c:v>Transit Camera and Strobe</c:v>
                </c:pt>
                <c:pt idx="9">
                  <c:v>Fluor Camera and Light</c:v>
                </c:pt>
                <c:pt idx="10">
                  <c:v>Optode</c:v>
                </c:pt>
                <c:pt idx="11">
                  <c:v>Valve Pump</c:v>
                </c:pt>
                <c:pt idx="12">
                  <c:v>Current Meter</c:v>
                </c:pt>
              </c:strCache>
            </c:strRef>
          </c:cat>
          <c:val>
            <c:numRef>
              <c:f>Sheet2!$P$18:$P$30</c:f>
              <c:numCache>
                <c:formatCode>0%</c:formatCode>
                <c:ptCount val="13"/>
                <c:pt idx="0">
                  <c:v>2.9578242476668206E-2</c:v>
                </c:pt>
                <c:pt idx="1">
                  <c:v>2.7066496185411872E-2</c:v>
                </c:pt>
                <c:pt idx="2">
                  <c:v>0.26282671829622462</c:v>
                </c:pt>
                <c:pt idx="3">
                  <c:v>0.2922381413359148</c:v>
                </c:pt>
                <c:pt idx="4">
                  <c:v>3.003962036307023E-2</c:v>
                </c:pt>
                <c:pt idx="5">
                  <c:v>3.1171345595353343E-2</c:v>
                </c:pt>
                <c:pt idx="6">
                  <c:v>8.6567032433288609E-4</c:v>
                </c:pt>
                <c:pt idx="7">
                  <c:v>1.0511711081185047E-3</c:v>
                </c:pt>
                <c:pt idx="8">
                  <c:v>1.6451325898527776E-2</c:v>
                </c:pt>
                <c:pt idx="9">
                  <c:v>1.4112557050851912E-2</c:v>
                </c:pt>
                <c:pt idx="10">
                  <c:v>0.28855759922555663</c:v>
                </c:pt>
                <c:pt idx="11">
                  <c:v>4.2388701711868612E-3</c:v>
                </c:pt>
                <c:pt idx="12">
                  <c:v>2.018552599385126E-3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E70A-4A5B-96C8-1CA04D6A2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000017459179563E-2"/>
          <c:y val="0.10632346851008256"/>
          <c:w val="0.19940777303790319"/>
          <c:h val="0.670197250956067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0.54065</cdr:x>
      <cdr:y>0.4122</cdr:y>
    </cdr:from>
    <cdr:to>
      <cdr:x>0.63622</cdr:x>
      <cdr:y>0.48992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640749" y="2717259"/>
          <a:ext cx="1173804" cy="512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 err="1">
              <a:solidFill>
                <a:schemeClr val="bg1"/>
              </a:solidFill>
            </a:rPr>
            <a:t>Optodes</a:t>
          </a:r>
          <a:endParaRPr lang="en-US" sz="20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0.79145</cdr:x>
      <cdr:y>0.48992</cdr:y>
    </cdr:from>
    <cdr:to>
      <cdr:x>0.91394</cdr:x>
      <cdr:y>0.62863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721173" y="3229582"/>
          <a:ext cx="150454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/>
            <a:t>Stir Motors</a:t>
          </a:r>
        </a:p>
      </cdr:txBody>
    </cdr:sp>
  </cdr:relSizeAnchor>
  <cdr:relSizeAnchor xmlns:cdr="http://schemas.openxmlformats.org/drawingml/2006/chartDrawing">
    <cdr:from>
      <cdr:x>0.6547</cdr:x>
      <cdr:y>0.67388</cdr:y>
    </cdr:from>
    <cdr:to>
      <cdr:x>0.82101</cdr:x>
      <cdr:y>0.78603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041532" y="4442297"/>
          <a:ext cx="2042808" cy="7393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/>
            <a:t>PC-104 Stack</a:t>
          </a:r>
        </a:p>
        <a:p xmlns:a="http://schemas.openxmlformats.org/drawingml/2006/main">
          <a:r>
            <a:rPr lang="en-US" sz="2000" dirty="0" err="1"/>
            <a:t>Optode</a:t>
          </a:r>
          <a:r>
            <a:rPr lang="en-US" sz="2000" dirty="0"/>
            <a:t> Sampling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3BFCE-4E68-4A49-BE7F-879031342BE3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D2320-1D68-4040-8F18-CEDAA95B2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6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C4CF5F-C90F-42C8-A583-F1F939844AB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40" tIns="44970" rIns="89940" bIns="44970"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5463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>
            <a:extLst>
              <a:ext uri="{FF2B5EF4-FFF2-40B4-BE49-F238E27FC236}">
                <a16:creationId xmlns:a16="http://schemas.microsoft.com/office/drawing/2014/main" id="{63407B7B-E28D-4AB3-AAEC-AEDF993A1D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32ED85-2611-4838-8074-1DA6D280FAA8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A1996D8A-A46E-4DC3-9FD3-0D09B53FC8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3E8CA825-1356-46D0-B20B-620F0DCC9F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>
            <a:extLst>
              <a:ext uri="{FF2B5EF4-FFF2-40B4-BE49-F238E27FC236}">
                <a16:creationId xmlns:a16="http://schemas.microsoft.com/office/drawing/2014/main" id="{F6AFD933-67BA-45F4-9BF1-402260BE77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0E79A8-24A2-491D-A6BE-5C8B7FCD3ED1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96EF3B3A-8EDB-46ED-B8C5-C609C6C74F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57E02D42-E0AE-4215-A987-FFD8562CD8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>
            <a:extLst>
              <a:ext uri="{FF2B5EF4-FFF2-40B4-BE49-F238E27FC236}">
                <a16:creationId xmlns:a16="http://schemas.microsoft.com/office/drawing/2014/main" id="{8918A4DC-869F-4561-B886-13D2B8EC94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5E9BEB-F5F0-4F8E-9755-EDC03B76C7D3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9C3D68D3-9302-47B1-8928-4B0DD3CB03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7FAF7C8-0E6F-4E5A-9AEB-CA954F553A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>
            <a:extLst>
              <a:ext uri="{FF2B5EF4-FFF2-40B4-BE49-F238E27FC236}">
                <a16:creationId xmlns:a16="http://schemas.microsoft.com/office/drawing/2014/main" id="{D87D613E-052E-4239-A85F-340A3150C5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397A5C-EA39-4EC2-9C2D-B12A9EEC583B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2591EC5A-2A0F-4E0D-99A3-89F07622E3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73751A04-56C2-44AA-BE6F-474D0D1E90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>
            <a:extLst>
              <a:ext uri="{FF2B5EF4-FFF2-40B4-BE49-F238E27FC236}">
                <a16:creationId xmlns:a16="http://schemas.microsoft.com/office/drawing/2014/main" id="{701C6E8D-BEFE-4A0C-8A0B-5CDE852BFB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3548C9-6ED9-4C56-BCC8-417FF644916A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CD794328-3AE4-4440-960A-DE393A86CE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4A38B073-D881-4213-B39C-EDB0837F48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ACFF28-65D5-4916-9078-58A4F6303CC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40" tIns="44970" rIns="89940" bIns="44970"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0805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5EA74-5F63-40F2-AF1B-8B43DCB147E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40" tIns="44970" rIns="89940" bIns="44970"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4609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>
            <a:extLst>
              <a:ext uri="{FF2B5EF4-FFF2-40B4-BE49-F238E27FC236}">
                <a16:creationId xmlns:a16="http://schemas.microsoft.com/office/drawing/2014/main" id="{44F65743-A93B-462D-B9C9-D50E5EB4DE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B5DAC9-4BA6-4E52-8975-61B4D25F1247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A0169988-0827-4E4E-B2C4-DF7CB6C80C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ACC9234-B217-4A40-B881-C0BE659A3C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DA01F-2A12-984A-831D-8CE4637ADF2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33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75CDFBF-29B0-4B15-85C4-4722BE3061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292785-28B6-4E42-858D-FB237A1A69F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id="{E9E5D036-684D-4686-8BC8-58B7D90CF8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423BEBCE-F980-4757-B9E1-10D4D11E79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A3A4862-1D7E-4E8F-B908-B4DE7DB376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6212F5-7FA0-455F-B8E3-0B2D6422226C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89090" name="Rectangle 1026">
            <a:extLst>
              <a:ext uri="{FF2B5EF4-FFF2-40B4-BE49-F238E27FC236}">
                <a16:creationId xmlns:a16="http://schemas.microsoft.com/office/drawing/2014/main" id="{6FC315EF-7EFD-48F4-A57E-4E40D4A35A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1027">
            <a:extLst>
              <a:ext uri="{FF2B5EF4-FFF2-40B4-BE49-F238E27FC236}">
                <a16:creationId xmlns:a16="http://schemas.microsoft.com/office/drawing/2014/main" id="{2F7D79EA-CA07-4D54-B3F2-24050DB1AF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B0231CA-BD17-409C-B29A-2EC0049276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01D619-9DC4-4657-B19B-05D78C7C1ACB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90114" name="Rectangle 1026">
            <a:extLst>
              <a:ext uri="{FF2B5EF4-FFF2-40B4-BE49-F238E27FC236}">
                <a16:creationId xmlns:a16="http://schemas.microsoft.com/office/drawing/2014/main" id="{805C85D4-F47B-4BB6-A9E7-57D54BDBE8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1027">
            <a:extLst>
              <a:ext uri="{FF2B5EF4-FFF2-40B4-BE49-F238E27FC236}">
                <a16:creationId xmlns:a16="http://schemas.microsoft.com/office/drawing/2014/main" id="{8DE36694-880A-4718-A908-17DE34ED55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97B390F-5FF3-4002-ACCA-FEFF4B2BE8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A6C49B-1A56-4F77-A814-C356DE7BE9E7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91138" name="Rectangle 1026">
            <a:extLst>
              <a:ext uri="{FF2B5EF4-FFF2-40B4-BE49-F238E27FC236}">
                <a16:creationId xmlns:a16="http://schemas.microsoft.com/office/drawing/2014/main" id="{36C36D53-D3C3-4EAC-A82B-2ECBFEF86D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1027">
            <a:extLst>
              <a:ext uri="{FF2B5EF4-FFF2-40B4-BE49-F238E27FC236}">
                <a16:creationId xmlns:a16="http://schemas.microsoft.com/office/drawing/2014/main" id="{82852502-1BF9-4FBC-9327-ED99DBB567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B0ED9-D560-49F1-A308-703D73D3F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017070-4E64-4A8B-837E-31DF0F2C2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AAEAC-DDAA-4164-B74D-3EB4EEF18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48B05-A09B-475E-A53C-322F4B35F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5C216-CC88-487A-8669-DE4E22CD1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9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D654F-D437-4166-A552-DC24FA240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0200B-1B79-4FF5-A806-DE340925E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FE31E-9CC0-481B-9E41-7267A1D67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3CC58-EEC2-44AF-8FD7-3E2AE7434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6EFA3A-3AAF-4589-9F2C-B71A57E02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22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4484E9-C392-46DD-8700-28F09B9CAB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09780-4C75-4DBF-935E-B1B25356F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94C23-CFD7-4310-94C9-999728A38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77414-9DB9-4645-A222-AC1BE3172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E2D11-D117-4448-A903-2AA1D3247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32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E9AA-F7FC-4D89-8BDE-CF7FF59EF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A4CA049B-AB8B-42B7-93DB-3C1CB6CE7E64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536A1-DCB9-4FD3-966C-574B6D67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2EE9-95AF-4913-B38E-CA2D2BB75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1FEDA-A99D-4C77-B719-F0978B07C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3C6EED4-6974-4B7D-9901-EF0E7D9312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7668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41EED-4444-4C6F-92AB-6F2C380B8D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EAF58-DC54-480F-87D5-63C80C0DBE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61D7D-A3C6-4772-9726-9CDDA73FD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6D985-A584-4909-948C-9443151FC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73A06-0593-4740-84AB-014B71E55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AC066-4BC1-408F-B83F-F60B880021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5320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2A0C7-9DA9-4719-BDBB-26CB8D471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3DFEC-10B5-447C-8B87-0BE668A74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16534-2534-4111-8F83-184B0A410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3C8C4-32AF-41A4-877B-2B476A740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88601-CA12-4B7C-9C07-29E8A6373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701FD-2A0D-45DE-88D6-9D2A26837C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03171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18C79-6C7F-449C-98F8-A5D9BDE7F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E329E-E7BC-42B7-A67F-5A570A916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4B5AD-9BA0-4203-9E08-6C3519844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4A5DC-575D-4B03-A465-7B05A8976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9C5C6-3BFB-4611-A7EA-C078E2B38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B8BFE-755C-4D2E-8748-D0F3309BE9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176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CDA5F-C39C-4B2F-B34A-D20408179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12A71-8E0F-4F11-AAA4-F838624060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C5384F-E9DF-4980-9601-6636DD72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68DEF-B141-4F0E-8F1E-06ED93ED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B687A-E80B-471A-8514-A6CA51381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4F4609-7630-4377-B312-3F515816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CDB35-8FE5-4E42-AFC6-0DB859AB60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8250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AF309-6044-4B26-9DA1-A3811C4AD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9CF2C3-464F-40A7-B03E-2AF7C23F2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AF5AC-E790-4F4E-8987-C8B94C844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92060-EBF0-44FF-8EC4-BADF812156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C3040F-1B50-40B8-8770-EA38AF2DD7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9B0D59-DDE7-46ED-9319-E0B85AF1A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0291FF-E211-4A0D-AF58-D6F5172B1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86BF94-9C64-4374-A9BB-CE2A1E7BC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A5FE9-BAD8-473B-952B-D1AA0C5883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3445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3D19A-B777-4BB1-B2AF-66A70CF7E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80D50A-0328-415E-A0CA-A39C38891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CB39D-3496-4309-B551-07B9C4EE9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4FC384-32AB-4531-8B70-2F02A03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EBBD9-7E42-4DE3-8ADA-59897FBE75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4466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D5B374-644D-43F0-B29D-519BE6092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228191-B4C2-4B53-A127-F6A23B997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A2B78-4B82-4FB6-9972-76E744C3B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F63C1-B386-4382-A780-BE8BD6926B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56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05CC-ECEB-4C71-9298-A6CB8C3B7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93D23-29AD-4E1F-BCD2-DF6018330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7E6F8-80C6-476E-92DF-F3B76EA0C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7E426-8C04-4031-B06B-96744773F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BA728-749F-4878-B933-A3ACA7EF3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84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EF379-A2C0-4777-BC1D-0D4FA16C6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D75F1-B64F-4589-8848-DBB9ADC2D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01636-C129-4CD7-AE2E-C58C5A0E7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57FCCA-6E8A-42DD-BD1A-346F2EBF3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E50C1A-F6B6-422B-B5C3-B754C7BA4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EB1FC-042A-4C4B-8B68-A6148C904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FCC61-FD75-4571-B31C-007310818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0295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81F37-AACB-499C-B19F-3609C73ED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3AA2CF-A86B-43E1-9199-95765ABC59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74B84-E45D-423A-B663-EE9CAE168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9CF0D6-9A73-4F96-BCBA-379BD68BD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F24CE-09F5-400E-A481-A3BAC914D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4AE7CA-D313-44A7-B2D5-33568EC6C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5C6EB-119D-4744-8581-0CB51006F6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5724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0B695-AEC9-4925-A32E-0E6AFEB62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498C23-A4C4-4784-B542-40225C39E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66A7E-FDC4-4253-BEBA-EDA5E4BE4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72B01-3E3A-4A03-BF72-59DCE83BF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CBC74-BFE8-43E4-B78B-B542E5406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0D1F80-3D75-419F-BA78-5920D1872B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6636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152F18-8BD4-4666-8677-526D9E7C6F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DD3D8-1E20-4189-93A1-E58770B98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2FCC0-5C6A-4BAF-9082-AA3B4F949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41EDB-B33D-4C3E-A83B-040A85137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21248-4AFD-4F05-8E8F-86860AF41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EDFB4-F77B-4231-A008-A2D17C3D67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84182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B8D1B-F004-4BC6-9585-B6964A731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40505D8F-C429-4DB0-BE7B-32B3F197169D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55DE9-0F33-4637-9B76-148E652C7C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7E2FD-CA88-4F91-AF90-A76EB1B07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7C426-C13D-4FF3-B59A-8ED7C3291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06A7EB6-F688-4884-8F5A-3A743ADB1C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5377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D8BE60D-A52A-4AE4-BCC5-FB51AA75CE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121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8DD1C88-185D-4769-8902-295CB94F5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44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6F6A323-D547-4E58-8CBB-417374041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0938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2C97B48-8E4C-4E1C-8077-ABA08CBE7E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892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874E0AE-402D-4FB9-8190-7E01773163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8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FB3ED-2BB4-4D98-A1B8-950F47C82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283E3-9D75-4CCA-9D20-997999932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32E3A-DB02-4125-B30D-8A8DFE10C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D2E7B-67C9-4C51-AE7E-078885D3F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24A24C-FA60-4794-8151-B776EC06B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32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93C1634-6666-4CD7-AEE5-8D2EC6EF1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173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76C1C4E-0D8B-4E9D-9882-75E369C8E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033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F89875C-009B-4BA4-A932-67E7E5AA22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466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A4A5EAD-138F-4FCE-9E27-74E767FBFF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33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03ADF25-2F1E-4D54-BDC3-37424A1893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47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BCC914F-2B9E-45F5-A964-351E21188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2258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558343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40313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0B6BE-7D3C-4CCA-B423-A088B1818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B45F4-E36E-4E0A-8FE6-84DD5415B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56929D-EC3D-4E94-8638-30703C4B6B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C90278-51AA-47BD-8864-67EDD2B4C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5B0411-B7E1-4008-AA98-6FB7B634E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24397E-7950-48C0-A890-2A7CDABC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4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E96F8-E102-43ED-9A97-3C21B58DE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07512-D0DF-4D02-A462-4F5442FED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B5039-D47B-4649-B274-5873D44675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AA5CB8-7C30-421E-BC42-F3F42A202C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45467D-BD66-4305-9407-5C19F7706F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5FDFAF-C708-459D-9ECA-B4D21B51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A26041-F91B-4BC6-87EE-F19536D9E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3B02F3-702D-4C79-BEFD-1F638A439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40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45C97-1240-4105-9FAC-8DC64FE90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5FB363-30AE-4F43-BC24-56B76DEA3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B4CCD4-16A4-4C78-A557-35FF6A7C8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CEC48C-EFE7-4D0E-B9D6-40F490F09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5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3450C3-D87C-4B71-B530-87885D040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907CDB-90F4-4188-94F3-E2788D99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59C13-DC9E-42FD-9F52-A19A7B3C1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365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F9B2-5CA7-48B8-AE73-4BA103AE8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AB48D-88EA-4199-9A58-F4743BCE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025984-5273-496B-85D8-CD83BA837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234566-6179-48E6-A39C-2A43E10B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05001-23D5-4E49-A24C-650C4B321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57E25-CB23-401B-9771-CCC5FD724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7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8533-FE2B-42B8-B7B2-8D1A8A2B1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CD0A5-59E0-4FA1-9453-F98922AA83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5905BA-809E-44D3-89A8-550B22AD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D62F0-460C-476B-9555-DF44132DD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F10D5-14AA-48B9-9801-17299217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F8784-5662-4CB0-A573-1BC3E9E6F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3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3D79D9-B9E0-4EB1-99D7-F54422297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7749C-F37D-4189-ABF8-D2F93972B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63E25-EE35-43C6-B4C4-369C0AB2CA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8038C-C454-432F-BA2A-8E7D93B9FD16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77DE6-A75A-4FE1-984E-CAFE96EB74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49715-EAE5-482F-8388-0BCC6675A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CC7C6-503C-497C-B7FC-608F9587F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5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EB9086D-6BC0-4A73-8EE4-4C12D16AAF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773694A-8CE5-42D4-9F3F-3E78E48E8F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9744BFE-8C88-4A75-8F29-3CF55B5D456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ED1328E-D966-4BC0-B725-A8DF83C81D5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A7337C1-815D-48EA-8D23-A64A9EA66C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9A535A4-CFFC-4962-8AF6-BAC4CCC754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337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15094C-ED43-4D7A-AA2A-6FD3BBD9770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09299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 pitchFamily="12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itchFamily="-80" charset="-128"/>
          <a:cs typeface="ＭＳ Ｐゴシック" pitchFamily="12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itchFamily="-80" charset="-128"/>
          <a:cs typeface="ＭＳ Ｐゴシック" pitchFamily="12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itchFamily="-80" charset="-128"/>
          <a:cs typeface="ＭＳ Ｐゴシック" pitchFamily="12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itchFamily="-80" charset="-128"/>
          <a:cs typeface="ＭＳ Ｐゴシック" pitchFamily="12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itchFamily="-8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itchFamily="-8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itchFamily="-8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pitchFamily="12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A0E21-B4B9-4701-80E1-551133E868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Rover Transfer Discussion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75DD57-675F-4E43-97FB-78971B646D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Dec 10, 2024</a:t>
            </a:r>
          </a:p>
        </p:txBody>
      </p:sp>
    </p:spTree>
    <p:extLst>
      <p:ext uri="{BB962C8B-B14F-4D97-AF65-F5344CB8AC3E}">
        <p14:creationId xmlns:p14="http://schemas.microsoft.com/office/powerpoint/2010/main" val="3958557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5BE8F-97B1-4D80-B4A3-591C42400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Rover Deployment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8148CF1-F5C8-45BB-A119-2591C00F35C8}"/>
              </a:ext>
            </a:extLst>
          </p:cNvPr>
          <p:cNvGrpSpPr/>
          <p:nvPr/>
        </p:nvGrpSpPr>
        <p:grpSpPr>
          <a:xfrm>
            <a:off x="5118327" y="162283"/>
            <a:ext cx="5369281" cy="6695717"/>
            <a:chOff x="5118327" y="162283"/>
            <a:chExt cx="5369281" cy="6695717"/>
          </a:xfrm>
        </p:grpSpPr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257C9C6D-4FB6-477D-A37A-62834E4780E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79158854"/>
                </p:ext>
              </p:extLst>
            </p:nvPr>
          </p:nvGraphicFramePr>
          <p:xfrm>
            <a:off x="5118327" y="162283"/>
            <a:ext cx="5173339" cy="66957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Acrobat Document" r:id="rId3" imgW="5829300" imgH="7543446" progId="Acrobat.Document.DC">
                    <p:embed/>
                  </p:oleObj>
                </mc:Choice>
                <mc:Fallback>
                  <p:oleObj name="Acrobat Document" r:id="rId3" imgW="5829300" imgH="7543446" progId="Acrobat.Document.DC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118327" y="162283"/>
                          <a:ext cx="5173339" cy="669571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39222B6-68B3-43E1-919D-E6537357FFD5}"/>
                </a:ext>
              </a:extLst>
            </p:cNvPr>
            <p:cNvSpPr/>
            <p:nvPr/>
          </p:nvSpPr>
          <p:spPr>
            <a:xfrm>
              <a:off x="6727371" y="162283"/>
              <a:ext cx="3760237" cy="13255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287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CEBAD38-46F8-435A-807F-B738C7AA6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 Movies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436A5-2A3D-4392-86F1-8FA75DE3D9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90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C02DB7-62D2-4156-9724-32435F9C18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Electrical System Overview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4A6F2AC-C70D-4D7A-9EF1-4AB330F96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72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994D581-38A5-415A-A081-CFC129409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System Diagram PDF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1F719D-6249-43F5-84A5-34BDFE7744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75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78AC5E-BBFC-4548-A89C-EE6559770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 Stack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E939D6-CDFF-4D48-A9E6-E7DD39238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“Wakey”</a:t>
            </a:r>
          </a:p>
          <a:p>
            <a:r>
              <a:rPr lang="en-US" dirty="0"/>
              <a:t>PC104 stack</a:t>
            </a:r>
          </a:p>
          <a:p>
            <a:pPr lvl="1"/>
            <a:r>
              <a:rPr lang="en-US" dirty="0"/>
              <a:t>Real-time </a:t>
            </a:r>
            <a:r>
              <a:rPr lang="en-US" dirty="0" err="1"/>
              <a:t>clk</a:t>
            </a:r>
            <a:endParaRPr lang="en-US" dirty="0"/>
          </a:p>
          <a:p>
            <a:pPr lvl="1"/>
            <a:r>
              <a:rPr lang="en-US" dirty="0"/>
              <a:t>Serial expansion card, 12 port isolated</a:t>
            </a:r>
          </a:p>
          <a:p>
            <a:pPr lvl="1"/>
            <a:r>
              <a:rPr lang="en-US" dirty="0"/>
              <a:t>TS7200 ARM 9 </a:t>
            </a:r>
          </a:p>
          <a:p>
            <a:pPr lvl="1"/>
            <a:r>
              <a:rPr lang="en-US" dirty="0"/>
              <a:t>Ethernet switch</a:t>
            </a:r>
          </a:p>
          <a:p>
            <a:r>
              <a:rPr lang="en-US" dirty="0"/>
              <a:t>Separate stirrer controller boards – PIC microprocessors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98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37822-E891-40F5-A22F-D18647BB0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Rack Junction boxes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11B5C-656F-4DEC-ACA1-BB6636AB6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power/comms directly for:</a:t>
            </a:r>
          </a:p>
          <a:p>
            <a:pPr lvl="1"/>
            <a:r>
              <a:rPr lang="en-US" dirty="0"/>
              <a:t>Rack motor</a:t>
            </a:r>
          </a:p>
          <a:p>
            <a:pPr lvl="1"/>
            <a:r>
              <a:rPr lang="en-US" dirty="0"/>
              <a:t>Stir motor</a:t>
            </a:r>
          </a:p>
          <a:p>
            <a:pPr lvl="1"/>
            <a:r>
              <a:rPr lang="en-US" dirty="0"/>
              <a:t>2 </a:t>
            </a:r>
            <a:r>
              <a:rPr lang="en-US" dirty="0" err="1"/>
              <a:t>optodes</a:t>
            </a:r>
            <a:r>
              <a:rPr lang="en-US" dirty="0"/>
              <a:t> (</a:t>
            </a:r>
            <a:r>
              <a:rPr lang="en-US" dirty="0" err="1"/>
              <a:t>Aanderaa</a:t>
            </a:r>
            <a:r>
              <a:rPr lang="en-US" dirty="0"/>
              <a:t> RS232)</a:t>
            </a:r>
          </a:p>
          <a:p>
            <a:pPr lvl="1"/>
            <a:r>
              <a:rPr lang="en-US" dirty="0"/>
              <a:t>1 pump</a:t>
            </a:r>
          </a:p>
        </p:txBody>
      </p:sp>
    </p:spTree>
    <p:extLst>
      <p:ext uri="{BB962C8B-B14F-4D97-AF65-F5344CB8AC3E}">
        <p14:creationId xmlns:p14="http://schemas.microsoft.com/office/powerpoint/2010/main" val="993458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E0E22-4D73-4091-84F6-F4B53B55C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Instruments on Rover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3FFD5-73D9-4229-92CF-A075C184B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Meter- FSI 2DACM</a:t>
            </a:r>
          </a:p>
          <a:p>
            <a:r>
              <a:rPr lang="en-US" dirty="0"/>
              <a:t>Acoustic Modems – Benthos LF and MF stand alone systems</a:t>
            </a:r>
          </a:p>
          <a:p>
            <a:r>
              <a:rPr lang="en-US" dirty="0"/>
              <a:t>4 </a:t>
            </a:r>
            <a:r>
              <a:rPr lang="en-US" dirty="0" err="1"/>
              <a:t>Aanderaa</a:t>
            </a:r>
            <a:r>
              <a:rPr lang="en-US" dirty="0"/>
              <a:t> </a:t>
            </a:r>
            <a:r>
              <a:rPr lang="en-US" dirty="0" err="1"/>
              <a:t>optodes</a:t>
            </a:r>
            <a:endParaRPr lang="en-US" dirty="0"/>
          </a:p>
          <a:p>
            <a:r>
              <a:rPr lang="en-US" dirty="0"/>
              <a:t>2 Insight Nova video cameras (“chamber cameras”)</a:t>
            </a:r>
          </a:p>
          <a:p>
            <a:r>
              <a:rPr lang="en-US" dirty="0"/>
              <a:t>2 </a:t>
            </a:r>
            <a:r>
              <a:rPr lang="en-US" dirty="0" err="1"/>
              <a:t>prosilica</a:t>
            </a:r>
            <a:r>
              <a:rPr lang="en-US" dirty="0"/>
              <a:t> machine vision cameras (“transit” and “</a:t>
            </a:r>
            <a:r>
              <a:rPr lang="en-US" dirty="0" err="1"/>
              <a:t>fluoro</a:t>
            </a:r>
            <a:r>
              <a:rPr lang="en-US" dirty="0"/>
              <a:t>” cameras)</a:t>
            </a:r>
          </a:p>
          <a:p>
            <a:r>
              <a:rPr lang="en-US" dirty="0"/>
              <a:t>2 seabird pumps</a:t>
            </a:r>
          </a:p>
          <a:p>
            <a:r>
              <a:rPr lang="en-US" dirty="0"/>
              <a:t>1 </a:t>
            </a:r>
            <a:r>
              <a:rPr lang="en-US" dirty="0" err="1"/>
              <a:t>aquaflash</a:t>
            </a:r>
            <a:r>
              <a:rPr lang="en-US" dirty="0"/>
              <a:t> strobe</a:t>
            </a:r>
          </a:p>
        </p:txBody>
      </p:sp>
    </p:spTree>
    <p:extLst>
      <p:ext uri="{BB962C8B-B14F-4D97-AF65-F5344CB8AC3E}">
        <p14:creationId xmlns:p14="http://schemas.microsoft.com/office/powerpoint/2010/main" val="3865932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BB470-E718-4078-A3D4-9212D3E17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Batteries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C8FF2-E5D7-43C5-A9B8-A950FC033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Custom packs from </a:t>
            </a:r>
            <a:r>
              <a:rPr lang="en-US" dirty="0" err="1"/>
              <a:t>Electrochem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Li primary</a:t>
            </a:r>
          </a:p>
          <a:p>
            <a:pPr lvl="1"/>
            <a:r>
              <a:rPr lang="en-US" dirty="0"/>
              <a:t>CSC93DD cells</a:t>
            </a:r>
          </a:p>
          <a:p>
            <a:pPr lvl="1"/>
            <a:r>
              <a:rPr lang="en-US" dirty="0"/>
              <a:t>4 packs per sphere, each pack 15 V</a:t>
            </a:r>
          </a:p>
          <a:p>
            <a:pPr lvl="1"/>
            <a:r>
              <a:rPr lang="en-US" dirty="0"/>
              <a:t>10 </a:t>
            </a:r>
            <a:r>
              <a:rPr lang="en-US" dirty="0" err="1"/>
              <a:t>kWHrs</a:t>
            </a:r>
            <a:r>
              <a:rPr lang="en-US" dirty="0"/>
              <a:t> per pack</a:t>
            </a:r>
          </a:p>
          <a:p>
            <a:pPr lvl="1"/>
            <a:r>
              <a:rPr lang="en-US" dirty="0"/>
              <a:t>Cost for 2 spheres of batteries approx. $20k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428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1529029" y="0"/>
          <a:ext cx="12215506" cy="7067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-324255" y="90792"/>
          <a:ext cx="12282791" cy="6592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05679" y="5903843"/>
            <a:ext cx="32840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Total energy available ~20 </a:t>
            </a:r>
            <a:r>
              <a:rPr lang="en-US" dirty="0" err="1"/>
              <a:t>kWHrs</a:t>
            </a:r>
            <a:endParaRPr lang="en-US" dirty="0"/>
          </a:p>
          <a:p>
            <a:r>
              <a:rPr lang="en-US" dirty="0"/>
              <a:t>Lasts about 13 months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02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06"/>
    </mc:Choice>
    <mc:Fallback xmlns="">
      <p:transition spd="slow" advTm="59806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E41E9-053D-4F01-8BFC-895D560855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Mechanical System Highlights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EAE4086-3578-4817-B673-EED8143E28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63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A54F-8133-434B-BF54-AD02DC26F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Export Control Warning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E3B9E-698C-480C-8BE2-F1928A348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“WARNING - This document contains information whose export is restricted by the Arms Export Control Act (Title 22, U.S.C., Sec 2751, et seq.) [or the Export Administration Act of 1979 (Title 50, U.S.C., App. 2401 et seq.), as amended]. Violations of these export laws are subject to severe civil and/or criminal penalties.”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585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ABE5636D-0C1E-438F-8BE9-B4A32706B9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-76200"/>
            <a:ext cx="8229600" cy="1143000"/>
          </a:xfrm>
        </p:spPr>
        <p:txBody>
          <a:bodyPr/>
          <a:lstStyle/>
          <a:p>
            <a:r>
              <a:rPr lang="en-US" altLang="en-US"/>
              <a:t>Drive System</a:t>
            </a: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EEDFFA04-952F-4801-A428-74644377BA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762001"/>
            <a:ext cx="51816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altLang="en-US" sz="1800" b="1"/>
          </a:p>
          <a:p>
            <a:pPr>
              <a:lnSpc>
                <a:spcPct val="80000"/>
              </a:lnSpc>
            </a:pPr>
            <a:r>
              <a:rPr lang="en-US" altLang="en-US" sz="1800" b="1"/>
              <a:t>Two Separate Drive motors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BLDC Maxon EC60 400W  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80 N-M torque; 6-8 RPM; 58% eff.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Oil-filled, Independent compensators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Gates 1 ¼ sync. Drive belt, 1:1 ratio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Independent servo controller/amplifier  mounted in 1-Atm housing near motor</a:t>
            </a:r>
          </a:p>
          <a:p>
            <a:pPr>
              <a:lnSpc>
                <a:spcPct val="80000"/>
              </a:lnSpc>
            </a:pPr>
            <a:r>
              <a:rPr lang="en-US" altLang="en-US" sz="1800" b="1"/>
              <a:t>Tracks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Endless 18” wide ¼” thick conveyor belt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Bonded transverse  and inside longitudinal lugs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Low contact pres. (0.1 psi) = low disturbance</a:t>
            </a:r>
          </a:p>
          <a:p>
            <a:pPr lvl="2">
              <a:lnSpc>
                <a:spcPct val="80000"/>
              </a:lnSpc>
            </a:pPr>
            <a:r>
              <a:rPr lang="en-US" altLang="en-US" sz="1800" b="1"/>
              <a:t>~150lbs vehicle weight / 1600 sq-in 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Spring energized pre-load</a:t>
            </a:r>
          </a:p>
          <a:p>
            <a:pPr lvl="2">
              <a:lnSpc>
                <a:spcPct val="80000"/>
              </a:lnSpc>
            </a:pPr>
            <a:r>
              <a:rPr lang="en-US" altLang="en-US" sz="1800" b="1"/>
              <a:t>Two Ti Springs,~ 650N each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Pressure plate fitted with rock guards</a:t>
            </a:r>
          </a:p>
          <a:p>
            <a:pPr lvl="1">
              <a:lnSpc>
                <a:spcPct val="80000"/>
              </a:lnSpc>
            </a:pPr>
            <a:r>
              <a:rPr lang="en-US" altLang="en-US" sz="1800" b="1"/>
              <a:t>Drive and idler track wheels built with (6) 1.5” wide wheels to minimize rock capture</a:t>
            </a:r>
          </a:p>
          <a:p>
            <a:pPr lvl="1">
              <a:lnSpc>
                <a:spcPct val="80000"/>
              </a:lnSpc>
            </a:pPr>
            <a:endParaRPr lang="en-US" altLang="en-US" sz="1800" b="1"/>
          </a:p>
          <a:p>
            <a:pPr lvl="1">
              <a:lnSpc>
                <a:spcPct val="80000"/>
              </a:lnSpc>
            </a:pPr>
            <a:endParaRPr lang="en-US" altLang="en-US" sz="1800" b="1"/>
          </a:p>
          <a:p>
            <a:pPr>
              <a:lnSpc>
                <a:spcPct val="80000"/>
              </a:lnSpc>
            </a:pPr>
            <a:endParaRPr lang="en-US" altLang="en-US" sz="1800" b="1"/>
          </a:p>
          <a:p>
            <a:pPr>
              <a:lnSpc>
                <a:spcPct val="80000"/>
              </a:lnSpc>
              <a:buFontTx/>
              <a:buNone/>
            </a:pPr>
            <a:endParaRPr lang="en-US" altLang="en-US" sz="1800" b="1"/>
          </a:p>
        </p:txBody>
      </p:sp>
      <p:pic>
        <p:nvPicPr>
          <p:cNvPr id="115716" name="Picture 4">
            <a:extLst>
              <a:ext uri="{FF2B5EF4-FFF2-40B4-BE49-F238E27FC236}">
                <a16:creationId xmlns:a16="http://schemas.microsoft.com/office/drawing/2014/main" id="{2FF9B5C9-6AFF-4DDE-A3E0-2656DB70D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19200"/>
            <a:ext cx="3081338" cy="2986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17" name="Picture 5">
            <a:extLst>
              <a:ext uri="{FF2B5EF4-FFF2-40B4-BE49-F238E27FC236}">
                <a16:creationId xmlns:a16="http://schemas.microsoft.com/office/drawing/2014/main" id="{696FA468-546C-4073-88CE-85481D234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r="3485"/>
          <a:stretch>
            <a:fillRect/>
          </a:stretch>
        </p:blipFill>
        <p:spPr bwMode="auto">
          <a:xfrm>
            <a:off x="6705600" y="4495800"/>
            <a:ext cx="3962400" cy="220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>
            <a:extLst>
              <a:ext uri="{FF2B5EF4-FFF2-40B4-BE49-F238E27FC236}">
                <a16:creationId xmlns:a16="http://schemas.microsoft.com/office/drawing/2014/main" id="{2EB45F90-6FD1-4DC2-92DF-4F35736AD4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Respirometer and Racks</a:t>
            </a:r>
            <a:br>
              <a:rPr lang="en-US" altLang="en-US" sz="4000"/>
            </a:br>
            <a:endParaRPr lang="en-US" altLang="en-US" sz="4000"/>
          </a:p>
        </p:txBody>
      </p:sp>
      <p:sp>
        <p:nvSpPr>
          <p:cNvPr id="75782" name="Rectangle 1030">
            <a:extLst>
              <a:ext uri="{FF2B5EF4-FFF2-40B4-BE49-F238E27FC236}">
                <a16:creationId xmlns:a16="http://schemas.microsoft.com/office/drawing/2014/main" id="{5FB4E64C-942E-4A5F-971B-D540EACE63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76400" y="1524001"/>
            <a:ext cx="8229600" cy="4525963"/>
          </a:xfrm>
          <a:noFill/>
          <a:ln/>
        </p:spPr>
        <p:txBody>
          <a:bodyPr/>
          <a:lstStyle/>
          <a:p>
            <a:r>
              <a:rPr lang="en-US" altLang="en-US" sz="2400" dirty="0"/>
              <a:t>30cm (12”) </a:t>
            </a:r>
            <a:r>
              <a:rPr lang="en-US" altLang="en-US" sz="2400" dirty="0" err="1"/>
              <a:t>dia</a:t>
            </a:r>
            <a:r>
              <a:rPr lang="en-US" altLang="en-US" sz="2400" dirty="0"/>
              <a:t>, 20 cm (8”) high chambers</a:t>
            </a:r>
          </a:p>
          <a:p>
            <a:r>
              <a:rPr lang="en-US" altLang="en-US" sz="2400" dirty="0"/>
              <a:t>Mechanism to raise and lower chamber</a:t>
            </a:r>
          </a:p>
          <a:p>
            <a:r>
              <a:rPr lang="en-US" altLang="en-US" sz="2400" dirty="0"/>
              <a:t>Foot pad to stop rack</a:t>
            </a:r>
          </a:p>
          <a:p>
            <a:r>
              <a:rPr lang="en-US" altLang="en-US" sz="2400" dirty="0" err="1"/>
              <a:t>Optodes</a:t>
            </a:r>
            <a:r>
              <a:rPr lang="en-US" altLang="en-US" sz="2400" dirty="0"/>
              <a:t> to measure O</a:t>
            </a:r>
            <a:r>
              <a:rPr lang="en-US" altLang="en-US" sz="2400" baseline="-25000" dirty="0"/>
              <a:t>2</a:t>
            </a:r>
          </a:p>
          <a:p>
            <a:r>
              <a:rPr lang="en-US" altLang="en-US" sz="2400" dirty="0"/>
              <a:t>Stirrer to equalize 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levels </a:t>
            </a:r>
          </a:p>
          <a:p>
            <a:r>
              <a:rPr lang="en-US" altLang="en-US" sz="2400" dirty="0"/>
              <a:t>Three vent valves </a:t>
            </a:r>
          </a:p>
          <a:p>
            <a:r>
              <a:rPr lang="en-US" altLang="en-US" sz="2400" dirty="0"/>
              <a:t>Sprayer to clean ID of chamber</a:t>
            </a:r>
          </a:p>
        </p:txBody>
      </p:sp>
      <p:pic>
        <p:nvPicPr>
          <p:cNvPr id="75783" name="Picture 1031">
            <a:extLst>
              <a:ext uri="{FF2B5EF4-FFF2-40B4-BE49-F238E27FC236}">
                <a16:creationId xmlns:a16="http://schemas.microsoft.com/office/drawing/2014/main" id="{F6B293D8-DADA-4B93-B167-3A28B770A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838200"/>
            <a:ext cx="2106613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8827B4E5-21FF-46B9-AAFC-3BA0DDA940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-152400"/>
            <a:ext cx="8229600" cy="1143000"/>
          </a:xfrm>
        </p:spPr>
        <p:txBody>
          <a:bodyPr/>
          <a:lstStyle/>
          <a:p>
            <a:r>
              <a:rPr lang="en-US" altLang="en-US"/>
              <a:t>Rack Drive </a:t>
            </a:r>
          </a:p>
        </p:txBody>
      </p:sp>
      <p:pic>
        <p:nvPicPr>
          <p:cNvPr id="81924" name="Picture 4">
            <a:extLst>
              <a:ext uri="{FF2B5EF4-FFF2-40B4-BE49-F238E27FC236}">
                <a16:creationId xmlns:a16="http://schemas.microsoft.com/office/drawing/2014/main" id="{228C6F11-5163-4533-869B-204339308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1905001"/>
            <a:ext cx="3717925" cy="367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25" name="Picture 5">
            <a:extLst>
              <a:ext uri="{FF2B5EF4-FFF2-40B4-BE49-F238E27FC236}">
                <a16:creationId xmlns:a16="http://schemas.microsoft.com/office/drawing/2014/main" id="{207F96A6-E61C-4586-8E97-C41811FB0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828801"/>
            <a:ext cx="3878263" cy="485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26" name="Text Box 6">
            <a:extLst>
              <a:ext uri="{FF2B5EF4-FFF2-40B4-BE49-F238E27FC236}">
                <a16:creationId xmlns:a16="http://schemas.microsoft.com/office/drawing/2014/main" id="{F53D6822-9FA7-44A1-8949-0BE25EBDA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1" y="5486401"/>
            <a:ext cx="24161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Servo Controller/amp </a:t>
            </a:r>
          </a:p>
          <a:p>
            <a:r>
              <a:rPr lang="en-US" altLang="en-US"/>
              <a:t>In Ti housing</a:t>
            </a:r>
          </a:p>
        </p:txBody>
      </p:sp>
      <p:sp>
        <p:nvSpPr>
          <p:cNvPr id="81927" name="Text Box 7">
            <a:extLst>
              <a:ext uri="{FF2B5EF4-FFF2-40B4-BE49-F238E27FC236}">
                <a16:creationId xmlns:a16="http://schemas.microsoft.com/office/drawing/2014/main" id="{0EBB62D6-C997-4052-A4E5-F894F44D4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1" y="3200401"/>
            <a:ext cx="26193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High pressure feed-thru</a:t>
            </a:r>
          </a:p>
          <a:p>
            <a:r>
              <a:rPr lang="en-US" altLang="en-US"/>
              <a:t>Into oil comp’d chamber</a:t>
            </a:r>
          </a:p>
        </p:txBody>
      </p:sp>
      <p:sp>
        <p:nvSpPr>
          <p:cNvPr id="81928" name="Text Box 8">
            <a:extLst>
              <a:ext uri="{FF2B5EF4-FFF2-40B4-BE49-F238E27FC236}">
                <a16:creationId xmlns:a16="http://schemas.microsoft.com/office/drawing/2014/main" id="{1DAD331D-0BF4-47D2-A81E-547411B8D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1" y="1219201"/>
            <a:ext cx="2670175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120 W Maxon Brushless</a:t>
            </a:r>
          </a:p>
          <a:p>
            <a:r>
              <a:rPr lang="en-US" altLang="en-US"/>
              <a:t>15:1 Planetary</a:t>
            </a:r>
          </a:p>
          <a:p>
            <a:r>
              <a:rPr lang="en-US" altLang="en-US"/>
              <a:t>Carbon/Teflon Seal</a:t>
            </a:r>
          </a:p>
        </p:txBody>
      </p:sp>
      <p:sp>
        <p:nvSpPr>
          <p:cNvPr id="81929" name="Text Box 9">
            <a:extLst>
              <a:ext uri="{FF2B5EF4-FFF2-40B4-BE49-F238E27FC236}">
                <a16:creationId xmlns:a16="http://schemas.microsoft.com/office/drawing/2014/main" id="{87D440D6-F3D2-429C-9198-A30FE1DF1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1" y="5638801"/>
            <a:ext cx="1565275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3/8-8 Acme</a:t>
            </a:r>
          </a:p>
          <a:p>
            <a:r>
              <a:rPr lang="en-US" altLang="en-US"/>
              <a:t>316 SST now</a:t>
            </a:r>
          </a:p>
          <a:p>
            <a:r>
              <a:rPr lang="en-US" altLang="en-US"/>
              <a:t>Ti later</a:t>
            </a:r>
          </a:p>
        </p:txBody>
      </p:sp>
      <p:sp>
        <p:nvSpPr>
          <p:cNvPr id="81930" name="Text Box 10">
            <a:extLst>
              <a:ext uri="{FF2B5EF4-FFF2-40B4-BE49-F238E27FC236}">
                <a16:creationId xmlns:a16="http://schemas.microsoft.com/office/drawing/2014/main" id="{4791B049-2044-4EE7-8C80-5D34E818E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2971801"/>
            <a:ext cx="1755775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Glass ball</a:t>
            </a:r>
          </a:p>
          <a:p>
            <a:r>
              <a:rPr lang="en-US" altLang="en-US"/>
              <a:t>Delrin seat </a:t>
            </a:r>
          </a:p>
          <a:p>
            <a:r>
              <a:rPr lang="en-US" altLang="en-US"/>
              <a:t>Thrust washers</a:t>
            </a:r>
          </a:p>
        </p:txBody>
      </p:sp>
      <p:sp>
        <p:nvSpPr>
          <p:cNvPr id="81931" name="Text Box 11">
            <a:extLst>
              <a:ext uri="{FF2B5EF4-FFF2-40B4-BE49-F238E27FC236}">
                <a16:creationId xmlns:a16="http://schemas.microsoft.com/office/drawing/2014/main" id="{F2E72699-9E50-4916-A88E-70B6AB425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4419601"/>
            <a:ext cx="17430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Floating Nut</a:t>
            </a:r>
          </a:p>
          <a:p>
            <a:r>
              <a:rPr lang="en-US" altLang="en-US"/>
              <a:t>-Axial load only</a:t>
            </a:r>
          </a:p>
        </p:txBody>
      </p:sp>
      <p:sp>
        <p:nvSpPr>
          <p:cNvPr id="81932" name="Text Box 12">
            <a:extLst>
              <a:ext uri="{FF2B5EF4-FFF2-40B4-BE49-F238E27FC236}">
                <a16:creationId xmlns:a16="http://schemas.microsoft.com/office/drawing/2014/main" id="{573C24F8-1AE4-480A-8853-D8A5D9B0A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1" y="1905000"/>
            <a:ext cx="1666875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Clear acrylic</a:t>
            </a:r>
          </a:p>
          <a:p>
            <a:r>
              <a:rPr lang="en-US" altLang="en-US"/>
              <a:t>Housing with</a:t>
            </a:r>
          </a:p>
          <a:p>
            <a:r>
              <a:rPr lang="en-US" altLang="en-US"/>
              <a:t>Oil vent on top</a:t>
            </a:r>
          </a:p>
          <a:p>
            <a:r>
              <a:rPr lang="en-US" altLang="en-US"/>
              <a:t>“Torpedo” lock</a:t>
            </a:r>
          </a:p>
        </p:txBody>
      </p:sp>
      <p:sp>
        <p:nvSpPr>
          <p:cNvPr id="81933" name="Text Box 13">
            <a:extLst>
              <a:ext uri="{FF2B5EF4-FFF2-40B4-BE49-F238E27FC236}">
                <a16:creationId xmlns:a16="http://schemas.microsoft.com/office/drawing/2014/main" id="{90EB46A9-09C8-48AA-B0AE-5A398865B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1219201"/>
            <a:ext cx="24796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1.5 cm/sec max speed</a:t>
            </a:r>
          </a:p>
          <a:p>
            <a:r>
              <a:rPr lang="en-US" altLang="en-US"/>
              <a:t>1000N max force</a:t>
            </a:r>
          </a:p>
        </p:txBody>
      </p:sp>
      <p:sp>
        <p:nvSpPr>
          <p:cNvPr id="81934" name="Line 14">
            <a:extLst>
              <a:ext uri="{FF2B5EF4-FFF2-40B4-BE49-F238E27FC236}">
                <a16:creationId xmlns:a16="http://schemas.microsoft.com/office/drawing/2014/main" id="{58EC3CD3-0F03-4311-B717-4855C9983A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6600" y="5181600"/>
            <a:ext cx="1066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5" name="Line 15">
            <a:extLst>
              <a:ext uri="{FF2B5EF4-FFF2-40B4-BE49-F238E27FC236}">
                <a16:creationId xmlns:a16="http://schemas.microsoft.com/office/drawing/2014/main" id="{53D3226C-FFED-40CC-927E-C80F555E849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44196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6" name="Line 16">
            <a:extLst>
              <a:ext uri="{FF2B5EF4-FFF2-40B4-BE49-F238E27FC236}">
                <a16:creationId xmlns:a16="http://schemas.microsoft.com/office/drawing/2014/main" id="{AE5068DC-A375-4556-BF11-ED93B9E8B079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8862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7" name="Line 17">
            <a:extLst>
              <a:ext uri="{FF2B5EF4-FFF2-40B4-BE49-F238E27FC236}">
                <a16:creationId xmlns:a16="http://schemas.microsoft.com/office/drawing/2014/main" id="{9F37BBEC-231B-40B9-BE7B-B4DDACD5DB76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3124200"/>
            <a:ext cx="76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8" name="Line 18">
            <a:extLst>
              <a:ext uri="{FF2B5EF4-FFF2-40B4-BE49-F238E27FC236}">
                <a16:creationId xmlns:a16="http://schemas.microsoft.com/office/drawing/2014/main" id="{56A307B1-27BC-40CD-9C20-8FC7D33ABD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1905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9" name="Line 19">
            <a:extLst>
              <a:ext uri="{FF2B5EF4-FFF2-40B4-BE49-F238E27FC236}">
                <a16:creationId xmlns:a16="http://schemas.microsoft.com/office/drawing/2014/main" id="{C52BB8B4-E66E-4CD9-BF04-B5173A9FBB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96400" y="38862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0" name="Line 20">
            <a:extLst>
              <a:ext uri="{FF2B5EF4-FFF2-40B4-BE49-F238E27FC236}">
                <a16:creationId xmlns:a16="http://schemas.microsoft.com/office/drawing/2014/main" id="{97C0A6C3-00BB-424D-A182-7F0B5576F3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2133600"/>
            <a:ext cx="381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1" name="Line 21">
            <a:extLst>
              <a:ext uri="{FF2B5EF4-FFF2-40B4-BE49-F238E27FC236}">
                <a16:creationId xmlns:a16="http://schemas.microsoft.com/office/drawing/2014/main" id="{305BA3C9-BB55-4554-B003-5D299C1358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21336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74C5432E-009A-47FE-84EF-319559CFE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r>
              <a:rPr lang="en-US" altLang="en-US"/>
              <a:t>Chambers</a:t>
            </a:r>
          </a:p>
        </p:txBody>
      </p:sp>
      <p:pic>
        <p:nvPicPr>
          <p:cNvPr id="82948" name="Picture 4">
            <a:extLst>
              <a:ext uri="{FF2B5EF4-FFF2-40B4-BE49-F238E27FC236}">
                <a16:creationId xmlns:a16="http://schemas.microsoft.com/office/drawing/2014/main" id="{F45B25F4-697D-455A-A026-24BBC569D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219201"/>
            <a:ext cx="4503738" cy="502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49" name="Text Box 5">
            <a:extLst>
              <a:ext uri="{FF2B5EF4-FFF2-40B4-BE49-F238E27FC236}">
                <a16:creationId xmlns:a16="http://schemas.microsoft.com/office/drawing/2014/main" id="{4E5AE108-584B-4608-9FEE-FBF68E7C8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3886201"/>
            <a:ext cx="2530475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Touchdown Switch</a:t>
            </a:r>
          </a:p>
          <a:p>
            <a:r>
              <a:rPr lang="en-US" altLang="en-US"/>
              <a:t>- 2” ball end-effecter</a:t>
            </a:r>
          </a:p>
          <a:p>
            <a:r>
              <a:rPr lang="en-US" altLang="en-US"/>
              <a:t>- Hall-effect limit switch</a:t>
            </a:r>
          </a:p>
        </p:txBody>
      </p:sp>
      <p:sp>
        <p:nvSpPr>
          <p:cNvPr id="82950" name="Text Box 6">
            <a:extLst>
              <a:ext uri="{FF2B5EF4-FFF2-40B4-BE49-F238E27FC236}">
                <a16:creationId xmlns:a16="http://schemas.microsoft.com/office/drawing/2014/main" id="{658EB6A6-D526-4C68-B979-668096FC2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1" y="2590800"/>
            <a:ext cx="2784475" cy="1474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Centrifugal Pump</a:t>
            </a:r>
          </a:p>
          <a:p>
            <a:r>
              <a:rPr lang="en-US" altLang="en-US"/>
              <a:t>- Pumps into chamber </a:t>
            </a:r>
          </a:p>
          <a:p>
            <a:r>
              <a:rPr lang="en-US" altLang="en-US"/>
              <a:t>   Through check valve</a:t>
            </a:r>
          </a:p>
          <a:p>
            <a:r>
              <a:rPr lang="en-US" altLang="en-US"/>
              <a:t>- Sprayer nozzle manifold</a:t>
            </a:r>
          </a:p>
          <a:p>
            <a:r>
              <a:rPr lang="en-US" altLang="en-US"/>
              <a:t>  To clean ID of chamber</a:t>
            </a:r>
          </a:p>
        </p:txBody>
      </p:sp>
      <p:sp>
        <p:nvSpPr>
          <p:cNvPr id="82951" name="Text Box 7">
            <a:extLst>
              <a:ext uri="{FF2B5EF4-FFF2-40B4-BE49-F238E27FC236}">
                <a16:creationId xmlns:a16="http://schemas.microsoft.com/office/drawing/2014/main" id="{5F0AD77D-D7E0-4C59-9090-8FC1342A5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2286001"/>
            <a:ext cx="20605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Aanderra Optodes</a:t>
            </a:r>
          </a:p>
          <a:p>
            <a:r>
              <a:rPr lang="en-US" altLang="en-US"/>
              <a:t>1/chamber + 1 ref</a:t>
            </a:r>
          </a:p>
        </p:txBody>
      </p:sp>
      <p:sp>
        <p:nvSpPr>
          <p:cNvPr id="82952" name="Text Box 8">
            <a:extLst>
              <a:ext uri="{FF2B5EF4-FFF2-40B4-BE49-F238E27FC236}">
                <a16:creationId xmlns:a16="http://schemas.microsoft.com/office/drawing/2014/main" id="{FE14AB7C-AB4F-4927-A45D-F061D14DB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1" y="1371601"/>
            <a:ext cx="24796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6-Port J-box</a:t>
            </a:r>
          </a:p>
          <a:p>
            <a:r>
              <a:rPr lang="en-US" altLang="en-US"/>
              <a:t>- Re-enter-able potting</a:t>
            </a:r>
          </a:p>
        </p:txBody>
      </p:sp>
      <p:sp>
        <p:nvSpPr>
          <p:cNvPr id="82953" name="Text Box 9">
            <a:extLst>
              <a:ext uri="{FF2B5EF4-FFF2-40B4-BE49-F238E27FC236}">
                <a16:creationId xmlns:a16="http://schemas.microsoft.com/office/drawing/2014/main" id="{AECBE070-A175-4DB3-9D5B-8A8556231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257800"/>
            <a:ext cx="2300694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¼” thick Acrylic walls</a:t>
            </a:r>
          </a:p>
        </p:txBody>
      </p:sp>
      <p:sp>
        <p:nvSpPr>
          <p:cNvPr id="82954" name="Text Box 10">
            <a:extLst>
              <a:ext uri="{FF2B5EF4-FFF2-40B4-BE49-F238E27FC236}">
                <a16:creationId xmlns:a16="http://schemas.microsoft.com/office/drawing/2014/main" id="{9AE09E8D-D9E5-461F-B5B0-75F996888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1" y="4648201"/>
            <a:ext cx="1980029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¾ “ thick top with </a:t>
            </a:r>
          </a:p>
          <a:p>
            <a:r>
              <a:rPr lang="en-US" altLang="en-US"/>
              <a:t>Sculpted “drains”</a:t>
            </a:r>
          </a:p>
        </p:txBody>
      </p:sp>
      <p:sp>
        <p:nvSpPr>
          <p:cNvPr id="82955" name="Text Box 11">
            <a:extLst>
              <a:ext uri="{FF2B5EF4-FFF2-40B4-BE49-F238E27FC236}">
                <a16:creationId xmlns:a16="http://schemas.microsoft.com/office/drawing/2014/main" id="{F0467D9A-695E-4D45-8CD9-36D1806A3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1" y="1295401"/>
            <a:ext cx="1870075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Rack Cart</a:t>
            </a:r>
          </a:p>
          <a:p>
            <a:r>
              <a:rPr lang="en-US" altLang="en-US"/>
              <a:t>-Rollers support </a:t>
            </a:r>
          </a:p>
          <a:p>
            <a:r>
              <a:rPr lang="en-US" altLang="en-US"/>
              <a:t>  overhung load</a:t>
            </a:r>
          </a:p>
        </p:txBody>
      </p:sp>
      <p:sp>
        <p:nvSpPr>
          <p:cNvPr id="82956" name="Text Box 12">
            <a:extLst>
              <a:ext uri="{FF2B5EF4-FFF2-40B4-BE49-F238E27FC236}">
                <a16:creationId xmlns:a16="http://schemas.microsoft.com/office/drawing/2014/main" id="{D7BB8F66-4E5F-48E0-B09D-167384F6A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1" y="6096000"/>
            <a:ext cx="29622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Teflon-coated Ti knife edge</a:t>
            </a:r>
          </a:p>
        </p:txBody>
      </p:sp>
      <p:sp>
        <p:nvSpPr>
          <p:cNvPr id="82957" name="Line 13">
            <a:extLst>
              <a:ext uri="{FF2B5EF4-FFF2-40B4-BE49-F238E27FC236}">
                <a16:creationId xmlns:a16="http://schemas.microsoft.com/office/drawing/2014/main" id="{0067F7AF-522D-4FA2-9C73-FAC08B6C65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91000" y="51054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8" name="Line 14">
            <a:extLst>
              <a:ext uri="{FF2B5EF4-FFF2-40B4-BE49-F238E27FC236}">
                <a16:creationId xmlns:a16="http://schemas.microsoft.com/office/drawing/2014/main" id="{6E7A1C70-CAC6-4470-8A19-F5765B2795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3886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9" name="Line 15">
            <a:extLst>
              <a:ext uri="{FF2B5EF4-FFF2-40B4-BE49-F238E27FC236}">
                <a16:creationId xmlns:a16="http://schemas.microsoft.com/office/drawing/2014/main" id="{4169F232-D45F-479F-A9BC-12329BD8B5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2667000"/>
            <a:ext cx="1828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0" name="Line 16">
            <a:extLst>
              <a:ext uri="{FF2B5EF4-FFF2-40B4-BE49-F238E27FC236}">
                <a16:creationId xmlns:a16="http://schemas.microsoft.com/office/drawing/2014/main" id="{DEC0B109-5BB6-4D69-BC1D-7EA43D3BA5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2057400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1" name="Text Box 17">
            <a:extLst>
              <a:ext uri="{FF2B5EF4-FFF2-40B4-BE49-F238E27FC236}">
                <a16:creationId xmlns:a16="http://schemas.microsoft.com/office/drawing/2014/main" id="{07191A4A-3613-4895-BE95-88AC38FCB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2971800"/>
            <a:ext cx="26193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(3) 7cm dia Vent Valves</a:t>
            </a:r>
          </a:p>
        </p:txBody>
      </p:sp>
      <p:sp>
        <p:nvSpPr>
          <p:cNvPr id="82962" name="Line 18">
            <a:extLst>
              <a:ext uri="{FF2B5EF4-FFF2-40B4-BE49-F238E27FC236}">
                <a16:creationId xmlns:a16="http://schemas.microsoft.com/office/drawing/2014/main" id="{9CABEEA9-8BDE-439D-A042-CA98E776F42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010400" y="4343400"/>
            <a:ext cx="838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3" name="Line 19">
            <a:extLst>
              <a:ext uri="{FF2B5EF4-FFF2-40B4-BE49-F238E27FC236}">
                <a16:creationId xmlns:a16="http://schemas.microsoft.com/office/drawing/2014/main" id="{942FBFF7-3FF9-4353-8AA0-9C3A41D39E4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53200" y="5943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4" name="Line 20">
            <a:extLst>
              <a:ext uri="{FF2B5EF4-FFF2-40B4-BE49-F238E27FC236}">
                <a16:creationId xmlns:a16="http://schemas.microsoft.com/office/drawing/2014/main" id="{95819F26-4CD7-4774-9314-840F3D0ED2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5200" y="220980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5" name="Line 21">
            <a:extLst>
              <a:ext uri="{FF2B5EF4-FFF2-40B4-BE49-F238E27FC236}">
                <a16:creationId xmlns:a16="http://schemas.microsoft.com/office/drawing/2014/main" id="{CD0FB109-EF34-4754-B58E-A5CF20F4C8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34200" y="25908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6" name="Line 22">
            <a:extLst>
              <a:ext uri="{FF2B5EF4-FFF2-40B4-BE49-F238E27FC236}">
                <a16:creationId xmlns:a16="http://schemas.microsoft.com/office/drawing/2014/main" id="{1B1B2ADC-E557-45BB-BC87-19C1C7E98E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2971800"/>
            <a:ext cx="533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6B9AC2-9D72-4641-B3A7-56B9F8C460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3FF727-EFD8-42C3-8D21-58A8A797CE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06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037109A9-F5FE-4EC1-9B63-C0D719F8FF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Control System Overview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DFBF8D1B-F60A-4767-AF65-881B1A84A4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Reused basic ESP computer system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Technologic Systems ARM PC-104 stack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Linux 2.4-based kernel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Ruby is primary programming language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Some utilities written in C, invoked within Ruby scripts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Simple script used for subsystem testing 2006-2008 - inadequate for actual deployments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2G system used since 2009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Tested and evolved on MARS Aug-Oct 2009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Improvements made in 2010 for Nov deployment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E64ABF70-6B00-4683-AF04-06B34A52D3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2G Control System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14504B7-7C41-43A5-A437-831AFD8FC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600200"/>
            <a:ext cx="84582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i="1"/>
              <a:t>Supervisor</a:t>
            </a:r>
            <a:r>
              <a:rPr lang="en-US" altLang="en-US" sz="2800"/>
              <a:t> - developed first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Loads mission deployment file and translates into sequence of tasks (behaviors)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Run behaviors one-at-a-time in separate thread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‘Acceptance’ tested 2009-2010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Listens for messages from the…</a:t>
            </a:r>
          </a:p>
          <a:p>
            <a:pPr>
              <a:lnSpc>
                <a:spcPct val="90000"/>
              </a:lnSpc>
            </a:pPr>
            <a:r>
              <a:rPr lang="en-US" altLang="en-US" sz="2800" i="1"/>
              <a:t>Executive</a:t>
            </a:r>
            <a:r>
              <a:rPr lang="en-US" altLang="en-US" sz="2800"/>
              <a:t> - introduced in 2010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Starts a deployment by invoking the </a:t>
            </a:r>
            <a:r>
              <a:rPr lang="en-US" altLang="en-US" sz="2400" i="1"/>
              <a:t>supervisor</a:t>
            </a:r>
            <a:endParaRPr lang="en-US" altLang="en-US" sz="2400"/>
          </a:p>
          <a:p>
            <a:pPr lvl="1">
              <a:lnSpc>
                <a:spcPct val="90000"/>
              </a:lnSpc>
            </a:pPr>
            <a:r>
              <a:rPr lang="en-US" altLang="en-US" sz="2400"/>
              <a:t>Listens for remote control requests via acoustic modem (status, abort, etc.)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Automatically run during system startup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99873033-418B-4E84-A8D4-C945DC6ED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2G Control System</a:t>
            </a:r>
          </a:p>
        </p:txBody>
      </p:sp>
      <p:sp>
        <p:nvSpPr>
          <p:cNvPr id="18436" name="Oval 4">
            <a:extLst>
              <a:ext uri="{FF2B5EF4-FFF2-40B4-BE49-F238E27FC236}">
                <a16:creationId xmlns:a16="http://schemas.microsoft.com/office/drawing/2014/main" id="{EB861215-02B4-4E71-BBA9-538984E85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048000"/>
            <a:ext cx="22860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Oval 5">
            <a:extLst>
              <a:ext uri="{FF2B5EF4-FFF2-40B4-BE49-F238E27FC236}">
                <a16:creationId xmlns:a16="http://schemas.microsoft.com/office/drawing/2014/main" id="{A1ACCC14-769D-41E8-A95C-F503836F7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267200"/>
            <a:ext cx="2133600" cy="23622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Line 6">
            <a:extLst>
              <a:ext uri="{FF2B5EF4-FFF2-40B4-BE49-F238E27FC236}">
                <a16:creationId xmlns:a16="http://schemas.microsoft.com/office/drawing/2014/main" id="{ED9935C3-03E8-4477-BE75-AAC8A7613C6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3505200"/>
            <a:ext cx="762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38AE0A3C-322C-4264-9507-DCC5ADEE7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1" y="3200400"/>
            <a:ext cx="1171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(1)Executive</a:t>
            </a:r>
            <a:endParaRPr lang="en-US" altLang="en-US"/>
          </a:p>
        </p:txBody>
      </p:sp>
      <p:sp>
        <p:nvSpPr>
          <p:cNvPr id="18440" name="Rectangle 8">
            <a:extLst>
              <a:ext uri="{FF2B5EF4-FFF2-40B4-BE49-F238E27FC236}">
                <a16:creationId xmlns:a16="http://schemas.microsoft.com/office/drawing/2014/main" id="{85635AD9-2667-4ADE-AF26-CAE5347C0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1" y="4419600"/>
            <a:ext cx="13001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(2) Supervisor</a:t>
            </a:r>
            <a:endParaRPr lang="en-US" altLang="en-US"/>
          </a:p>
        </p:txBody>
      </p:sp>
      <p:sp>
        <p:nvSpPr>
          <p:cNvPr id="18441" name="Rectangle 9">
            <a:extLst>
              <a:ext uri="{FF2B5EF4-FFF2-40B4-BE49-F238E27FC236}">
                <a16:creationId xmlns:a16="http://schemas.microsoft.com/office/drawing/2014/main" id="{FA0992E6-C6F3-41F1-9D68-D0FD9DC9D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1" y="3657600"/>
            <a:ext cx="993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messages</a:t>
            </a:r>
            <a:endParaRPr lang="en-US" altLang="en-US"/>
          </a:p>
        </p:txBody>
      </p:sp>
      <p:sp>
        <p:nvSpPr>
          <p:cNvPr id="18442" name="Freeform 10">
            <a:extLst>
              <a:ext uri="{FF2B5EF4-FFF2-40B4-BE49-F238E27FC236}">
                <a16:creationId xmlns:a16="http://schemas.microsoft.com/office/drawing/2014/main" id="{965BBF6E-5B24-404D-8185-7E9941DE28A3}"/>
              </a:ext>
            </a:extLst>
          </p:cNvPr>
          <p:cNvSpPr>
            <a:spLocks/>
          </p:cNvSpPr>
          <p:nvPr/>
        </p:nvSpPr>
        <p:spPr bwMode="auto">
          <a:xfrm>
            <a:off x="3327400" y="3581400"/>
            <a:ext cx="1397000" cy="1066800"/>
          </a:xfrm>
          <a:custGeom>
            <a:avLst/>
            <a:gdLst>
              <a:gd name="T0" fmla="*/ 64 w 736"/>
              <a:gd name="T1" fmla="*/ 0 h 624"/>
              <a:gd name="T2" fmla="*/ 112 w 736"/>
              <a:gd name="T3" fmla="*/ 336 h 624"/>
              <a:gd name="T4" fmla="*/ 736 w 736"/>
              <a:gd name="T5" fmla="*/ 624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36" h="624">
                <a:moveTo>
                  <a:pt x="64" y="0"/>
                </a:moveTo>
                <a:cubicBezTo>
                  <a:pt x="32" y="116"/>
                  <a:pt x="0" y="232"/>
                  <a:pt x="112" y="336"/>
                </a:cubicBezTo>
                <a:cubicBezTo>
                  <a:pt x="224" y="440"/>
                  <a:pt x="632" y="576"/>
                  <a:pt x="736" y="624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Rectangle 11">
            <a:extLst>
              <a:ext uri="{FF2B5EF4-FFF2-40B4-BE49-F238E27FC236}">
                <a16:creationId xmlns:a16="http://schemas.microsoft.com/office/drawing/2014/main" id="{A1587F6D-7C10-4C5D-A70A-E09727E83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4191000"/>
            <a:ext cx="10048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i="1"/>
              <a:t>(2)invokes</a:t>
            </a:r>
            <a:endParaRPr lang="en-US" altLang="en-US"/>
          </a:p>
        </p:txBody>
      </p:sp>
      <p:sp>
        <p:nvSpPr>
          <p:cNvPr id="18444" name="Line 12">
            <a:extLst>
              <a:ext uri="{FF2B5EF4-FFF2-40B4-BE49-F238E27FC236}">
                <a16:creationId xmlns:a16="http://schemas.microsoft.com/office/drawing/2014/main" id="{A8244BDA-744E-49A3-9282-EAE663DF63DB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2514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5" name="Rectangle 13">
            <a:extLst>
              <a:ext uri="{FF2B5EF4-FFF2-40B4-BE49-F238E27FC236}">
                <a16:creationId xmlns:a16="http://schemas.microsoft.com/office/drawing/2014/main" id="{DD387D68-DDD8-4071-A7D2-7DCE423DC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1" y="2590800"/>
            <a:ext cx="13001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RC messages</a:t>
            </a:r>
            <a:endParaRPr lang="en-US" altLang="en-US"/>
          </a:p>
        </p:txBody>
      </p:sp>
      <p:pic>
        <p:nvPicPr>
          <p:cNvPr id="18446" name="Picture 14">
            <a:extLst>
              <a:ext uri="{FF2B5EF4-FFF2-40B4-BE49-F238E27FC236}">
                <a16:creationId xmlns:a16="http://schemas.microsoft.com/office/drawing/2014/main" id="{ED646D5C-0166-40FD-8EB1-F9EE23D6C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1" y="1131888"/>
            <a:ext cx="1211263" cy="138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7" name="AutoShape 15">
            <a:extLst>
              <a:ext uri="{FF2B5EF4-FFF2-40B4-BE49-F238E27FC236}">
                <a16:creationId xmlns:a16="http://schemas.microsoft.com/office/drawing/2014/main" id="{620FAD0C-8170-49A2-BB0B-B6C20FD7F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4495800"/>
            <a:ext cx="685800" cy="609600"/>
          </a:xfrm>
          <a:prstGeom prst="flowChartDocumen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8" name="AutoShape 16">
            <a:extLst>
              <a:ext uri="{FF2B5EF4-FFF2-40B4-BE49-F238E27FC236}">
                <a16:creationId xmlns:a16="http://schemas.microsoft.com/office/drawing/2014/main" id="{B64EB2D5-EBB2-4841-A2E8-E427A429C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657600"/>
            <a:ext cx="533400" cy="609600"/>
          </a:xfrm>
          <a:prstGeom prst="can">
            <a:avLst>
              <a:gd name="adj" fmla="val 28571"/>
            </a:avLst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0" name="Oval 18">
            <a:extLst>
              <a:ext uri="{FF2B5EF4-FFF2-40B4-BE49-F238E27FC236}">
                <a16:creationId xmlns:a16="http://schemas.microsoft.com/office/drawing/2014/main" id="{1D6BD7D4-F6A2-4DFE-AC49-24735A8D3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181600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1" name="Oval 19">
            <a:extLst>
              <a:ext uri="{FF2B5EF4-FFF2-40B4-BE49-F238E27FC236}">
                <a16:creationId xmlns:a16="http://schemas.microsoft.com/office/drawing/2014/main" id="{ED2FC8FC-9502-4F16-8AF6-EB14D52B5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257800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2" name="Oval 20">
            <a:extLst>
              <a:ext uri="{FF2B5EF4-FFF2-40B4-BE49-F238E27FC236}">
                <a16:creationId xmlns:a16="http://schemas.microsoft.com/office/drawing/2014/main" id="{88A7D0FB-CA44-4CBD-9E8A-049BEBB84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334000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3" name="Oval 21">
            <a:extLst>
              <a:ext uri="{FF2B5EF4-FFF2-40B4-BE49-F238E27FC236}">
                <a16:creationId xmlns:a16="http://schemas.microsoft.com/office/drawing/2014/main" id="{B795A656-E5C5-4067-A4F4-72ED0B68A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410200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4" name="Oval 22">
            <a:extLst>
              <a:ext uri="{FF2B5EF4-FFF2-40B4-BE49-F238E27FC236}">
                <a16:creationId xmlns:a16="http://schemas.microsoft.com/office/drawing/2014/main" id="{C45E513D-7AFD-48AE-86D5-480EEFCB6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486400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5" name="Rectangle 23">
            <a:extLst>
              <a:ext uri="{FF2B5EF4-FFF2-40B4-BE49-F238E27FC236}">
                <a16:creationId xmlns:a16="http://schemas.microsoft.com/office/drawing/2014/main" id="{F7D34B95-91D1-4CF8-AECA-F984FE69A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105400"/>
            <a:ext cx="1524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6" name="Rectangle 24">
            <a:extLst>
              <a:ext uri="{FF2B5EF4-FFF2-40B4-BE49-F238E27FC236}">
                <a16:creationId xmlns:a16="http://schemas.microsoft.com/office/drawing/2014/main" id="{2BD897DC-7565-42E6-AF4B-88B9D693F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5181600"/>
            <a:ext cx="1524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7" name="Rectangle 25">
            <a:extLst>
              <a:ext uri="{FF2B5EF4-FFF2-40B4-BE49-F238E27FC236}">
                <a16:creationId xmlns:a16="http://schemas.microsoft.com/office/drawing/2014/main" id="{27A4D471-DA49-4B35-9FF6-BF882E8CB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5257800"/>
            <a:ext cx="1524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8" name="Rectangle 26">
            <a:extLst>
              <a:ext uri="{FF2B5EF4-FFF2-40B4-BE49-F238E27FC236}">
                <a16:creationId xmlns:a16="http://schemas.microsoft.com/office/drawing/2014/main" id="{F9EA84C4-DCB1-49C8-ACF8-07C506F70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334000"/>
            <a:ext cx="1524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9" name="Rectangle 27">
            <a:extLst>
              <a:ext uri="{FF2B5EF4-FFF2-40B4-BE49-F238E27FC236}">
                <a16:creationId xmlns:a16="http://schemas.microsoft.com/office/drawing/2014/main" id="{790B3893-7581-4EF6-A48E-5120CC95C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410200"/>
            <a:ext cx="1524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0" name="Line 28">
            <a:extLst>
              <a:ext uri="{FF2B5EF4-FFF2-40B4-BE49-F238E27FC236}">
                <a16:creationId xmlns:a16="http://schemas.microsoft.com/office/drawing/2014/main" id="{D57FF821-69A6-4561-809A-15F9690416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14800" y="556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1" name="Line 29">
            <a:extLst>
              <a:ext uri="{FF2B5EF4-FFF2-40B4-BE49-F238E27FC236}">
                <a16:creationId xmlns:a16="http://schemas.microsoft.com/office/drawing/2014/main" id="{85E960AC-9236-4E9D-92A2-BE433E2BAC1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10000" y="5181600"/>
            <a:ext cx="838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2" name="Rectangle 30">
            <a:extLst>
              <a:ext uri="{FF2B5EF4-FFF2-40B4-BE49-F238E27FC236}">
                <a16:creationId xmlns:a16="http://schemas.microsoft.com/office/drawing/2014/main" id="{BB7DEE40-E315-4AD8-A5D7-B78DEB5DB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0601" y="4572000"/>
            <a:ext cx="473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/>
              <a:t>plan</a:t>
            </a:r>
          </a:p>
          <a:p>
            <a:pPr algn="ctr"/>
            <a:r>
              <a:rPr lang="en-US" altLang="en-US" sz="1200"/>
              <a:t>file</a:t>
            </a:r>
            <a:endParaRPr lang="en-US" altLang="en-US"/>
          </a:p>
        </p:txBody>
      </p:sp>
      <p:sp>
        <p:nvSpPr>
          <p:cNvPr id="18463" name="Rectangle 31">
            <a:extLst>
              <a:ext uri="{FF2B5EF4-FFF2-40B4-BE49-F238E27FC236}">
                <a16:creationId xmlns:a16="http://schemas.microsoft.com/office/drawing/2014/main" id="{725D2D2D-C544-4B31-9E2A-5FE57C8D4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205413"/>
            <a:ext cx="20478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600" b="1"/>
              <a:t>.</a:t>
            </a:r>
          </a:p>
          <a:p>
            <a:r>
              <a:rPr lang="en-US" altLang="en-US" sz="600" b="1"/>
              <a:t>.</a:t>
            </a:r>
          </a:p>
          <a:p>
            <a:r>
              <a:rPr lang="en-US" altLang="en-US" sz="600" b="1"/>
              <a:t>.</a:t>
            </a:r>
          </a:p>
        </p:txBody>
      </p:sp>
      <p:sp>
        <p:nvSpPr>
          <p:cNvPr id="18464" name="Rectangle 32">
            <a:extLst>
              <a:ext uri="{FF2B5EF4-FFF2-40B4-BE49-F238E27FC236}">
                <a16:creationId xmlns:a16="http://schemas.microsoft.com/office/drawing/2014/main" id="{B5B31F1A-FA0C-4CED-9BAF-4C3C9B26E1B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215482" y="5318919"/>
            <a:ext cx="7016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devices</a:t>
            </a:r>
            <a:endParaRPr lang="en-US" altLang="en-US"/>
          </a:p>
        </p:txBody>
      </p:sp>
      <p:sp>
        <p:nvSpPr>
          <p:cNvPr id="18465" name="Rectangle 33">
            <a:extLst>
              <a:ext uri="{FF2B5EF4-FFF2-40B4-BE49-F238E27FC236}">
                <a16:creationId xmlns:a16="http://schemas.microsoft.com/office/drawing/2014/main" id="{3DE5FCE5-6EEF-4359-9756-FF9CA549E3D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541044" y="5288756"/>
            <a:ext cx="6413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drivers</a:t>
            </a:r>
            <a:endParaRPr lang="en-US" altLang="en-US"/>
          </a:p>
        </p:txBody>
      </p:sp>
      <p:sp>
        <p:nvSpPr>
          <p:cNvPr id="18466" name="AutoShape 34">
            <a:extLst>
              <a:ext uri="{FF2B5EF4-FFF2-40B4-BE49-F238E27FC236}">
                <a16:creationId xmlns:a16="http://schemas.microsoft.com/office/drawing/2014/main" id="{3036EDA6-10A0-4EEF-A2CC-56FC02587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4800600"/>
            <a:ext cx="152400" cy="152400"/>
          </a:xfrm>
          <a:prstGeom prst="flowChartDocumen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7" name="AutoShape 35">
            <a:extLst>
              <a:ext uri="{FF2B5EF4-FFF2-40B4-BE49-F238E27FC236}">
                <a16:creationId xmlns:a16="http://schemas.microsoft.com/office/drawing/2014/main" id="{CE639763-4DF7-4BA7-AD1D-40C745253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4876800"/>
            <a:ext cx="152400" cy="152400"/>
          </a:xfrm>
          <a:prstGeom prst="flowChartDocumen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8" name="AutoShape 36">
            <a:extLst>
              <a:ext uri="{FF2B5EF4-FFF2-40B4-BE49-F238E27FC236}">
                <a16:creationId xmlns:a16="http://schemas.microsoft.com/office/drawing/2014/main" id="{9DB5A896-E8FD-4158-A581-E3D914CB8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4953000"/>
            <a:ext cx="152400" cy="152400"/>
          </a:xfrm>
          <a:prstGeom prst="flowChartDocumen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9" name="AutoShape 37">
            <a:extLst>
              <a:ext uri="{FF2B5EF4-FFF2-40B4-BE49-F238E27FC236}">
                <a16:creationId xmlns:a16="http://schemas.microsoft.com/office/drawing/2014/main" id="{48F4451C-AF8A-4BC8-AE81-736A61928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5029200"/>
            <a:ext cx="152400" cy="152400"/>
          </a:xfrm>
          <a:prstGeom prst="flowChartDocumen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0" name="AutoShape 38">
            <a:extLst>
              <a:ext uri="{FF2B5EF4-FFF2-40B4-BE49-F238E27FC236}">
                <a16:creationId xmlns:a16="http://schemas.microsoft.com/office/drawing/2014/main" id="{773A46CE-F52B-45BE-9803-9DCEBB30D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5105400"/>
            <a:ext cx="152400" cy="152400"/>
          </a:xfrm>
          <a:prstGeom prst="flowChartDocumen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1" name="AutoShape 39">
            <a:extLst>
              <a:ext uri="{FF2B5EF4-FFF2-40B4-BE49-F238E27FC236}">
                <a16:creationId xmlns:a16="http://schemas.microsoft.com/office/drawing/2014/main" id="{EEC051F4-12A9-454D-8F94-60C0AE0DC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181600"/>
            <a:ext cx="152400" cy="152400"/>
          </a:xfrm>
          <a:prstGeom prst="flowChartDocumen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2" name="Rectangle 40">
            <a:extLst>
              <a:ext uri="{FF2B5EF4-FFF2-40B4-BE49-F238E27FC236}">
                <a16:creationId xmlns:a16="http://schemas.microsoft.com/office/drawing/2014/main" id="{F83E5190-44B3-4873-931F-81A2BFBF9A7C}"/>
              </a:ext>
            </a:extLst>
          </p:cNvPr>
          <p:cNvSpPr>
            <a:spLocks noChangeArrowheads="1"/>
          </p:cNvSpPr>
          <p:nvPr/>
        </p:nvSpPr>
        <p:spPr bwMode="auto">
          <a:xfrm rot="2815825">
            <a:off x="5469732" y="5052220"/>
            <a:ext cx="7350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/>
              <a:t>behaviors</a:t>
            </a:r>
            <a:endParaRPr lang="en-US" altLang="en-US"/>
          </a:p>
        </p:txBody>
      </p:sp>
      <p:sp>
        <p:nvSpPr>
          <p:cNvPr id="18473" name="Line 41">
            <a:extLst>
              <a:ext uri="{FF2B5EF4-FFF2-40B4-BE49-F238E27FC236}">
                <a16:creationId xmlns:a16="http://schemas.microsoft.com/office/drawing/2014/main" id="{6590DDAF-3C00-411B-9E1B-F681D28A70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4267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4" name="Rectangle 42">
            <a:extLst>
              <a:ext uri="{FF2B5EF4-FFF2-40B4-BE49-F238E27FC236}">
                <a16:creationId xmlns:a16="http://schemas.microsoft.com/office/drawing/2014/main" id="{D938CDC3-F689-4FA4-B3C0-6D2556463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4114800"/>
            <a:ext cx="738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i="1"/>
              <a:t>(3)load</a:t>
            </a:r>
            <a:endParaRPr lang="en-US" altLang="en-US"/>
          </a:p>
        </p:txBody>
      </p:sp>
      <p:sp>
        <p:nvSpPr>
          <p:cNvPr id="18475" name="AutoShape 43">
            <a:extLst>
              <a:ext uri="{FF2B5EF4-FFF2-40B4-BE49-F238E27FC236}">
                <a16:creationId xmlns:a16="http://schemas.microsoft.com/office/drawing/2014/main" id="{B265061A-6792-42E2-8D24-68E1C259D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5867400"/>
            <a:ext cx="152400" cy="152400"/>
          </a:xfrm>
          <a:prstGeom prst="flowChartDocumen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80" name="Rectangle 48">
            <a:extLst>
              <a:ext uri="{FF2B5EF4-FFF2-40B4-BE49-F238E27FC236}">
                <a16:creationId xmlns:a16="http://schemas.microsoft.com/office/drawing/2014/main" id="{B149B7B9-E5EE-48E3-9FC5-10D8A76B4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6951" y="5334001"/>
            <a:ext cx="784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i="1"/>
              <a:t>(5)execute</a:t>
            </a:r>
            <a:endParaRPr lang="en-US" altLang="en-US"/>
          </a:p>
        </p:txBody>
      </p:sp>
      <p:sp>
        <p:nvSpPr>
          <p:cNvPr id="18481" name="Freeform 49">
            <a:extLst>
              <a:ext uri="{FF2B5EF4-FFF2-40B4-BE49-F238E27FC236}">
                <a16:creationId xmlns:a16="http://schemas.microsoft.com/office/drawing/2014/main" id="{D74E231F-054F-4F49-85ED-1B15C301637D}"/>
              </a:ext>
            </a:extLst>
          </p:cNvPr>
          <p:cNvSpPr>
            <a:spLocks/>
          </p:cNvSpPr>
          <p:nvPr/>
        </p:nvSpPr>
        <p:spPr bwMode="auto">
          <a:xfrm>
            <a:off x="5943600" y="5334000"/>
            <a:ext cx="228600" cy="533400"/>
          </a:xfrm>
          <a:custGeom>
            <a:avLst/>
            <a:gdLst>
              <a:gd name="T0" fmla="*/ 144 w 144"/>
              <a:gd name="T1" fmla="*/ 0 h 336"/>
              <a:gd name="T2" fmla="*/ 96 w 144"/>
              <a:gd name="T3" fmla="*/ 192 h 336"/>
              <a:gd name="T4" fmla="*/ 0 w 144"/>
              <a:gd name="T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" h="336">
                <a:moveTo>
                  <a:pt x="144" y="0"/>
                </a:moveTo>
                <a:cubicBezTo>
                  <a:pt x="132" y="68"/>
                  <a:pt x="120" y="136"/>
                  <a:pt x="96" y="192"/>
                </a:cubicBezTo>
                <a:cubicBezTo>
                  <a:pt x="72" y="248"/>
                  <a:pt x="16" y="312"/>
                  <a:pt x="0" y="33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85" name="Rectangle 53">
            <a:extLst>
              <a:ext uri="{FF2B5EF4-FFF2-40B4-BE49-F238E27FC236}">
                <a16:creationId xmlns:a16="http://schemas.microsoft.com/office/drawing/2014/main" id="{73638AE8-AA74-4ACB-972D-782128459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715000"/>
            <a:ext cx="776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i="1"/>
              <a:t>(6)save</a:t>
            </a:r>
            <a:endParaRPr lang="en-US" altLang="en-US"/>
          </a:p>
        </p:txBody>
      </p:sp>
      <p:sp>
        <p:nvSpPr>
          <p:cNvPr id="18486" name="Rectangle 54">
            <a:extLst>
              <a:ext uri="{FF2B5EF4-FFF2-40B4-BE49-F238E27FC236}">
                <a16:creationId xmlns:a16="http://schemas.microsoft.com/office/drawing/2014/main" id="{79B85071-1C0B-4D1E-810E-EB59E3E69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263" y="3810001"/>
            <a:ext cx="5445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/>
              <a:t>Saved</a:t>
            </a:r>
          </a:p>
          <a:p>
            <a:pPr algn="ctr"/>
            <a:r>
              <a:rPr lang="en-US" altLang="en-US" sz="1000"/>
              <a:t>state</a:t>
            </a:r>
          </a:p>
        </p:txBody>
      </p:sp>
      <p:sp>
        <p:nvSpPr>
          <p:cNvPr id="18487" name="Line 55">
            <a:extLst>
              <a:ext uri="{FF2B5EF4-FFF2-40B4-BE49-F238E27FC236}">
                <a16:creationId xmlns:a16="http://schemas.microsoft.com/office/drawing/2014/main" id="{07BCD9D4-DB38-4545-8FFB-907EA54A65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4953000"/>
            <a:ext cx="914400" cy="228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88" name="Rectangle 56">
            <a:extLst>
              <a:ext uri="{FF2B5EF4-FFF2-40B4-BE49-F238E27FC236}">
                <a16:creationId xmlns:a16="http://schemas.microsoft.com/office/drawing/2014/main" id="{983C7ACB-827C-4246-82D0-3699C02AD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724400"/>
            <a:ext cx="738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i="1"/>
              <a:t>(4)load</a:t>
            </a:r>
            <a:endParaRPr lang="en-US" altLang="en-US"/>
          </a:p>
        </p:txBody>
      </p:sp>
      <p:sp>
        <p:nvSpPr>
          <p:cNvPr id="18491" name="Rectangle 59">
            <a:extLst>
              <a:ext uri="{FF2B5EF4-FFF2-40B4-BE49-F238E27FC236}">
                <a16:creationId xmlns:a16="http://schemas.microsoft.com/office/drawing/2014/main" id="{A50B15F6-E090-4D7C-9552-E0F98B6FE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1495425"/>
            <a:ext cx="4900444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AutoNum type="arabicPeriod"/>
            </a:pPr>
            <a:r>
              <a:rPr lang="en-US" altLang="en-US" sz="1400"/>
              <a:t>Executive started at boot time</a:t>
            </a:r>
          </a:p>
          <a:p>
            <a:pPr>
              <a:buFont typeface="Arial" panose="020B0604020202020204" pitchFamily="34" charset="0"/>
              <a:buAutoNum type="arabicPeriod"/>
            </a:pPr>
            <a:r>
              <a:rPr lang="en-US" altLang="en-US" sz="1400"/>
              <a:t>Executive runs Supervisor, establishes comm channels</a:t>
            </a:r>
          </a:p>
          <a:p>
            <a:pPr>
              <a:buFont typeface="Arial" panose="020B0604020202020204" pitchFamily="34" charset="0"/>
              <a:buAutoNum type="arabicPeriod"/>
            </a:pPr>
            <a:r>
              <a:rPr lang="en-US" altLang="en-US" sz="1400"/>
              <a:t>Supervisor loads previous state</a:t>
            </a:r>
          </a:p>
          <a:p>
            <a:pPr>
              <a:buFont typeface="Arial" panose="020B0604020202020204" pitchFamily="34" charset="0"/>
              <a:buAutoNum type="arabicPeriod"/>
            </a:pPr>
            <a:r>
              <a:rPr lang="en-US" altLang="en-US" sz="1400"/>
              <a:t>Supervisor loads plan file, creates behavior sequence</a:t>
            </a:r>
          </a:p>
          <a:p>
            <a:pPr>
              <a:buFont typeface="Arial" panose="020B0604020202020204" pitchFamily="34" charset="0"/>
              <a:buAutoNum type="arabicPeriod"/>
            </a:pPr>
            <a:r>
              <a:rPr lang="en-US" altLang="en-US" sz="1400"/>
              <a:t>Supervisor runs behaviors one-at-a-time</a:t>
            </a:r>
          </a:p>
          <a:p>
            <a:pPr>
              <a:buFont typeface="Arial" panose="020B0604020202020204" pitchFamily="34" charset="0"/>
              <a:buAutoNum type="arabicPeriod"/>
            </a:pPr>
            <a:r>
              <a:rPr lang="en-US" altLang="en-US" sz="1400"/>
              <a:t>Supervisor saves state before hibernation</a:t>
            </a:r>
          </a:p>
          <a:p>
            <a:pPr>
              <a:buFont typeface="Arial" panose="020B0604020202020204" pitchFamily="34" charset="0"/>
              <a:buAutoNum type="arabicPeriod"/>
            </a:pPr>
            <a:r>
              <a:rPr lang="en-US" altLang="en-US" sz="1400"/>
              <a:t>Supervisor requests hibernation from OS</a:t>
            </a:r>
            <a:endParaRPr lang="en-US" altLang="en-US"/>
          </a:p>
        </p:txBody>
      </p:sp>
      <p:sp>
        <p:nvSpPr>
          <p:cNvPr id="18492" name="Freeform 60">
            <a:extLst>
              <a:ext uri="{FF2B5EF4-FFF2-40B4-BE49-F238E27FC236}">
                <a16:creationId xmlns:a16="http://schemas.microsoft.com/office/drawing/2014/main" id="{D50AEAE9-5388-4740-954F-4AB9E62612BA}"/>
              </a:ext>
            </a:extLst>
          </p:cNvPr>
          <p:cNvSpPr>
            <a:spLocks/>
          </p:cNvSpPr>
          <p:nvPr/>
        </p:nvSpPr>
        <p:spPr bwMode="auto">
          <a:xfrm>
            <a:off x="6553200" y="3962400"/>
            <a:ext cx="2324100" cy="1828800"/>
          </a:xfrm>
          <a:custGeom>
            <a:avLst/>
            <a:gdLst>
              <a:gd name="T0" fmla="*/ 0 w 1464"/>
              <a:gd name="T1" fmla="*/ 1152 h 1152"/>
              <a:gd name="T2" fmla="*/ 1152 w 1464"/>
              <a:gd name="T3" fmla="*/ 960 h 1152"/>
              <a:gd name="T4" fmla="*/ 1344 w 1464"/>
              <a:gd name="T5" fmla="*/ 192 h 1152"/>
              <a:gd name="T6" fmla="*/ 432 w 1464"/>
              <a:gd name="T7" fmla="*/ 0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64" h="1152">
                <a:moveTo>
                  <a:pt x="0" y="1152"/>
                </a:moveTo>
                <a:cubicBezTo>
                  <a:pt x="464" y="1136"/>
                  <a:pt x="928" y="1120"/>
                  <a:pt x="1152" y="960"/>
                </a:cubicBezTo>
                <a:cubicBezTo>
                  <a:pt x="1376" y="800"/>
                  <a:pt x="1464" y="352"/>
                  <a:pt x="1344" y="192"/>
                </a:cubicBezTo>
                <a:cubicBezTo>
                  <a:pt x="1224" y="32"/>
                  <a:pt x="828" y="16"/>
                  <a:pt x="432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8A63F17-C30C-4C85-AA12-830D169208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2G Control System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B6DD555-2D0A-4C59-9D41-A799E2A7F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Why behaviors?</a:t>
            </a:r>
          </a:p>
          <a:p>
            <a:pPr lvl="1"/>
            <a:r>
              <a:rPr lang="en-US" altLang="en-US"/>
              <a:t>Partition the mission process into logical blocks to create tailored mission plans</a:t>
            </a:r>
          </a:p>
          <a:p>
            <a:pPr lvl="1"/>
            <a:r>
              <a:rPr lang="en-US" altLang="en-US"/>
              <a:t>Familiar concept (but not </a:t>
            </a:r>
            <a:r>
              <a:rPr lang="en-US" altLang="en-US" i="1"/>
              <a:t>layered control</a:t>
            </a:r>
            <a:r>
              <a:rPr lang="en-US" altLang="en-US"/>
              <a:t>)</a:t>
            </a:r>
          </a:p>
          <a:p>
            <a:r>
              <a:rPr lang="en-US" altLang="en-US"/>
              <a:t>Other benefits</a:t>
            </a:r>
          </a:p>
          <a:p>
            <a:pPr lvl="1"/>
            <a:r>
              <a:rPr lang="en-US" altLang="en-US"/>
              <a:t>Rarely does a change in one behavior have an effect on other behaviors</a:t>
            </a:r>
          </a:p>
          <a:p>
            <a:pPr lvl="1"/>
            <a:r>
              <a:rPr lang="en-US" altLang="en-US"/>
              <a:t>Unit-test the heck out of individual behaviors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2" name="Rectangle 364">
            <a:extLst>
              <a:ext uri="{FF2B5EF4-FFF2-40B4-BE49-F238E27FC236}">
                <a16:creationId xmlns:a16="http://schemas.microsoft.com/office/drawing/2014/main" id="{6F5CF357-1F88-4B0D-8C57-573C8F40A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r>
              <a:rPr lang="en-US" altLang="en-US"/>
              <a:t>Previous Mission Critical Faults</a:t>
            </a:r>
          </a:p>
        </p:txBody>
      </p:sp>
      <p:graphicFrame>
        <p:nvGraphicFramePr>
          <p:cNvPr id="12655" name="Group 367">
            <a:extLst>
              <a:ext uri="{FF2B5EF4-FFF2-40B4-BE49-F238E27FC236}">
                <a16:creationId xmlns:a16="http://schemas.microsoft.com/office/drawing/2014/main" id="{DDF694C5-DE1A-44C8-9D7B-EAE95A8129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7848600" cy="4137029"/>
        </p:xfrm>
        <a:graphic>
          <a:graphicData uri="http://schemas.openxmlformats.org/drawingml/2006/table">
            <a:tbl>
              <a:tblPr/>
              <a:tblGrid>
                <a:gridCol w="1504950">
                  <a:extLst>
                    <a:ext uri="{9D8B030D-6E8A-4147-A177-3AD203B41FA5}">
                      <a16:colId xmlns:a16="http://schemas.microsoft.com/office/drawing/2014/main" val="3103897872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2311682476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1389281681"/>
                    </a:ext>
                  </a:extLst>
                </a:gridCol>
                <a:gridCol w="5092700">
                  <a:extLst>
                    <a:ext uri="{9D8B030D-6E8A-4147-A177-3AD203B41FA5}">
                      <a16:colId xmlns:a16="http://schemas.microsoft.com/office/drawing/2014/main" val="1406590561"/>
                    </a:ext>
                  </a:extLst>
                </a:gridCol>
              </a:tblGrid>
              <a:tr h="6381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Deployment Date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Ship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Problem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1748332"/>
                  </a:ext>
                </a:extLst>
              </a:tr>
              <a:tr h="3889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January-07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WF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SE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rack stuck in down position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1751921"/>
                  </a:ext>
                </a:extLst>
              </a:tr>
              <a:tr h="3889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September-07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PL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SE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external mission watchdog killing missions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368319"/>
                  </a:ext>
                </a:extLst>
              </a:tr>
              <a:tr h="3889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November-07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PL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SE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motor control comm error caused system abort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004327"/>
                  </a:ext>
                </a:extLst>
              </a:tr>
              <a:tr h="387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January-07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WF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SE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</a:rPr>
                        <a:t>software problem, uninitialized variable, program did not run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142946"/>
                  </a:ext>
                </a:extLst>
              </a:tr>
              <a:tr h="3889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September-07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WF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stbd motor shut down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235755"/>
                  </a:ext>
                </a:extLst>
              </a:tr>
              <a:tr h="3889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September-07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WF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valve not opening/closing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717245"/>
                  </a:ext>
                </a:extLst>
              </a:tr>
              <a:tr h="3889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October-09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in port rack controller housing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3241886"/>
                  </a:ext>
                </a:extLst>
              </a:tr>
              <a:tr h="3889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November-10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WF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Stbd Chamber Optode did not communicate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674840"/>
                  </a:ext>
                </a:extLst>
              </a:tr>
              <a:tr h="3889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November-10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WF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Could not communicate with modem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078173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6F8BB-A6E4-4869-A5B3-B922E9600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DF9D3-48A7-41AE-B2E6-A8C3DF23F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Rover overview</a:t>
            </a:r>
          </a:p>
          <a:p>
            <a:r>
              <a:rPr lang="en-US" dirty="0"/>
              <a:t>Deployment</a:t>
            </a:r>
          </a:p>
          <a:p>
            <a:pPr lvl="1"/>
            <a:r>
              <a:rPr lang="en-US" dirty="0"/>
              <a:t>Previous issues</a:t>
            </a:r>
          </a:p>
          <a:p>
            <a:r>
              <a:rPr lang="en-US" dirty="0"/>
              <a:t>Electrical Overview</a:t>
            </a:r>
          </a:p>
          <a:p>
            <a:r>
              <a:rPr lang="en-US" dirty="0"/>
              <a:t>Mechanical Overview</a:t>
            </a:r>
          </a:p>
          <a:p>
            <a:r>
              <a:rPr lang="en-US" dirty="0"/>
              <a:t>Software Overview</a:t>
            </a:r>
          </a:p>
          <a:p>
            <a:r>
              <a:rPr lang="en-US" dirty="0"/>
              <a:t>Maintenance costs</a:t>
            </a:r>
          </a:p>
          <a:p>
            <a:r>
              <a:rPr lang="en-US" dirty="0"/>
              <a:t>Data</a:t>
            </a:r>
          </a:p>
          <a:p>
            <a:r>
              <a:rPr lang="en-US" dirty="0"/>
              <a:t>Other 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1019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3DC-5A03-4D67-B767-4A7865A43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of Maintenance and deployment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C63C22-D456-4740-A3FC-0EE4C18B8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Cost of annual deployment:</a:t>
            </a:r>
          </a:p>
          <a:p>
            <a:pPr lvl="1"/>
            <a:r>
              <a:rPr lang="en-US" dirty="0"/>
              <a:t>$20k for batteries +</a:t>
            </a:r>
          </a:p>
          <a:p>
            <a:pPr lvl="1"/>
            <a:r>
              <a:rPr lang="en-US" dirty="0"/>
              <a:t>Ship time +</a:t>
            </a:r>
          </a:p>
          <a:p>
            <a:pPr lvl="1"/>
            <a:r>
              <a:rPr lang="en-US" dirty="0"/>
              <a:t>Calibrating </a:t>
            </a:r>
            <a:r>
              <a:rPr lang="en-US" dirty="0" err="1"/>
              <a:t>optodes</a:t>
            </a:r>
            <a:endParaRPr lang="en-US" dirty="0"/>
          </a:p>
          <a:p>
            <a:r>
              <a:rPr lang="en-US" dirty="0"/>
              <a:t>Maintenance</a:t>
            </a:r>
          </a:p>
          <a:p>
            <a:pPr lvl="1"/>
            <a:r>
              <a:rPr lang="en-US" dirty="0"/>
              <a:t>Cost of replacing a mating pair of </a:t>
            </a:r>
            <a:r>
              <a:rPr lang="en-US" dirty="0" err="1"/>
              <a:t>Ti</a:t>
            </a:r>
            <a:r>
              <a:rPr lang="en-US" dirty="0"/>
              <a:t> connectors ~$4k</a:t>
            </a:r>
          </a:p>
          <a:p>
            <a:pPr lvl="1"/>
            <a:r>
              <a:rPr lang="en-US" dirty="0"/>
              <a:t>Cost of replacing any instrument &gt; $5k</a:t>
            </a:r>
          </a:p>
        </p:txBody>
      </p:sp>
    </p:spTree>
    <p:extLst>
      <p:ext uri="{BB962C8B-B14F-4D97-AF65-F5344CB8AC3E}">
        <p14:creationId xmlns:p14="http://schemas.microsoft.com/office/powerpoint/2010/main" val="2042534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7D0BE-F84A-450F-B50C-6F71F0F2A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Rover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54F27-2CCD-466C-BE64-AADF0842A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Weights: 3,185 </a:t>
            </a:r>
            <a:r>
              <a:rPr lang="en-US" dirty="0" err="1"/>
              <a:t>lbs</a:t>
            </a:r>
            <a:r>
              <a:rPr lang="en-US" dirty="0"/>
              <a:t> in air, 130 </a:t>
            </a:r>
            <a:r>
              <a:rPr lang="en-US" dirty="0" err="1"/>
              <a:t>lbs</a:t>
            </a:r>
            <a:r>
              <a:rPr lang="en-US" dirty="0"/>
              <a:t> in water (with 250 </a:t>
            </a:r>
            <a:r>
              <a:rPr lang="en-US" dirty="0" err="1"/>
              <a:t>lb</a:t>
            </a:r>
            <a:r>
              <a:rPr lang="en-US" dirty="0"/>
              <a:t> drop weight)</a:t>
            </a:r>
          </a:p>
          <a:p>
            <a:r>
              <a:rPr lang="en-US" dirty="0"/>
              <a:t>Size: 2.6m long, 1.7 m wide, 1.5 m high</a:t>
            </a:r>
          </a:p>
          <a:p>
            <a:r>
              <a:rPr lang="en-US" dirty="0"/>
              <a:t>Depth rating : 4000 m</a:t>
            </a:r>
          </a:p>
          <a:p>
            <a:r>
              <a:rPr lang="en-US" dirty="0"/>
              <a:t>Materials: plastic and </a:t>
            </a:r>
            <a:r>
              <a:rPr lang="en-US" dirty="0" err="1"/>
              <a:t>Ti</a:t>
            </a:r>
            <a:endParaRPr lang="en-US" dirty="0"/>
          </a:p>
          <a:p>
            <a:r>
              <a:rPr lang="en-US" dirty="0"/>
              <a:t>Energy consumed in 1 year of operation- 20 </a:t>
            </a:r>
            <a:r>
              <a:rPr lang="en-US" dirty="0" err="1"/>
              <a:t>kWhrs</a:t>
            </a:r>
            <a:r>
              <a:rPr lang="en-US" dirty="0"/>
              <a:t> (Li primary)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07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enthicrover1"/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" r="3876"/>
          <a:stretch>
            <a:fillRect/>
          </a:stretch>
        </p:blipFill>
        <p:spPr bwMode="auto">
          <a:xfrm>
            <a:off x="1504950" y="0"/>
            <a:ext cx="91821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057400" y="-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z="4000" b="1"/>
              <a:t>Benthic Rover Configuration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4114800" y="9144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2971800" y="4724400"/>
            <a:ext cx="9144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H="1">
            <a:off x="8153400" y="1371600"/>
            <a:ext cx="7620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660526" y="4354514"/>
            <a:ext cx="18208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Respirometer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Chamber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209800" y="609601"/>
            <a:ext cx="1849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Current Meter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8899525" y="849314"/>
            <a:ext cx="1257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Acoustic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Modem</a:t>
            </a:r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 flipV="1">
            <a:off x="7391400" y="6096000"/>
            <a:ext cx="10668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8561388" y="6400801"/>
            <a:ext cx="2019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Video Cameras</a:t>
            </a:r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6477000" y="1295400"/>
            <a:ext cx="8382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7299326" y="925514"/>
            <a:ext cx="12858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Chamber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Rack</a:t>
            </a:r>
          </a:p>
        </p:txBody>
      </p:sp>
    </p:spTree>
    <p:extLst>
      <p:ext uri="{BB962C8B-B14F-4D97-AF65-F5344CB8AC3E}">
        <p14:creationId xmlns:p14="http://schemas.microsoft.com/office/powerpoint/2010/main" val="215855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924"/>
    </mc:Choice>
    <mc:Fallback xmlns="">
      <p:transition spd="slow" advTm="14292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4" descr="benthicrover2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6"/>
          <a:stretch>
            <a:fillRect/>
          </a:stretch>
        </p:blipFill>
        <p:spPr bwMode="auto">
          <a:xfrm>
            <a:off x="1524000" y="1"/>
            <a:ext cx="9144000" cy="683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2057400" y="-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z="4000" b="1"/>
              <a:t>Benthic Rover Configuration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3962400" y="30480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3352800" y="4572000"/>
            <a:ext cx="11430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1660526" y="4354514"/>
            <a:ext cx="1679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Prop Motors</a:t>
            </a:r>
          </a:p>
        </p:txBody>
      </p:sp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7620001" y="2819400"/>
            <a:ext cx="9268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Argos</a:t>
            </a:r>
          </a:p>
        </p:txBody>
      </p:sp>
      <p:sp>
        <p:nvSpPr>
          <p:cNvPr id="6152" name="Line 10"/>
          <p:cNvSpPr>
            <a:spLocks noChangeShapeType="1"/>
          </p:cNvSpPr>
          <p:nvPr/>
        </p:nvSpPr>
        <p:spPr bwMode="auto">
          <a:xfrm flipH="1" flipV="1">
            <a:off x="6934200" y="5486400"/>
            <a:ext cx="10668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8077201" y="5791200"/>
            <a:ext cx="12121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Brushes</a:t>
            </a:r>
          </a:p>
        </p:txBody>
      </p:sp>
      <p:sp>
        <p:nvSpPr>
          <p:cNvPr id="6154" name="Line 12"/>
          <p:cNvSpPr>
            <a:spLocks noChangeShapeType="1"/>
          </p:cNvSpPr>
          <p:nvPr/>
        </p:nvSpPr>
        <p:spPr bwMode="auto">
          <a:xfrm flipH="1" flipV="1">
            <a:off x="8153400" y="22860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155" name="Text Box 13"/>
          <p:cNvSpPr txBox="1">
            <a:spLocks noChangeArrowheads="1"/>
          </p:cNvSpPr>
          <p:nvPr/>
        </p:nvSpPr>
        <p:spPr bwMode="auto">
          <a:xfrm>
            <a:off x="2979738" y="2819401"/>
            <a:ext cx="10588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Battery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Sphere</a:t>
            </a:r>
          </a:p>
        </p:txBody>
      </p:sp>
    </p:spTree>
    <p:extLst>
      <p:ext uri="{BB962C8B-B14F-4D97-AF65-F5344CB8AC3E}">
        <p14:creationId xmlns:p14="http://schemas.microsoft.com/office/powerpoint/2010/main" val="88456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40"/>
    </mc:Choice>
    <mc:Fallback xmlns="">
      <p:transition spd="slow" advTm="3194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Respirometers</a:t>
            </a:r>
          </a:p>
        </p:txBody>
      </p:sp>
      <p:pic>
        <p:nvPicPr>
          <p:cNvPr id="7171" name="Picture 3" descr="000_02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" b="3773"/>
          <a:stretch>
            <a:fillRect/>
          </a:stretch>
        </p:blipFill>
        <p:spPr bwMode="auto">
          <a:xfrm>
            <a:off x="2362200" y="800100"/>
            <a:ext cx="7848600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2286001" y="5334000"/>
            <a:ext cx="904875" cy="5238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 flipV="1">
            <a:off x="7493001" y="3724275"/>
            <a:ext cx="981075" cy="361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>
            <a:off x="7794625" y="3219450"/>
            <a:ext cx="1435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H="1" flipV="1">
            <a:off x="5832476" y="5746750"/>
            <a:ext cx="949325" cy="654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6781800" y="6248401"/>
            <a:ext cx="177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Knife edge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9221788" y="3032126"/>
            <a:ext cx="989012" cy="396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Valves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660525" y="4811714"/>
            <a:ext cx="946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Touch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Pad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8442325" y="3897314"/>
            <a:ext cx="946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Stirrer</a:t>
            </a:r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2133600" y="2595890"/>
            <a:ext cx="1676400" cy="22351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110155" y="1981200"/>
            <a:ext cx="12573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Cleaning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Pump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51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27"/>
    </mc:Choice>
    <mc:Fallback xmlns="">
      <p:transition spd="slow" advTm="3092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09600"/>
            <a:ext cx="8229600" cy="1143000"/>
          </a:xfrm>
        </p:spPr>
        <p:txBody>
          <a:bodyPr/>
          <a:lstStyle/>
          <a:p>
            <a:r>
              <a:rPr lang="en-US" dirty="0"/>
              <a:t>Benthic Rover Typical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87331"/>
            <a:ext cx="4038600" cy="46372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Operational Profile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Transit up current to measurement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Image measurement area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Insert B-R chambers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Measure O</a:t>
            </a:r>
            <a:r>
              <a:rPr lang="en-US" baseline="-25000" dirty="0"/>
              <a:t>2</a:t>
            </a:r>
            <a:r>
              <a:rPr lang="en-US" dirty="0"/>
              <a:t> for 48hrs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Raise chambers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885588" y="2057401"/>
            <a:ext cx="4109914" cy="3812977"/>
            <a:chOff x="4361588" y="2057400"/>
            <a:chExt cx="4109914" cy="3812977"/>
          </a:xfrm>
        </p:grpSpPr>
        <p:pic>
          <p:nvPicPr>
            <p:cNvPr id="7176" name="Picture 8" descr="C:\Users\henthorn\Pictures\2014-02-12\Benthic rover moving V3287-00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588" y="2057400"/>
              <a:ext cx="4066449" cy="350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7772400" y="5562600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42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>
            <a:extLst>
              <a:ext uri="{FF2B5EF4-FFF2-40B4-BE49-F238E27FC236}">
                <a16:creationId xmlns:a16="http://schemas.microsoft.com/office/drawing/2014/main" id="{0EBC8EFD-7520-48BE-925D-44F86F591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4400550"/>
            <a:ext cx="2133600" cy="40005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Raise Chambers – 10 min</a:t>
            </a:r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3F14310-DDF2-40FA-A9FA-E95016FB4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150" y="3390900"/>
            <a:ext cx="4038600" cy="1447800"/>
          </a:xfrm>
          <a:prstGeom prst="rect">
            <a:avLst/>
          </a:prstGeom>
          <a:solidFill>
            <a:schemeClr val="folHlink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FA5BB055-AD00-4A5E-92EE-4ED7F2A2F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048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600"/>
              <a:t>Rover Task Cycle</a:t>
            </a:r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F7508320-C15A-4ECE-A0A3-B4FCAAE3C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8351" y="1504950"/>
            <a:ext cx="2219325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 Transit – 5 to 10 min</a:t>
            </a:r>
          </a:p>
        </p:txBody>
      </p:sp>
      <p:sp>
        <p:nvSpPr>
          <p:cNvPr id="7176" name="Rectangle 8">
            <a:extLst>
              <a:ext uri="{FF2B5EF4-FFF2-40B4-BE49-F238E27FC236}">
                <a16:creationId xmlns:a16="http://schemas.microsoft.com/office/drawing/2014/main" id="{27422B77-8AE3-4CE7-909B-A65DADAF4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1" y="1295400"/>
            <a:ext cx="415925" cy="2667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7" name="Rectangle 9">
            <a:extLst>
              <a:ext uri="{FF2B5EF4-FFF2-40B4-BE49-F238E27FC236}">
                <a16:creationId xmlns:a16="http://schemas.microsoft.com/office/drawing/2014/main" id="{283D9705-8A01-4334-A1AA-DD22A9816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4026" y="1600200"/>
            <a:ext cx="138113" cy="26670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4B9E5FC5-E0F5-4C93-A45E-47341004E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338" y="2190750"/>
            <a:ext cx="417512" cy="26670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9" name="Text Box 11">
            <a:extLst>
              <a:ext uri="{FF2B5EF4-FFF2-40B4-BE49-F238E27FC236}">
                <a16:creationId xmlns:a16="http://schemas.microsoft.com/office/drawing/2014/main" id="{B9AEC7AE-BB02-4528-BBF6-E76B90DB2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8351" y="1066800"/>
            <a:ext cx="2773363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Current meter cycle – 1 Hr</a:t>
            </a:r>
          </a:p>
        </p:txBody>
      </p:sp>
      <p:sp>
        <p:nvSpPr>
          <p:cNvPr id="7180" name="Line 12">
            <a:extLst>
              <a:ext uri="{FF2B5EF4-FFF2-40B4-BE49-F238E27FC236}">
                <a16:creationId xmlns:a16="http://schemas.microsoft.com/office/drawing/2014/main" id="{C72B0A91-5F00-4CC8-9A0D-8313F8DB58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2276" y="1295400"/>
            <a:ext cx="277813" cy="133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Line 13">
            <a:extLst>
              <a:ext uri="{FF2B5EF4-FFF2-40B4-BE49-F238E27FC236}">
                <a16:creationId xmlns:a16="http://schemas.microsoft.com/office/drawing/2014/main" id="{9F989A33-503E-4A11-9781-4091AB7756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32138" y="1600200"/>
            <a:ext cx="277812" cy="133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2" name="Text Box 14">
            <a:extLst>
              <a:ext uri="{FF2B5EF4-FFF2-40B4-BE49-F238E27FC236}">
                <a16:creationId xmlns:a16="http://schemas.microsoft.com/office/drawing/2014/main" id="{ECC69E60-C358-4718-8E46-ACBC8F2DE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3964" y="2114550"/>
            <a:ext cx="2484437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 Dust settle period – 1 to 4 Hrs</a:t>
            </a:r>
          </a:p>
        </p:txBody>
      </p:sp>
      <p:sp>
        <p:nvSpPr>
          <p:cNvPr id="7183" name="Line 15">
            <a:extLst>
              <a:ext uri="{FF2B5EF4-FFF2-40B4-BE49-F238E27FC236}">
                <a16:creationId xmlns:a16="http://schemas.microsoft.com/office/drawing/2014/main" id="{CBA2F335-13CF-48A1-86E3-E11B6130BA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0" y="2286000"/>
            <a:ext cx="228600" cy="76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4" name="Text Box 16">
            <a:extLst>
              <a:ext uri="{FF2B5EF4-FFF2-40B4-BE49-F238E27FC236}">
                <a16:creationId xmlns:a16="http://schemas.microsoft.com/office/drawing/2014/main" id="{142C3C82-53F2-4D1D-BA5A-FF57566AA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3576" y="3048000"/>
            <a:ext cx="3248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Lower Respirometer Chambers – 5 min</a:t>
            </a:r>
          </a:p>
        </p:txBody>
      </p:sp>
      <p:sp>
        <p:nvSpPr>
          <p:cNvPr id="7185" name="Line 17">
            <a:extLst>
              <a:ext uri="{FF2B5EF4-FFF2-40B4-BE49-F238E27FC236}">
                <a16:creationId xmlns:a16="http://schemas.microsoft.com/office/drawing/2014/main" id="{FCA914AB-9BDD-4F6B-8F89-A1BB8A32F4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02100" y="3219450"/>
            <a:ext cx="419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6" name="Rectangle 18">
            <a:extLst>
              <a:ext uri="{FF2B5EF4-FFF2-40B4-BE49-F238E27FC236}">
                <a16:creationId xmlns:a16="http://schemas.microsoft.com/office/drawing/2014/main" id="{447CC888-6C9E-445B-A5B9-02E169B48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2288" y="1905000"/>
            <a:ext cx="138112" cy="2667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7" name="Text Box 19">
            <a:extLst>
              <a:ext uri="{FF2B5EF4-FFF2-40B4-BE49-F238E27FC236}">
                <a16:creationId xmlns:a16="http://schemas.microsoft.com/office/drawing/2014/main" id="{BB56E342-AB09-4B27-8B42-AF6CF04E1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950" y="1847850"/>
            <a:ext cx="2178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Transit camera &amp; Strobe</a:t>
            </a:r>
          </a:p>
        </p:txBody>
      </p:sp>
      <p:sp>
        <p:nvSpPr>
          <p:cNvPr id="7188" name="Line 20">
            <a:extLst>
              <a:ext uri="{FF2B5EF4-FFF2-40B4-BE49-F238E27FC236}">
                <a16:creationId xmlns:a16="http://schemas.microsoft.com/office/drawing/2014/main" id="{9CBE1CF9-FF00-43C3-A455-21F2B1FBC8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09938" y="2019300"/>
            <a:ext cx="2778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4" name="Text Box 36">
            <a:extLst>
              <a:ext uri="{FF2B5EF4-FFF2-40B4-BE49-F238E27FC236}">
                <a16:creationId xmlns:a16="http://schemas.microsoft.com/office/drawing/2014/main" id="{FEB5C7A7-4CD0-4EF8-B82E-B6A58C2F8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133850"/>
            <a:ext cx="4021138" cy="40005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Stir motors- 10 sec on/ 10 sec off</a:t>
            </a:r>
          </a:p>
        </p:txBody>
      </p:sp>
      <p:sp>
        <p:nvSpPr>
          <p:cNvPr id="7207" name="Rectangle 39">
            <a:extLst>
              <a:ext uri="{FF2B5EF4-FFF2-40B4-BE49-F238E27FC236}">
                <a16:creationId xmlns:a16="http://schemas.microsoft.com/office/drawing/2014/main" id="{40645CEB-B58D-477F-B25D-D3A2691DD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8" name="Rectangle 40">
            <a:extLst>
              <a:ext uri="{FF2B5EF4-FFF2-40B4-BE49-F238E27FC236}">
                <a16:creationId xmlns:a16="http://schemas.microsoft.com/office/drawing/2014/main" id="{1FD5E11A-C4A9-4063-BE69-CCB105C7D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614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9" name="Rectangle 41">
            <a:extLst>
              <a:ext uri="{FF2B5EF4-FFF2-40B4-BE49-F238E27FC236}">
                <a16:creationId xmlns:a16="http://schemas.microsoft.com/office/drawing/2014/main" id="{C7DFECF3-E4D5-4BC0-964A-A48BBED78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4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0" name="Rectangle 42">
            <a:extLst>
              <a:ext uri="{FF2B5EF4-FFF2-40B4-BE49-F238E27FC236}">
                <a16:creationId xmlns:a16="http://schemas.microsoft.com/office/drawing/2014/main" id="{BE41EE98-955F-49FA-8319-8852D6009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725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1" name="Rectangle 43">
            <a:extLst>
              <a:ext uri="{FF2B5EF4-FFF2-40B4-BE49-F238E27FC236}">
                <a16:creationId xmlns:a16="http://schemas.microsoft.com/office/drawing/2014/main" id="{E5FD1774-909D-425E-ACC8-C65BD6BF8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8539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2" name="Rectangle 44">
            <a:extLst>
              <a:ext uri="{FF2B5EF4-FFF2-40B4-BE49-F238E27FC236}">
                <a16:creationId xmlns:a16="http://schemas.microsoft.com/office/drawing/2014/main" id="{5D6D8D30-F830-4728-9916-3D560C7E3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8839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3" name="Rectangle 45">
            <a:extLst>
              <a:ext uri="{FF2B5EF4-FFF2-40B4-BE49-F238E27FC236}">
                <a16:creationId xmlns:a16="http://schemas.microsoft.com/office/drawing/2014/main" id="{12C92B03-F44C-44D9-89AB-BDD0EE470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6650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4" name="Rectangle 46">
            <a:extLst>
              <a:ext uri="{FF2B5EF4-FFF2-40B4-BE49-F238E27FC236}">
                <a16:creationId xmlns:a16="http://schemas.microsoft.com/office/drawing/2014/main" id="{14C1B989-0050-41F9-B2B6-424C86788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4464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5" name="Rectangle 47">
            <a:extLst>
              <a:ext uri="{FF2B5EF4-FFF2-40B4-BE49-F238E27FC236}">
                <a16:creationId xmlns:a16="http://schemas.microsoft.com/office/drawing/2014/main" id="{6885BD3C-E75C-467B-8072-9606B7F05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4764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6" name="Rectangle 48">
            <a:extLst>
              <a:ext uri="{FF2B5EF4-FFF2-40B4-BE49-F238E27FC236}">
                <a16:creationId xmlns:a16="http://schemas.microsoft.com/office/drawing/2014/main" id="{C478873B-5F7B-4A24-87C9-168EBD03F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7825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7" name="Rectangle 49">
            <a:extLst>
              <a:ext uri="{FF2B5EF4-FFF2-40B4-BE49-F238E27FC236}">
                <a16:creationId xmlns:a16="http://schemas.microsoft.com/office/drawing/2014/main" id="{4DF57E26-B3F3-4ED5-A63D-3F760679D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9714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8" name="Rectangle 50">
            <a:extLst>
              <a:ext uri="{FF2B5EF4-FFF2-40B4-BE49-F238E27FC236}">
                <a16:creationId xmlns:a16="http://schemas.microsoft.com/office/drawing/2014/main" id="{F412FA62-A5F3-4112-BF62-413CE0CDB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2575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9" name="Rectangle 51">
            <a:extLst>
              <a:ext uri="{FF2B5EF4-FFF2-40B4-BE49-F238E27FC236}">
                <a16:creationId xmlns:a16="http://schemas.microsoft.com/office/drawing/2014/main" id="{11AF55BC-1874-446B-B666-D56C7C80E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0389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0" name="Rectangle 52">
            <a:extLst>
              <a:ext uri="{FF2B5EF4-FFF2-40B4-BE49-F238E27FC236}">
                <a16:creationId xmlns:a16="http://schemas.microsoft.com/office/drawing/2014/main" id="{3C893804-8045-4419-858B-A8D83CFDC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0689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1" name="Rectangle 53">
            <a:extLst>
              <a:ext uri="{FF2B5EF4-FFF2-40B4-BE49-F238E27FC236}">
                <a16:creationId xmlns:a16="http://schemas.microsoft.com/office/drawing/2014/main" id="{033A0448-BB3E-4BE5-A002-1C7EC956A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8500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2" name="Rectangle 54">
            <a:extLst>
              <a:ext uri="{FF2B5EF4-FFF2-40B4-BE49-F238E27FC236}">
                <a16:creationId xmlns:a16="http://schemas.microsoft.com/office/drawing/2014/main" id="{55C5FF25-CF73-406D-8CE6-36B8AF642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6314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3" name="Rectangle 55">
            <a:extLst>
              <a:ext uri="{FF2B5EF4-FFF2-40B4-BE49-F238E27FC236}">
                <a16:creationId xmlns:a16="http://schemas.microsoft.com/office/drawing/2014/main" id="{3BB60AFD-573D-493B-8F12-FA30554FE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8200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4" name="Rectangle 56">
            <a:extLst>
              <a:ext uri="{FF2B5EF4-FFF2-40B4-BE49-F238E27FC236}">
                <a16:creationId xmlns:a16="http://schemas.microsoft.com/office/drawing/2014/main" id="{1DDF6145-C249-436D-B85F-B8BB72C53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4425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5" name="Rectangle 57">
            <a:extLst>
              <a:ext uri="{FF2B5EF4-FFF2-40B4-BE49-F238E27FC236}">
                <a16:creationId xmlns:a16="http://schemas.microsoft.com/office/drawing/2014/main" id="{E35B8BEF-E17A-4D5E-BB7F-5AA89FA89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2239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6" name="Rectangle 58">
            <a:extLst>
              <a:ext uri="{FF2B5EF4-FFF2-40B4-BE49-F238E27FC236}">
                <a16:creationId xmlns:a16="http://schemas.microsoft.com/office/drawing/2014/main" id="{4968A7ED-253E-4F4C-B629-345AC6A0B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5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7" name="Rectangle 59">
            <a:extLst>
              <a:ext uri="{FF2B5EF4-FFF2-40B4-BE49-F238E27FC236}">
                <a16:creationId xmlns:a16="http://schemas.microsoft.com/office/drawing/2014/main" id="{20A583A8-3589-4A6C-8DD9-659A46FBF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0350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8" name="Rectangle 60">
            <a:extLst>
              <a:ext uri="{FF2B5EF4-FFF2-40B4-BE49-F238E27FC236}">
                <a16:creationId xmlns:a16="http://schemas.microsoft.com/office/drawing/2014/main" id="{EA73A321-1567-4F90-A18E-3C1E39D30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4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9" name="Rectangle 61">
            <a:extLst>
              <a:ext uri="{FF2B5EF4-FFF2-40B4-BE49-F238E27FC236}">
                <a16:creationId xmlns:a16="http://schemas.microsoft.com/office/drawing/2014/main" id="{5FCC44CA-259E-4DA1-8429-99B7A17A9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0050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0" name="Rectangle 62">
            <a:extLst>
              <a:ext uri="{FF2B5EF4-FFF2-40B4-BE49-F238E27FC236}">
                <a16:creationId xmlns:a16="http://schemas.microsoft.com/office/drawing/2014/main" id="{C5C8302E-ADF4-4D09-AC9E-24C2651DE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6275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1" name="Rectangle 63">
            <a:extLst>
              <a:ext uri="{FF2B5EF4-FFF2-40B4-BE49-F238E27FC236}">
                <a16:creationId xmlns:a16="http://schemas.microsoft.com/office/drawing/2014/main" id="{689B4F8C-0DA4-4843-8437-7C1A02FBE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4089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2" name="Rectangle 64">
            <a:extLst>
              <a:ext uri="{FF2B5EF4-FFF2-40B4-BE49-F238E27FC236}">
                <a16:creationId xmlns:a16="http://schemas.microsoft.com/office/drawing/2014/main" id="{3B3D836E-E021-4F4E-9FDC-93E4D56EB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5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3" name="Rectangle 65">
            <a:extLst>
              <a:ext uri="{FF2B5EF4-FFF2-40B4-BE49-F238E27FC236}">
                <a16:creationId xmlns:a16="http://schemas.microsoft.com/office/drawing/2014/main" id="{8AA9F9EB-4760-4529-9E61-99BCB5008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2200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4" name="Rectangle 66">
            <a:extLst>
              <a:ext uri="{FF2B5EF4-FFF2-40B4-BE49-F238E27FC236}">
                <a16:creationId xmlns:a16="http://schemas.microsoft.com/office/drawing/2014/main" id="{AE6D8522-09D1-4B59-8A13-879344B32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0014" y="4572000"/>
            <a:ext cx="77787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5" name="Rectangle 67">
            <a:extLst>
              <a:ext uri="{FF2B5EF4-FFF2-40B4-BE49-F238E27FC236}">
                <a16:creationId xmlns:a16="http://schemas.microsoft.com/office/drawing/2014/main" id="{3880E42D-D24F-495A-AA97-BA980ADBD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1900" y="4572000"/>
            <a:ext cx="77788" cy="2667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6" name="Text Box 68">
            <a:extLst>
              <a:ext uri="{FF2B5EF4-FFF2-40B4-BE49-F238E27FC236}">
                <a16:creationId xmlns:a16="http://schemas.microsoft.com/office/drawing/2014/main" id="{9D9B55B3-4762-4323-A98F-327C56B0B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267200"/>
            <a:ext cx="12954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Read optode- </a:t>
            </a:r>
          </a:p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every 15 min for 1 min</a:t>
            </a:r>
          </a:p>
        </p:txBody>
      </p:sp>
      <p:sp>
        <p:nvSpPr>
          <p:cNvPr id="7237" name="Line 69">
            <a:extLst>
              <a:ext uri="{FF2B5EF4-FFF2-40B4-BE49-F238E27FC236}">
                <a16:creationId xmlns:a16="http://schemas.microsoft.com/office/drawing/2014/main" id="{BC5CF148-8113-46C3-AE89-8980712852A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8" y="4724400"/>
            <a:ext cx="2778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38" name="Rectangle 70">
            <a:extLst>
              <a:ext uri="{FF2B5EF4-FFF2-40B4-BE49-F238E27FC236}">
                <a16:creationId xmlns:a16="http://schemas.microsoft.com/office/drawing/2014/main" id="{62134C73-F24A-4E4C-A735-32C85FE39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0" y="5105400"/>
            <a:ext cx="139700" cy="26670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9" name="Line 71">
            <a:extLst>
              <a:ext uri="{FF2B5EF4-FFF2-40B4-BE49-F238E27FC236}">
                <a16:creationId xmlns:a16="http://schemas.microsoft.com/office/drawing/2014/main" id="{5085CF6E-73B6-4C16-9263-BF37A212F6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34400" y="4648200"/>
            <a:ext cx="457200" cy="533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40" name="Rectangle 72">
            <a:extLst>
              <a:ext uri="{FF2B5EF4-FFF2-40B4-BE49-F238E27FC236}">
                <a16:creationId xmlns:a16="http://schemas.microsoft.com/office/drawing/2014/main" id="{A39AF262-24ED-41B4-8C1E-FE02007F1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105150"/>
            <a:ext cx="139700" cy="26670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3" name="AutoShape 75">
            <a:extLst>
              <a:ext uri="{FF2B5EF4-FFF2-40B4-BE49-F238E27FC236}">
                <a16:creationId xmlns:a16="http://schemas.microsoft.com/office/drawing/2014/main" id="{C18FFC6C-2269-4C2C-906C-B9107407307A}"/>
              </a:ext>
            </a:extLst>
          </p:cNvPr>
          <p:cNvSpPr>
            <a:spLocks/>
          </p:cNvSpPr>
          <p:nvPr/>
        </p:nvSpPr>
        <p:spPr bwMode="auto">
          <a:xfrm rot="5400000">
            <a:off x="3111500" y="5076825"/>
            <a:ext cx="323850" cy="1377950"/>
          </a:xfrm>
          <a:prstGeom prst="rightBracket">
            <a:avLst>
              <a:gd name="adj" fmla="val 3545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44" name="Text Box 76">
            <a:extLst>
              <a:ext uri="{FF2B5EF4-FFF2-40B4-BE49-F238E27FC236}">
                <a16:creationId xmlns:a16="http://schemas.microsoft.com/office/drawing/2014/main" id="{6BE23E4A-C24C-4EAC-9370-4060D6689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1" y="5927725"/>
            <a:ext cx="1597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Times New Roman" panose="02020603050405020304" pitchFamily="18" charset="0"/>
              </a:rPr>
              <a:t>Main Controller On</a:t>
            </a:r>
          </a:p>
        </p:txBody>
      </p:sp>
      <p:sp>
        <p:nvSpPr>
          <p:cNvPr id="7245" name="Text Box 77">
            <a:extLst>
              <a:ext uri="{FF2B5EF4-FFF2-40B4-BE49-F238E27FC236}">
                <a16:creationId xmlns:a16="http://schemas.microsoft.com/office/drawing/2014/main" id="{663D7388-82D4-408B-88AF-EF33878DD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959475"/>
            <a:ext cx="3429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400">
                <a:latin typeface="Times New Roman" panose="02020603050405020304" pitchFamily="18" charset="0"/>
              </a:rPr>
              <a:t>Main controller wakes up every 15 min, Stir motor controller on continuously</a:t>
            </a:r>
          </a:p>
        </p:txBody>
      </p:sp>
      <p:sp>
        <p:nvSpPr>
          <p:cNvPr id="7246" name="Line 78">
            <a:extLst>
              <a:ext uri="{FF2B5EF4-FFF2-40B4-BE49-F238E27FC236}">
                <a16:creationId xmlns:a16="http://schemas.microsoft.com/office/drawing/2014/main" id="{8BDE03A8-B512-4CEC-BD3A-608F1C6456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1066800"/>
            <a:ext cx="0" cy="434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47" name="Line 79">
            <a:extLst>
              <a:ext uri="{FF2B5EF4-FFF2-40B4-BE49-F238E27FC236}">
                <a16:creationId xmlns:a16="http://schemas.microsoft.com/office/drawing/2014/main" id="{43CBB049-8C47-4949-BDB0-C2B675D302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14600" y="5391150"/>
            <a:ext cx="7156450" cy="19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48" name="Text Box 80">
            <a:extLst>
              <a:ext uri="{FF2B5EF4-FFF2-40B4-BE49-F238E27FC236}">
                <a16:creationId xmlns:a16="http://schemas.microsoft.com/office/drawing/2014/main" id="{B5AD88BB-D11B-44D6-A9AB-11185F519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1" y="5378450"/>
            <a:ext cx="612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Times New Roman" panose="02020603050405020304" pitchFamily="18" charset="0"/>
              </a:rPr>
              <a:t>Time</a:t>
            </a:r>
          </a:p>
        </p:txBody>
      </p:sp>
      <p:sp>
        <p:nvSpPr>
          <p:cNvPr id="7249" name="Text Box 81">
            <a:extLst>
              <a:ext uri="{FF2B5EF4-FFF2-40B4-BE49-F238E27FC236}">
                <a16:creationId xmlns:a16="http://schemas.microsoft.com/office/drawing/2014/main" id="{743038C9-7692-4E90-9A1F-834116014E8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670844" y="2972594"/>
            <a:ext cx="12049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Times New Roman" panose="02020603050405020304" pitchFamily="18" charset="0"/>
              </a:rPr>
              <a:t>Rover Tasks</a:t>
            </a:r>
          </a:p>
        </p:txBody>
      </p:sp>
      <p:sp>
        <p:nvSpPr>
          <p:cNvPr id="7277" name="AutoShape 109">
            <a:extLst>
              <a:ext uri="{FF2B5EF4-FFF2-40B4-BE49-F238E27FC236}">
                <a16:creationId xmlns:a16="http://schemas.microsoft.com/office/drawing/2014/main" id="{F34D256E-1162-4E11-B620-534C62A11725}"/>
              </a:ext>
            </a:extLst>
          </p:cNvPr>
          <p:cNvSpPr>
            <a:spLocks/>
          </p:cNvSpPr>
          <p:nvPr/>
        </p:nvSpPr>
        <p:spPr bwMode="auto">
          <a:xfrm rot="5400000">
            <a:off x="5943600" y="3810000"/>
            <a:ext cx="304800" cy="3962400"/>
          </a:xfrm>
          <a:prstGeom prst="rightBracket">
            <a:avLst>
              <a:gd name="adj" fmla="val 108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8" name="Text Box 110">
            <a:extLst>
              <a:ext uri="{FF2B5EF4-FFF2-40B4-BE49-F238E27FC236}">
                <a16:creationId xmlns:a16="http://schemas.microsoft.com/office/drawing/2014/main" id="{5B30DDD8-509F-4DB7-8777-9A1AD10CF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5551" y="3390901"/>
            <a:ext cx="209544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Times New Roman" panose="02020603050405020304" pitchFamily="18" charset="0"/>
              </a:rPr>
              <a:t>Respirometry - 1 to 3 days</a:t>
            </a:r>
          </a:p>
        </p:txBody>
      </p:sp>
      <p:sp>
        <p:nvSpPr>
          <p:cNvPr id="7279" name="AutoShape 111">
            <a:extLst>
              <a:ext uri="{FF2B5EF4-FFF2-40B4-BE49-F238E27FC236}">
                <a16:creationId xmlns:a16="http://schemas.microsoft.com/office/drawing/2014/main" id="{BDF1219A-67E8-40F4-A21A-D5EE45B3FAB6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6026150" y="1866900"/>
            <a:ext cx="152400" cy="3962400"/>
          </a:xfrm>
          <a:prstGeom prst="rightBracket">
            <a:avLst>
              <a:gd name="adj" fmla="val 2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80" name="Rectangle 112">
            <a:extLst>
              <a:ext uri="{FF2B5EF4-FFF2-40B4-BE49-F238E27FC236}">
                <a16:creationId xmlns:a16="http://schemas.microsoft.com/office/drawing/2014/main" id="{8B3DB80C-1567-4EB3-9137-5DDE7CE94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1" y="2495550"/>
            <a:ext cx="138113" cy="2667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1" name="Text Box 113">
            <a:extLst>
              <a:ext uri="{FF2B5EF4-FFF2-40B4-BE49-F238E27FC236}">
                <a16:creationId xmlns:a16="http://schemas.microsoft.com/office/drawing/2014/main" id="{1843C716-936B-4986-A1D4-7BECE2145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4" y="2438400"/>
            <a:ext cx="23447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Fluorometry camera - 1 min</a:t>
            </a:r>
          </a:p>
        </p:txBody>
      </p:sp>
      <p:sp>
        <p:nvSpPr>
          <p:cNvPr id="7282" name="Line 114">
            <a:extLst>
              <a:ext uri="{FF2B5EF4-FFF2-40B4-BE49-F238E27FC236}">
                <a16:creationId xmlns:a16="http://schemas.microsoft.com/office/drawing/2014/main" id="{F1D1D3E8-4C4D-4A2A-8095-4F62639BD2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5251" y="2609850"/>
            <a:ext cx="2778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84" name="Rectangle 116">
            <a:extLst>
              <a:ext uri="{FF2B5EF4-FFF2-40B4-BE49-F238E27FC236}">
                <a16:creationId xmlns:a16="http://schemas.microsoft.com/office/drawing/2014/main" id="{B5D557FD-0228-4D04-9F5A-27A407B0F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1" y="2800350"/>
            <a:ext cx="138113" cy="2667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5" name="Text Box 117">
            <a:extLst>
              <a:ext uri="{FF2B5EF4-FFF2-40B4-BE49-F238E27FC236}">
                <a16:creationId xmlns:a16="http://schemas.microsoft.com/office/drawing/2014/main" id="{E1524EA9-2F1F-4014-9C09-5675D267C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4" y="2743200"/>
            <a:ext cx="3335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Chamber cameras and video server - 1 min</a:t>
            </a:r>
          </a:p>
        </p:txBody>
      </p:sp>
      <p:sp>
        <p:nvSpPr>
          <p:cNvPr id="7286" name="Line 118">
            <a:extLst>
              <a:ext uri="{FF2B5EF4-FFF2-40B4-BE49-F238E27FC236}">
                <a16:creationId xmlns:a16="http://schemas.microsoft.com/office/drawing/2014/main" id="{2BE510C2-6660-435B-ADC7-AC2662D5D0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57651" y="2914650"/>
            <a:ext cx="2778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87" name="Rectangle 119">
            <a:extLst>
              <a:ext uri="{FF2B5EF4-FFF2-40B4-BE49-F238E27FC236}">
                <a16:creationId xmlns:a16="http://schemas.microsoft.com/office/drawing/2014/main" id="{B89598EE-668C-40AB-BF45-349547DF2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1" y="4838700"/>
            <a:ext cx="138113" cy="2667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8" name="Text Box 120">
            <a:extLst>
              <a:ext uri="{FF2B5EF4-FFF2-40B4-BE49-F238E27FC236}">
                <a16:creationId xmlns:a16="http://schemas.microsoft.com/office/drawing/2014/main" id="{00A37E4F-5A5D-4BFB-9762-C1C3297D9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264" y="4857750"/>
            <a:ext cx="2801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400">
                <a:latin typeface="Times New Roman" panose="02020603050405020304" pitchFamily="18" charset="0"/>
              </a:rPr>
              <a:t>Chamber cameras and video server</a:t>
            </a:r>
          </a:p>
        </p:txBody>
      </p:sp>
      <p:sp>
        <p:nvSpPr>
          <p:cNvPr id="7289" name="Line 121">
            <a:extLst>
              <a:ext uri="{FF2B5EF4-FFF2-40B4-BE49-F238E27FC236}">
                <a16:creationId xmlns:a16="http://schemas.microsoft.com/office/drawing/2014/main" id="{BAD2D0CE-05CB-43B3-B41B-479E4551482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5029200"/>
            <a:ext cx="914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Blank Presentation">
  <a:themeElements>
    <a:clrScheme name="Blank Presentatio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1190</Words>
  <Application>Microsoft Office PowerPoint</Application>
  <PresentationFormat>Widescreen</PresentationFormat>
  <Paragraphs>298</Paragraphs>
  <Slides>30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ＭＳ Ｐゴシック</vt:lpstr>
      <vt:lpstr>Arial</vt:lpstr>
      <vt:lpstr>Calibri</vt:lpstr>
      <vt:lpstr>Calibri Light</vt:lpstr>
      <vt:lpstr>Times New Roman</vt:lpstr>
      <vt:lpstr>Office Theme</vt:lpstr>
      <vt:lpstr>Default Design</vt:lpstr>
      <vt:lpstr>2_Blank Presentation</vt:lpstr>
      <vt:lpstr>Acrobat Document</vt:lpstr>
      <vt:lpstr>Rover Transfer Discussion</vt:lpstr>
      <vt:lpstr>Export Control Warning</vt:lpstr>
      <vt:lpstr>Outline</vt:lpstr>
      <vt:lpstr>Rover details</vt:lpstr>
      <vt:lpstr>Benthic Rover Configuration</vt:lpstr>
      <vt:lpstr>Benthic Rover Configuration</vt:lpstr>
      <vt:lpstr>Respirometers</vt:lpstr>
      <vt:lpstr>Benthic Rover Typical Mission</vt:lpstr>
      <vt:lpstr>PowerPoint Presentation</vt:lpstr>
      <vt:lpstr>Rover Deployment</vt:lpstr>
      <vt:lpstr>Deployment Movies </vt:lpstr>
      <vt:lpstr>Electrical System Overview</vt:lpstr>
      <vt:lpstr>Open System Diagram PDF</vt:lpstr>
      <vt:lpstr>CPU Stack</vt:lpstr>
      <vt:lpstr>Rack Junction boxes</vt:lpstr>
      <vt:lpstr>Instruments on Rover</vt:lpstr>
      <vt:lpstr>Batteries</vt:lpstr>
      <vt:lpstr>PowerPoint Presentation</vt:lpstr>
      <vt:lpstr>Mechanical System Highlights</vt:lpstr>
      <vt:lpstr>Drive System</vt:lpstr>
      <vt:lpstr>Respirometer and Racks </vt:lpstr>
      <vt:lpstr>Rack Drive </vt:lpstr>
      <vt:lpstr>Chambers</vt:lpstr>
      <vt:lpstr>Software</vt:lpstr>
      <vt:lpstr>Control System Overview</vt:lpstr>
      <vt:lpstr>2G Control System</vt:lpstr>
      <vt:lpstr>2G Control System</vt:lpstr>
      <vt:lpstr>2G Control System</vt:lpstr>
      <vt:lpstr>Previous Mission Critical Faults</vt:lpstr>
      <vt:lpstr>Cost of Maintenance and deployment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Rover Transfer Discussion</dc:title>
  <dc:creator>Alana Sherman</dc:creator>
  <cp:lastModifiedBy>Alana Sherman</cp:lastModifiedBy>
  <cp:revision>22</cp:revision>
  <dcterms:created xsi:type="dcterms:W3CDTF">2024-12-09T17:58:01Z</dcterms:created>
  <dcterms:modified xsi:type="dcterms:W3CDTF">2024-12-09T23:21:23Z</dcterms:modified>
</cp:coreProperties>
</file>