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73" r:id="rId6"/>
    <p:sldId id="272" r:id="rId7"/>
    <p:sldId id="277" r:id="rId8"/>
    <p:sldId id="267" r:id="rId9"/>
    <p:sldId id="262" r:id="rId10"/>
    <p:sldId id="281" r:id="rId11"/>
    <p:sldId id="268" r:id="rId12"/>
    <p:sldId id="263" r:id="rId13"/>
    <p:sldId id="283" r:id="rId14"/>
    <p:sldId id="264" r:id="rId15"/>
    <p:sldId id="284" r:id="rId16"/>
    <p:sldId id="265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7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DC987D-8B14-4ED2-859C-A303C4256190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B66E4E-8E54-4642-8A39-F8EDA0C31F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949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 name. Center MBARI.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66E4E-8E54-4642-8A39-F8EDA0C31F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511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 small star to </a:t>
            </a:r>
            <a:r>
              <a:rPr lang="en-US" dirty="0" err="1" smtClean="0"/>
              <a:t>Sta.M</a:t>
            </a:r>
            <a:r>
              <a:rPr lang="en-US" dirty="0" smtClean="0"/>
              <a:t> map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66E4E-8E54-4642-8A39-F8EDA0C31F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565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Happening place - partygoers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66E4E-8E54-4642-8A39-F8EDA0C31FF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256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All these methods have</a:t>
            </a:r>
            <a:r>
              <a:rPr lang="en-US" baseline="0" dirty="0" smtClean="0"/>
              <a:t> evolved to some degree. Why do we estimate SCOC?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66E4E-8E54-4642-8A39-F8EDA0C31FF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6052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 chamber cameras and stirring</a:t>
            </a:r>
            <a:r>
              <a:rPr lang="en-US" baseline="0" dirty="0" smtClean="0"/>
              <a:t> rods for mixing.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66E4E-8E54-4642-8A39-F8EDA0C31FF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072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many Rover SCOC points?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66E4E-8E54-4642-8A39-F8EDA0C31FF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130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Team</a:t>
            </a:r>
            <a:r>
              <a:rPr lang="en-US" baseline="0" dirty="0" smtClean="0"/>
              <a:t> images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66E4E-8E54-4642-8A39-F8EDA0C31FF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219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908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415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250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129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475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285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792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831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975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96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5552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85800" y="3101975"/>
            <a:ext cx="7772400" cy="1470025"/>
          </a:xfrm>
        </p:spPr>
        <p:txBody>
          <a:bodyPr/>
          <a:lstStyle/>
          <a:p>
            <a:r>
              <a:rPr lang="en-US" dirty="0" smtClean="0"/>
              <a:t>MBARI Benthic Rover at</a:t>
            </a:r>
            <a:br>
              <a:rPr lang="en-US" dirty="0" smtClean="0"/>
            </a:br>
            <a:r>
              <a:rPr lang="en-US" i="1" dirty="0" smtClean="0"/>
              <a:t>Station M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371600" y="4648200"/>
            <a:ext cx="6400800" cy="1752600"/>
          </a:xfrm>
        </p:spPr>
        <p:txBody>
          <a:bodyPr/>
          <a:lstStyle/>
          <a:p>
            <a:r>
              <a:rPr lang="en-US" dirty="0" smtClean="0"/>
              <a:t>Towards Continuous Long-Term Deep-Ocean Observation in the Northeastern Pacific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057400" y="128852"/>
            <a:ext cx="5029200" cy="3071548"/>
            <a:chOff x="2057400" y="128852"/>
            <a:chExt cx="5029200" cy="307154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128852"/>
              <a:ext cx="5029200" cy="2833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6400800" y="2923401"/>
              <a:ext cx="6256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/>
                <a:t>MBARI</a:t>
              </a:r>
              <a:endParaRPr lang="en-US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962400" y="6474023"/>
            <a:ext cx="1501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Richard Henthorn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25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dirty="0" smtClean="0"/>
              <a:t>Benthic Rover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87331"/>
            <a:ext cx="4038600" cy="463727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Operational Profile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Transit to measurement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Image measurement area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Insert B-R chambers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Measure O</a:t>
            </a:r>
            <a:r>
              <a:rPr lang="en-US" baseline="-25000" dirty="0" smtClean="0"/>
              <a:t>2</a:t>
            </a:r>
            <a:r>
              <a:rPr lang="en-US" dirty="0" smtClean="0"/>
              <a:t> for 48hrs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Raise chambers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b="1" dirty="0" smtClean="0"/>
              <a:t>Rover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361588" y="2057400"/>
            <a:ext cx="4109914" cy="3812977"/>
            <a:chOff x="4361588" y="2057400"/>
            <a:chExt cx="4109914" cy="3812977"/>
          </a:xfrm>
        </p:grpSpPr>
        <p:pic>
          <p:nvPicPr>
            <p:cNvPr id="7176" name="Picture 8" descr="C:\Users\henthorn\Pictures\2014-02-12\Benthic rover moving V3287-003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588" y="2057400"/>
              <a:ext cx="4066449" cy="3505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7772400" y="5562600"/>
              <a:ext cx="6991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MBARI</a:t>
              </a:r>
              <a:endParaRPr lang="en-US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962400" y="6474023"/>
            <a:ext cx="1501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Richard Henthorn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27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dirty="0" smtClean="0"/>
              <a:t>Benthic Rover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b="1" dirty="0" smtClean="0"/>
              <a:t>Rover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4" name="chamber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" y="1676400"/>
            <a:ext cx="7543800" cy="424007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962400" y="6474023"/>
            <a:ext cx="1501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Richard Henthorn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789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 smtClean="0"/>
              <a:t>Benthic </a:t>
            </a:r>
            <a:r>
              <a:rPr lang="en-US" dirty="0" err="1" smtClean="0"/>
              <a:t>Respirometry</a:t>
            </a:r>
            <a:r>
              <a:rPr lang="en-US" dirty="0" smtClean="0"/>
              <a:t> Comparison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/>
          <a:lstStyle/>
          <a:p>
            <a:r>
              <a:rPr lang="en-US" dirty="0" smtClean="0"/>
              <a:t>Increased sample frequency</a:t>
            </a:r>
          </a:p>
          <a:p>
            <a:pPr lvl="1"/>
            <a:r>
              <a:rPr lang="en-US" dirty="0" smtClean="0"/>
              <a:t> 150 from 3-4 per year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bserve seasonal and episodic changes</a:t>
            </a:r>
          </a:p>
          <a:p>
            <a:r>
              <a:rPr lang="en-US" dirty="0" smtClean="0"/>
              <a:t> Add some context</a:t>
            </a:r>
          </a:p>
          <a:p>
            <a:pPr lvl="1"/>
            <a:r>
              <a:rPr lang="en-US" dirty="0" smtClean="0"/>
              <a:t>Current meter</a:t>
            </a:r>
          </a:p>
          <a:p>
            <a:pPr lvl="1"/>
            <a:r>
              <a:rPr lang="en-US" dirty="0" smtClean="0"/>
              <a:t>Other instruments TBD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</a:t>
            </a:r>
            <a:r>
              <a:rPr lang="en-US" sz="1400" b="1" dirty="0" smtClean="0"/>
              <a:t>BR Comp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62400" y="6474023"/>
            <a:ext cx="1501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Richard Henthorn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8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07136" y="1485039"/>
            <a:ext cx="7764366" cy="3013738"/>
            <a:chOff x="707136" y="1485039"/>
            <a:chExt cx="7764366" cy="301373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136" y="1485039"/>
              <a:ext cx="7729728" cy="2737104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7772400" y="4191000"/>
              <a:ext cx="6991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MBARI</a:t>
              </a:r>
              <a:endParaRPr lang="en-US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 smtClean="0"/>
              <a:t>Benthic </a:t>
            </a:r>
            <a:r>
              <a:rPr lang="en-US" dirty="0" err="1" smtClean="0"/>
              <a:t>Respirometry</a:t>
            </a:r>
            <a:r>
              <a:rPr lang="en-US" dirty="0" smtClean="0"/>
              <a:t> Comparison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</a:t>
            </a:r>
            <a:r>
              <a:rPr lang="en-US" sz="1400" b="1" dirty="0" smtClean="0"/>
              <a:t>BR Comp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762000" y="4495800"/>
            <a:ext cx="7848600" cy="1858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155 Rover SCOC estimates Nov ‘11 – Nov ‘12</a:t>
            </a:r>
          </a:p>
          <a:p>
            <a:r>
              <a:rPr lang="en-US" smtClean="0"/>
              <a:t>3 hypothetical </a:t>
            </a:r>
            <a:r>
              <a:rPr lang="en-US" dirty="0" smtClean="0"/>
              <a:t>FVGR estimates</a:t>
            </a:r>
          </a:p>
          <a:p>
            <a:r>
              <a:rPr lang="en-US" dirty="0" smtClean="0"/>
              <a:t>Bottom-line: Observing details and events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2971800" y="2514600"/>
            <a:ext cx="4114800" cy="533400"/>
            <a:chOff x="2971800" y="2514600"/>
            <a:chExt cx="4114800" cy="533400"/>
          </a:xfrm>
        </p:grpSpPr>
        <p:sp>
          <p:nvSpPr>
            <p:cNvPr id="11" name="Isosceles Triangle 10"/>
            <p:cNvSpPr/>
            <p:nvPr/>
          </p:nvSpPr>
          <p:spPr>
            <a:xfrm>
              <a:off x="7010400" y="2514600"/>
              <a:ext cx="76200" cy="76200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/>
            <p:cNvSpPr/>
            <p:nvPr/>
          </p:nvSpPr>
          <p:spPr>
            <a:xfrm>
              <a:off x="5029200" y="2667000"/>
              <a:ext cx="76200" cy="76200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/>
            <p:cNvSpPr/>
            <p:nvPr/>
          </p:nvSpPr>
          <p:spPr>
            <a:xfrm>
              <a:off x="2971800" y="2971800"/>
              <a:ext cx="76200" cy="76200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048000" y="2590800"/>
            <a:ext cx="4000500" cy="419100"/>
            <a:chOff x="3048000" y="2590800"/>
            <a:chExt cx="4000500" cy="419100"/>
          </a:xfrm>
        </p:grpSpPr>
        <p:cxnSp>
          <p:nvCxnSpPr>
            <p:cNvPr id="16" name="Straight Connector 15"/>
            <p:cNvCxnSpPr>
              <a:endCxn id="12" idx="1"/>
            </p:cNvCxnSpPr>
            <p:nvPr/>
          </p:nvCxnSpPr>
          <p:spPr>
            <a:xfrm flipV="1">
              <a:off x="3048000" y="2705100"/>
              <a:ext cx="2000250" cy="3048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11" idx="3"/>
              <a:endCxn id="12" idx="5"/>
            </p:cNvCxnSpPr>
            <p:nvPr/>
          </p:nvCxnSpPr>
          <p:spPr>
            <a:xfrm flipH="1">
              <a:off x="5086350" y="2590800"/>
              <a:ext cx="1962150" cy="1143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3962400" y="6474023"/>
            <a:ext cx="1501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Richard Henthorn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5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err="1" smtClean="0"/>
              <a:t>Fluorometry</a:t>
            </a:r>
            <a:r>
              <a:rPr lang="en-US" dirty="0" smtClean="0"/>
              <a:t> Images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b="1" dirty="0" err="1" smtClean="0"/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47800"/>
            <a:ext cx="2986960" cy="4691689"/>
          </a:xfrm>
          <a:ln w="25400">
            <a:solidFill>
              <a:schemeClr val="tx1">
                <a:lumMod val="65000"/>
              </a:schemeClr>
            </a:solidFill>
          </a:ln>
        </p:spPr>
      </p:pic>
      <p:grpSp>
        <p:nvGrpSpPr>
          <p:cNvPr id="13" name="Group 12"/>
          <p:cNvGrpSpPr/>
          <p:nvPr/>
        </p:nvGrpSpPr>
        <p:grpSpPr>
          <a:xfrm>
            <a:off x="3565380" y="2362200"/>
            <a:ext cx="5197620" cy="4038600"/>
            <a:chOff x="3357561" y="1447800"/>
            <a:chExt cx="5802459" cy="462039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7561" y="1447800"/>
              <a:ext cx="5768578" cy="4343400"/>
            </a:xfrm>
            <a:prstGeom prst="rect">
              <a:avLst/>
            </a:prstGeom>
            <a:ln w="25400">
              <a:solidFill>
                <a:schemeClr val="tx1">
                  <a:lumMod val="65000"/>
                </a:schemeClr>
              </a:solidFill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8534400" y="5791200"/>
              <a:ext cx="6256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/>
                <a:t>MBARI</a:t>
              </a:r>
              <a:endParaRPr lang="en-US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667000" y="6123801"/>
            <a:ext cx="6256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MBARI</a:t>
            </a:r>
            <a:endParaRPr lang="en-US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3352800" y="1143000"/>
            <a:ext cx="53340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Chlorophyll-a</a:t>
            </a:r>
          </a:p>
          <a:p>
            <a:r>
              <a:rPr lang="en-US" dirty="0" smtClean="0"/>
              <a:t>One image per site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62400" y="6474023"/>
            <a:ext cx="1501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Richard Henthorn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8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err="1" smtClean="0"/>
              <a:t>Fluorometry</a:t>
            </a:r>
            <a:r>
              <a:rPr lang="en-US" dirty="0" smtClean="0"/>
              <a:t> Images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1568239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Mean gray fluorescence from Rover images (red)</a:t>
            </a:r>
          </a:p>
          <a:p>
            <a:r>
              <a:rPr lang="en-US" dirty="0" err="1" smtClean="0"/>
              <a:t>Phytodetrital</a:t>
            </a:r>
            <a:r>
              <a:rPr lang="en-US" dirty="0" smtClean="0"/>
              <a:t> % seafloor cover estimated from hourly tripod images (black)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b="1" dirty="0" err="1" smtClean="0"/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787439"/>
            <a:ext cx="6127449" cy="354169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962400" y="6474023"/>
            <a:ext cx="1501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Richard Henthorn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70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 smtClean="0"/>
              <a:t>Future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4267200" cy="4525963"/>
          </a:xfrm>
        </p:spPr>
        <p:txBody>
          <a:bodyPr/>
          <a:lstStyle/>
          <a:p>
            <a:r>
              <a:rPr lang="en-US" dirty="0" smtClean="0"/>
              <a:t>Remote vehicle </a:t>
            </a:r>
            <a:r>
              <a:rPr lang="en-US" dirty="0" err="1" smtClean="0"/>
              <a:t>comms</a:t>
            </a:r>
            <a:r>
              <a:rPr lang="en-US" dirty="0" smtClean="0"/>
              <a:t> and control</a:t>
            </a:r>
          </a:p>
          <a:p>
            <a:r>
              <a:rPr lang="en-US" dirty="0" smtClean="0"/>
              <a:t>Expand vehicle instrument suite for additional context</a:t>
            </a:r>
          </a:p>
          <a:p>
            <a:r>
              <a:rPr lang="en-US" dirty="0" smtClean="0"/>
              <a:t>Replicate vehicle for other time-series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b="1" dirty="0" smtClean="0"/>
              <a:t>Future</a:t>
            </a:r>
            <a:endParaRPr lang="en-US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276601" y="1295400"/>
            <a:ext cx="5791199" cy="5236744"/>
            <a:chOff x="3276601" y="1295400"/>
            <a:chExt cx="5791199" cy="523674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6601" y="1524000"/>
              <a:ext cx="5715000" cy="500814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8442180" y="1295400"/>
              <a:ext cx="6256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/>
                <a:t>MBARI</a:t>
              </a:r>
              <a:endParaRPr lang="en-US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962400" y="6474023"/>
            <a:ext cx="1501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Richard Henthorn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8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dirty="0" err="1" smtClean="0">
                <a:solidFill>
                  <a:schemeClr val="tx1">
                    <a:lumMod val="65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62400" y="6474023"/>
            <a:ext cx="1501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Richard Henthorn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63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r>
              <a:rPr lang="en-US" dirty="0" smtClean="0"/>
              <a:t>Rich Henthorn</a:t>
            </a:r>
          </a:p>
          <a:p>
            <a:pPr lvl="1"/>
            <a:r>
              <a:rPr lang="en-US" dirty="0" smtClean="0"/>
              <a:t>Software Engineer </a:t>
            </a:r>
            <a:r>
              <a:rPr lang="en-US" dirty="0" smtClean="0"/>
              <a:t>at the Monterey Bay Aquarium Research Institute in Moss Landing, CA</a:t>
            </a:r>
          </a:p>
          <a:p>
            <a:r>
              <a:rPr lang="en-US" dirty="0" smtClean="0"/>
              <a:t>Acknowledgements</a:t>
            </a:r>
          </a:p>
          <a:p>
            <a:pPr lvl="1"/>
            <a:r>
              <a:rPr lang="en-US" dirty="0" smtClean="0"/>
              <a:t>The David </a:t>
            </a:r>
            <a:r>
              <a:rPr lang="en-US" dirty="0" smtClean="0"/>
              <a:t>and Lucille Packard Foundation</a:t>
            </a:r>
          </a:p>
          <a:p>
            <a:pPr lvl="1"/>
            <a:r>
              <a:rPr lang="en-US" dirty="0" smtClean="0"/>
              <a:t>MBARI’s </a:t>
            </a:r>
            <a:r>
              <a:rPr lang="en-US" dirty="0" smtClean="0"/>
              <a:t>Pelagic-Benthic Coupling </a:t>
            </a:r>
            <a:r>
              <a:rPr lang="en-US" dirty="0" smtClean="0"/>
              <a:t>Lab</a:t>
            </a:r>
            <a:endParaRPr lang="en-US" dirty="0" smtClean="0"/>
          </a:p>
          <a:p>
            <a:pPr lvl="1"/>
            <a:r>
              <a:rPr lang="en-US" dirty="0" smtClean="0"/>
              <a:t>Scripps </a:t>
            </a:r>
            <a:r>
              <a:rPr lang="en-US" dirty="0" smtClean="0"/>
              <a:t>Institution of Oceanography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62400" y="6474023"/>
            <a:ext cx="1501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Richard Henthorn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33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r>
              <a:rPr lang="en-US" dirty="0" smtClean="0"/>
              <a:t>Agenda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Station M Time-Series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Classic Monitoring</a:t>
            </a:r>
            <a:r>
              <a:rPr lang="en-US" dirty="0" smtClean="0"/>
              <a:t> </a:t>
            </a:r>
            <a:r>
              <a:rPr lang="en-US" dirty="0" smtClean="0"/>
              <a:t>Methods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Benthic </a:t>
            </a:r>
            <a:r>
              <a:rPr lang="en-US" dirty="0" smtClean="0"/>
              <a:t>Rover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Compare </a:t>
            </a:r>
            <a:r>
              <a:rPr lang="en-US" dirty="0" err="1" smtClean="0"/>
              <a:t>Respirometry</a:t>
            </a:r>
            <a:r>
              <a:rPr lang="en-US" dirty="0" smtClean="0"/>
              <a:t> measurements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err="1" smtClean="0"/>
              <a:t>Fluorometry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Future Plans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62400" y="6474023"/>
            <a:ext cx="1501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Richard Henthorn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8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Station </a:t>
            </a:r>
            <a:r>
              <a:rPr lang="en-US" dirty="0" smtClean="0"/>
              <a:t>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b="1" dirty="0" err="1" smtClean="0"/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43000" y="1295400"/>
            <a:ext cx="7391400" cy="5105400"/>
            <a:chOff x="914400" y="1295400"/>
            <a:chExt cx="7391400" cy="51054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4400" y="1295400"/>
              <a:ext cx="7315199" cy="4876800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7680180" y="6123801"/>
              <a:ext cx="6256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/>
                <a:t>MBARI</a:t>
              </a:r>
              <a:endParaRPr lang="en-US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1143000" y="3505200"/>
            <a:ext cx="6096000" cy="26971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Abyssal plains so many km off California coast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4000m depths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12-hours from MBARI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62400" y="6474023"/>
            <a:ext cx="1501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Richard Henthorn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5-Point Star 7"/>
          <p:cNvSpPr/>
          <p:nvPr/>
        </p:nvSpPr>
        <p:spPr>
          <a:xfrm>
            <a:off x="7498080" y="5468112"/>
            <a:ext cx="76200" cy="762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8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Station </a:t>
            </a:r>
            <a:r>
              <a:rPr lang="en-US" dirty="0" smtClean="0"/>
              <a:t>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b="1" dirty="0" err="1" smtClean="0"/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838200" y="1143000"/>
            <a:ext cx="7543800" cy="5181600"/>
            <a:chOff x="838200" y="1143000"/>
            <a:chExt cx="7543800" cy="51816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1143000"/>
              <a:ext cx="7448311" cy="4965541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7756380" y="6047601"/>
              <a:ext cx="6256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/>
                <a:t>MBARI</a:t>
              </a:r>
              <a:endParaRPr lang="en-US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962400" y="6474023"/>
            <a:ext cx="1501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Richard Henthorn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50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dirty="0" smtClean="0"/>
              <a:t>Station M Time-Series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b="1" dirty="0" err="1" smtClean="0"/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henthorn\Desktop\pics\ModifiedPBCoupli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83183"/>
            <a:ext cx="2286000" cy="511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743200" y="1417637"/>
            <a:ext cx="6248400" cy="5059363"/>
          </a:xfrm>
        </p:spPr>
        <p:txBody>
          <a:bodyPr/>
          <a:lstStyle/>
          <a:p>
            <a:r>
              <a:rPr lang="en-US" dirty="0" smtClean="0"/>
              <a:t>Monitor particulate organic carbon (POC) flux</a:t>
            </a:r>
          </a:p>
          <a:p>
            <a:r>
              <a:rPr lang="en-US" dirty="0" smtClean="0"/>
              <a:t>Observe how changes in POC flux effect the sediment community</a:t>
            </a:r>
          </a:p>
          <a:p>
            <a:r>
              <a:rPr lang="en-US" dirty="0" smtClean="0"/>
              <a:t>Begun in 1989 by Ken L. Smith at SIO</a:t>
            </a:r>
          </a:p>
          <a:p>
            <a:r>
              <a:rPr lang="en-US" dirty="0" smtClean="0"/>
              <a:t>Continued at MBARI since 2006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3962400" y="6474023"/>
            <a:ext cx="1501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Richard Henthorn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75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Classic</a:t>
            </a:r>
            <a:r>
              <a:rPr lang="en-US" dirty="0" smtClean="0"/>
              <a:t> Monitoring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04201"/>
            <a:ext cx="3886201" cy="439179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Sediment Traps</a:t>
            </a:r>
          </a:p>
          <a:p>
            <a:r>
              <a:rPr lang="en-US" dirty="0" smtClean="0"/>
              <a:t>Time-lapsed photography of the seafloor</a:t>
            </a:r>
          </a:p>
          <a:p>
            <a:r>
              <a:rPr lang="en-US" dirty="0" smtClean="0"/>
              <a:t>Benthic </a:t>
            </a:r>
            <a:r>
              <a:rPr lang="en-US" dirty="0" err="1" smtClean="0"/>
              <a:t>respirometers</a:t>
            </a:r>
            <a:endParaRPr lang="en-US" dirty="0" smtClean="0"/>
          </a:p>
          <a:p>
            <a:pPr lvl="1"/>
            <a:r>
              <a:rPr lang="en-US" dirty="0" smtClean="0"/>
              <a:t>Estimate Sediment Community O</a:t>
            </a:r>
            <a:r>
              <a:rPr lang="en-US" baseline="-25000" dirty="0" smtClean="0"/>
              <a:t>2</a:t>
            </a:r>
            <a:r>
              <a:rPr lang="en-US" dirty="0" smtClean="0"/>
              <a:t> Consumption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b="1" dirty="0" smtClean="0"/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486400" y="1704201"/>
            <a:ext cx="3581400" cy="3858399"/>
            <a:chOff x="5486400" y="1752600"/>
            <a:chExt cx="3581400" cy="3858399"/>
          </a:xfrm>
        </p:grpSpPr>
        <p:pic>
          <p:nvPicPr>
            <p:cNvPr id="8" name="Picture 2" descr="http://wiki.neptunecanada.ca/download/attachments/15598012/DeviceTypeID_30_sediment_trap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6400" y="1752600"/>
              <a:ext cx="3581400" cy="3581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7761480" y="5334000"/>
              <a:ext cx="13063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/>
                <a:t>NEPTUNE Canada</a:t>
              </a:r>
              <a:endParaRPr lang="en-US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886200" y="3529664"/>
            <a:ext cx="3810000" cy="2718736"/>
            <a:chOff x="3886200" y="3529664"/>
            <a:chExt cx="3810000" cy="2718736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6200" y="3529664"/>
              <a:ext cx="3708209" cy="2456688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6997098" y="5940623"/>
              <a:ext cx="6991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MBARI</a:t>
              </a:r>
              <a:endParaRPr lang="en-US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962400" y="6474023"/>
            <a:ext cx="1501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Richard Henthorn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982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Classic Monitoring</a:t>
            </a:r>
            <a:r>
              <a:rPr lang="en-US" dirty="0" smtClean="0"/>
              <a:t> </a:t>
            </a:r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4123267" cy="456902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Free-Vehicle Grab </a:t>
            </a:r>
            <a:r>
              <a:rPr lang="en-US" dirty="0" err="1" smtClean="0"/>
              <a:t>Respirometer</a:t>
            </a:r>
            <a:endParaRPr lang="en-US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4 </a:t>
            </a:r>
            <a:r>
              <a:rPr lang="en-US" dirty="0" err="1" smtClean="0"/>
              <a:t>respirometer</a:t>
            </a:r>
            <a:r>
              <a:rPr lang="en-US" dirty="0" smtClean="0"/>
              <a:t> chambers conduct 48 </a:t>
            </a:r>
            <a:r>
              <a:rPr lang="en-US" dirty="0" err="1" smtClean="0"/>
              <a:t>hr</a:t>
            </a:r>
            <a:r>
              <a:rPr lang="en-US" dirty="0" smtClean="0"/>
              <a:t> measurements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Scoops grab samples of measured sediment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Returns with measurements and samples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~3</a:t>
            </a:r>
            <a:r>
              <a:rPr lang="en-US" dirty="0" smtClean="0"/>
              <a:t> samples/year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b="1" dirty="0" smtClean="0"/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275667" y="2063750"/>
            <a:ext cx="4868333" cy="3956050"/>
            <a:chOff x="4275667" y="2063750"/>
            <a:chExt cx="4868333" cy="3956050"/>
          </a:xfrm>
        </p:grpSpPr>
        <p:pic>
          <p:nvPicPr>
            <p:cNvPr id="3074" name="Picture 2" descr="C:\Users\henthorn\Desktop\pics\FVGR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5667" y="2063750"/>
              <a:ext cx="4868333" cy="3651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8368698" y="5712023"/>
              <a:ext cx="6991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MBARI</a:t>
              </a:r>
              <a:endParaRPr lang="en-US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pic>
        <p:nvPicPr>
          <p:cNvPr id="3075" name="Picture 3" descr="C:\Users\henthorn\Pictures\2014-02-12\FVGR-chamber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056" y="3200400"/>
            <a:ext cx="2627820" cy="2755900"/>
          </a:xfrm>
          <a:prstGeom prst="rect">
            <a:avLst/>
          </a:prstGeom>
          <a:noFill/>
          <a:ln w="50800">
            <a:solidFill>
              <a:schemeClr val="tx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962400" y="6474023"/>
            <a:ext cx="1501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Richard Henthorn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854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dirty="0" smtClean="0"/>
              <a:t>Benthic Rover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52600"/>
            <a:ext cx="3810000" cy="4495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MBARI Continued development begun at SIO</a:t>
            </a:r>
          </a:p>
          <a:p>
            <a:r>
              <a:rPr lang="en-US" dirty="0" smtClean="0"/>
              <a:t>Untethered autonomous vehicle</a:t>
            </a:r>
          </a:p>
          <a:p>
            <a:r>
              <a:rPr lang="en-US" dirty="0" smtClean="0"/>
              <a:t>6000m rated</a:t>
            </a:r>
          </a:p>
          <a:p>
            <a:r>
              <a:rPr lang="en-US" dirty="0" smtClean="0"/>
              <a:t>Conduct B-R measurements continuously for 1+ year</a:t>
            </a:r>
          </a:p>
          <a:p>
            <a:r>
              <a:rPr lang="en-US" dirty="0" smtClean="0"/>
              <a:t>~150 samples/year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b="1" dirty="0" smtClean="0"/>
              <a:t>Rover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038600" y="2362200"/>
            <a:ext cx="4876800" cy="3279577"/>
            <a:chOff x="4038600" y="2362200"/>
            <a:chExt cx="4876800" cy="3279577"/>
          </a:xfrm>
        </p:grpSpPr>
        <p:pic>
          <p:nvPicPr>
            <p:cNvPr id="5124" name="Picture 4" descr="C:\Users\henthorn\Pictures\2014-02-12\Rover-frame-grab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8600" y="2362200"/>
              <a:ext cx="4850744" cy="2971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8216298" y="5334000"/>
              <a:ext cx="6991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MBARI</a:t>
              </a:r>
              <a:endParaRPr lang="en-US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962400" y="6474023"/>
            <a:ext cx="15016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Richard Henthorn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8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10889</TotalTime>
  <Words>541</Words>
  <Application>Microsoft Office PowerPoint</Application>
  <PresentationFormat>On-screen Show (4:3)</PresentationFormat>
  <Paragraphs>167</Paragraphs>
  <Slides>17</Slides>
  <Notes>7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MBARI Benthic Rover at Station M</vt:lpstr>
      <vt:lpstr>Introduction</vt:lpstr>
      <vt:lpstr>Introduction</vt:lpstr>
      <vt:lpstr>Station M</vt:lpstr>
      <vt:lpstr>Station M</vt:lpstr>
      <vt:lpstr>Station M Time-Series</vt:lpstr>
      <vt:lpstr>Classic Monitoring Methods</vt:lpstr>
      <vt:lpstr>Classic Monitoring Methods</vt:lpstr>
      <vt:lpstr>Benthic Rover</vt:lpstr>
      <vt:lpstr>Benthic Rover</vt:lpstr>
      <vt:lpstr>Benthic Rover</vt:lpstr>
      <vt:lpstr>Benthic Respirometry Comparison</vt:lpstr>
      <vt:lpstr>Benthic Respirometry Comparison</vt:lpstr>
      <vt:lpstr>Fluorometry Images</vt:lpstr>
      <vt:lpstr>Fluorometry Images</vt:lpstr>
      <vt:lpstr>Future Plans</vt:lpstr>
      <vt:lpstr>Questions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 Henthorn</dc:creator>
  <cp:lastModifiedBy>Richard Henthorn</cp:lastModifiedBy>
  <cp:revision>70</cp:revision>
  <dcterms:created xsi:type="dcterms:W3CDTF">2014-02-06T00:55:02Z</dcterms:created>
  <dcterms:modified xsi:type="dcterms:W3CDTF">2014-02-19T18:01:18Z</dcterms:modified>
</cp:coreProperties>
</file>