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Default Extension="mp4" ContentType="video/unknown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73" r:id="rId6"/>
    <p:sldId id="272" r:id="rId7"/>
    <p:sldId id="277" r:id="rId8"/>
    <p:sldId id="267" r:id="rId9"/>
    <p:sldId id="262" r:id="rId10"/>
    <p:sldId id="281" r:id="rId11"/>
    <p:sldId id="268" r:id="rId12"/>
    <p:sldId id="263" r:id="rId13"/>
    <p:sldId id="283" r:id="rId14"/>
    <p:sldId id="264" r:id="rId15"/>
    <p:sldId id="284" r:id="rId16"/>
    <p:sldId id="265" r:id="rId17"/>
    <p:sldId id="271" r:id="rId18"/>
    <p:sldId id="278" r:id="rId19"/>
    <p:sldId id="279" r:id="rId20"/>
    <p:sldId id="280" r:id="rId21"/>
    <p:sldId id="282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>
        <p:scale>
          <a:sx n="100" d="100"/>
          <a:sy n="100" d="100"/>
        </p:scale>
        <p:origin x="-270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9087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4156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3250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1294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4755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2854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2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792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8319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975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9636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5EB1B-7D9B-45CC-8087-1E5BA4B55748}" type="datetimeFigureOut">
              <a:rPr lang="en-US" smtClean="0"/>
              <a:t>2/12/2014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CB2BF8-C48F-4F0B-9B9B-63BF9740A21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85552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iff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if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685800" y="3101975"/>
            <a:ext cx="7772400" cy="1470025"/>
          </a:xfrm>
        </p:spPr>
        <p:txBody>
          <a:bodyPr/>
          <a:lstStyle/>
          <a:p>
            <a:r>
              <a:rPr lang="en-US" dirty="0" smtClean="0"/>
              <a:t>MBARI Benthic Rover at</a:t>
            </a:r>
            <a:br>
              <a:rPr lang="en-US" dirty="0" smtClean="0"/>
            </a:br>
            <a:r>
              <a:rPr lang="en-US" i="1" dirty="0" smtClean="0"/>
              <a:t>Station M</a:t>
            </a:r>
            <a:endParaRPr lang="en-US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1371600" y="4648200"/>
            <a:ext cx="6400800" cy="1752600"/>
          </a:xfrm>
        </p:spPr>
        <p:txBody>
          <a:bodyPr/>
          <a:lstStyle/>
          <a:p>
            <a:r>
              <a:rPr lang="en-US" dirty="0" smtClean="0"/>
              <a:t>Towards Continuous Long-Term Deep-Ocean Observation in the Northeastern Pacific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2057400" y="128852"/>
            <a:ext cx="5029200" cy="3071548"/>
            <a:chOff x="2057400" y="128852"/>
            <a:chExt cx="5029200" cy="3071548"/>
          </a:xfrm>
        </p:grpSpPr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128852"/>
              <a:ext cx="5029200" cy="2833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8" name="TextBox 7"/>
            <p:cNvSpPr txBox="1"/>
            <p:nvPr/>
          </p:nvSpPr>
          <p:spPr>
            <a:xfrm>
              <a:off x="6400800" y="2923401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99252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87331"/>
            <a:ext cx="4038600" cy="463727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Operation Profile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Transit to measurement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Image measurement area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Insert B-R chambers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Measure O</a:t>
            </a:r>
            <a:r>
              <a:rPr lang="en-US" baseline="-25000" dirty="0" smtClean="0"/>
              <a:t>2</a:t>
            </a:r>
            <a:r>
              <a:rPr lang="en-US" dirty="0" smtClean="0"/>
              <a:t> for 48hrs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Raise chambers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Rover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361588" y="2057400"/>
            <a:ext cx="4109914" cy="3812977"/>
            <a:chOff x="4361588" y="2057400"/>
            <a:chExt cx="4109914" cy="3812977"/>
          </a:xfrm>
        </p:grpSpPr>
        <p:pic>
          <p:nvPicPr>
            <p:cNvPr id="7176" name="Picture 8" descr="C:\Users\henthorn\Pictures\2014-02-12\Benthic rover moving V3287-003.jp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61588" y="2057400"/>
              <a:ext cx="4066449" cy="3505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8" name="TextBox 17"/>
            <p:cNvSpPr txBox="1"/>
            <p:nvPr/>
          </p:nvSpPr>
          <p:spPr>
            <a:xfrm>
              <a:off x="7772400" y="5562600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07427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Rover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4" name="chambers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1676400"/>
            <a:ext cx="7543800" cy="424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789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Benthic </a:t>
            </a:r>
            <a:r>
              <a:rPr lang="en-US" dirty="0" err="1" smtClean="0"/>
              <a:t>Respirometry</a:t>
            </a:r>
            <a:r>
              <a:rPr lang="en-US" dirty="0" smtClean="0"/>
              <a:t> Comparison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229600" cy="4525963"/>
          </a:xfrm>
        </p:spPr>
        <p:txBody>
          <a:bodyPr/>
          <a:lstStyle/>
          <a:p>
            <a:r>
              <a:rPr lang="en-US" dirty="0" smtClean="0"/>
              <a:t>Increased sample frequency</a:t>
            </a:r>
          </a:p>
          <a:p>
            <a:pPr lvl="1"/>
            <a:r>
              <a:rPr lang="en-US" dirty="0" smtClean="0"/>
              <a:t> 150 from 3-4 per year</a:t>
            </a:r>
          </a:p>
          <a:p>
            <a:pPr lvl="1"/>
            <a:r>
              <a:rPr lang="en-US" dirty="0" smtClean="0"/>
              <a:t>Can observe seasonal and episodic changes</a:t>
            </a:r>
          </a:p>
          <a:p>
            <a:r>
              <a:rPr lang="en-US" dirty="0" smtClean="0"/>
              <a:t> Add some context</a:t>
            </a:r>
          </a:p>
          <a:p>
            <a:pPr lvl="1"/>
            <a:r>
              <a:rPr lang="en-US" dirty="0" smtClean="0"/>
              <a:t>Currents</a:t>
            </a:r>
          </a:p>
          <a:p>
            <a:pPr lvl="1"/>
            <a:r>
              <a:rPr lang="en-US" dirty="0" smtClean="0"/>
              <a:t>Other suggestions (nitrates?)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</a:t>
            </a:r>
            <a:r>
              <a:rPr lang="en-US" sz="1400" b="1" dirty="0" smtClean="0"/>
              <a:t>BR Comp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707136" y="1485039"/>
            <a:ext cx="7764366" cy="3013738"/>
            <a:chOff x="707136" y="1485039"/>
            <a:chExt cx="7764366" cy="3013738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7136" y="1485039"/>
              <a:ext cx="7729728" cy="2737104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7772400" y="4191000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Benthic </a:t>
            </a:r>
            <a:r>
              <a:rPr lang="en-US" dirty="0" err="1" smtClean="0"/>
              <a:t>Respirometry</a:t>
            </a:r>
            <a:r>
              <a:rPr lang="en-US" dirty="0" smtClean="0"/>
              <a:t> Comparison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</a:t>
            </a:r>
            <a:r>
              <a:rPr lang="en-US" sz="1400" b="1" dirty="0" smtClean="0"/>
              <a:t>BR Comp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0" name="Content Placeholder 2"/>
          <p:cNvSpPr>
            <a:spLocks noGrp="1"/>
          </p:cNvSpPr>
          <p:nvPr>
            <p:ph idx="1"/>
          </p:nvPr>
        </p:nvSpPr>
        <p:spPr>
          <a:xfrm>
            <a:off x="762000" y="4465637"/>
            <a:ext cx="7848600" cy="1858963"/>
          </a:xfrm>
        </p:spPr>
        <p:txBody>
          <a:bodyPr>
            <a:normAutofit/>
          </a:bodyPr>
          <a:lstStyle/>
          <a:p>
            <a:r>
              <a:rPr lang="en-US" dirty="0" smtClean="0"/>
              <a:t>Rover SCOC estimates 2012</a:t>
            </a:r>
          </a:p>
          <a:p>
            <a:r>
              <a:rPr lang="en-US" dirty="0" smtClean="0"/>
              <a:t>Equivalent classic FVGR estimates</a:t>
            </a:r>
          </a:p>
          <a:p>
            <a:r>
              <a:rPr lang="en-US" dirty="0" smtClean="0"/>
              <a:t>Observing details and events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2971800" y="2514600"/>
            <a:ext cx="4114800" cy="533400"/>
            <a:chOff x="2971800" y="2514600"/>
            <a:chExt cx="4114800" cy="533400"/>
          </a:xfrm>
        </p:grpSpPr>
        <p:sp>
          <p:nvSpPr>
            <p:cNvPr id="11" name="Isosceles Triangle 10"/>
            <p:cNvSpPr/>
            <p:nvPr/>
          </p:nvSpPr>
          <p:spPr>
            <a:xfrm>
              <a:off x="7010400" y="2514600"/>
              <a:ext cx="76200" cy="762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/>
            <p:cNvSpPr/>
            <p:nvPr/>
          </p:nvSpPr>
          <p:spPr>
            <a:xfrm>
              <a:off x="5029200" y="2667000"/>
              <a:ext cx="76200" cy="762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/>
            <p:cNvSpPr/>
            <p:nvPr/>
          </p:nvSpPr>
          <p:spPr>
            <a:xfrm>
              <a:off x="2971800" y="2971800"/>
              <a:ext cx="76200" cy="76200"/>
            </a:xfrm>
            <a:prstGeom prst="triangle">
              <a:avLst/>
            </a:prstGeom>
            <a:solidFill>
              <a:srgbClr val="FF0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3048000" y="2590800"/>
            <a:ext cx="4000500" cy="419100"/>
            <a:chOff x="3048000" y="2590800"/>
            <a:chExt cx="4000500" cy="419100"/>
          </a:xfrm>
        </p:grpSpPr>
        <p:cxnSp>
          <p:nvCxnSpPr>
            <p:cNvPr id="16" name="Straight Connector 15"/>
            <p:cNvCxnSpPr>
              <a:endCxn id="12" idx="1"/>
            </p:cNvCxnSpPr>
            <p:nvPr/>
          </p:nvCxnSpPr>
          <p:spPr>
            <a:xfrm flipV="1">
              <a:off x="3048000" y="2705100"/>
              <a:ext cx="2000250" cy="3048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>
              <a:stCxn id="11" idx="3"/>
              <a:endCxn id="12" idx="5"/>
            </p:cNvCxnSpPr>
            <p:nvPr/>
          </p:nvCxnSpPr>
          <p:spPr>
            <a:xfrm flipH="1">
              <a:off x="5086350" y="2590800"/>
              <a:ext cx="1962150" cy="114300"/>
            </a:xfrm>
            <a:prstGeom prst="line">
              <a:avLst/>
            </a:prstGeom>
            <a:ln>
              <a:solidFill>
                <a:srgbClr val="FF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3652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err="1" smtClean="0"/>
              <a:t>Fluorometry</a:t>
            </a:r>
            <a:r>
              <a:rPr lang="en-US" dirty="0" smtClean="0"/>
              <a:t> Images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b="1" dirty="0" err="1" smtClean="0"/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47800"/>
            <a:ext cx="2986960" cy="4691689"/>
          </a:xfrm>
          <a:ln w="25400">
            <a:solidFill>
              <a:schemeClr val="tx1">
                <a:lumMod val="65000"/>
              </a:schemeClr>
            </a:solidFill>
          </a:ln>
        </p:spPr>
      </p:pic>
      <p:grpSp>
        <p:nvGrpSpPr>
          <p:cNvPr id="13" name="Group 12"/>
          <p:cNvGrpSpPr/>
          <p:nvPr/>
        </p:nvGrpSpPr>
        <p:grpSpPr>
          <a:xfrm>
            <a:off x="3357561" y="1447800"/>
            <a:ext cx="5802459" cy="4620399"/>
            <a:chOff x="3357561" y="1447800"/>
            <a:chExt cx="5802459" cy="4620399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57561" y="1447800"/>
              <a:ext cx="5768578" cy="4343400"/>
            </a:xfrm>
            <a:prstGeom prst="rect">
              <a:avLst/>
            </a:prstGeom>
            <a:ln w="25400">
              <a:solidFill>
                <a:schemeClr val="tx1">
                  <a:lumMod val="65000"/>
                </a:schemeClr>
              </a:solidFill>
            </a:ln>
          </p:spPr>
        </p:pic>
        <p:sp>
          <p:nvSpPr>
            <p:cNvPr id="12" name="TextBox 11"/>
            <p:cNvSpPr txBox="1"/>
            <p:nvPr/>
          </p:nvSpPr>
          <p:spPr>
            <a:xfrm>
              <a:off x="8534400" y="5791200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4" name="TextBox 13"/>
          <p:cNvSpPr txBox="1"/>
          <p:nvPr/>
        </p:nvSpPr>
        <p:spPr>
          <a:xfrm>
            <a:off x="2667000" y="6123801"/>
            <a:ext cx="6256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MBARI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</p:spPr>
        <p:txBody>
          <a:bodyPr/>
          <a:lstStyle/>
          <a:p>
            <a:r>
              <a:rPr lang="en-US" dirty="0" err="1" smtClean="0"/>
              <a:t>Fluorometry</a:t>
            </a:r>
            <a:r>
              <a:rPr lang="en-US" dirty="0" smtClean="0"/>
              <a:t> Images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2239963"/>
          </a:xfrm>
        </p:spPr>
        <p:txBody>
          <a:bodyPr/>
          <a:lstStyle/>
          <a:p>
            <a:r>
              <a:rPr lang="en-US" dirty="0" smtClean="0"/>
              <a:t>Mean gray fluorescence from images</a:t>
            </a:r>
          </a:p>
          <a:p>
            <a:r>
              <a:rPr lang="en-US" dirty="0" smtClean="0"/>
              <a:t>Matches well with </a:t>
            </a:r>
            <a:r>
              <a:rPr lang="en-US" dirty="0" err="1" smtClean="0"/>
              <a:t>Phytodetrital</a:t>
            </a:r>
            <a:r>
              <a:rPr lang="en-US" dirty="0" smtClean="0"/>
              <a:t> % cover</a:t>
            </a:r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b="1" dirty="0" err="1" smtClean="0"/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2787439"/>
            <a:ext cx="6127449" cy="354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704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/>
          <a:lstStyle/>
          <a:p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76400"/>
            <a:ext cx="4267200" cy="4525963"/>
          </a:xfrm>
        </p:spPr>
        <p:txBody>
          <a:bodyPr/>
          <a:lstStyle/>
          <a:p>
            <a:r>
              <a:rPr lang="en-US" dirty="0" smtClean="0"/>
              <a:t>Remote </a:t>
            </a:r>
            <a:r>
              <a:rPr lang="en-US" dirty="0" err="1" smtClean="0"/>
              <a:t>comms</a:t>
            </a:r>
            <a:r>
              <a:rPr lang="en-US" dirty="0" smtClean="0"/>
              <a:t> and control</a:t>
            </a:r>
          </a:p>
          <a:p>
            <a:r>
              <a:rPr lang="en-US" dirty="0" smtClean="0"/>
              <a:t>Expand instrument suite</a:t>
            </a:r>
          </a:p>
          <a:p>
            <a:r>
              <a:rPr lang="en-US" dirty="0" smtClean="0"/>
              <a:t>Replicate / G2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Future</a:t>
            </a:r>
            <a:endParaRPr lang="en-US" sz="1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3276601" y="1295400"/>
            <a:ext cx="5791199" cy="5236744"/>
            <a:chOff x="3276601" y="1295400"/>
            <a:chExt cx="5791199" cy="5236744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76601" y="1524000"/>
              <a:ext cx="5715000" cy="5008144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8442180" y="1295400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Stuff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b="1" dirty="0" err="1" smtClean="0"/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631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Classic</a:t>
            </a:r>
            <a:r>
              <a:rPr lang="en-US" dirty="0" smtClean="0"/>
              <a:t> Monitoring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05001"/>
            <a:ext cx="4017589" cy="4114799"/>
          </a:xfrm>
        </p:spPr>
        <p:txBody>
          <a:bodyPr/>
          <a:lstStyle/>
          <a:p>
            <a:r>
              <a:rPr lang="en-US" dirty="0" smtClean="0"/>
              <a:t>Time-lapsed film photography of the seafloor</a:t>
            </a:r>
            <a:endParaRPr lang="en-US" dirty="0" smtClean="0"/>
          </a:p>
          <a:p>
            <a:pPr lvl="1"/>
            <a:r>
              <a:rPr lang="en-US" dirty="0" smtClean="0"/>
              <a:t>So-many photos per day</a:t>
            </a:r>
          </a:p>
          <a:p>
            <a:pPr lvl="1"/>
            <a:r>
              <a:rPr lang="en-US" dirty="0" smtClean="0"/>
              <a:t>So-many months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2172101"/>
            <a:ext cx="4255697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080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Classic</a:t>
            </a:r>
            <a:r>
              <a:rPr lang="en-US" dirty="0" smtClean="0"/>
              <a:t> Monitoring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1"/>
            <a:ext cx="4191000" cy="4267200"/>
          </a:xfrm>
        </p:spPr>
        <p:txBody>
          <a:bodyPr/>
          <a:lstStyle/>
          <a:p>
            <a:r>
              <a:rPr lang="en-US" dirty="0" smtClean="0"/>
              <a:t>Sediment </a:t>
            </a:r>
            <a:r>
              <a:rPr lang="en-US" dirty="0" smtClean="0"/>
              <a:t>Traps</a:t>
            </a:r>
          </a:p>
          <a:p>
            <a:pPr lvl="1"/>
            <a:r>
              <a:rPr lang="en-US" dirty="0" smtClean="0"/>
              <a:t>Collect sediment for so-many days</a:t>
            </a:r>
          </a:p>
          <a:p>
            <a:pPr lvl="1"/>
            <a:r>
              <a:rPr lang="en-US" dirty="0" smtClean="0"/>
              <a:t>So-many samples</a:t>
            </a:r>
          </a:p>
          <a:p>
            <a:pPr lvl="1"/>
            <a:r>
              <a:rPr lang="en-US" dirty="0" smtClean="0"/>
              <a:t>So-many months</a:t>
            </a:r>
          </a:p>
          <a:p>
            <a:pPr lvl="1"/>
            <a:r>
              <a:rPr lang="en-US" dirty="0" smtClean="0"/>
              <a:t>Still in use with updated version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2050" name="Picture 2" descr="http://wiki.neptunecanada.ca/download/attachments/15598012/DeviceTypeID_30_sediment_tra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89" y="1905000"/>
            <a:ext cx="3810000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6847080" y="5666601"/>
            <a:ext cx="130632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smtClean="0"/>
              <a:t>NEPTUNE Canada</a:t>
            </a:r>
            <a:endParaRPr lang="en-US" sz="12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5536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Rich Henthorn</a:t>
            </a:r>
          </a:p>
          <a:p>
            <a:pPr lvl="1"/>
            <a:r>
              <a:rPr lang="en-US" dirty="0" smtClean="0"/>
              <a:t>Engineer at the Monterey Bay Aquarium Research Institute in Moss Landing, CA</a:t>
            </a:r>
          </a:p>
          <a:p>
            <a:r>
              <a:rPr lang="en-US" dirty="0" smtClean="0"/>
              <a:t>Acknowledgements</a:t>
            </a:r>
          </a:p>
          <a:p>
            <a:pPr lvl="1"/>
            <a:r>
              <a:rPr lang="en-US" dirty="0" smtClean="0"/>
              <a:t>David and Lucille Packard Foundation</a:t>
            </a:r>
          </a:p>
          <a:p>
            <a:pPr lvl="1"/>
            <a:r>
              <a:rPr lang="en-US" dirty="0" smtClean="0"/>
              <a:t>MBARI Pelagic-Benthic Coupling </a:t>
            </a:r>
            <a:r>
              <a:rPr lang="en-US" dirty="0" smtClean="0"/>
              <a:t>Lab (Smith Lab)</a:t>
            </a:r>
            <a:endParaRPr lang="en-US" dirty="0" smtClean="0"/>
          </a:p>
          <a:p>
            <a:pPr lvl="1"/>
            <a:r>
              <a:rPr lang="en-US" dirty="0" smtClean="0"/>
              <a:t>Scripps Ocean Institute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33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Classic Monitoring</a:t>
            </a:r>
            <a:r>
              <a:rPr lang="en-US" dirty="0" smtClean="0"/>
              <a:t> </a:t>
            </a:r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4098" name="Picture 2" descr="C:\Users\henthorn\Pictures\2014-02-12\FVGR-chamber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2362200"/>
            <a:ext cx="3035546" cy="3183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4123267" cy="45690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Free-Vehicle Grab </a:t>
            </a:r>
            <a:r>
              <a:rPr lang="en-US" dirty="0" err="1" smtClean="0"/>
              <a:t>Respirometer</a:t>
            </a:r>
            <a:endParaRPr lang="en-US" dirty="0" smtClean="0"/>
          </a:p>
          <a:p>
            <a:pPr lvl="1"/>
            <a:r>
              <a:rPr lang="en-US" dirty="0" smtClean="0"/>
              <a:t>4 </a:t>
            </a:r>
            <a:r>
              <a:rPr lang="en-US" dirty="0" err="1" smtClean="0"/>
              <a:t>respirometer</a:t>
            </a:r>
            <a:r>
              <a:rPr lang="en-US" dirty="0" smtClean="0"/>
              <a:t> chambers conduct 48 </a:t>
            </a:r>
            <a:r>
              <a:rPr lang="en-US" dirty="0" err="1" smtClean="0"/>
              <a:t>hr</a:t>
            </a:r>
            <a:r>
              <a:rPr lang="en-US" dirty="0" smtClean="0"/>
              <a:t> measurements</a:t>
            </a:r>
          </a:p>
          <a:p>
            <a:pPr lvl="1"/>
            <a:r>
              <a:rPr lang="en-US" dirty="0" smtClean="0"/>
              <a:t>Spring-loaded scoops grab samples of measured sediment</a:t>
            </a:r>
          </a:p>
          <a:p>
            <a:pPr lvl="1"/>
            <a:r>
              <a:rPr lang="en-US" dirty="0" smtClean="0"/>
              <a:t>Returns to surface with measurements and samples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2510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687331"/>
            <a:ext cx="3962400" cy="463727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Operation Profile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Transit to measurement site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Image measurement area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Insert B-R chambers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Measure O2 4/</a:t>
            </a:r>
            <a:r>
              <a:rPr lang="en-US" dirty="0" err="1" smtClean="0"/>
              <a:t>hr</a:t>
            </a:r>
            <a:r>
              <a:rPr lang="en-US" dirty="0" smtClean="0"/>
              <a:t> for 48hrs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Raise chambers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Rover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7172" name="Picture 4" descr="C:\Users\henthorn\Pictures\2014-02-12\Benthic rover moving V3287-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4789" y="1618997"/>
            <a:ext cx="4486649" cy="3867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C:\Users\henthorn\Pictures\2014-02-12\Benthic rover moving V328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581400"/>
            <a:ext cx="1821854" cy="2576513"/>
          </a:xfrm>
          <a:prstGeom prst="rect">
            <a:avLst/>
          </a:prstGeom>
          <a:noFill/>
          <a:ln w="25400">
            <a:solidFill>
              <a:schemeClr val="tx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5" name="Picture 7" descr="C:\Users\henthorn\Pictures\2014-02-12\Benthic rover moving V3287-00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2336" y="4038600"/>
            <a:ext cx="1770064" cy="1844020"/>
          </a:xfrm>
          <a:prstGeom prst="rect">
            <a:avLst/>
          </a:prstGeom>
          <a:noFill/>
          <a:ln w="25400">
            <a:solidFill>
              <a:schemeClr val="tx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812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in)">
                                      <p:cBhvr>
                                        <p:cTn id="23" dur="5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ox(out)">
                                      <p:cBhvr>
                                        <p:cTn id="41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525963"/>
          </a:xfrm>
        </p:spPr>
        <p:txBody>
          <a:bodyPr/>
          <a:lstStyle/>
          <a:p>
            <a:r>
              <a:rPr lang="en-US" dirty="0" smtClean="0"/>
              <a:t>Agenda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Station M Time-Series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Classic Monitoring</a:t>
            </a:r>
            <a:r>
              <a:rPr lang="en-US" dirty="0" smtClean="0"/>
              <a:t> </a:t>
            </a:r>
            <a:r>
              <a:rPr lang="en-US" dirty="0" smtClean="0"/>
              <a:t>Methods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Evolving Methods - Benthic </a:t>
            </a:r>
            <a:r>
              <a:rPr lang="en-US" dirty="0" smtClean="0"/>
              <a:t>Rover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Benthic </a:t>
            </a:r>
            <a:r>
              <a:rPr lang="en-US" dirty="0" err="1" smtClean="0"/>
              <a:t>Respirometry</a:t>
            </a:r>
            <a:r>
              <a:rPr lang="en-US" dirty="0" smtClean="0"/>
              <a:t> Comparison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dirty="0" err="1" smtClean="0"/>
              <a:t>Fluorometry</a:t>
            </a:r>
            <a:endParaRPr lang="en-US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dirty="0" smtClean="0"/>
              <a:t>Future Plans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Station </a:t>
            </a:r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b="1" dirty="0" err="1" smtClean="0"/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5-Point Star 7"/>
          <p:cNvSpPr/>
          <p:nvPr/>
        </p:nvSpPr>
        <p:spPr>
          <a:xfrm>
            <a:off x="7239000" y="5715000"/>
            <a:ext cx="76200" cy="762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143000" y="1295400"/>
            <a:ext cx="7391400" cy="5105400"/>
            <a:chOff x="914400" y="1295400"/>
            <a:chExt cx="7391400" cy="5105400"/>
          </a:xfrm>
        </p:grpSpPr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4400" y="1295400"/>
              <a:ext cx="7315199" cy="487680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7680180" y="6123801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1143000" y="3703637"/>
            <a:ext cx="8229600" cy="2697163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</a:rPr>
              <a:t>So many kilometers off shore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Abyssal plains</a:t>
            </a:r>
          </a:p>
          <a:p>
            <a:r>
              <a:rPr lang="en-US" dirty="0" smtClean="0">
                <a:solidFill>
                  <a:schemeClr val="bg1"/>
                </a:solidFill>
              </a:rPr>
              <a:t>4000m depth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1143000"/>
          </a:xfrm>
        </p:spPr>
        <p:txBody>
          <a:bodyPr/>
          <a:lstStyle/>
          <a:p>
            <a:r>
              <a:rPr lang="en-US" dirty="0" smtClean="0"/>
              <a:t>Station </a:t>
            </a:r>
            <a:r>
              <a:rPr lang="en-US" dirty="0" smtClean="0"/>
              <a:t>M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b="1" dirty="0" err="1" smtClean="0"/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838200" y="1143000"/>
            <a:ext cx="7543800" cy="5181600"/>
            <a:chOff x="838200" y="1143000"/>
            <a:chExt cx="7543800" cy="5181600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00" y="1143000"/>
              <a:ext cx="7448311" cy="4965541"/>
            </a:xfrm>
            <a:prstGeom prst="rect">
              <a:avLst/>
            </a:prstGeom>
          </p:spPr>
        </p:pic>
        <p:sp>
          <p:nvSpPr>
            <p:cNvPr id="11" name="TextBox 10"/>
            <p:cNvSpPr txBox="1"/>
            <p:nvPr/>
          </p:nvSpPr>
          <p:spPr>
            <a:xfrm>
              <a:off x="7756380" y="6047601"/>
              <a:ext cx="6256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MBARI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9750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</p:spPr>
        <p:txBody>
          <a:bodyPr/>
          <a:lstStyle/>
          <a:p>
            <a:r>
              <a:rPr lang="en-US" dirty="0" smtClean="0"/>
              <a:t>Station M Time-Series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b="1" dirty="0" err="1" smtClean="0"/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pic>
        <p:nvPicPr>
          <p:cNvPr id="1026" name="Picture 2" descr="C:\Users\henthorn\Desktop\pics\ModifiedPBCoupling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83183"/>
            <a:ext cx="2286000" cy="5117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2743200" y="1417637"/>
            <a:ext cx="6248400" cy="5059363"/>
          </a:xfrm>
        </p:spPr>
        <p:txBody>
          <a:bodyPr/>
          <a:lstStyle/>
          <a:p>
            <a:r>
              <a:rPr lang="en-US" dirty="0" smtClean="0"/>
              <a:t>Monitor particulate organic carbon (POC) flux</a:t>
            </a:r>
          </a:p>
          <a:p>
            <a:r>
              <a:rPr lang="en-US" dirty="0" smtClean="0"/>
              <a:t>Observe how changes in POC flux effect the sediment community</a:t>
            </a:r>
          </a:p>
          <a:p>
            <a:r>
              <a:rPr lang="en-US" dirty="0" smtClean="0"/>
              <a:t>Begun in 1989 by Ken L. Smith at SIO</a:t>
            </a:r>
          </a:p>
          <a:p>
            <a:r>
              <a:rPr lang="en-US" dirty="0" smtClean="0"/>
              <a:t>Continued at MBARI since 2006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4375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Classic</a:t>
            </a:r>
            <a:r>
              <a:rPr lang="en-US" dirty="0" smtClean="0"/>
              <a:t> Monitoring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04201"/>
            <a:ext cx="3886201" cy="4391799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Sediment Traps</a:t>
            </a:r>
          </a:p>
          <a:p>
            <a:r>
              <a:rPr lang="en-US" dirty="0" smtClean="0"/>
              <a:t>Time-lapsed photography of the seafloor</a:t>
            </a:r>
          </a:p>
          <a:p>
            <a:r>
              <a:rPr lang="en-US" dirty="0" smtClean="0"/>
              <a:t>Benthic </a:t>
            </a:r>
            <a:r>
              <a:rPr lang="en-US" dirty="0" err="1" smtClean="0"/>
              <a:t>respirometers</a:t>
            </a:r>
            <a:endParaRPr lang="en-US" dirty="0" smtClean="0"/>
          </a:p>
          <a:p>
            <a:pPr lvl="1"/>
            <a:r>
              <a:rPr lang="en-US" dirty="0" smtClean="0"/>
              <a:t>Estimate Sediment Community O</a:t>
            </a:r>
            <a:r>
              <a:rPr lang="en-US" baseline="-25000" dirty="0" smtClean="0"/>
              <a:t>2</a:t>
            </a:r>
            <a:r>
              <a:rPr lang="en-US" dirty="0" smtClean="0"/>
              <a:t> Consumption</a:t>
            </a:r>
            <a:endParaRPr lang="en-US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486400" y="1704201"/>
            <a:ext cx="3581400" cy="3858399"/>
            <a:chOff x="5486400" y="1752600"/>
            <a:chExt cx="3581400" cy="3858399"/>
          </a:xfrm>
        </p:grpSpPr>
        <p:pic>
          <p:nvPicPr>
            <p:cNvPr id="8" name="Picture 2" descr="http://wiki.neptunecanada.ca/download/attachments/15598012/DeviceTypeID_30_sediment_trap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86400" y="1752600"/>
              <a:ext cx="3581400" cy="3581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7761480" y="5334000"/>
              <a:ext cx="1306320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b="1" dirty="0" smtClean="0"/>
                <a:t>NEPTUNE Canada</a:t>
              </a:r>
              <a:endParaRPr lang="en-US" sz="12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3886200" y="3529664"/>
            <a:ext cx="3810000" cy="2718736"/>
            <a:chOff x="3886200" y="3529664"/>
            <a:chExt cx="3810000" cy="2718736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86200" y="3529664"/>
              <a:ext cx="3708209" cy="2456688"/>
            </a:xfrm>
            <a:prstGeom prst="rect">
              <a:avLst/>
            </a:prstGeom>
          </p:spPr>
        </p:pic>
        <p:sp>
          <p:nvSpPr>
            <p:cNvPr id="13" name="TextBox 12"/>
            <p:cNvSpPr txBox="1"/>
            <p:nvPr/>
          </p:nvSpPr>
          <p:spPr>
            <a:xfrm>
              <a:off x="6997098" y="5940623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76982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1143000"/>
          </a:xfrm>
        </p:spPr>
        <p:txBody>
          <a:bodyPr/>
          <a:lstStyle/>
          <a:p>
            <a:r>
              <a:rPr lang="en-US" dirty="0" smtClean="0"/>
              <a:t>Classic Monitoring</a:t>
            </a:r>
            <a:r>
              <a:rPr lang="en-US" dirty="0" smtClean="0"/>
              <a:t> </a:t>
            </a:r>
            <a:r>
              <a:rPr lang="en-US" dirty="0" smtClean="0"/>
              <a:t>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" y="1905000"/>
            <a:ext cx="4123267" cy="45690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Free-Vehicle Grab </a:t>
            </a:r>
            <a:r>
              <a:rPr lang="en-US" dirty="0" err="1" smtClean="0"/>
              <a:t>Respirometer</a:t>
            </a:r>
            <a:endParaRPr lang="en-US" dirty="0" smtClean="0"/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4 </a:t>
            </a:r>
            <a:r>
              <a:rPr lang="en-US" dirty="0" err="1" smtClean="0"/>
              <a:t>respirometer</a:t>
            </a:r>
            <a:r>
              <a:rPr lang="en-US" dirty="0" smtClean="0"/>
              <a:t> chambers conduct 48 </a:t>
            </a:r>
            <a:r>
              <a:rPr lang="en-US" dirty="0" err="1" smtClean="0"/>
              <a:t>hr</a:t>
            </a:r>
            <a:r>
              <a:rPr lang="en-US" dirty="0" smtClean="0"/>
              <a:t> measurements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Scoops grab samples of measured sediment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Returns with measurements and samples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dirty="0" smtClean="0"/>
              <a:t>~3</a:t>
            </a:r>
            <a:r>
              <a:rPr lang="en-US" dirty="0" smtClean="0"/>
              <a:t> samples/year</a:t>
            </a:r>
            <a:endParaRPr lang="en-US" dirty="0" smtClean="0"/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Rover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4275667" y="2063750"/>
            <a:ext cx="4868333" cy="3956050"/>
            <a:chOff x="4275667" y="2063750"/>
            <a:chExt cx="4868333" cy="3956050"/>
          </a:xfrm>
        </p:grpSpPr>
        <p:pic>
          <p:nvPicPr>
            <p:cNvPr id="3074" name="Picture 2" descr="C:\Users\henthorn\Desktop\pics\FVGR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75667" y="2063750"/>
              <a:ext cx="4868333" cy="36512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TextBox 8"/>
            <p:cNvSpPr txBox="1"/>
            <p:nvPr/>
          </p:nvSpPr>
          <p:spPr>
            <a:xfrm>
              <a:off x="8368698" y="5712023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  <p:pic>
        <p:nvPicPr>
          <p:cNvPr id="3075" name="Picture 3" descr="C:\Users\henthorn\Pictures\2014-02-12\FVGR-chamber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3056" y="3200400"/>
            <a:ext cx="2627820" cy="2755900"/>
          </a:xfrm>
          <a:prstGeom prst="rect">
            <a:avLst/>
          </a:prstGeom>
          <a:noFill/>
          <a:ln w="50800">
            <a:solidFill>
              <a:schemeClr val="tx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6854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143000"/>
          </a:xfrm>
        </p:spPr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752600"/>
            <a:ext cx="3810000" cy="4495800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/>
              <a:t>Continued work begun at SIO</a:t>
            </a:r>
          </a:p>
          <a:p>
            <a:r>
              <a:rPr lang="en-US" dirty="0" smtClean="0"/>
              <a:t>Untethered autonomous vehicle</a:t>
            </a:r>
          </a:p>
          <a:p>
            <a:r>
              <a:rPr lang="en-US" dirty="0" smtClean="0"/>
              <a:t>6000m rated</a:t>
            </a:r>
          </a:p>
          <a:p>
            <a:r>
              <a:rPr lang="en-US" dirty="0" smtClean="0"/>
              <a:t>Conduct B-R measurements continuously for 1+ year</a:t>
            </a:r>
          </a:p>
          <a:p>
            <a:r>
              <a:rPr lang="en-US" dirty="0" smtClean="0"/>
              <a:t>~150 samples/year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76200"/>
            <a:ext cx="62063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Intro</a:t>
            </a:r>
            <a:r>
              <a:rPr lang="en-US" sz="1400" dirty="0" smtClean="0"/>
              <a:t>	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Sta.M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Classic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</a:t>
            </a:r>
            <a:r>
              <a:rPr lang="en-US" sz="1400" b="1" dirty="0" smtClean="0"/>
              <a:t>Rover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BR Comp	   </a:t>
            </a:r>
            <a:r>
              <a:rPr lang="en-US" sz="1400" dirty="0" err="1" smtClean="0">
                <a:solidFill>
                  <a:schemeClr val="tx1">
                    <a:lumMod val="50000"/>
                  </a:schemeClr>
                </a:solidFill>
              </a:rPr>
              <a:t>Fluoro</a:t>
            </a:r>
            <a:r>
              <a:rPr lang="en-US" sz="1400" dirty="0" smtClean="0">
                <a:solidFill>
                  <a:schemeClr val="tx1">
                    <a:lumMod val="50000"/>
                  </a:schemeClr>
                </a:solidFill>
              </a:rPr>
              <a:t>	Future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697753" y="6477000"/>
            <a:ext cx="244624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ASLO 2014	February 26, 2014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474023"/>
            <a:ext cx="339137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Monterey Bay Aquarium Research Institute</a:t>
            </a:r>
            <a:endParaRPr lang="en-US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038600" y="2362200"/>
            <a:ext cx="4876800" cy="3279577"/>
            <a:chOff x="4038600" y="2362200"/>
            <a:chExt cx="4876800" cy="3279577"/>
          </a:xfrm>
        </p:grpSpPr>
        <p:pic>
          <p:nvPicPr>
            <p:cNvPr id="5124" name="Picture 4" descr="C:\Users\henthorn\Pictures\2014-02-12\Rover-frame-grab.jpg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2362200"/>
              <a:ext cx="4850744" cy="2971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TextBox 12"/>
            <p:cNvSpPr txBox="1"/>
            <p:nvPr/>
          </p:nvSpPr>
          <p:spPr>
            <a:xfrm>
              <a:off x="8216298" y="5334000"/>
              <a:ext cx="69910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b="1" dirty="0" smtClean="0"/>
                <a:t>MBARI</a:t>
              </a:r>
              <a:endParaRPr lang="en-US" sz="1400" dirty="0">
                <a:solidFill>
                  <a:schemeClr val="tx1">
                    <a:lumMod val="50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46383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8339</TotalTime>
  <Words>540</Words>
  <Application>Microsoft Office PowerPoint</Application>
  <PresentationFormat>On-screen Show (4:3)</PresentationFormat>
  <Paragraphs>170</Paragraphs>
  <Slides>21</Slides>
  <Notes>0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MBARI Benthic Rover at Station M</vt:lpstr>
      <vt:lpstr>Introduction</vt:lpstr>
      <vt:lpstr>Introduction</vt:lpstr>
      <vt:lpstr>Station M</vt:lpstr>
      <vt:lpstr>Station M</vt:lpstr>
      <vt:lpstr>Station M Time-Series</vt:lpstr>
      <vt:lpstr>Classic Monitoring Methods</vt:lpstr>
      <vt:lpstr>Classic Monitoring Methods</vt:lpstr>
      <vt:lpstr>Benthic Rover</vt:lpstr>
      <vt:lpstr>Benthic Rover</vt:lpstr>
      <vt:lpstr>Benthic Rover</vt:lpstr>
      <vt:lpstr>Benthic Respirometry Comparison</vt:lpstr>
      <vt:lpstr>Benthic Respirometry Comparison</vt:lpstr>
      <vt:lpstr>Fluorometry Images</vt:lpstr>
      <vt:lpstr>Fluorometry Images</vt:lpstr>
      <vt:lpstr>Future Plans</vt:lpstr>
      <vt:lpstr>Title</vt:lpstr>
      <vt:lpstr>Classic Monitoring Methods</vt:lpstr>
      <vt:lpstr>Classic Monitoring Methods</vt:lpstr>
      <vt:lpstr>Classic Monitoring Methods</vt:lpstr>
      <vt:lpstr>Benthic Rover</vt:lpstr>
    </vt:vector>
  </TitlesOfParts>
  <Company>MBARI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Henthorn</dc:creator>
  <cp:lastModifiedBy>Richard Henthorn</cp:lastModifiedBy>
  <cp:revision>46</cp:revision>
  <dcterms:created xsi:type="dcterms:W3CDTF">2014-02-06T00:55:02Z</dcterms:created>
  <dcterms:modified xsi:type="dcterms:W3CDTF">2014-02-17T23:30:53Z</dcterms:modified>
</cp:coreProperties>
</file>