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59" r:id="rId4"/>
    <p:sldId id="260" r:id="rId5"/>
    <p:sldId id="261" r:id="rId6"/>
    <p:sldId id="266" r:id="rId7"/>
    <p:sldId id="265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3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1EDD4B-EAFB-4E50-BE28-81C72B20878F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B5C02D8-2358-44A2-B753-090720F6E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792B5B-E9A1-4A34-A367-706347ED618A}" type="slidenum">
              <a:rPr lang="en-US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3881A7-212D-4FC3-AE9E-F8842A3A430A}" type="slidenum">
              <a:rPr lang="en-US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B3201-0D52-4E61-B4E7-C4ACF7880065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F0EF1-573E-41C1-97C7-48E68200B5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750CD-B747-4120-A9C0-2272D33E692A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F00D3-3DE8-4CEA-BC19-01732E123E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26F18-7EEC-48D8-A607-6D735F3611BD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2DC39-E7D7-44E6-B6CC-7BEFEEF6A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D005C-BFA1-416C-AC10-7DF59654960C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9F3E6-DDE7-4C6E-BAC2-B2BAD1773A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5AB40-E18A-49C6-9FE4-84C64FDA7CB8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5A0D9-91BE-48AA-8DDE-01AB62BF2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F7B95-C556-4582-A281-00516431A3A0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9439A-30DD-496F-88CC-DCBE2FE3A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2D22E-2A74-4DB1-BD25-6C18318E2368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1CCBE-4EDB-4C9A-B49D-79ED6E35CF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A69B4-1C1B-4E6D-B7B5-8223D2A48B5E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B7FF8-5585-4EEF-B9F4-71639B950D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0BA1F-7EF6-4D15-B4A0-0A15187D025C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E54FC-F05B-4184-BB39-3B943E9D36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1E883-7286-42EA-BD63-9433A530C5E0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45EA5-CB90-4B22-8021-9F387649C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7B2DC-7289-45BA-B6C0-BBCB8C437C14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1B88C-7B4B-4FCC-B5E5-8BDB4278E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06E2FF6-1A2F-467C-8564-E4596DF67323}" type="datetimeFigureOut">
              <a:rPr lang="en-US"/>
              <a:pPr>
                <a:defRPr/>
              </a:pPr>
              <a:t>11/20/2012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7FA94F80-2E7D-46FB-83BD-241D3889CA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924800" cy="2990850"/>
          </a:xfrm>
        </p:spPr>
        <p:txBody>
          <a:bodyPr/>
          <a:lstStyle/>
          <a:p>
            <a:r>
              <a:rPr lang="en-US" smtClean="0"/>
              <a:t>Capturing Episodic Events in the Deep-Sea Community using a Continuously Monitoring Instrument Suite 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914400" y="4343400"/>
            <a:ext cx="7391400" cy="17526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US" sz="2400" smtClean="0"/>
              <a:t>Alana Sherman</a:t>
            </a:r>
            <a:r>
              <a:rPr lang="en-US" sz="2400" baseline="30000" smtClean="0"/>
              <a:t>1</a:t>
            </a:r>
            <a:r>
              <a:rPr lang="en-US" sz="2400" smtClean="0"/>
              <a:t>, Rich Henthorn</a:t>
            </a:r>
            <a:r>
              <a:rPr lang="en-US" sz="2400" baseline="30000" smtClean="0"/>
              <a:t>1</a:t>
            </a:r>
            <a:r>
              <a:rPr lang="en-US" sz="2400" smtClean="0"/>
              <a:t>, Paul McGill</a:t>
            </a:r>
            <a:r>
              <a:rPr lang="en-US" sz="2400" baseline="30000" smtClean="0"/>
              <a:t>1</a:t>
            </a:r>
            <a:r>
              <a:rPr lang="en-US" sz="2400" smtClean="0"/>
              <a:t>, Brett Hobson</a:t>
            </a:r>
            <a:r>
              <a:rPr lang="en-US" sz="2400" baseline="30000" smtClean="0"/>
              <a:t>1</a:t>
            </a:r>
            <a:r>
              <a:rPr lang="en-US" sz="2400" smtClean="0"/>
              <a:t>, Henry Ruhl</a:t>
            </a:r>
            <a:r>
              <a:rPr lang="en-US" sz="2400" baseline="30000" smtClean="0"/>
              <a:t>2</a:t>
            </a:r>
            <a:r>
              <a:rPr lang="en-US" sz="2400" smtClean="0"/>
              <a:t>, Jacob Ellena</a:t>
            </a:r>
            <a:r>
              <a:rPr lang="en-US" sz="2400" baseline="30000" smtClean="0"/>
              <a:t>1</a:t>
            </a:r>
            <a:r>
              <a:rPr lang="en-US" sz="2400" smtClean="0"/>
              <a:t>, Ken Smith</a:t>
            </a:r>
            <a:r>
              <a:rPr lang="en-US" sz="2400" baseline="30000" smtClean="0"/>
              <a:t>1</a:t>
            </a:r>
          </a:p>
          <a:p>
            <a:pPr algn="l">
              <a:lnSpc>
                <a:spcPct val="80000"/>
              </a:lnSpc>
            </a:pPr>
            <a:endParaRPr lang="en-US" sz="2400" smtClean="0"/>
          </a:p>
          <a:p>
            <a:pPr algn="l">
              <a:lnSpc>
                <a:spcPct val="80000"/>
              </a:lnSpc>
            </a:pPr>
            <a:r>
              <a:rPr lang="en-US" sz="2000" baseline="30000" smtClean="0"/>
              <a:t>1</a:t>
            </a:r>
            <a:r>
              <a:rPr lang="en-US" sz="2000" smtClean="0"/>
              <a:t>Monterey Bay Aquarium Research Institute</a:t>
            </a:r>
          </a:p>
          <a:p>
            <a:pPr algn="l">
              <a:lnSpc>
                <a:spcPct val="80000"/>
              </a:lnSpc>
            </a:pPr>
            <a:r>
              <a:rPr lang="en-US" sz="2000" baseline="30000" smtClean="0"/>
              <a:t>2</a:t>
            </a:r>
            <a:r>
              <a:rPr lang="en-US" sz="2000" smtClean="0"/>
              <a:t>National Oceanography Center, University of Southampton</a:t>
            </a:r>
          </a:p>
          <a:p>
            <a:pPr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Salp Event Spring 2012 </a:t>
            </a:r>
          </a:p>
        </p:txBody>
      </p:sp>
      <p:pic>
        <p:nvPicPr>
          <p:cNvPr id="25605" name="Picture 5" descr="D403-02_44_19_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300" y="1203325"/>
            <a:ext cx="76327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8738" y="6096000"/>
            <a:ext cx="8932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Three salps per square meter in June 2012, 0 in November 2011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smtClean="0"/>
              <a:t>Sediment Trap Data</a:t>
            </a:r>
            <a:br>
              <a:rPr lang="en-US" sz="4000" smtClean="0"/>
            </a:br>
            <a:r>
              <a:rPr lang="en-US" sz="4000" smtClean="0"/>
              <a:t>600 mab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Camera Tripod Data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Rover Data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Station M: Deep Sea Study Site</a:t>
            </a:r>
            <a:br>
              <a:rPr lang="en-US" sz="4000" smtClean="0"/>
            </a:br>
            <a:r>
              <a:rPr lang="en-US" sz="4000" smtClean="0"/>
              <a:t>23 Years of Time-Series Data</a:t>
            </a:r>
          </a:p>
        </p:txBody>
      </p:sp>
      <p:pic>
        <p:nvPicPr>
          <p:cNvPr id="15363" name="Picture 3" descr="Generic_Central_CA_Station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24000"/>
            <a:ext cx="6858000" cy="457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3886200" cy="3962400"/>
          </a:xfrm>
        </p:spPr>
        <p:txBody>
          <a:bodyPr/>
          <a:lstStyle/>
          <a:p>
            <a:r>
              <a:rPr lang="en-US" sz="5400" smtClean="0"/>
              <a:t>Deep Sea Observatory</a:t>
            </a:r>
            <a:br>
              <a:rPr lang="en-US" sz="5400" smtClean="0"/>
            </a:br>
            <a:endParaRPr lang="en-US" sz="5400" smtClean="0"/>
          </a:p>
        </p:txBody>
      </p:sp>
      <p:pic>
        <p:nvPicPr>
          <p:cNvPr id="16386" name="Picture 3" descr="SedimentMapRound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52400"/>
            <a:ext cx="4368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1143000"/>
          </a:xfrm>
        </p:spPr>
        <p:txBody>
          <a:bodyPr/>
          <a:lstStyle/>
          <a:p>
            <a:r>
              <a:rPr lang="en-US" sz="4000" smtClean="0"/>
              <a:t>Deep Sea Observatory: Components</a:t>
            </a:r>
          </a:p>
        </p:txBody>
      </p:sp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/>
          <a:srcRect l="12329" r="19179"/>
          <a:stretch>
            <a:fillRect/>
          </a:stretch>
        </p:blipFill>
        <p:spPr bwMode="auto">
          <a:xfrm>
            <a:off x="152400" y="1371600"/>
            <a:ext cx="3886200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4572000" y="1524000"/>
            <a:ext cx="457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Calibri" pitchFamily="34" charset="0"/>
              </a:rPr>
              <a:t>Sediment Traps:</a:t>
            </a: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Each sample bottle is collecting for 10 days</a:t>
            </a:r>
          </a:p>
          <a:p>
            <a:endParaRPr lang="en-US" sz="32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 POC Flux (mg C m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-2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day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-1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US" sz="36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7412" name="Picture 3" descr="P2069674"/>
          <p:cNvPicPr>
            <a:picLocks noChangeAspect="1" noChangeArrowheads="1"/>
          </p:cNvPicPr>
          <p:nvPr/>
        </p:nvPicPr>
        <p:blipFill>
          <a:blip r:embed="rId3"/>
          <a:srcRect t="60001"/>
          <a:stretch>
            <a:fillRect/>
          </a:stretch>
        </p:blipFill>
        <p:spPr bwMode="auto">
          <a:xfrm>
            <a:off x="4038600" y="5326063"/>
            <a:ext cx="5105400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4267200" y="38100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smtClean="0"/>
              <a:t>Deep Sea Observatory: Components</a:t>
            </a:r>
          </a:p>
        </p:txBody>
      </p:sp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0" y="571500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Time Lapse Camera: One image per hour</a:t>
            </a:r>
          </a:p>
          <a:p>
            <a:pPr algn="ctr"/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Images 20 m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 area of sea floor</a:t>
            </a:r>
          </a:p>
        </p:txBody>
      </p:sp>
      <p:pic>
        <p:nvPicPr>
          <p:cNvPr id="18435" name="Picture 4" descr="tripod-launch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600200"/>
            <a:ext cx="5410200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Benthic Rover</a:t>
            </a:r>
          </a:p>
        </p:txBody>
      </p:sp>
      <p:pic>
        <p:nvPicPr>
          <p:cNvPr id="19458" name="Picture 7" descr="rover-headon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71600"/>
            <a:ext cx="9144000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benthicrover1"/>
          <p:cNvPicPr>
            <a:picLocks noChangeAspect="1" noChangeArrowheads="1"/>
          </p:cNvPicPr>
          <p:nvPr/>
        </p:nvPicPr>
        <p:blipFill>
          <a:blip r:embed="rId3"/>
          <a:srcRect l="3876" r="3876"/>
          <a:stretch>
            <a:fillRect/>
          </a:stretch>
        </p:blipFill>
        <p:spPr bwMode="auto">
          <a:xfrm>
            <a:off x="0" y="0"/>
            <a:ext cx="91821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-152400"/>
            <a:ext cx="8229600" cy="838200"/>
          </a:xfrm>
        </p:spPr>
        <p:txBody>
          <a:bodyPr/>
          <a:lstStyle/>
          <a:p>
            <a:r>
              <a:rPr lang="en-US" sz="4000" b="1" smtClean="0"/>
              <a:t>Benthic Rover Configuration</a:t>
            </a:r>
          </a:p>
        </p:txBody>
      </p:sp>
      <p:sp>
        <p:nvSpPr>
          <p:cNvPr id="21507" name="Line 4"/>
          <p:cNvSpPr>
            <a:spLocks noChangeShapeType="1"/>
          </p:cNvSpPr>
          <p:nvPr/>
        </p:nvSpPr>
        <p:spPr bwMode="auto">
          <a:xfrm>
            <a:off x="2590800" y="914400"/>
            <a:ext cx="685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1447800" y="4724400"/>
            <a:ext cx="914400" cy="152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Line 6"/>
          <p:cNvSpPr>
            <a:spLocks noChangeShapeType="1"/>
          </p:cNvSpPr>
          <p:nvPr/>
        </p:nvSpPr>
        <p:spPr bwMode="auto">
          <a:xfrm flipH="1">
            <a:off x="6629400" y="1371600"/>
            <a:ext cx="762000" cy="1295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136525" y="4354513"/>
            <a:ext cx="1820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Respirometer</a:t>
            </a:r>
          </a:p>
          <a:p>
            <a:r>
              <a:rPr lang="en-US" b="1">
                <a:solidFill>
                  <a:schemeClr val="bg1"/>
                </a:solidFill>
              </a:rPr>
              <a:t>Chamber</a:t>
            </a:r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849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Current Meter</a:t>
            </a:r>
          </a:p>
        </p:txBody>
      </p:sp>
      <p:sp>
        <p:nvSpPr>
          <p:cNvPr id="21512" name="Text Box 9"/>
          <p:cNvSpPr txBox="1">
            <a:spLocks noChangeArrowheads="1"/>
          </p:cNvSpPr>
          <p:nvPr/>
        </p:nvSpPr>
        <p:spPr bwMode="auto">
          <a:xfrm>
            <a:off x="7375525" y="849313"/>
            <a:ext cx="1257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Acoustic</a:t>
            </a:r>
          </a:p>
          <a:p>
            <a:r>
              <a:rPr lang="en-US" b="1">
                <a:solidFill>
                  <a:schemeClr val="bg1"/>
                </a:solidFill>
              </a:rPr>
              <a:t>Modem</a:t>
            </a:r>
          </a:p>
        </p:txBody>
      </p:sp>
      <p:sp>
        <p:nvSpPr>
          <p:cNvPr id="21513" name="Line 10"/>
          <p:cNvSpPr>
            <a:spLocks noChangeShapeType="1"/>
          </p:cNvSpPr>
          <p:nvPr/>
        </p:nvSpPr>
        <p:spPr bwMode="auto">
          <a:xfrm flipH="1" flipV="1">
            <a:off x="5867400" y="6096000"/>
            <a:ext cx="1066800" cy="381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4" name="Text Box 11"/>
          <p:cNvSpPr txBox="1">
            <a:spLocks noChangeArrowheads="1"/>
          </p:cNvSpPr>
          <p:nvPr/>
        </p:nvSpPr>
        <p:spPr bwMode="auto">
          <a:xfrm>
            <a:off x="7037388" y="6400800"/>
            <a:ext cx="201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Video Cameras</a:t>
            </a:r>
          </a:p>
        </p:txBody>
      </p:sp>
      <p:sp>
        <p:nvSpPr>
          <p:cNvPr id="21515" name="Line 12"/>
          <p:cNvSpPr>
            <a:spLocks noChangeShapeType="1"/>
          </p:cNvSpPr>
          <p:nvPr/>
        </p:nvSpPr>
        <p:spPr bwMode="auto">
          <a:xfrm flipH="1">
            <a:off x="4953000" y="1295400"/>
            <a:ext cx="83820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5775325" y="925513"/>
            <a:ext cx="1285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Chamber</a:t>
            </a:r>
          </a:p>
          <a:p>
            <a:r>
              <a:rPr lang="en-US" b="1">
                <a:solidFill>
                  <a:schemeClr val="bg1"/>
                </a:solidFill>
              </a:rPr>
              <a:t>Rack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Benthic Rover</a:t>
            </a:r>
          </a:p>
        </p:txBody>
      </p:sp>
      <p:pic>
        <p:nvPicPr>
          <p:cNvPr id="23554" name="Picture 2" descr="http://a0.twimg.com/profile_images/189081643/Ro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752600"/>
            <a:ext cx="39497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6"/>
          <p:cNvSpPr txBox="1">
            <a:spLocks noChangeArrowheads="1"/>
          </p:cNvSpPr>
          <p:nvPr/>
        </p:nvSpPr>
        <p:spPr bwMode="auto">
          <a:xfrm>
            <a:off x="152400" y="1600200"/>
            <a:ext cx="4343400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Respirometer Chambers: </a:t>
            </a:r>
          </a:p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Measures Sediment Community Oxygen Consumption (SCOC)</a:t>
            </a: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Transit Camera:</a:t>
            </a:r>
          </a:p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Takes high-resolution image every meter during transit</a:t>
            </a: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Transits 10 meters into current to next study site</a:t>
            </a: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ROV Video Transects</a:t>
            </a:r>
          </a:p>
        </p:txBody>
      </p:sp>
      <p:pic>
        <p:nvPicPr>
          <p:cNvPr id="24579" name="Picture 3" descr="ricketts_walsh2-720"/>
          <p:cNvPicPr>
            <a:picLocks noChangeAspect="1" noChangeArrowheads="1"/>
          </p:cNvPicPr>
          <p:nvPr/>
        </p:nvPicPr>
        <p:blipFill>
          <a:blip r:embed="rId2"/>
          <a:srcRect l="8109"/>
          <a:stretch>
            <a:fillRect/>
          </a:stretch>
        </p:blipFill>
        <p:spPr bwMode="auto">
          <a:xfrm>
            <a:off x="4114800" y="1524000"/>
            <a:ext cx="4800600" cy="3778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163</Words>
  <Application>Microsoft Office PowerPoint</Application>
  <PresentationFormat>On-screen Show (4:3)</PresentationFormat>
  <Paragraphs>41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Arial</vt:lpstr>
      <vt:lpstr>Times New Roman</vt:lpstr>
      <vt:lpstr>Office Theme</vt:lpstr>
      <vt:lpstr>Capturing Episodic Events in the Deep-Sea Community using a Continuously Monitoring Instrument Suite </vt:lpstr>
      <vt:lpstr>Station M: Deep Sea Study Site 23 Years of Time-Series Data</vt:lpstr>
      <vt:lpstr>Deep Sea Observatory </vt:lpstr>
      <vt:lpstr>Deep Sea Observatory: Components</vt:lpstr>
      <vt:lpstr>Deep Sea Observatory: Components</vt:lpstr>
      <vt:lpstr>Benthic Rover</vt:lpstr>
      <vt:lpstr>Benthic Rover Configuration</vt:lpstr>
      <vt:lpstr>Benthic Rover</vt:lpstr>
      <vt:lpstr>ROV Video Transects</vt:lpstr>
      <vt:lpstr>Salp Event Spring 2012 </vt:lpstr>
      <vt:lpstr>Sediment Trap Data 600 mab</vt:lpstr>
      <vt:lpstr>Camera Tripod Data</vt:lpstr>
      <vt:lpstr>Rover Data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alana</dc:creator>
  <cp:lastModifiedBy>alana</cp:lastModifiedBy>
  <cp:revision>46</cp:revision>
  <dcterms:created xsi:type="dcterms:W3CDTF">2012-11-14T00:28:10Z</dcterms:created>
  <dcterms:modified xsi:type="dcterms:W3CDTF">2012-11-21T01:13:27Z</dcterms:modified>
</cp:coreProperties>
</file>