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2" r:id="rId3"/>
    <p:sldId id="259" r:id="rId4"/>
    <p:sldId id="260" r:id="rId5"/>
    <p:sldId id="261" r:id="rId6"/>
    <p:sldId id="266" r:id="rId7"/>
    <p:sldId id="273" r:id="rId8"/>
    <p:sldId id="268" r:id="rId9"/>
    <p:sldId id="269" r:id="rId10"/>
    <p:sldId id="270" r:id="rId11"/>
    <p:sldId id="279" r:id="rId12"/>
    <p:sldId id="271" r:id="rId13"/>
    <p:sldId id="272" r:id="rId14"/>
    <p:sldId id="277" r:id="rId15"/>
    <p:sldId id="276" r:id="rId16"/>
    <p:sldId id="278" r:id="rId17"/>
    <p:sldId id="275" r:id="rId18"/>
    <p:sldId id="274" r:id="rId19"/>
    <p:sldId id="26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3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1844F34-D82F-4E32-8C24-B6ECAA68692D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E76BCD-5ABE-4A7C-A128-C00001A9F0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9C37F6-BF50-4086-8C9A-AD69DE29C2F9}" type="slidenum">
              <a:rPr lang="en-US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75DB4A-4B0E-4A7D-9223-4A7206723FD1}" type="slidenum">
              <a:rPr lang="en-US" smtClean="0"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E708A-91E9-4174-B53A-5E7B5CF5243A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CBAE0-CC20-4B1E-9AE0-54DD47A73E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C042E-4954-4ED4-94FC-E39B3F620D11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185FB-9B34-48E5-955C-678AA7BDE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E0F0F-85C8-49FB-85CD-10012A8A1297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61D7A-79CF-4481-B4D6-F2C7FE85FE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E62CD-B117-4C9A-9656-2F1895C9E494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79EC8-EF25-42DD-89D0-75C4D458B4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F5A79-09DE-4CEB-8786-8513AB643673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681C0-F938-4CE3-97A7-6540CCDB50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D9430-D673-433A-B92B-92843376EC53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B9CDB-B4C7-42F4-90F7-336652F9FB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D9601-2C7A-461C-97BC-88D161492DA9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537D2-8612-4A84-AEC6-13192676E2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0CDFA-608B-4E90-B894-87AC7FF7F8DB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3A091-0468-4ACE-8415-8A09F3920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40E83-91BB-437D-991A-BBF35C4B53C6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22FA0-9A91-41D4-BD24-070E332430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02474C-68E5-4682-A094-C04EDD1D2879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BE418-1577-42DE-B85C-0FFA9A4E5B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9C8AB-3B7A-4738-B0C2-80F7A4DD62F3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ABE37-609C-48EE-8257-C098AFF9D1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38E51429-B842-4023-AAF2-73D532A6C16E}" type="datetimeFigureOut">
              <a:rPr lang="en-US"/>
              <a:pPr>
                <a:defRPr/>
              </a:pPr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4DC38AB-8A91-4B5A-B2D7-93109A1D9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>
          <a:xfrm>
            <a:off x="533400" y="609600"/>
            <a:ext cx="7924800" cy="2990850"/>
          </a:xfrm>
        </p:spPr>
        <p:txBody>
          <a:bodyPr/>
          <a:lstStyle/>
          <a:p>
            <a:pPr eaLnBrk="1" hangingPunct="1"/>
            <a:r>
              <a:rPr lang="en-US" smtClean="0"/>
              <a:t>Capturing Episodic Events in the Deep-Sea Community using a Continuously Monitoring Instrument Suite </a:t>
            </a:r>
          </a:p>
        </p:txBody>
      </p:sp>
      <p:sp>
        <p:nvSpPr>
          <p:cNvPr id="14338" name="Subtitle 2"/>
          <p:cNvSpPr>
            <a:spLocks noGrp="1"/>
          </p:cNvSpPr>
          <p:nvPr>
            <p:ph type="subTitle" idx="1"/>
          </p:nvPr>
        </p:nvSpPr>
        <p:spPr>
          <a:xfrm>
            <a:off x="914400" y="4343400"/>
            <a:ext cx="7391400" cy="1752600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en-US" sz="2400" smtClean="0"/>
              <a:t>Alana Sherman</a:t>
            </a:r>
            <a:r>
              <a:rPr lang="en-US" sz="2400" baseline="30000" smtClean="0"/>
              <a:t>1</a:t>
            </a:r>
            <a:r>
              <a:rPr lang="en-US" sz="2400" smtClean="0"/>
              <a:t>, Rich Henthorn</a:t>
            </a:r>
            <a:r>
              <a:rPr lang="en-US" sz="2400" baseline="30000" smtClean="0"/>
              <a:t>1</a:t>
            </a:r>
            <a:r>
              <a:rPr lang="en-US" sz="2400" smtClean="0"/>
              <a:t>, Paul McGill</a:t>
            </a:r>
            <a:r>
              <a:rPr lang="en-US" sz="2400" baseline="30000" smtClean="0"/>
              <a:t>1</a:t>
            </a:r>
            <a:r>
              <a:rPr lang="en-US" sz="2400" smtClean="0"/>
              <a:t>, Brett Hobson</a:t>
            </a:r>
            <a:r>
              <a:rPr lang="en-US" sz="2400" baseline="30000" smtClean="0"/>
              <a:t>1</a:t>
            </a:r>
            <a:r>
              <a:rPr lang="en-US" sz="2400" smtClean="0"/>
              <a:t>, Henry Ruhl</a:t>
            </a:r>
            <a:r>
              <a:rPr lang="en-US" sz="2400" baseline="30000" smtClean="0"/>
              <a:t>2</a:t>
            </a:r>
            <a:r>
              <a:rPr lang="en-US" sz="2400" smtClean="0"/>
              <a:t>, Jacob Ellena</a:t>
            </a:r>
            <a:r>
              <a:rPr lang="en-US" sz="2400" baseline="30000" smtClean="0"/>
              <a:t>1</a:t>
            </a:r>
            <a:r>
              <a:rPr lang="en-US" sz="2400" smtClean="0"/>
              <a:t>, Ken Smith</a:t>
            </a:r>
            <a:r>
              <a:rPr lang="en-US" sz="2400" baseline="30000" smtClean="0"/>
              <a:t>1</a:t>
            </a:r>
          </a:p>
          <a:p>
            <a:pPr algn="l" eaLnBrk="1" hangingPunct="1">
              <a:lnSpc>
                <a:spcPct val="80000"/>
              </a:lnSpc>
            </a:pPr>
            <a:endParaRPr lang="en-US" sz="2400" smtClean="0"/>
          </a:p>
          <a:p>
            <a:pPr algn="l" eaLnBrk="1" hangingPunct="1">
              <a:lnSpc>
                <a:spcPct val="80000"/>
              </a:lnSpc>
            </a:pPr>
            <a:r>
              <a:rPr lang="en-US" sz="2000" baseline="30000" smtClean="0"/>
              <a:t>1</a:t>
            </a:r>
            <a:r>
              <a:rPr lang="en-US" sz="2000" smtClean="0"/>
              <a:t>Monterey Bay Aquarium Research Institute</a:t>
            </a:r>
          </a:p>
          <a:p>
            <a:pPr algn="l" eaLnBrk="1" hangingPunct="1">
              <a:lnSpc>
                <a:spcPct val="80000"/>
              </a:lnSpc>
            </a:pPr>
            <a:r>
              <a:rPr lang="en-US" sz="2000" baseline="30000" smtClean="0"/>
              <a:t>2</a:t>
            </a:r>
            <a:r>
              <a:rPr lang="en-US" sz="2000" smtClean="0"/>
              <a:t>National Oceanography Center, University of Southampton</a:t>
            </a:r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Sediment Trap Data</a:t>
            </a:r>
          </a:p>
        </p:txBody>
      </p:sp>
      <p:pic>
        <p:nvPicPr>
          <p:cNvPr id="25604" name="Picture 4" descr="TrapOnly_Edit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6324600" cy="4489450"/>
          </a:xfrm>
          <a:prstGeom prst="rect">
            <a:avLst/>
          </a:prstGeom>
          <a:noFill/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3352800" y="1041400"/>
            <a:ext cx="2370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600 mab Trap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Sediment Trap Data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3352800" y="1041400"/>
            <a:ext cx="2370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600 mab Trap Data</a:t>
            </a:r>
          </a:p>
        </p:txBody>
      </p:sp>
      <p:pic>
        <p:nvPicPr>
          <p:cNvPr id="36869" name="Picture 5" descr="SedimentTrapTimeSeriesEdit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719263"/>
            <a:ext cx="7543800" cy="4300537"/>
          </a:xfrm>
          <a:prstGeom prst="rect">
            <a:avLst/>
          </a:prstGeom>
          <a:noFill/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7467600" y="2438400"/>
            <a:ext cx="304800" cy="2895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Camera Tripod Data</a:t>
            </a:r>
          </a:p>
        </p:txBody>
      </p:sp>
      <p:pic>
        <p:nvPicPr>
          <p:cNvPr id="26627" name="Picture 3" descr="TripodOnly_Edit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6326188" cy="47767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StaM_5909_rover_120527_140954UnComp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49263"/>
            <a:ext cx="7743825" cy="648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Rover Transit Images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Rover Carbon Demand</a:t>
            </a:r>
          </a:p>
        </p:txBody>
      </p:sp>
      <p:pic>
        <p:nvPicPr>
          <p:cNvPr id="34820" name="Picture 4" descr="RoverOnly_Edit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600200"/>
            <a:ext cx="6326188" cy="4595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4000" smtClean="0"/>
              <a:t>Sediment Trap, Time-Lapse Camera, and Rover Data</a:t>
            </a:r>
          </a:p>
        </p:txBody>
      </p:sp>
      <p:pic>
        <p:nvPicPr>
          <p:cNvPr id="33798" name="Picture 6" descr="RoverTrapTripod_Edited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00200"/>
            <a:ext cx="7239000" cy="4510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Comparing to Export Flux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Newest Instrument:</a:t>
            </a:r>
            <a:br>
              <a:rPr lang="en-US" sz="4000" smtClean="0"/>
            </a:br>
            <a:r>
              <a:rPr lang="en-US" sz="4000" smtClean="0"/>
              <a:t>Sedimentation Event Sensor</a:t>
            </a:r>
          </a:p>
        </p:txBody>
      </p:sp>
      <p:pic>
        <p:nvPicPr>
          <p:cNvPr id="28674" name="Picture 5" descr="PB177697"/>
          <p:cNvPicPr>
            <a:picLocks noChangeAspect="1" noChangeArrowheads="1"/>
          </p:cNvPicPr>
          <p:nvPr/>
        </p:nvPicPr>
        <p:blipFill>
          <a:blip r:embed="rId2"/>
          <a:srcRect t="7802"/>
          <a:stretch>
            <a:fillRect/>
          </a:stretch>
        </p:blipFill>
        <p:spPr bwMode="auto">
          <a:xfrm>
            <a:off x="5334000" y="1752600"/>
            <a:ext cx="3619500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6" descr="fluoro_ext_stM_120805-1212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4114800"/>
            <a:ext cx="289560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7"/>
          <p:cNvSpPr txBox="1">
            <a:spLocks noChangeArrowheads="1"/>
          </p:cNvSpPr>
          <p:nvPr/>
        </p:nvSpPr>
        <p:spPr bwMode="auto">
          <a:xfrm>
            <a:off x="76200" y="2362200"/>
            <a:ext cx="5334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Images and measures fluorescence of accumulated sediment every 10 hours</a:t>
            </a:r>
          </a:p>
          <a:p>
            <a:endParaRPr lang="en-US" sz="2400">
              <a:solidFill>
                <a:schemeClr val="bg1"/>
              </a:solidFill>
            </a:endParaRPr>
          </a:p>
        </p:txBody>
      </p:sp>
      <p:sp>
        <p:nvSpPr>
          <p:cNvPr id="28677" name="Text Box 8"/>
          <p:cNvSpPr txBox="1">
            <a:spLocks noChangeArrowheads="1"/>
          </p:cNvSpPr>
          <p:nvPr/>
        </p:nvSpPr>
        <p:spPr bwMode="auto">
          <a:xfrm>
            <a:off x="7696200" y="6019800"/>
            <a:ext cx="121443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>
                <a:solidFill>
                  <a:schemeClr val="bg1"/>
                </a:solidFill>
              </a:rPr>
              <a:t>Photo: C. Buchner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Newest Instrument:</a:t>
            </a:r>
            <a:br>
              <a:rPr lang="en-US" sz="4000" smtClean="0"/>
            </a:br>
            <a:r>
              <a:rPr lang="en-US" sz="4000" smtClean="0"/>
              <a:t>Sedimentation Event Sensor</a:t>
            </a:r>
          </a:p>
        </p:txBody>
      </p:sp>
      <p:graphicFrame>
        <p:nvGraphicFramePr>
          <p:cNvPr id="30724" name="Object 4"/>
          <p:cNvGraphicFramePr>
            <a:graphicFrameLocks noChangeAspect="1"/>
          </p:cNvGraphicFramePr>
          <p:nvPr/>
        </p:nvGraphicFramePr>
        <p:xfrm>
          <a:off x="304800" y="1817688"/>
          <a:ext cx="7543800" cy="4706937"/>
        </p:xfrm>
        <a:graphic>
          <a:graphicData uri="http://schemas.openxmlformats.org/presentationml/2006/ole">
            <p:oleObj spid="_x0000_s30724" name="Acrobat Document" r:id="rId3" imgW="4838651" imgH="3019425" progId="AcroExch.Document.7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benthicrover1"/>
          <p:cNvPicPr>
            <a:picLocks noChangeAspect="1" noChangeArrowheads="1"/>
          </p:cNvPicPr>
          <p:nvPr/>
        </p:nvPicPr>
        <p:blipFill>
          <a:blip r:embed="rId3"/>
          <a:srcRect l="3876" r="3876"/>
          <a:stretch>
            <a:fillRect/>
          </a:stretch>
        </p:blipFill>
        <p:spPr bwMode="auto">
          <a:xfrm>
            <a:off x="0" y="0"/>
            <a:ext cx="918210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-1524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smtClean="0"/>
              <a:t>Benthic Rover Configuration</a:t>
            </a:r>
          </a:p>
        </p:txBody>
      </p:sp>
      <p:sp>
        <p:nvSpPr>
          <p:cNvPr id="31747" name="Line 4"/>
          <p:cNvSpPr>
            <a:spLocks noChangeShapeType="1"/>
          </p:cNvSpPr>
          <p:nvPr/>
        </p:nvSpPr>
        <p:spPr bwMode="auto">
          <a:xfrm>
            <a:off x="2590800" y="914400"/>
            <a:ext cx="685800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48" name="Line 5"/>
          <p:cNvSpPr>
            <a:spLocks noChangeShapeType="1"/>
          </p:cNvSpPr>
          <p:nvPr/>
        </p:nvSpPr>
        <p:spPr bwMode="auto">
          <a:xfrm>
            <a:off x="1447800" y="4724400"/>
            <a:ext cx="914400" cy="152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49" name="Line 6"/>
          <p:cNvSpPr>
            <a:spLocks noChangeShapeType="1"/>
          </p:cNvSpPr>
          <p:nvPr/>
        </p:nvSpPr>
        <p:spPr bwMode="auto">
          <a:xfrm flipH="1">
            <a:off x="6629400" y="1371600"/>
            <a:ext cx="762000" cy="1295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0" name="Text Box 7"/>
          <p:cNvSpPr txBox="1">
            <a:spLocks noChangeArrowheads="1"/>
          </p:cNvSpPr>
          <p:nvPr/>
        </p:nvSpPr>
        <p:spPr bwMode="auto">
          <a:xfrm>
            <a:off x="136525" y="4354513"/>
            <a:ext cx="18208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Respirometer</a:t>
            </a:r>
          </a:p>
          <a:p>
            <a:r>
              <a:rPr lang="en-US" b="1">
                <a:solidFill>
                  <a:schemeClr val="bg1"/>
                </a:solidFill>
              </a:rPr>
              <a:t>Chamber</a:t>
            </a:r>
          </a:p>
        </p:txBody>
      </p:sp>
      <p:sp>
        <p:nvSpPr>
          <p:cNvPr id="31751" name="Text Box 8"/>
          <p:cNvSpPr txBox="1">
            <a:spLocks noChangeArrowheads="1"/>
          </p:cNvSpPr>
          <p:nvPr/>
        </p:nvSpPr>
        <p:spPr bwMode="auto">
          <a:xfrm>
            <a:off x="685800" y="609600"/>
            <a:ext cx="1849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Current Meter</a:t>
            </a:r>
          </a:p>
        </p:txBody>
      </p:sp>
      <p:sp>
        <p:nvSpPr>
          <p:cNvPr id="31752" name="Text Box 9"/>
          <p:cNvSpPr txBox="1">
            <a:spLocks noChangeArrowheads="1"/>
          </p:cNvSpPr>
          <p:nvPr/>
        </p:nvSpPr>
        <p:spPr bwMode="auto">
          <a:xfrm>
            <a:off x="7375525" y="849313"/>
            <a:ext cx="1257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Acoustic</a:t>
            </a:r>
          </a:p>
          <a:p>
            <a:r>
              <a:rPr lang="en-US" b="1">
                <a:solidFill>
                  <a:schemeClr val="bg1"/>
                </a:solidFill>
              </a:rPr>
              <a:t>Modem</a:t>
            </a:r>
          </a:p>
        </p:txBody>
      </p:sp>
      <p:sp>
        <p:nvSpPr>
          <p:cNvPr id="31753" name="Line 10"/>
          <p:cNvSpPr>
            <a:spLocks noChangeShapeType="1"/>
          </p:cNvSpPr>
          <p:nvPr/>
        </p:nvSpPr>
        <p:spPr bwMode="auto">
          <a:xfrm flipH="1" flipV="1">
            <a:off x="5867400" y="6096000"/>
            <a:ext cx="1066800" cy="381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4" name="Text Box 11"/>
          <p:cNvSpPr txBox="1">
            <a:spLocks noChangeArrowheads="1"/>
          </p:cNvSpPr>
          <p:nvPr/>
        </p:nvSpPr>
        <p:spPr bwMode="auto">
          <a:xfrm>
            <a:off x="7037388" y="6400800"/>
            <a:ext cx="2019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Video Cameras</a:t>
            </a:r>
          </a:p>
        </p:txBody>
      </p:sp>
      <p:sp>
        <p:nvSpPr>
          <p:cNvPr id="31755" name="Line 12"/>
          <p:cNvSpPr>
            <a:spLocks noChangeShapeType="1"/>
          </p:cNvSpPr>
          <p:nvPr/>
        </p:nvSpPr>
        <p:spPr bwMode="auto">
          <a:xfrm flipH="1">
            <a:off x="4953000" y="1295400"/>
            <a:ext cx="838200" cy="838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756" name="Text Box 13"/>
          <p:cNvSpPr txBox="1">
            <a:spLocks noChangeArrowheads="1"/>
          </p:cNvSpPr>
          <p:nvPr/>
        </p:nvSpPr>
        <p:spPr bwMode="auto">
          <a:xfrm>
            <a:off x="5775325" y="925513"/>
            <a:ext cx="1285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Chamber</a:t>
            </a:r>
          </a:p>
          <a:p>
            <a:r>
              <a:rPr lang="en-US" b="1">
                <a:solidFill>
                  <a:schemeClr val="bg1"/>
                </a:solidFill>
              </a:rPr>
              <a:t>Rack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Station M: Deep Sea Study Site</a:t>
            </a:r>
            <a:br>
              <a:rPr lang="en-US" sz="4000" smtClean="0"/>
            </a:br>
            <a:r>
              <a:rPr lang="en-US" sz="4000" smtClean="0"/>
              <a:t>23 Years of Time-Series Data</a:t>
            </a:r>
          </a:p>
        </p:txBody>
      </p:sp>
      <p:pic>
        <p:nvPicPr>
          <p:cNvPr id="15362" name="Picture 3" descr="Generic_Central_CA_Station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24000"/>
            <a:ext cx="6858000" cy="457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3886200" cy="3962400"/>
          </a:xfrm>
        </p:spPr>
        <p:txBody>
          <a:bodyPr/>
          <a:lstStyle/>
          <a:p>
            <a:pPr eaLnBrk="1" hangingPunct="1"/>
            <a:r>
              <a:rPr lang="en-US" sz="5400" smtClean="0"/>
              <a:t>Deep Sea Observatory</a:t>
            </a:r>
            <a:br>
              <a:rPr lang="en-US" sz="5400" smtClean="0"/>
            </a:br>
            <a:endParaRPr lang="en-US" sz="5400" smtClean="0"/>
          </a:p>
        </p:txBody>
      </p:sp>
      <p:pic>
        <p:nvPicPr>
          <p:cNvPr id="16386" name="Picture 3" descr="SedimentMapRound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52400"/>
            <a:ext cx="43688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5344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Deep Sea Observatory: Sediment Traps</a:t>
            </a:r>
          </a:p>
        </p:txBody>
      </p:sp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2"/>
          <a:srcRect l="12329" r="19179"/>
          <a:stretch>
            <a:fillRect/>
          </a:stretch>
        </p:blipFill>
        <p:spPr bwMode="auto">
          <a:xfrm>
            <a:off x="152400" y="1371600"/>
            <a:ext cx="3886200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4572000" y="1524000"/>
            <a:ext cx="4572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chemeClr val="bg1"/>
                </a:solidFill>
                <a:latin typeface="Calibri" pitchFamily="34" charset="0"/>
              </a:rPr>
              <a:t>Sediment Traps:</a:t>
            </a:r>
          </a:p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Each sample bottle is collecting for 10 days</a:t>
            </a:r>
          </a:p>
          <a:p>
            <a:endParaRPr lang="en-US" sz="32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 POC Flux (mg C m</a:t>
            </a:r>
            <a:r>
              <a:rPr lang="en-US" sz="3200" baseline="30000">
                <a:solidFill>
                  <a:schemeClr val="bg1"/>
                </a:solidFill>
                <a:latin typeface="Calibri" pitchFamily="34" charset="0"/>
              </a:rPr>
              <a:t>-2</a:t>
            </a:r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day</a:t>
            </a:r>
            <a:r>
              <a:rPr lang="en-US" sz="3200" baseline="30000">
                <a:solidFill>
                  <a:schemeClr val="bg1"/>
                </a:solidFill>
                <a:latin typeface="Calibri" pitchFamily="34" charset="0"/>
              </a:rPr>
              <a:t>-1</a:t>
            </a:r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)</a:t>
            </a:r>
            <a:endParaRPr lang="en-US" sz="36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7412" name="Picture 3" descr="P2069674"/>
          <p:cNvPicPr>
            <a:picLocks noChangeAspect="1" noChangeArrowheads="1"/>
          </p:cNvPicPr>
          <p:nvPr/>
        </p:nvPicPr>
        <p:blipFill>
          <a:blip r:embed="rId3"/>
          <a:srcRect t="60001"/>
          <a:stretch>
            <a:fillRect/>
          </a:stretch>
        </p:blipFill>
        <p:spPr bwMode="auto">
          <a:xfrm>
            <a:off x="4038600" y="5326063"/>
            <a:ext cx="5105400" cy="153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Line 6"/>
          <p:cNvSpPr>
            <a:spLocks noChangeShapeType="1"/>
          </p:cNvSpPr>
          <p:nvPr/>
        </p:nvSpPr>
        <p:spPr bwMode="auto">
          <a:xfrm>
            <a:off x="4267200" y="38100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>Deep Sea Observatory: </a:t>
            </a:r>
            <a:br>
              <a:rPr lang="en-US" sz="3600" smtClean="0"/>
            </a:br>
            <a:r>
              <a:rPr lang="en-US" sz="3600" smtClean="0"/>
              <a:t>Time-Lapse Camera</a:t>
            </a:r>
          </a:p>
        </p:txBody>
      </p:sp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228600" y="1600200"/>
            <a:ext cx="6858000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One image per hour</a:t>
            </a:r>
          </a:p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Images 20 m</a:t>
            </a:r>
            <a:r>
              <a:rPr lang="en-US" sz="3200" baseline="3000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 area of sea floor</a:t>
            </a:r>
          </a:p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       Particle Counts</a:t>
            </a:r>
          </a:p>
        </p:txBody>
      </p:sp>
      <p:pic>
        <p:nvPicPr>
          <p:cNvPr id="18435" name="Picture 4" descr="tripod-launch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3265488"/>
            <a:ext cx="5410200" cy="359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Line 6"/>
          <p:cNvSpPr>
            <a:spLocks noChangeShapeType="1"/>
          </p:cNvSpPr>
          <p:nvPr/>
        </p:nvSpPr>
        <p:spPr bwMode="auto">
          <a:xfrm>
            <a:off x="381000" y="28956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7724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Benthic Rover</a:t>
            </a:r>
          </a:p>
        </p:txBody>
      </p:sp>
      <p:pic>
        <p:nvPicPr>
          <p:cNvPr id="19458" name="Picture 7" descr="rover-headon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71600"/>
            <a:ext cx="9144000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Benthic Rover</a:t>
            </a:r>
          </a:p>
        </p:txBody>
      </p:sp>
      <p:pic>
        <p:nvPicPr>
          <p:cNvPr id="21506" name="Picture 2" descr="http://a0.twimg.com/profile_images/189081643/Rover.jpg"/>
          <p:cNvPicPr>
            <a:picLocks noChangeAspect="1" noChangeArrowheads="1"/>
          </p:cNvPicPr>
          <p:nvPr/>
        </p:nvPicPr>
        <p:blipFill>
          <a:blip r:embed="rId2"/>
          <a:srcRect l="10168" t="8380" r="7501"/>
          <a:stretch>
            <a:fillRect/>
          </a:stretch>
        </p:blipFill>
        <p:spPr bwMode="auto">
          <a:xfrm>
            <a:off x="5181600" y="1752600"/>
            <a:ext cx="3657600" cy="337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6"/>
          <p:cNvSpPr txBox="1">
            <a:spLocks noChangeArrowheads="1"/>
          </p:cNvSpPr>
          <p:nvPr/>
        </p:nvSpPr>
        <p:spPr bwMode="auto">
          <a:xfrm>
            <a:off x="152400" y="1447800"/>
            <a:ext cx="4343400" cy="515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Respirometer Chambers: </a:t>
            </a:r>
          </a:p>
          <a:p>
            <a:pPr marL="742950" lvl="1" indent="-285750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Measures Sediment</a:t>
            </a:r>
          </a:p>
          <a:p>
            <a:pPr marL="742950" lvl="1" indent="-285750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Community Oxygen</a:t>
            </a:r>
          </a:p>
          <a:p>
            <a:pPr marL="742950" lvl="1" indent="-285750"/>
            <a:r>
              <a:rPr lang="en-US" sz="2400">
                <a:solidFill>
                  <a:schemeClr val="bg1"/>
                </a:solidFill>
                <a:latin typeface="Calibri" pitchFamily="34" charset="0"/>
              </a:rPr>
              <a:t>Consumption (SCOC)</a:t>
            </a: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n-US" sz="2800">
                <a:solidFill>
                  <a:schemeClr val="bg1"/>
                </a:solidFill>
                <a:latin typeface="Calibri" pitchFamily="34" charset="0"/>
              </a:rPr>
              <a:t>Transit Camera:</a:t>
            </a: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Takes high-resolution image every</a:t>
            </a: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meter during 10 m transit between</a:t>
            </a: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sites</a:t>
            </a:r>
          </a:p>
          <a:p>
            <a:pPr marL="742950" lvl="1" indent="-285750"/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pPr marL="742950" lvl="1" indent="-285750"/>
            <a:r>
              <a:rPr lang="en-US" sz="2000">
                <a:solidFill>
                  <a:schemeClr val="bg1"/>
                </a:solidFill>
                <a:latin typeface="Calibri" pitchFamily="34" charset="0"/>
              </a:rPr>
              <a:t>Particulate per square meter</a:t>
            </a:r>
          </a:p>
          <a:p>
            <a:endParaRPr lang="en-US" sz="200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8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1509" name="Line 6"/>
          <p:cNvSpPr>
            <a:spLocks noChangeShapeType="1"/>
          </p:cNvSpPr>
          <p:nvPr/>
        </p:nvSpPr>
        <p:spPr bwMode="auto">
          <a:xfrm>
            <a:off x="152400" y="21336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152400" y="5257800"/>
            <a:ext cx="457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ROV Video Transects</a:t>
            </a:r>
          </a:p>
        </p:txBody>
      </p:sp>
      <p:pic>
        <p:nvPicPr>
          <p:cNvPr id="23554" name="Picture 3" descr="ricketts_walsh2-720"/>
          <p:cNvPicPr>
            <a:picLocks noChangeAspect="1" noChangeArrowheads="1"/>
          </p:cNvPicPr>
          <p:nvPr/>
        </p:nvPicPr>
        <p:blipFill>
          <a:blip r:embed="rId2"/>
          <a:srcRect l="8109"/>
          <a:stretch>
            <a:fillRect/>
          </a:stretch>
        </p:blipFill>
        <p:spPr bwMode="auto">
          <a:xfrm>
            <a:off x="3657600" y="1600200"/>
            <a:ext cx="548640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04800" y="1752600"/>
            <a:ext cx="30480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HD Video collected during ROV transect is analyzed using VARS for population counts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Salp Event: Spring 2012 </a:t>
            </a:r>
          </a:p>
        </p:txBody>
      </p:sp>
      <p:pic>
        <p:nvPicPr>
          <p:cNvPr id="24578" name="Picture 5" descr="D403-02_44_19_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9300" y="1203325"/>
            <a:ext cx="76327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6"/>
          <p:cNvSpPr txBox="1">
            <a:spLocks noChangeArrowheads="1"/>
          </p:cNvSpPr>
          <p:nvPr/>
        </p:nvSpPr>
        <p:spPr bwMode="auto">
          <a:xfrm>
            <a:off x="58738" y="6096000"/>
            <a:ext cx="8932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Three salps per square meter in June 2012, 0 in November 2011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</TotalTime>
  <Words>223</Words>
  <Application>Microsoft Office PowerPoint</Application>
  <PresentationFormat>On-screen Show (4:3)</PresentationFormat>
  <Paragraphs>58</Paragraphs>
  <Slides>19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Acrobat Document</vt:lpstr>
      <vt:lpstr>Capturing Episodic Events in the Deep-Sea Community using a Continuously Monitoring Instrument Suite </vt:lpstr>
      <vt:lpstr>Station M: Deep Sea Study Site 23 Years of Time-Series Data</vt:lpstr>
      <vt:lpstr>Deep Sea Observatory </vt:lpstr>
      <vt:lpstr>Deep Sea Observatory: Sediment Traps</vt:lpstr>
      <vt:lpstr>Deep Sea Observatory:  Time-Lapse Camera</vt:lpstr>
      <vt:lpstr>Benthic Rover</vt:lpstr>
      <vt:lpstr>Benthic Rover</vt:lpstr>
      <vt:lpstr>ROV Video Transects</vt:lpstr>
      <vt:lpstr>Salp Event: Spring 2012 </vt:lpstr>
      <vt:lpstr>Sediment Trap Data</vt:lpstr>
      <vt:lpstr>Sediment Trap Data</vt:lpstr>
      <vt:lpstr>Camera Tripod Data</vt:lpstr>
      <vt:lpstr>Rover Transit Images</vt:lpstr>
      <vt:lpstr>Rover Carbon Demand</vt:lpstr>
      <vt:lpstr>Sediment Trap, Time-Lapse Camera, and Rover Data</vt:lpstr>
      <vt:lpstr>Comparing to Export Flux</vt:lpstr>
      <vt:lpstr>Newest Instrument: Sedimentation Event Sensor</vt:lpstr>
      <vt:lpstr>Newest Instrument: Sedimentation Event Sensor</vt:lpstr>
      <vt:lpstr>Benthic Rover Configuration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alana</dc:creator>
  <cp:lastModifiedBy>alana</cp:lastModifiedBy>
  <cp:revision>63</cp:revision>
  <dcterms:created xsi:type="dcterms:W3CDTF">2012-11-14T00:28:10Z</dcterms:created>
  <dcterms:modified xsi:type="dcterms:W3CDTF">2012-11-21T23:35:34Z</dcterms:modified>
</cp:coreProperties>
</file>