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7" r:id="rId3"/>
    <p:sldId id="262" r:id="rId4"/>
    <p:sldId id="259" r:id="rId5"/>
    <p:sldId id="260" r:id="rId6"/>
    <p:sldId id="261" r:id="rId7"/>
    <p:sldId id="281" r:id="rId8"/>
    <p:sldId id="266" r:id="rId9"/>
    <p:sldId id="273" r:id="rId10"/>
    <p:sldId id="268" r:id="rId11"/>
    <p:sldId id="269" r:id="rId12"/>
    <p:sldId id="288" r:id="rId13"/>
    <p:sldId id="282" r:id="rId14"/>
    <p:sldId id="270" r:id="rId15"/>
    <p:sldId id="279" r:id="rId16"/>
    <p:sldId id="271" r:id="rId17"/>
    <p:sldId id="272" r:id="rId18"/>
    <p:sldId id="289" r:id="rId19"/>
    <p:sldId id="285" r:id="rId20"/>
    <p:sldId id="277" r:id="rId21"/>
    <p:sldId id="276" r:id="rId22"/>
    <p:sldId id="278" r:id="rId23"/>
    <p:sldId id="286" r:id="rId24"/>
    <p:sldId id="275" r:id="rId25"/>
    <p:sldId id="274" r:id="rId26"/>
    <p:sldId id="280" r:id="rId2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1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E0692529-BE64-44C1-8346-B2737AE8D2C3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06BF9BDA-9853-4AE7-AE47-3EC3CE652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120 miles off shore, 4000 m water depth, and we are limited to visiting only 1-2 a year so need instruments to monitor the seafloor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670361-1B34-4C0C-966F-925F7698ED5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BF49F2-230F-43FA-9F51-F2DD4D2E87D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BA01A6-8139-4674-A9C3-626919456FBC}" type="slidenum">
              <a:rPr lang="en-US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Times New Roman" pitchFamily="18" charset="0"/>
              </a:rPr>
              <a:t>good temporal resolution always measuring at a undisturbed site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Only conducted when at St.M with ship so one-two datasets per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6DA521-55A1-4C3E-9FE1-77C6E1053B4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Carbon export system, salps filter particulate and then deliver it to sea floor.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83DEF0-0CB8-43F1-84DF-A89FC23943F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why use 600m trap?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E5E173-0681-4697-B3EC-910EAA6B226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export flux: sea surface temperature, ocean color, chlorophyll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DEBBA6-B541-4F8F-BF03-C0062BF7AC2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6A3DF-9D8E-4F9D-BDC0-8B273DA02124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F3664-C3A9-456E-B773-712D9BDF5B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BDB67-A08E-42A1-A261-AD6A6D0E1460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4982E-CF07-4352-B70F-CBB38BE75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E083D-E818-48B7-BD31-0265AB071F31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C2048-808D-4497-B77A-AC6CF5087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C396B-0A88-4834-A90F-D72170AC4DD8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8F461-8993-4FC0-8F0F-D15A42C07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6884C-E897-4E3B-88B2-3F6843CB837E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FCB1B-E8D0-4A98-89AC-09B9471F7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3238C-9004-46C6-AAE0-AE4B3683BB52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CAE23-CDEA-4BDA-9F11-FC4458EB25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73A27-5FFC-4225-851B-109117EF36A0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3D151-7917-42DD-BE4D-366C24040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919B5-4D16-4A36-9DB9-E259354FE007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5ED8C-2099-4520-82E9-BA3D91F7D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A84B7-D108-4356-83C7-68BCF4B7F17F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137B0-D36F-4644-990E-E00D7A6B4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A1E1F-049A-4A67-B880-C1E1AB0D6771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4CD8B-0219-4CE9-981A-4940AA79C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466C0-8BE3-4716-9E42-84F6696E257E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F867D-A188-48D6-A11C-FC8CA0920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A337A74-DCF5-435B-9982-B0C243FAB3F9}" type="datetimeFigureOut">
              <a:rPr lang="en-US"/>
              <a:pPr>
                <a:defRPr/>
              </a:pPr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79C9F0F-5FEA-4269-BF78-EBC432B8D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924800" cy="2990850"/>
          </a:xfrm>
        </p:spPr>
        <p:txBody>
          <a:bodyPr/>
          <a:lstStyle/>
          <a:p>
            <a:pPr eaLnBrk="1" hangingPunct="1"/>
            <a:r>
              <a:rPr lang="en-US" smtClean="0"/>
              <a:t>Capturing Episodic Events in the Deep-Sea Community using a Continuously Monitoring Instrument Suite 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914400" y="4343400"/>
            <a:ext cx="7391400" cy="17526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sz="2400" smtClean="0"/>
              <a:t>Alana Sherman</a:t>
            </a:r>
            <a:r>
              <a:rPr lang="en-US" sz="2400" baseline="30000" smtClean="0"/>
              <a:t>1</a:t>
            </a:r>
            <a:r>
              <a:rPr lang="en-US" sz="2400" smtClean="0"/>
              <a:t>, Rich Henthorn</a:t>
            </a:r>
            <a:r>
              <a:rPr lang="en-US" sz="2400" baseline="30000" smtClean="0"/>
              <a:t>1</a:t>
            </a:r>
            <a:r>
              <a:rPr lang="en-US" sz="2400" smtClean="0"/>
              <a:t>, Paul McGill</a:t>
            </a:r>
            <a:r>
              <a:rPr lang="en-US" sz="2400" baseline="30000" smtClean="0"/>
              <a:t>1</a:t>
            </a:r>
            <a:r>
              <a:rPr lang="en-US" sz="2400" smtClean="0"/>
              <a:t>, Brett Hobson</a:t>
            </a:r>
            <a:r>
              <a:rPr lang="en-US" sz="2400" baseline="30000" smtClean="0"/>
              <a:t>1</a:t>
            </a:r>
            <a:r>
              <a:rPr lang="en-US" sz="2400" smtClean="0"/>
              <a:t>, Henry Ruhl</a:t>
            </a:r>
            <a:r>
              <a:rPr lang="en-US" sz="2400" baseline="30000" smtClean="0"/>
              <a:t>2</a:t>
            </a:r>
            <a:r>
              <a:rPr lang="en-US" sz="2400" smtClean="0"/>
              <a:t>, Jacob Ellena</a:t>
            </a:r>
            <a:r>
              <a:rPr lang="en-US" sz="2400" baseline="30000" smtClean="0"/>
              <a:t>1</a:t>
            </a:r>
            <a:r>
              <a:rPr lang="en-US" sz="2400" smtClean="0"/>
              <a:t>, Ken Smith</a:t>
            </a:r>
            <a:r>
              <a:rPr lang="en-US" sz="2400" baseline="30000" smtClean="0"/>
              <a:t>1</a:t>
            </a:r>
          </a:p>
          <a:p>
            <a:pPr algn="l" eaLnBrk="1" hangingPunct="1">
              <a:lnSpc>
                <a:spcPct val="80000"/>
              </a:lnSpc>
            </a:pPr>
            <a:endParaRPr lang="en-US" sz="2400" smtClean="0"/>
          </a:p>
          <a:p>
            <a:pPr algn="l" eaLnBrk="1" hangingPunct="1">
              <a:lnSpc>
                <a:spcPct val="80000"/>
              </a:lnSpc>
            </a:pPr>
            <a:r>
              <a:rPr lang="en-US" sz="2000" baseline="30000" smtClean="0"/>
              <a:t>1</a:t>
            </a:r>
            <a:r>
              <a:rPr lang="en-US" sz="2000" smtClean="0"/>
              <a:t>Monterey Bay Aquarium Research Institute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baseline="30000" smtClean="0"/>
              <a:t>2</a:t>
            </a:r>
            <a:r>
              <a:rPr lang="en-US" sz="2000" smtClean="0"/>
              <a:t>National Oceanography Center, University of Southampton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ransition advTm="1441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ROV Video Transects</a:t>
            </a:r>
          </a:p>
        </p:txBody>
      </p:sp>
      <p:pic>
        <p:nvPicPr>
          <p:cNvPr id="26626" name="Picture 3" descr="ricketts_walsh2-720"/>
          <p:cNvPicPr>
            <a:picLocks noChangeAspect="1" noChangeArrowheads="1"/>
          </p:cNvPicPr>
          <p:nvPr/>
        </p:nvPicPr>
        <p:blipFill>
          <a:blip r:embed="rId3"/>
          <a:srcRect l="8109"/>
          <a:stretch>
            <a:fillRect/>
          </a:stretch>
        </p:blipFill>
        <p:spPr bwMode="auto">
          <a:xfrm>
            <a:off x="3657600" y="1600200"/>
            <a:ext cx="54864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304800" y="1752600"/>
            <a:ext cx="3048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HD Video collected during ROV transect is analyzed using VARS for population counts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Salp Event: Spring 2012 </a:t>
            </a:r>
          </a:p>
        </p:txBody>
      </p:sp>
      <p:pic>
        <p:nvPicPr>
          <p:cNvPr id="28674" name="Picture 5" descr="D403-02_44_19_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22813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6"/>
          <p:cNvSpPr txBox="1">
            <a:spLocks noChangeArrowheads="1"/>
          </p:cNvSpPr>
          <p:nvPr/>
        </p:nvSpPr>
        <p:spPr bwMode="auto">
          <a:xfrm>
            <a:off x="471488" y="5867400"/>
            <a:ext cx="8215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3 salps/m</a:t>
            </a:r>
            <a:r>
              <a:rPr lang="en-US" sz="3200" baseline="30000"/>
              <a:t>2</a:t>
            </a:r>
            <a:r>
              <a:rPr lang="en-US" sz="3200"/>
              <a:t> in 06/2012, 0 salps/m</a:t>
            </a:r>
            <a:r>
              <a:rPr lang="en-US" sz="3200" baseline="30000"/>
              <a:t>2</a:t>
            </a:r>
            <a:r>
              <a:rPr lang="en-US" sz="3200"/>
              <a:t> in 11/2011</a:t>
            </a:r>
          </a:p>
        </p:txBody>
      </p:sp>
      <p:sp>
        <p:nvSpPr>
          <p:cNvPr id="28676" name="Oval 5"/>
          <p:cNvSpPr>
            <a:spLocks noChangeArrowheads="1"/>
          </p:cNvSpPr>
          <p:nvPr/>
        </p:nvSpPr>
        <p:spPr bwMode="auto">
          <a:xfrm>
            <a:off x="7543800" y="28956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Oval 6"/>
          <p:cNvSpPr>
            <a:spLocks noChangeArrowheads="1"/>
          </p:cNvSpPr>
          <p:nvPr/>
        </p:nvSpPr>
        <p:spPr bwMode="auto">
          <a:xfrm>
            <a:off x="7239000" y="40386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Oval 7"/>
          <p:cNvSpPr>
            <a:spLocks noChangeArrowheads="1"/>
          </p:cNvSpPr>
          <p:nvPr/>
        </p:nvSpPr>
        <p:spPr bwMode="auto">
          <a:xfrm>
            <a:off x="2895600" y="23622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Oval 8"/>
          <p:cNvSpPr>
            <a:spLocks noChangeArrowheads="1"/>
          </p:cNvSpPr>
          <p:nvPr/>
        </p:nvSpPr>
        <p:spPr bwMode="auto">
          <a:xfrm>
            <a:off x="838200" y="42672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smtClean="0"/>
              <a:t>Why do we care about a Salp bloom?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xfrm>
            <a:off x="228600" y="4876800"/>
            <a:ext cx="7924800" cy="15240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mtClean="0"/>
              <a:t>Carbon Transport Mechanism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mtClean="0"/>
              <a:t>Significant impact on benthic food supply</a:t>
            </a:r>
          </a:p>
        </p:txBody>
      </p:sp>
      <p:pic>
        <p:nvPicPr>
          <p:cNvPr id="30723" name="Picture 5" descr="salpchain-4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066800"/>
            <a:ext cx="5029200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 noChangeArrowheads="1"/>
          </p:cNvPicPr>
          <p:nvPr/>
        </p:nvPicPr>
        <p:blipFill>
          <a:blip r:embed="rId2"/>
          <a:srcRect l="12329" r="19179"/>
          <a:stretch>
            <a:fillRect/>
          </a:stretch>
        </p:blipFill>
        <p:spPr bwMode="auto">
          <a:xfrm>
            <a:off x="0" y="1533525"/>
            <a:ext cx="28194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 descr="P2069711"/>
          <p:cNvPicPr>
            <a:picLocks noChangeAspect="1" noChangeArrowheads="1"/>
          </p:cNvPicPr>
          <p:nvPr/>
        </p:nvPicPr>
        <p:blipFill>
          <a:blip r:embed="rId3"/>
          <a:srcRect l="20493" t="25137" r="26230" b="4918"/>
          <a:stretch>
            <a:fillRect/>
          </a:stretch>
        </p:blipFill>
        <p:spPr bwMode="auto">
          <a:xfrm>
            <a:off x="5029200" y="1828800"/>
            <a:ext cx="379253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7" descr="rover-headon-1"/>
          <p:cNvPicPr>
            <a:picLocks noChangeAspect="1" noChangeArrowheads="1"/>
          </p:cNvPicPr>
          <p:nvPr/>
        </p:nvPicPr>
        <p:blipFill>
          <a:blip r:embed="rId4"/>
          <a:srcRect l="20950" r="24323"/>
          <a:stretch>
            <a:fillRect/>
          </a:stretch>
        </p:blipFill>
        <p:spPr bwMode="auto">
          <a:xfrm>
            <a:off x="2209800" y="3657600"/>
            <a:ext cx="31130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itle 6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Salp Event Measured by Other Instruments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Sediment Trap Data</a:t>
            </a:r>
          </a:p>
        </p:txBody>
      </p:sp>
      <p:sp>
        <p:nvSpPr>
          <p:cNvPr id="32770" name="Text Box 5"/>
          <p:cNvSpPr txBox="1">
            <a:spLocks noChangeArrowheads="1"/>
          </p:cNvSpPr>
          <p:nvPr/>
        </p:nvSpPr>
        <p:spPr bwMode="auto">
          <a:xfrm>
            <a:off x="3200400" y="1041400"/>
            <a:ext cx="2820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600 mab Trap Data</a:t>
            </a:r>
          </a:p>
        </p:txBody>
      </p:sp>
      <p:pic>
        <p:nvPicPr>
          <p:cNvPr id="32771" name="Picture 5" descr="TrapOnly_EditedF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6213" y="1905000"/>
            <a:ext cx="6326187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6" descr="SedimentTrapTimeSeriesF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905000"/>
            <a:ext cx="7542213" cy="429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Sediment Trap Data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3200400" y="1041400"/>
            <a:ext cx="2820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600 mab Trap Data</a:t>
            </a:r>
          </a:p>
        </p:txBody>
      </p:sp>
      <p:sp>
        <p:nvSpPr>
          <p:cNvPr id="34820" name="Rectangle 6"/>
          <p:cNvSpPr>
            <a:spLocks noChangeArrowheads="1"/>
          </p:cNvSpPr>
          <p:nvPr/>
        </p:nvSpPr>
        <p:spPr bwMode="auto">
          <a:xfrm>
            <a:off x="7543800" y="2590800"/>
            <a:ext cx="152400" cy="2743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Camera Tripod Data</a:t>
            </a:r>
          </a:p>
        </p:txBody>
      </p:sp>
      <p:pic>
        <p:nvPicPr>
          <p:cNvPr id="35842" name="Picture 1" descr="C:\Users\alana\Desktop\Deep Sea Bio 2012\TripodOnly_Edited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327775" cy="477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Box 3"/>
          <p:cNvSpPr txBox="1">
            <a:spLocks noChangeArrowheads="1"/>
          </p:cNvSpPr>
          <p:nvPr/>
        </p:nvSpPr>
        <p:spPr bwMode="auto">
          <a:xfrm>
            <a:off x="1143000" y="1143000"/>
            <a:ext cx="6899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Counts of Salps, Larvaceans, and Siphonophores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4" descr="StaM_5909_rover_120527_140954UnComp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49263"/>
            <a:ext cx="7743825" cy="648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Rover Transit Images</a:t>
            </a:r>
          </a:p>
        </p:txBody>
      </p:sp>
      <p:sp>
        <p:nvSpPr>
          <p:cNvPr id="36867" name="Oval 4"/>
          <p:cNvSpPr>
            <a:spLocks noChangeArrowheads="1"/>
          </p:cNvSpPr>
          <p:nvPr/>
        </p:nvSpPr>
        <p:spPr bwMode="auto">
          <a:xfrm>
            <a:off x="2514600" y="45720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Oval 5"/>
          <p:cNvSpPr>
            <a:spLocks noChangeArrowheads="1"/>
          </p:cNvSpPr>
          <p:nvPr/>
        </p:nvSpPr>
        <p:spPr bwMode="auto">
          <a:xfrm>
            <a:off x="5943600" y="3886200"/>
            <a:ext cx="849313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RoverAnnualRateNoLege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143000"/>
            <a:ext cx="8610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Rover Oxygen Consumption Rates</a:t>
            </a:r>
          </a:p>
        </p:txBody>
      </p:sp>
      <p:sp>
        <p:nvSpPr>
          <p:cNvPr id="37891" name="Rectangle 9"/>
          <p:cNvSpPr>
            <a:spLocks noChangeArrowheads="1"/>
          </p:cNvSpPr>
          <p:nvPr/>
        </p:nvSpPr>
        <p:spPr bwMode="auto">
          <a:xfrm>
            <a:off x="5181600" y="990600"/>
            <a:ext cx="3962400" cy="5410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7892" name="Group 4"/>
          <p:cNvGrpSpPr>
            <a:grpSpLocks/>
          </p:cNvGrpSpPr>
          <p:nvPr/>
        </p:nvGrpSpPr>
        <p:grpSpPr bwMode="auto">
          <a:xfrm>
            <a:off x="1676400" y="1752600"/>
            <a:ext cx="958850" cy="762000"/>
            <a:chOff x="1056" y="1104"/>
            <a:chExt cx="604" cy="480"/>
          </a:xfrm>
        </p:grpSpPr>
        <p:sp>
          <p:nvSpPr>
            <p:cNvPr id="37894" name="AutoShape 5"/>
            <p:cNvSpPr>
              <a:spLocks noChangeArrowheads="1"/>
            </p:cNvSpPr>
            <p:nvPr/>
          </p:nvSpPr>
          <p:spPr bwMode="auto">
            <a:xfrm>
              <a:off x="1056" y="1152"/>
              <a:ext cx="144" cy="144"/>
            </a:xfrm>
            <a:prstGeom prst="sun">
              <a:avLst>
                <a:gd name="adj" fmla="val 25000"/>
              </a:avLst>
            </a:prstGeom>
            <a:solidFill>
              <a:srgbClr val="339966"/>
            </a:solidFill>
            <a:ln w="9525">
              <a:solidFill>
                <a:srgbClr val="3399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7895" name="AutoShape 6"/>
            <p:cNvSpPr>
              <a:spLocks noChangeArrowheads="1"/>
            </p:cNvSpPr>
            <p:nvPr/>
          </p:nvSpPr>
          <p:spPr bwMode="auto">
            <a:xfrm>
              <a:off x="1056" y="1392"/>
              <a:ext cx="144" cy="144"/>
            </a:xfrm>
            <a:prstGeom prst="sun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6" name="Text Box 7"/>
            <p:cNvSpPr txBox="1">
              <a:spLocks noChangeArrowheads="1"/>
            </p:cNvSpPr>
            <p:nvPr/>
          </p:nvSpPr>
          <p:spPr bwMode="auto">
            <a:xfrm>
              <a:off x="1252" y="1353"/>
              <a:ext cx="3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Port</a:t>
              </a:r>
            </a:p>
          </p:txBody>
        </p:sp>
        <p:sp>
          <p:nvSpPr>
            <p:cNvPr id="37897" name="Text Box 8"/>
            <p:cNvSpPr txBox="1">
              <a:spLocks noChangeArrowheads="1"/>
            </p:cNvSpPr>
            <p:nvPr/>
          </p:nvSpPr>
          <p:spPr bwMode="auto">
            <a:xfrm>
              <a:off x="1248" y="1104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Stbd</a:t>
              </a:r>
            </a:p>
          </p:txBody>
        </p:sp>
      </p:grpSp>
      <p:sp>
        <p:nvSpPr>
          <p:cNvPr id="37893" name="TextBox 6"/>
          <p:cNvSpPr txBox="1">
            <a:spLocks noChangeArrowheads="1"/>
          </p:cNvSpPr>
          <p:nvPr/>
        </p:nvSpPr>
        <p:spPr bwMode="auto">
          <a:xfrm>
            <a:off x="5334000" y="2209800"/>
            <a:ext cx="365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87 Sites visited by </a:t>
            </a:r>
          </a:p>
          <a:p>
            <a:r>
              <a:rPr lang="en-US" sz="2800">
                <a:solidFill>
                  <a:schemeClr val="bg1"/>
                </a:solidFill>
              </a:rPr>
              <a:t>the Rover between 11/11- 6/12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0" descr="RoverAnnualRateNoLege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143000"/>
            <a:ext cx="8610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Rover Oxygen Consumption Rates</a:t>
            </a:r>
          </a:p>
        </p:txBody>
      </p:sp>
      <p:grpSp>
        <p:nvGrpSpPr>
          <p:cNvPr id="38915" name="Group 4"/>
          <p:cNvGrpSpPr>
            <a:grpSpLocks/>
          </p:cNvGrpSpPr>
          <p:nvPr/>
        </p:nvGrpSpPr>
        <p:grpSpPr bwMode="auto">
          <a:xfrm>
            <a:off x="1676400" y="1752600"/>
            <a:ext cx="958850" cy="762000"/>
            <a:chOff x="1056" y="1104"/>
            <a:chExt cx="604" cy="480"/>
          </a:xfrm>
        </p:grpSpPr>
        <p:sp>
          <p:nvSpPr>
            <p:cNvPr id="38917" name="AutoShape 5"/>
            <p:cNvSpPr>
              <a:spLocks noChangeArrowheads="1"/>
            </p:cNvSpPr>
            <p:nvPr/>
          </p:nvSpPr>
          <p:spPr bwMode="auto">
            <a:xfrm>
              <a:off x="1056" y="1152"/>
              <a:ext cx="144" cy="144"/>
            </a:xfrm>
            <a:prstGeom prst="sun">
              <a:avLst>
                <a:gd name="adj" fmla="val 25000"/>
              </a:avLst>
            </a:prstGeom>
            <a:solidFill>
              <a:srgbClr val="339966"/>
            </a:solidFill>
            <a:ln w="9525">
              <a:solidFill>
                <a:srgbClr val="3399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8918" name="AutoShape 6"/>
            <p:cNvSpPr>
              <a:spLocks noChangeArrowheads="1"/>
            </p:cNvSpPr>
            <p:nvPr/>
          </p:nvSpPr>
          <p:spPr bwMode="auto">
            <a:xfrm>
              <a:off x="1056" y="1392"/>
              <a:ext cx="144" cy="144"/>
            </a:xfrm>
            <a:prstGeom prst="sun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19" name="Text Box 7"/>
            <p:cNvSpPr txBox="1">
              <a:spLocks noChangeArrowheads="1"/>
            </p:cNvSpPr>
            <p:nvPr/>
          </p:nvSpPr>
          <p:spPr bwMode="auto">
            <a:xfrm>
              <a:off x="1252" y="1353"/>
              <a:ext cx="3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Port</a:t>
              </a:r>
            </a:p>
          </p:txBody>
        </p:sp>
        <p:sp>
          <p:nvSpPr>
            <p:cNvPr id="38920" name="Text Box 8"/>
            <p:cNvSpPr txBox="1">
              <a:spLocks noChangeArrowheads="1"/>
            </p:cNvSpPr>
            <p:nvPr/>
          </p:nvSpPr>
          <p:spPr bwMode="auto">
            <a:xfrm>
              <a:off x="1248" y="1104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Stbd</a:t>
              </a:r>
            </a:p>
          </p:txBody>
        </p:sp>
      </p:grpSp>
      <p:sp>
        <p:nvSpPr>
          <p:cNvPr id="38916" name="Line 11"/>
          <p:cNvSpPr>
            <a:spLocks noChangeShapeType="1"/>
          </p:cNvSpPr>
          <p:nvPr/>
        </p:nvSpPr>
        <p:spPr bwMode="auto">
          <a:xfrm>
            <a:off x="5181600" y="1524000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Capturing Episodic Events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smtClean="0"/>
              <a:t>Be in right place at right time</a:t>
            </a:r>
          </a:p>
          <a:p>
            <a:pPr lvl="1">
              <a:buFont typeface="Arial" charset="0"/>
              <a:buNone/>
            </a:pPr>
            <a:r>
              <a:rPr lang="en-US" sz="4400" smtClean="0"/>
              <a:t>	…or be there all the time</a:t>
            </a:r>
          </a:p>
          <a:p>
            <a:r>
              <a:rPr lang="en-US" sz="4800" smtClean="0"/>
              <a:t>Have adequate sensors to capture event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Rover Data: Carbon Demand</a:t>
            </a:r>
          </a:p>
        </p:txBody>
      </p:sp>
      <p:pic>
        <p:nvPicPr>
          <p:cNvPr id="39938" name="Picture 1" descr="C:\Users\alana\Desktop\Deep Sea Bio 2012\RoverOnly_Edited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327775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smtClean="0"/>
              <a:t>Sediment Trap, Time-Lapse Camera, and Rover Data</a:t>
            </a:r>
          </a:p>
        </p:txBody>
      </p:sp>
      <p:sp>
        <p:nvSpPr>
          <p:cNvPr id="40962" name="Rectangle 5"/>
          <p:cNvSpPr>
            <a:spLocks noChangeArrowheads="1"/>
          </p:cNvSpPr>
          <p:nvPr/>
        </p:nvSpPr>
        <p:spPr bwMode="auto">
          <a:xfrm>
            <a:off x="914400" y="1371600"/>
            <a:ext cx="7239000" cy="4876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0963" name="Picture 4" descr="RoverTrapTripod_F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3963" y="1587500"/>
            <a:ext cx="6700837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3260725" y="3429000"/>
            <a:ext cx="793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Rover</a:t>
            </a:r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2819400" y="48006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Trap</a:t>
            </a:r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5470525" y="5218113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Camera</a:t>
            </a:r>
          </a:p>
        </p:txBody>
      </p:sp>
      <p:sp>
        <p:nvSpPr>
          <p:cNvPr id="40967" name="Line 9"/>
          <p:cNvSpPr>
            <a:spLocks noChangeShapeType="1"/>
          </p:cNvSpPr>
          <p:nvPr/>
        </p:nvSpPr>
        <p:spPr bwMode="auto">
          <a:xfrm>
            <a:off x="3581400" y="37338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68" name="Line 10"/>
          <p:cNvSpPr>
            <a:spLocks noChangeShapeType="1"/>
          </p:cNvSpPr>
          <p:nvPr/>
        </p:nvSpPr>
        <p:spPr bwMode="auto">
          <a:xfrm>
            <a:off x="3352800" y="51054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69" name="Line 11"/>
          <p:cNvSpPr>
            <a:spLocks noChangeShapeType="1"/>
          </p:cNvSpPr>
          <p:nvPr/>
        </p:nvSpPr>
        <p:spPr bwMode="auto">
          <a:xfrm flipH="1" flipV="1">
            <a:off x="5486400" y="50292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Comparing to Surface Export Flux</a:t>
            </a:r>
          </a:p>
        </p:txBody>
      </p:sp>
      <p:grpSp>
        <p:nvGrpSpPr>
          <p:cNvPr id="41986" name="Group 12"/>
          <p:cNvGrpSpPr>
            <a:grpSpLocks/>
          </p:cNvGrpSpPr>
          <p:nvPr/>
        </p:nvGrpSpPr>
        <p:grpSpPr bwMode="auto">
          <a:xfrm>
            <a:off x="0" y="990600"/>
            <a:ext cx="9144000" cy="5334000"/>
            <a:chOff x="0" y="762000"/>
            <a:chExt cx="9144000" cy="5334000"/>
          </a:xfrm>
        </p:grpSpPr>
        <p:sp>
          <p:nvSpPr>
            <p:cNvPr id="12" name="Rectangle 11"/>
            <p:cNvSpPr/>
            <p:nvPr/>
          </p:nvSpPr>
          <p:spPr>
            <a:xfrm>
              <a:off x="0" y="762000"/>
              <a:ext cx="9144000" cy="5334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41993" name="Picture 4"/>
            <p:cNvPicPr>
              <a:picLocks noChangeAspect="1" noChangeArrowheads="1"/>
            </p:cNvPicPr>
            <p:nvPr/>
          </p:nvPicPr>
          <p:blipFill>
            <a:blip r:embed="rId3"/>
            <a:srcRect r="6122" b="12592"/>
            <a:stretch>
              <a:fillRect/>
            </a:stretch>
          </p:blipFill>
          <p:spPr bwMode="auto">
            <a:xfrm>
              <a:off x="0" y="762000"/>
              <a:ext cx="8763000" cy="533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987" name="TextBox 13"/>
          <p:cNvSpPr txBox="1">
            <a:spLocks noChangeArrowheads="1"/>
          </p:cNvSpPr>
          <p:nvPr/>
        </p:nvSpPr>
        <p:spPr bwMode="auto">
          <a:xfrm rot="-5400000">
            <a:off x="7354094" y="3172619"/>
            <a:ext cx="3209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Rover Slope (umol O</a:t>
            </a:r>
            <a:r>
              <a:rPr lang="en-US" baseline="-25000"/>
              <a:t>2</a:t>
            </a:r>
            <a:r>
              <a:rPr lang="en-US"/>
              <a:t> l</a:t>
            </a:r>
            <a:r>
              <a:rPr lang="en-US" sz="2000" baseline="30000"/>
              <a:t>-1</a:t>
            </a:r>
            <a:r>
              <a:rPr lang="en-US"/>
              <a:t> hr </a:t>
            </a:r>
            <a:r>
              <a:rPr lang="en-US" baseline="30000"/>
              <a:t>-1</a:t>
            </a:r>
            <a:r>
              <a:rPr lang="en-US"/>
              <a:t>)</a:t>
            </a:r>
            <a:endParaRPr lang="en-US" baseline="30000"/>
          </a:p>
        </p:txBody>
      </p:sp>
      <p:sp>
        <p:nvSpPr>
          <p:cNvPr id="41988" name="TextBox 14"/>
          <p:cNvSpPr txBox="1">
            <a:spLocks noChangeArrowheads="1"/>
          </p:cNvSpPr>
          <p:nvPr/>
        </p:nvSpPr>
        <p:spPr bwMode="auto">
          <a:xfrm>
            <a:off x="609600" y="6335713"/>
            <a:ext cx="8007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Export flux data provided by Mati Kahru, Scripps Institution of Oceanography</a:t>
            </a:r>
          </a:p>
        </p:txBody>
      </p:sp>
      <p:grpSp>
        <p:nvGrpSpPr>
          <p:cNvPr id="41989" name="Group 17"/>
          <p:cNvGrpSpPr>
            <a:grpSpLocks/>
          </p:cNvGrpSpPr>
          <p:nvPr/>
        </p:nvGrpSpPr>
        <p:grpSpPr bwMode="auto">
          <a:xfrm>
            <a:off x="4343400" y="1066800"/>
            <a:ext cx="2667000" cy="304800"/>
            <a:chOff x="4343400" y="1066800"/>
            <a:chExt cx="2667000" cy="304800"/>
          </a:xfrm>
        </p:grpSpPr>
        <p:sp>
          <p:nvSpPr>
            <p:cNvPr id="16" name="Rectangle 15"/>
            <p:cNvSpPr/>
            <p:nvPr/>
          </p:nvSpPr>
          <p:spPr>
            <a:xfrm>
              <a:off x="4343400" y="1066800"/>
              <a:ext cx="1524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58000" y="1066800"/>
              <a:ext cx="1524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Continuously monitoring can capture episodic events</a:t>
            </a:r>
          </a:p>
          <a:p>
            <a:r>
              <a:rPr lang="en-US" smtClean="0"/>
              <a:t>A variety of data forms is required to see a more complete picture of event</a:t>
            </a:r>
          </a:p>
          <a:p>
            <a:r>
              <a:rPr lang="en-US" smtClean="0"/>
              <a:t>Time-series data from the benthos matches well with surface water events</a:t>
            </a:r>
          </a:p>
          <a:p>
            <a:r>
              <a:rPr lang="en-US" smtClean="0"/>
              <a:t>Improving duration and resolution of instruments remains a priority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Newest St.M Instrument:</a:t>
            </a:r>
            <a:br>
              <a:rPr lang="en-US" sz="4000" smtClean="0"/>
            </a:br>
            <a:r>
              <a:rPr lang="en-US" sz="4000" smtClean="0"/>
              <a:t>Sedimentation Event Sensor</a:t>
            </a:r>
          </a:p>
        </p:txBody>
      </p:sp>
      <p:pic>
        <p:nvPicPr>
          <p:cNvPr id="45058" name="Picture 5" descr="PB177697"/>
          <p:cNvPicPr>
            <a:picLocks noChangeAspect="1" noChangeArrowheads="1"/>
          </p:cNvPicPr>
          <p:nvPr/>
        </p:nvPicPr>
        <p:blipFill>
          <a:blip r:embed="rId2"/>
          <a:srcRect t="7802"/>
          <a:stretch>
            <a:fillRect/>
          </a:stretch>
        </p:blipFill>
        <p:spPr bwMode="auto">
          <a:xfrm>
            <a:off x="5334000" y="1752600"/>
            <a:ext cx="3619500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6" descr="fluoro_ext_stM_120805-1212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4114800"/>
            <a:ext cx="28956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7"/>
          <p:cNvSpPr txBox="1">
            <a:spLocks noChangeArrowheads="1"/>
          </p:cNvSpPr>
          <p:nvPr/>
        </p:nvSpPr>
        <p:spPr bwMode="auto">
          <a:xfrm>
            <a:off x="76200" y="2362200"/>
            <a:ext cx="5334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Images and measures fluorescence of accumulated sediment every 12 hours</a:t>
            </a:r>
          </a:p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5061" name="Text Box 8"/>
          <p:cNvSpPr txBox="1">
            <a:spLocks noChangeArrowheads="1"/>
          </p:cNvSpPr>
          <p:nvPr/>
        </p:nvSpPr>
        <p:spPr bwMode="auto">
          <a:xfrm>
            <a:off x="7696200" y="6019800"/>
            <a:ext cx="12144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Photo: C. Buchner</a:t>
            </a:r>
          </a:p>
        </p:txBody>
      </p:sp>
      <p:sp>
        <p:nvSpPr>
          <p:cNvPr id="45062" name="Text Box 7"/>
          <p:cNvSpPr txBox="1">
            <a:spLocks noChangeArrowheads="1"/>
          </p:cNvSpPr>
          <p:nvPr/>
        </p:nvSpPr>
        <p:spPr bwMode="auto">
          <a:xfrm>
            <a:off x="3117850" y="1309688"/>
            <a:ext cx="2901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Ken Smith and Paul McGill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Newest Instrument:</a:t>
            </a:r>
            <a:br>
              <a:rPr lang="en-US" sz="4000" smtClean="0"/>
            </a:br>
            <a:r>
              <a:rPr lang="en-US" sz="4000" smtClean="0"/>
              <a:t>Sedimentation Event Sensor</a:t>
            </a:r>
          </a:p>
        </p:txBody>
      </p:sp>
      <p:sp>
        <p:nvSpPr>
          <p:cNvPr id="46082" name="Rectangle 8"/>
          <p:cNvSpPr>
            <a:spLocks noChangeArrowheads="1"/>
          </p:cNvSpPr>
          <p:nvPr/>
        </p:nvSpPr>
        <p:spPr bwMode="auto">
          <a:xfrm>
            <a:off x="533400" y="1524000"/>
            <a:ext cx="8077200" cy="518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46083" name="Picture 7" descr="SES Fluorescence Pulse 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00200"/>
            <a:ext cx="7162800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 Box 10"/>
          <p:cNvSpPr txBox="1">
            <a:spLocks noChangeArrowheads="1"/>
          </p:cNvSpPr>
          <p:nvPr/>
        </p:nvSpPr>
        <p:spPr bwMode="auto">
          <a:xfrm rot="-5400000">
            <a:off x="-815181" y="3852069"/>
            <a:ext cx="3067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Fluorescence (PM Counts)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Acknowledgements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Team Rover: Ken Smith, Rich Henthorn, Paul McGill, Brett Hobson, Johnny Ferreira, Tom Marion</a:t>
            </a:r>
          </a:p>
          <a:p>
            <a:r>
              <a:rPr lang="en-US" smtClean="0"/>
              <a:t>Mati Kahru, Henry Ruhl, Jake Ellena, Crew and ROV pilots on the R/V Western Flyer,  the National Science Foundation, and the Packard Foundation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Station M: Deep Sea Study Site</a:t>
            </a:r>
            <a:br>
              <a:rPr lang="en-US" sz="4000" smtClean="0"/>
            </a:br>
            <a:r>
              <a:rPr lang="en-US" sz="4000" smtClean="0"/>
              <a:t>23 Years of Time-Series Data</a:t>
            </a:r>
          </a:p>
        </p:txBody>
      </p:sp>
      <p:pic>
        <p:nvPicPr>
          <p:cNvPr id="16386" name="Picture 3" descr="Generic_Central_CA_Station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524000"/>
            <a:ext cx="6858000" cy="4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1620838" y="6186488"/>
            <a:ext cx="59229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Only 1-2 Visits with a ship each year</a:t>
            </a:r>
          </a:p>
        </p:txBody>
      </p:sp>
    </p:spTree>
  </p:cSld>
  <p:clrMapOvr>
    <a:masterClrMapping/>
  </p:clrMapOvr>
  <p:transition advTm="2063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3886200" cy="3962400"/>
          </a:xfrm>
        </p:spPr>
        <p:txBody>
          <a:bodyPr/>
          <a:lstStyle/>
          <a:p>
            <a:pPr eaLnBrk="1" hangingPunct="1"/>
            <a:r>
              <a:rPr lang="en-US" sz="5400" smtClean="0"/>
              <a:t>Deep Sea Observatory</a:t>
            </a:r>
            <a:br>
              <a:rPr lang="en-US" sz="5400" smtClean="0"/>
            </a:br>
            <a:endParaRPr lang="en-US" sz="5400" smtClean="0"/>
          </a:p>
        </p:txBody>
      </p:sp>
      <p:pic>
        <p:nvPicPr>
          <p:cNvPr id="18434" name="Picture 3" descr="SedimentMapRound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52400"/>
            <a:ext cx="4368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Oval 4"/>
          <p:cNvSpPr>
            <a:spLocks noChangeArrowheads="1"/>
          </p:cNvSpPr>
          <p:nvPr/>
        </p:nvSpPr>
        <p:spPr bwMode="auto">
          <a:xfrm>
            <a:off x="6781800" y="3733800"/>
            <a:ext cx="457200" cy="6096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Oval 5"/>
          <p:cNvSpPr>
            <a:spLocks noChangeArrowheads="1"/>
          </p:cNvSpPr>
          <p:nvPr/>
        </p:nvSpPr>
        <p:spPr bwMode="auto">
          <a:xfrm>
            <a:off x="6553200" y="5867400"/>
            <a:ext cx="990600" cy="685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2017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Deep Sea Observatory: Sediment Traps</a:t>
            </a:r>
          </a:p>
        </p:txBody>
      </p:sp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/>
          <a:srcRect l="12329" r="19179"/>
          <a:stretch>
            <a:fillRect/>
          </a:stretch>
        </p:blipFill>
        <p:spPr bwMode="auto">
          <a:xfrm>
            <a:off x="152400" y="1371600"/>
            <a:ext cx="38862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4572000" y="1524000"/>
            <a:ext cx="457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Calibri" pitchFamily="34" charset="0"/>
              </a:rPr>
              <a:t>Sediment Traps:</a:t>
            </a: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Each sample bottle is collecting for 10 days</a:t>
            </a:r>
          </a:p>
          <a:p>
            <a:endParaRPr lang="en-US" sz="32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 POC Flux (mg C m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-2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day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-1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36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9460" name="Picture 3" descr="P2069674"/>
          <p:cNvPicPr>
            <a:picLocks noChangeAspect="1" noChangeArrowheads="1"/>
          </p:cNvPicPr>
          <p:nvPr/>
        </p:nvPicPr>
        <p:blipFill>
          <a:blip r:embed="rId3"/>
          <a:srcRect t="60001"/>
          <a:stretch>
            <a:fillRect/>
          </a:stretch>
        </p:blipFill>
        <p:spPr bwMode="auto">
          <a:xfrm>
            <a:off x="4038600" y="5326063"/>
            <a:ext cx="510540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Line 6"/>
          <p:cNvSpPr>
            <a:spLocks noChangeShapeType="1"/>
          </p:cNvSpPr>
          <p:nvPr/>
        </p:nvSpPr>
        <p:spPr bwMode="auto">
          <a:xfrm>
            <a:off x="4267200" y="38100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Deep Sea Observatory: </a:t>
            </a:r>
            <a:br>
              <a:rPr lang="en-US" sz="4000" smtClean="0"/>
            </a:br>
            <a:r>
              <a:rPr lang="en-US" sz="4000" smtClean="0"/>
              <a:t>Time-Lapse Camera</a:t>
            </a: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80772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Calibri" pitchFamily="34" charset="0"/>
              </a:rPr>
              <a:t>One image per hour</a:t>
            </a:r>
          </a:p>
          <a:p>
            <a:r>
              <a:rPr lang="en-US" sz="4000">
                <a:solidFill>
                  <a:schemeClr val="bg1"/>
                </a:solidFill>
                <a:latin typeface="Calibri" pitchFamily="34" charset="0"/>
              </a:rPr>
              <a:t>Images 20 m</a:t>
            </a:r>
            <a:r>
              <a:rPr lang="en-US" sz="4000" baseline="3000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Calibri" pitchFamily="34" charset="0"/>
              </a:rPr>
              <a:t> area of sea floor</a:t>
            </a:r>
          </a:p>
          <a:p>
            <a:r>
              <a:rPr lang="en-US" sz="4000">
                <a:solidFill>
                  <a:schemeClr val="bg1"/>
                </a:solidFill>
                <a:latin typeface="Calibri" pitchFamily="34" charset="0"/>
              </a:rPr>
              <a:t>       Particle and Organism Counts</a:t>
            </a:r>
          </a:p>
        </p:txBody>
      </p:sp>
      <p:pic>
        <p:nvPicPr>
          <p:cNvPr id="20483" name="Picture 4" descr="tripod-launch-"/>
          <p:cNvPicPr>
            <a:picLocks noChangeAspect="1" noChangeArrowheads="1"/>
          </p:cNvPicPr>
          <p:nvPr/>
        </p:nvPicPr>
        <p:blipFill>
          <a:blip r:embed="rId2"/>
          <a:srcRect r="7042"/>
          <a:stretch>
            <a:fillRect/>
          </a:stretch>
        </p:blipFill>
        <p:spPr bwMode="auto">
          <a:xfrm>
            <a:off x="4343400" y="3429000"/>
            <a:ext cx="4800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Line 6"/>
          <p:cNvSpPr>
            <a:spLocks noChangeShapeType="1"/>
          </p:cNvSpPr>
          <p:nvPr/>
        </p:nvSpPr>
        <p:spPr bwMode="auto">
          <a:xfrm>
            <a:off x="533400" y="30480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Tm="38017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smtClean="0"/>
              <a:t>Pulse Event at St.M</a:t>
            </a:r>
          </a:p>
        </p:txBody>
      </p:sp>
    </p:spTree>
  </p:cSld>
  <p:clrMapOvr>
    <a:masterClrMapping/>
  </p:clrMapOvr>
  <p:transition advTm="315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77724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Benthic Rover</a:t>
            </a:r>
          </a:p>
        </p:txBody>
      </p:sp>
      <p:pic>
        <p:nvPicPr>
          <p:cNvPr id="23554" name="Picture 5" descr="000_0231"/>
          <p:cNvPicPr>
            <a:picLocks noChangeAspect="1" noChangeArrowheads="1"/>
          </p:cNvPicPr>
          <p:nvPr/>
        </p:nvPicPr>
        <p:blipFill>
          <a:blip r:embed="rId3"/>
          <a:srcRect l="7487" t="18854" r="14316"/>
          <a:stretch>
            <a:fillRect/>
          </a:stretch>
        </p:blipFill>
        <p:spPr bwMode="auto">
          <a:xfrm>
            <a:off x="762000" y="990600"/>
            <a:ext cx="7162800" cy="557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Benthic Rover</a:t>
            </a:r>
          </a:p>
        </p:txBody>
      </p:sp>
      <p:sp>
        <p:nvSpPr>
          <p:cNvPr id="25602" name="Line 6"/>
          <p:cNvSpPr>
            <a:spLocks noChangeShapeType="1"/>
          </p:cNvSpPr>
          <p:nvPr/>
        </p:nvSpPr>
        <p:spPr bwMode="auto">
          <a:xfrm>
            <a:off x="152400" y="32004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3" name="Line 6"/>
          <p:cNvSpPr>
            <a:spLocks noChangeShapeType="1"/>
          </p:cNvSpPr>
          <p:nvPr/>
        </p:nvSpPr>
        <p:spPr bwMode="auto">
          <a:xfrm>
            <a:off x="152400" y="56388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5604" name="Picture 7" descr="rover-headon-1"/>
          <p:cNvPicPr>
            <a:picLocks noChangeAspect="1" noChangeArrowheads="1"/>
          </p:cNvPicPr>
          <p:nvPr/>
        </p:nvPicPr>
        <p:blipFill>
          <a:blip r:embed="rId2"/>
          <a:srcRect l="17500" r="21666"/>
          <a:stretch>
            <a:fillRect/>
          </a:stretch>
        </p:blipFill>
        <p:spPr bwMode="auto">
          <a:xfrm>
            <a:off x="4267200" y="1752600"/>
            <a:ext cx="4876800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76200" y="1447800"/>
            <a:ext cx="4648200" cy="551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Respirometer Chambers: 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Measures Sediment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Community Oxygen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Consumption (SCOC)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Can Calculate Carbon demand</a:t>
            </a: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Transit Camera: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Takes high-resolution image every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meter during 10 m transit between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sites</a:t>
            </a:r>
          </a:p>
          <a:p>
            <a:pPr marL="742950" lvl="1" indent="-285750"/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Particle count per square meter</a:t>
            </a:r>
          </a:p>
          <a:p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</TotalTime>
  <Words>485</Words>
  <Application>Microsoft Office PowerPoint</Application>
  <PresentationFormat>On-screen Show (4:3)</PresentationFormat>
  <Paragraphs>96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Office Theme</vt:lpstr>
      <vt:lpstr>Capturing Episodic Events in the Deep-Sea Community using a Continuously Monitoring Instrument Suite </vt:lpstr>
      <vt:lpstr>Capturing Episodic Events</vt:lpstr>
      <vt:lpstr>Station M: Deep Sea Study Site 23 Years of Time-Series Data</vt:lpstr>
      <vt:lpstr>Deep Sea Observatory </vt:lpstr>
      <vt:lpstr>Deep Sea Observatory: Sediment Traps</vt:lpstr>
      <vt:lpstr>Deep Sea Observatory:  Time-Lapse Camera</vt:lpstr>
      <vt:lpstr>Pulse Event at St.M</vt:lpstr>
      <vt:lpstr>Benthic Rover</vt:lpstr>
      <vt:lpstr>Benthic Rover</vt:lpstr>
      <vt:lpstr>ROV Video Transects</vt:lpstr>
      <vt:lpstr>Salp Event: Spring 2012 </vt:lpstr>
      <vt:lpstr>Why do we care about a Salp bloom?</vt:lpstr>
      <vt:lpstr>Salp Event Measured by Other Instruments</vt:lpstr>
      <vt:lpstr>Sediment Trap Data</vt:lpstr>
      <vt:lpstr>Sediment Trap Data</vt:lpstr>
      <vt:lpstr>Camera Tripod Data</vt:lpstr>
      <vt:lpstr>Rover Transit Images</vt:lpstr>
      <vt:lpstr>Rover Oxygen Consumption Rates</vt:lpstr>
      <vt:lpstr>Rover Oxygen Consumption Rates</vt:lpstr>
      <vt:lpstr>Rover Data: Carbon Demand</vt:lpstr>
      <vt:lpstr>Sediment Trap, Time-Lapse Camera, and Rover Data</vt:lpstr>
      <vt:lpstr>Comparing to Surface Export Flux</vt:lpstr>
      <vt:lpstr>Conclusions</vt:lpstr>
      <vt:lpstr>Newest St.M Instrument: Sedimentation Event Sensor</vt:lpstr>
      <vt:lpstr>Newest Instrument: Sedimentation Event Sensor</vt:lpstr>
      <vt:lpstr>Acknowledgements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alana</dc:creator>
  <cp:lastModifiedBy>alana</cp:lastModifiedBy>
  <cp:revision>136</cp:revision>
  <dcterms:created xsi:type="dcterms:W3CDTF">2012-11-14T00:28:10Z</dcterms:created>
  <dcterms:modified xsi:type="dcterms:W3CDTF">2013-01-09T18:27:53Z</dcterms:modified>
</cp:coreProperties>
</file>