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62" r:id="rId4"/>
    <p:sldId id="261" r:id="rId5"/>
    <p:sldId id="259" r:id="rId6"/>
    <p:sldId id="264" r:id="rId7"/>
    <p:sldId id="263" r:id="rId8"/>
    <p:sldId id="265" r:id="rId9"/>
    <p:sldId id="26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2" d="100"/>
          <a:sy n="132" d="100"/>
        </p:scale>
        <p:origin x="-102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4B654D-327E-4E28-9B87-1F49FD947B8D}" type="datetimeFigureOut">
              <a:rPr lang="en-US" smtClean="0"/>
              <a:t>3/11/2014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284951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4B654D-327E-4E28-9B87-1F49FD947B8D}" type="datetimeFigureOut">
              <a:rPr lang="en-US" smtClean="0"/>
              <a:t>3/11/2014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4288465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4B654D-327E-4E28-9B87-1F49FD947B8D}" type="datetimeFigureOut">
              <a:rPr lang="en-US" smtClean="0"/>
              <a:t>3/11/2014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3722357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4B654D-327E-4E28-9B87-1F49FD947B8D}" type="datetimeFigureOut">
              <a:rPr lang="en-US" smtClean="0"/>
              <a:t>3/11/2014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2465674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4B654D-327E-4E28-9B87-1F49FD947B8D}" type="datetimeFigureOut">
              <a:rPr lang="en-US" smtClean="0"/>
              <a:t>3/11/2014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3671771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4B654D-327E-4E28-9B87-1F49FD947B8D}" type="datetimeFigureOut">
              <a:rPr lang="en-US" smtClean="0"/>
              <a:t>3/11/2014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3395163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4B654D-327E-4E28-9B87-1F49FD947B8D}" type="datetimeFigureOut">
              <a:rPr lang="en-US" smtClean="0"/>
              <a:t>3/11/2014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910517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4B654D-327E-4E28-9B87-1F49FD947B8D}" type="datetimeFigureOut">
              <a:rPr lang="en-US" smtClean="0"/>
              <a:t>3/11/2014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832838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4B654D-327E-4E28-9B87-1F49FD947B8D}" type="datetimeFigureOut">
              <a:rPr lang="en-US" smtClean="0"/>
              <a:t>3/11/2014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3881042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4B654D-327E-4E28-9B87-1F49FD947B8D}" type="datetimeFigureOut">
              <a:rPr lang="en-US" smtClean="0"/>
              <a:t>3/11/2014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1843410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4B654D-327E-4E28-9B87-1F49FD947B8D}" type="datetimeFigureOut">
              <a:rPr lang="en-US" smtClean="0"/>
              <a:t>3/11/2014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35CE5-59AD-49FD-B4AC-2A8B9E2B9929}" type="slidenum">
              <a:rPr lang="en-US" smtClean="0"/>
              <a:t>‹#›</a:t>
            </a:fld>
            <a:endParaRPr lang="en-US"/>
          </a:p>
        </p:txBody>
      </p:sp>
    </p:spTree>
    <p:extLst>
      <p:ext uri="{BB962C8B-B14F-4D97-AF65-F5344CB8AC3E}">
        <p14:creationId xmlns:p14="http://schemas.microsoft.com/office/powerpoint/2010/main" val="416145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4B654D-327E-4E28-9B87-1F49FD947B8D}" type="datetimeFigureOut">
              <a:rPr lang="en-US" smtClean="0"/>
              <a:t>3/11/2014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35CE5-59AD-49FD-B4AC-2A8B9E2B9929}" type="slidenum">
              <a:rPr lang="en-US" smtClean="0"/>
              <a:t>‹#›</a:t>
            </a:fld>
            <a:endParaRPr lang="en-US"/>
          </a:p>
        </p:txBody>
      </p:sp>
    </p:spTree>
    <p:extLst>
      <p:ext uri="{BB962C8B-B14F-4D97-AF65-F5344CB8AC3E}">
        <p14:creationId xmlns:p14="http://schemas.microsoft.com/office/powerpoint/2010/main" val="2782337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mbari.org/expeditions/Sargasso3/logbook/images/day3/sargassum_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64007"/>
            <a:ext cx="4953000" cy="32887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mbari.org/expeditions/Sargasso3/logbook/images/day12/u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675"/>
            <a:ext cx="4381500" cy="32861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photos1.blogger.com/blogger/7553/94/1600/0419sargass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8" y="3559942"/>
            <a:ext cx="5189758" cy="318439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www.greenrock.org/images/stories/Sargass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4637" y="3559228"/>
            <a:ext cx="3999363" cy="317190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700881" y="1524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effectLst>
                  <a:outerShdw blurRad="38100" dist="38100" dir="2700000" algn="tl">
                    <a:srgbClr val="000000">
                      <a:alpha val="43137"/>
                    </a:srgbClr>
                  </a:outerShdw>
                </a:effectLst>
              </a:rPr>
              <a:t>Sargasso paper update</a:t>
            </a:r>
            <a:endParaRPr lang="en-US"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62185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p:txBody>
          <a:bodyPr/>
          <a:lstStyle/>
          <a:p>
            <a:endParaRPr lang="en-US"/>
          </a:p>
        </p:txBody>
      </p:sp>
      <p:pic>
        <p:nvPicPr>
          <p:cNvPr id="4" name="Picture 2" descr="Y:\900622.PelagicBenthic\Sargassum\Images\Alana\2011-08-02-DNM_11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00" y="1170491"/>
            <a:ext cx="8564563" cy="5687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92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Z:\STORE\Files\Manuscripts\Sargassum\FIGURES\Figure prep\Jan 2014 figs\Figure-1.jpg"/>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6903"/>
            <a:ext cx="6096000" cy="5343769"/>
          </a:xfrm>
          <a:prstGeom prst="rect">
            <a:avLst/>
          </a:prstGeom>
          <a:noFill/>
          <a:ln>
            <a:noFill/>
          </a:ln>
        </p:spPr>
      </p:pic>
      <p:sp>
        <p:nvSpPr>
          <p:cNvPr id="5" name="Rectangle 4"/>
          <p:cNvSpPr/>
          <p:nvPr/>
        </p:nvSpPr>
        <p:spPr>
          <a:xfrm>
            <a:off x="109800" y="5380672"/>
            <a:ext cx="9067800" cy="1477328"/>
          </a:xfrm>
          <a:prstGeom prst="rect">
            <a:avLst/>
          </a:prstGeom>
        </p:spPr>
        <p:txBody>
          <a:bodyPr wrap="square">
            <a:spAutoFit/>
          </a:bodyPr>
          <a:lstStyle/>
          <a:p>
            <a:r>
              <a:rPr lang="en-US" b="1" dirty="0"/>
              <a:t>Fig. 1.</a:t>
            </a:r>
            <a:r>
              <a:rPr lang="en-US" dirty="0"/>
              <a:t>  Study area map: stations of recent surveys (small yellow boxes, stations numbered 1,3,5,6) and historical surveys (including Station S in green). Surveys in the Sargasso Sea, 25º-29ºN, used for direct comparison across time series (white triangles, in larger white box), and additional historical surveys included in broader analysis of all stations (orange triangles).  Sea surface temperature and pCO</a:t>
            </a:r>
            <a:r>
              <a:rPr lang="en-US" baseline="-25000" dirty="0"/>
              <a:t>2</a:t>
            </a:r>
            <a:r>
              <a:rPr lang="en-US" dirty="0"/>
              <a:t> were recorded in the vicinity of Station S. </a:t>
            </a:r>
          </a:p>
        </p:txBody>
      </p:sp>
    </p:spTree>
    <p:extLst>
      <p:ext uri="{BB962C8B-B14F-4D97-AF65-F5344CB8AC3E}">
        <p14:creationId xmlns:p14="http://schemas.microsoft.com/office/powerpoint/2010/main" val="2673645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Analyses</a:t>
            </a:r>
            <a:endParaRPr lang="en-US" dirty="0"/>
          </a:p>
        </p:txBody>
      </p:sp>
      <p:sp>
        <p:nvSpPr>
          <p:cNvPr id="3" name="Content Placeholder 2"/>
          <p:cNvSpPr>
            <a:spLocks noGrp="1"/>
          </p:cNvSpPr>
          <p:nvPr>
            <p:ph idx="1"/>
          </p:nvPr>
        </p:nvSpPr>
        <p:spPr/>
        <p:txBody>
          <a:bodyPr/>
          <a:lstStyle/>
          <a:p>
            <a:r>
              <a:rPr lang="en-US" dirty="0" smtClean="0"/>
              <a:t>Abundance standardized to 10L</a:t>
            </a:r>
          </a:p>
          <a:p>
            <a:r>
              <a:rPr lang="en-US" dirty="0" smtClean="0"/>
              <a:t>Removed historical samples &lt;70 ml</a:t>
            </a:r>
          </a:p>
          <a:p>
            <a:r>
              <a:rPr lang="en-US" dirty="0" smtClean="0"/>
              <a:t>Diversity (Shannon H’)</a:t>
            </a:r>
          </a:p>
          <a:p>
            <a:r>
              <a:rPr lang="en-US" dirty="0" smtClean="0"/>
              <a:t>Evenness (</a:t>
            </a:r>
            <a:r>
              <a:rPr lang="en-US" dirty="0" err="1"/>
              <a:t>Pielou’s</a:t>
            </a:r>
            <a:r>
              <a:rPr lang="en-US" dirty="0"/>
              <a:t> </a:t>
            </a:r>
            <a:r>
              <a:rPr lang="en-US" dirty="0" smtClean="0"/>
              <a:t>J</a:t>
            </a:r>
            <a:r>
              <a:rPr lang="en-US" dirty="0"/>
              <a:t>′) </a:t>
            </a:r>
            <a:endParaRPr lang="en-US" dirty="0" smtClean="0"/>
          </a:p>
          <a:p>
            <a:r>
              <a:rPr lang="en-US" dirty="0" smtClean="0"/>
              <a:t>Grouped by season, split by latitude group</a:t>
            </a:r>
          </a:p>
          <a:p>
            <a:r>
              <a:rPr lang="en-US" dirty="0" smtClean="0"/>
              <a:t>Multi-dimensional scaling plot to compare community structure</a:t>
            </a:r>
            <a:endParaRPr lang="en-US" dirty="0" smtClean="0"/>
          </a:p>
          <a:p>
            <a:endParaRPr lang="en-US" dirty="0"/>
          </a:p>
        </p:txBody>
      </p:sp>
    </p:spTree>
    <p:extLst>
      <p:ext uri="{BB962C8B-B14F-4D97-AF65-F5344CB8AC3E}">
        <p14:creationId xmlns:p14="http://schemas.microsoft.com/office/powerpoint/2010/main" val="258335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Z:\STORE\Files\Manuscripts\Sargassum\FIGURES\Figure prep\Jan 2014 figs\Fig 2 smoothing.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054895"/>
            <a:ext cx="3690381" cy="5558541"/>
          </a:xfrm>
          <a:prstGeom prst="rect">
            <a:avLst/>
          </a:prstGeom>
          <a:noFill/>
          <a:ln>
            <a:noFill/>
          </a:ln>
        </p:spPr>
      </p:pic>
      <p:sp>
        <p:nvSpPr>
          <p:cNvPr id="7" name="TextBox 6"/>
          <p:cNvSpPr txBox="1"/>
          <p:nvPr/>
        </p:nvSpPr>
        <p:spPr>
          <a:xfrm>
            <a:off x="4648200" y="987600"/>
            <a:ext cx="4247420" cy="5509200"/>
          </a:xfrm>
          <a:prstGeom prst="rect">
            <a:avLst/>
          </a:prstGeom>
          <a:noFill/>
        </p:spPr>
        <p:txBody>
          <a:bodyPr wrap="square" rtlCol="0">
            <a:spAutoFit/>
          </a:bodyPr>
          <a:lstStyle/>
          <a:p>
            <a:pPr marL="342900" indent="-342900">
              <a:buAutoNum type="alphaLcParenR"/>
            </a:pPr>
            <a:r>
              <a:rPr lang="en-US" sz="1600" dirty="0" smtClean="0"/>
              <a:t>Sea </a:t>
            </a:r>
            <a:r>
              <a:rPr lang="en-US" sz="1600" dirty="0"/>
              <a:t>surface temperature at recent survey stations </a:t>
            </a:r>
            <a:endParaRPr lang="en-US" sz="1600" dirty="0" smtClean="0"/>
          </a:p>
          <a:p>
            <a:pPr marL="342900" indent="-342900">
              <a:buAutoNum type="alphaLcParenR"/>
            </a:pPr>
            <a:endParaRPr lang="en-US" sz="1600" dirty="0"/>
          </a:p>
          <a:p>
            <a:pPr marL="342900" indent="-342900">
              <a:buAutoNum type="alphaLcParenR"/>
            </a:pPr>
            <a:endParaRPr lang="en-US" sz="1600" dirty="0" smtClean="0"/>
          </a:p>
          <a:p>
            <a:endParaRPr lang="en-US" sz="1600" dirty="0" smtClean="0"/>
          </a:p>
          <a:p>
            <a:r>
              <a:rPr lang="en-US" sz="1600" dirty="0" smtClean="0"/>
              <a:t>b</a:t>
            </a:r>
            <a:r>
              <a:rPr lang="en-US" sz="1600" dirty="0"/>
              <a:t>) Time series sea surface temperature (black line) and long term trend (red line) collected at 32</a:t>
            </a:r>
            <a:r>
              <a:rPr lang="en-US" sz="1600" b="1" dirty="0"/>
              <a:t>° </a:t>
            </a:r>
            <a:r>
              <a:rPr lang="en-US" sz="1600" dirty="0"/>
              <a:t>N, 64°W, near recent Station 1 </a:t>
            </a:r>
            <a:endParaRPr lang="en-US" sz="1600" dirty="0" smtClean="0"/>
          </a:p>
          <a:p>
            <a:endParaRPr lang="en-US" sz="1600" dirty="0" smtClean="0"/>
          </a:p>
          <a:p>
            <a:endParaRPr lang="en-US" sz="1600" dirty="0"/>
          </a:p>
          <a:p>
            <a:endParaRPr lang="en-US" sz="1600" dirty="0" smtClean="0"/>
          </a:p>
          <a:p>
            <a:endParaRPr lang="en-US" sz="1600" dirty="0" smtClean="0"/>
          </a:p>
          <a:p>
            <a:r>
              <a:rPr lang="en-US" sz="1600" dirty="0" smtClean="0"/>
              <a:t>c</a:t>
            </a:r>
            <a:r>
              <a:rPr lang="en-US" sz="1600" dirty="0"/>
              <a:t>) Summer sea surface temperature (black dots) and long-term trend (red line) at Sta. 1, </a:t>
            </a:r>
            <a:endParaRPr lang="en-US" sz="1600" dirty="0" smtClean="0"/>
          </a:p>
          <a:p>
            <a:endParaRPr lang="en-US" sz="1600" dirty="0" smtClean="0"/>
          </a:p>
          <a:p>
            <a:endParaRPr lang="en-US" sz="1600" dirty="0" smtClean="0"/>
          </a:p>
          <a:p>
            <a:endParaRPr lang="en-US" sz="1600" dirty="0"/>
          </a:p>
          <a:p>
            <a:r>
              <a:rPr lang="en-US" sz="1600" dirty="0" smtClean="0"/>
              <a:t>d</a:t>
            </a:r>
            <a:r>
              <a:rPr lang="en-US" sz="1600" dirty="0"/>
              <a:t>) pCO</a:t>
            </a:r>
            <a:r>
              <a:rPr lang="en-US" sz="1600" baseline="-25000" dirty="0"/>
              <a:t>2 </a:t>
            </a:r>
            <a:r>
              <a:rPr lang="en-US" sz="1600" dirty="0"/>
              <a:t>(black line) and long-term trend (red line) at Sta. 1. Smoothing in b and d was performed using a negative exponential model and 0.7 sampling proportion.</a:t>
            </a:r>
          </a:p>
          <a:p>
            <a:endParaRPr lang="en-US" sz="1600" dirty="0"/>
          </a:p>
        </p:txBody>
      </p:sp>
      <p:sp>
        <p:nvSpPr>
          <p:cNvPr id="9" name="Title 1"/>
          <p:cNvSpPr>
            <a:spLocks noGrp="1"/>
          </p:cNvSpPr>
          <p:nvPr>
            <p:ph type="title"/>
          </p:nvPr>
        </p:nvSpPr>
        <p:spPr>
          <a:xfrm>
            <a:off x="457200" y="-17400"/>
            <a:ext cx="8229600" cy="1143000"/>
          </a:xfrm>
        </p:spPr>
        <p:txBody>
          <a:bodyPr>
            <a:normAutofit/>
          </a:bodyPr>
          <a:lstStyle/>
          <a:p>
            <a:r>
              <a:rPr lang="en-US" sz="3600" dirty="0" smtClean="0"/>
              <a:t>SST, pCO</a:t>
            </a:r>
            <a:r>
              <a:rPr lang="en-US" sz="3600" baseline="-25000" dirty="0" smtClean="0"/>
              <a:t>2</a:t>
            </a:r>
            <a:endParaRPr lang="en-US" sz="3600" dirty="0"/>
          </a:p>
        </p:txBody>
      </p:sp>
    </p:spTree>
    <p:extLst>
      <p:ext uri="{BB962C8B-B14F-4D97-AF65-F5344CB8AC3E}">
        <p14:creationId xmlns:p14="http://schemas.microsoft.com/office/powerpoint/2010/main" val="316770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STORE\Files\Manuscripts\Sargassum\FIGURES\Figure prep\Jan 2014 figs\Fig 3.tif"/>
          <p:cNvPicPr/>
          <p:nvPr/>
        </p:nvPicPr>
        <p:blipFill>
          <a:blip r:embed="rId2">
            <a:extLst>
              <a:ext uri="{28A0092B-C50C-407E-A947-70E740481C1C}">
                <a14:useLocalDpi xmlns:a14="http://schemas.microsoft.com/office/drawing/2010/main" val="0"/>
              </a:ext>
            </a:extLst>
          </a:blip>
          <a:srcRect/>
          <a:stretch>
            <a:fillRect/>
          </a:stretch>
        </p:blipFill>
        <p:spPr bwMode="auto">
          <a:xfrm>
            <a:off x="589801" y="1295400"/>
            <a:ext cx="4235400" cy="5181600"/>
          </a:xfrm>
          <a:prstGeom prst="rect">
            <a:avLst/>
          </a:prstGeom>
          <a:noFill/>
          <a:ln>
            <a:noFill/>
          </a:ln>
        </p:spPr>
      </p:pic>
      <p:sp>
        <p:nvSpPr>
          <p:cNvPr id="3" name="Rectangle 2"/>
          <p:cNvSpPr/>
          <p:nvPr/>
        </p:nvSpPr>
        <p:spPr>
          <a:xfrm>
            <a:off x="5442000" y="1219200"/>
            <a:ext cx="3505200" cy="5078313"/>
          </a:xfrm>
          <a:prstGeom prst="rect">
            <a:avLst/>
          </a:prstGeom>
        </p:spPr>
        <p:txBody>
          <a:bodyPr wrap="square">
            <a:spAutoFit/>
          </a:bodyPr>
          <a:lstStyle/>
          <a:p>
            <a:r>
              <a:rPr lang="en-US" dirty="0" smtClean="0"/>
              <a:t>a) Cluster </a:t>
            </a:r>
            <a:r>
              <a:rPr lang="en-US" dirty="0"/>
              <a:t>diagram showing percent similarity between samples.  Animal group compositions were more than 48% similar across sampling periods. </a:t>
            </a:r>
            <a:endParaRPr lang="en-US" dirty="0" smtClean="0"/>
          </a:p>
          <a:p>
            <a:pPr marL="342900" indent="-342900">
              <a:buAutoNum type="alphaLcParenR"/>
            </a:pPr>
            <a:endParaRPr lang="en-US" dirty="0"/>
          </a:p>
          <a:p>
            <a:pPr marL="342900" indent="-342900">
              <a:buAutoNum type="alphaLcParenR"/>
            </a:pPr>
            <a:endParaRPr lang="en-US" dirty="0" smtClean="0"/>
          </a:p>
          <a:p>
            <a:pPr marL="342900" indent="-342900">
              <a:buAutoNum type="alphaLcParenR"/>
            </a:pPr>
            <a:endParaRPr lang="en-US" dirty="0" smtClean="0"/>
          </a:p>
          <a:p>
            <a:r>
              <a:rPr lang="en-US" dirty="0" smtClean="0"/>
              <a:t>b</a:t>
            </a:r>
            <a:r>
              <a:rPr lang="en-US" dirty="0"/>
              <a:t>) Shannon diversity by recent cruise date. Station 1 (black dot) lies north of the 25º-29ºN comparison range. </a:t>
            </a:r>
            <a:endParaRPr lang="en-US" dirty="0" smtClean="0"/>
          </a:p>
          <a:p>
            <a:endParaRPr lang="en-US" dirty="0" smtClean="0"/>
          </a:p>
          <a:p>
            <a:endParaRPr lang="en-US" dirty="0"/>
          </a:p>
          <a:p>
            <a:r>
              <a:rPr lang="en-US" dirty="0" smtClean="0"/>
              <a:t>c</a:t>
            </a:r>
            <a:r>
              <a:rPr lang="en-US" dirty="0"/>
              <a:t>) </a:t>
            </a:r>
            <a:r>
              <a:rPr lang="en-US" dirty="0" err="1"/>
              <a:t>Pielou’s</a:t>
            </a:r>
            <a:r>
              <a:rPr lang="en-US" dirty="0"/>
              <a:t> evenness index by recent cruise date. Station 1 (black dot) lies north of the 25º-29ºN comparison range.</a:t>
            </a:r>
          </a:p>
        </p:txBody>
      </p:sp>
      <p:sp>
        <p:nvSpPr>
          <p:cNvPr id="4" name="Title 1"/>
          <p:cNvSpPr txBox="1">
            <a:spLocks/>
          </p:cNvSpPr>
          <p:nvPr/>
        </p:nvSpPr>
        <p:spPr>
          <a:xfrm>
            <a:off x="457200" y="-174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Recent samples- </a:t>
            </a:r>
            <a:r>
              <a:rPr lang="en-US" sz="3600" dirty="0" smtClean="0"/>
              <a:t>community similarity,</a:t>
            </a:r>
            <a:r>
              <a:rPr lang="en-US" sz="3600" dirty="0"/>
              <a:t> </a:t>
            </a:r>
            <a:r>
              <a:rPr lang="en-US" sz="3600" dirty="0" smtClean="0"/>
              <a:t>diversity, </a:t>
            </a:r>
            <a:endParaRPr lang="en-US" sz="3600" dirty="0"/>
          </a:p>
        </p:txBody>
      </p:sp>
    </p:spTree>
    <p:extLst>
      <p:ext uri="{BB962C8B-B14F-4D97-AF65-F5344CB8AC3E}">
        <p14:creationId xmlns:p14="http://schemas.microsoft.com/office/powerpoint/2010/main" val="2580034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STORE\Files\Manuscripts\Sargassum\FIGURES\Figure prep\Jan 2014 figs\Fig 4.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90600"/>
            <a:ext cx="4279915" cy="5867400"/>
          </a:xfrm>
          <a:prstGeom prst="rect">
            <a:avLst/>
          </a:prstGeom>
          <a:noFill/>
          <a:ln>
            <a:noFill/>
          </a:ln>
        </p:spPr>
      </p:pic>
      <p:sp>
        <p:nvSpPr>
          <p:cNvPr id="3" name="TextBox 2"/>
          <p:cNvSpPr txBox="1"/>
          <p:nvPr/>
        </p:nvSpPr>
        <p:spPr>
          <a:xfrm>
            <a:off x="5029200" y="1295400"/>
            <a:ext cx="3886200" cy="5355312"/>
          </a:xfrm>
          <a:prstGeom prst="rect">
            <a:avLst/>
          </a:prstGeom>
          <a:noFill/>
        </p:spPr>
        <p:txBody>
          <a:bodyPr wrap="square" rtlCol="0">
            <a:spAutoFit/>
          </a:bodyPr>
          <a:lstStyle/>
          <a:p>
            <a:r>
              <a:rPr lang="en-US" dirty="0" smtClean="0"/>
              <a:t>a) MDS </a:t>
            </a:r>
            <a:r>
              <a:rPr lang="en-US" dirty="0"/>
              <a:t>of mobile fauna communities, with similarity cluster overlays.  Community structures documented in 2011 and 2012 were &lt; 13% similar to any community structure documented at stations visited in this region in 1972 and </a:t>
            </a:r>
            <a:r>
              <a:rPr lang="en-US" dirty="0" smtClean="0"/>
              <a:t>1973 </a:t>
            </a:r>
          </a:p>
          <a:p>
            <a:endParaRPr lang="en-US" dirty="0"/>
          </a:p>
          <a:p>
            <a:r>
              <a:rPr lang="en-US" dirty="0" smtClean="0"/>
              <a:t>b</a:t>
            </a:r>
            <a:r>
              <a:rPr lang="en-US" dirty="0"/>
              <a:t>) Shannon diversity (H′ log</a:t>
            </a:r>
            <a:r>
              <a:rPr lang="en-US" baseline="-25000" dirty="0"/>
              <a:t>e</a:t>
            </a:r>
            <a:r>
              <a:rPr lang="en-US" dirty="0"/>
              <a:t>) and </a:t>
            </a:r>
            <a:endParaRPr lang="en-US" dirty="0" smtClean="0"/>
          </a:p>
          <a:p>
            <a:pPr marL="342900" indent="-342900">
              <a:buAutoNum type="alphaLcParenR"/>
            </a:pPr>
            <a:endParaRPr lang="en-US" dirty="0"/>
          </a:p>
          <a:p>
            <a:pPr marL="342900" indent="-342900">
              <a:buAutoNum type="alphaLcParenR"/>
            </a:pPr>
            <a:endParaRPr lang="en-US" dirty="0" smtClean="0"/>
          </a:p>
          <a:p>
            <a:pPr marL="342900" indent="-342900">
              <a:buAutoNum type="alphaLcParenR"/>
            </a:pPr>
            <a:endParaRPr lang="en-US" dirty="0"/>
          </a:p>
          <a:p>
            <a:pPr marL="342900" indent="-342900">
              <a:buAutoNum type="alphaLcParenR"/>
            </a:pPr>
            <a:endParaRPr lang="en-US" dirty="0" smtClean="0"/>
          </a:p>
          <a:p>
            <a:pPr marL="342900" indent="-342900">
              <a:buAutoNum type="alphaLcParenR"/>
            </a:pPr>
            <a:endParaRPr lang="en-US" dirty="0"/>
          </a:p>
          <a:p>
            <a:r>
              <a:rPr lang="en-US" dirty="0" smtClean="0"/>
              <a:t>c</a:t>
            </a:r>
            <a:r>
              <a:rPr lang="en-US" dirty="0"/>
              <a:t>) </a:t>
            </a:r>
            <a:r>
              <a:rPr lang="en-US" dirty="0" err="1"/>
              <a:t>Pielou’s</a:t>
            </a:r>
            <a:r>
              <a:rPr lang="en-US" dirty="0"/>
              <a:t> evenness (J′).  All diversity and evenness groups are significantly different from each other based on pairwise Mann-Whitney-U tests.</a:t>
            </a:r>
          </a:p>
          <a:p>
            <a:endParaRPr lang="en-US" dirty="0"/>
          </a:p>
        </p:txBody>
      </p:sp>
      <p:sp>
        <p:nvSpPr>
          <p:cNvPr id="4" name="TextBox 3"/>
          <p:cNvSpPr txBox="1"/>
          <p:nvPr/>
        </p:nvSpPr>
        <p:spPr>
          <a:xfrm>
            <a:off x="152400" y="76200"/>
            <a:ext cx="8763000" cy="1077218"/>
          </a:xfrm>
          <a:prstGeom prst="rect">
            <a:avLst/>
          </a:prstGeom>
          <a:noFill/>
        </p:spPr>
        <p:txBody>
          <a:bodyPr wrap="square" rtlCol="0">
            <a:spAutoFit/>
          </a:bodyPr>
          <a:lstStyle/>
          <a:p>
            <a:r>
              <a:rPr lang="en-US" sz="3200" dirty="0" smtClean="0"/>
              <a:t>Recent and historical surveys in Sargasso Sea, between 25º-29Nº</a:t>
            </a:r>
            <a:endParaRPr lang="en-US" sz="3200" dirty="0"/>
          </a:p>
        </p:txBody>
      </p:sp>
    </p:spTree>
    <p:extLst>
      <p:ext uri="{BB962C8B-B14F-4D97-AF65-F5344CB8AC3E}">
        <p14:creationId xmlns:p14="http://schemas.microsoft.com/office/powerpoint/2010/main" val="60409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STORE\Files\Manuscripts\Sargassum\FIGURES\Figure prep\Jan 2014 figs\Figure 5.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838200"/>
            <a:ext cx="3041650" cy="5873750"/>
          </a:xfrm>
          <a:prstGeom prst="rect">
            <a:avLst/>
          </a:prstGeom>
          <a:noFill/>
          <a:ln>
            <a:noFill/>
          </a:ln>
        </p:spPr>
      </p:pic>
      <p:sp>
        <p:nvSpPr>
          <p:cNvPr id="3" name="Rectangle 2"/>
          <p:cNvSpPr/>
          <p:nvPr/>
        </p:nvSpPr>
        <p:spPr>
          <a:xfrm>
            <a:off x="4419600" y="838200"/>
            <a:ext cx="4572000" cy="2862322"/>
          </a:xfrm>
          <a:prstGeom prst="rect">
            <a:avLst/>
          </a:prstGeom>
        </p:spPr>
        <p:txBody>
          <a:bodyPr>
            <a:spAutoFit/>
          </a:bodyPr>
          <a:lstStyle/>
          <a:p>
            <a:r>
              <a:rPr lang="en-US" dirty="0" smtClean="0"/>
              <a:t>MDS </a:t>
            </a:r>
            <a:r>
              <a:rPr lang="en-US" dirty="0"/>
              <a:t>of </a:t>
            </a:r>
            <a:r>
              <a:rPr lang="en-US" i="1" dirty="0" err="1"/>
              <a:t>Sargassum</a:t>
            </a:r>
            <a:r>
              <a:rPr lang="en-US" i="1" dirty="0"/>
              <a:t>-</a:t>
            </a:r>
            <a:r>
              <a:rPr lang="en-US" dirty="0"/>
              <a:t>associated mobile fauna community structures documented in all 2011 and 2012 surveys (open shapes, legends designated with an “R”) compared with communities documented in historical surveys conducted between 1966-1975, all ecological groups and latitude groups (both orange and white triangles in Fig 1), labeled by a) ecological group, b) latitude group, C) season, and d) year.</a:t>
            </a:r>
          </a:p>
        </p:txBody>
      </p:sp>
      <p:sp>
        <p:nvSpPr>
          <p:cNvPr id="4" name="TextBox 3"/>
          <p:cNvSpPr txBox="1"/>
          <p:nvPr/>
        </p:nvSpPr>
        <p:spPr>
          <a:xfrm>
            <a:off x="685800" y="76200"/>
            <a:ext cx="7772400" cy="646331"/>
          </a:xfrm>
          <a:prstGeom prst="rect">
            <a:avLst/>
          </a:prstGeom>
          <a:noFill/>
        </p:spPr>
        <p:txBody>
          <a:bodyPr wrap="square" rtlCol="0">
            <a:spAutoFit/>
          </a:bodyPr>
          <a:lstStyle/>
          <a:p>
            <a:pPr algn="ctr"/>
            <a:r>
              <a:rPr lang="en-US" sz="3600" dirty="0" smtClean="0"/>
              <a:t>All sites</a:t>
            </a:r>
            <a:endParaRPr lang="en-US" sz="3600" dirty="0"/>
          </a:p>
        </p:txBody>
      </p:sp>
    </p:spTree>
    <p:extLst>
      <p:ext uri="{BB962C8B-B14F-4D97-AF65-F5344CB8AC3E}">
        <p14:creationId xmlns:p14="http://schemas.microsoft.com/office/powerpoint/2010/main" val="2718299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Station S/ Station 1</a:t>
            </a:r>
            <a:endParaRPr lang="en-US" dirty="0"/>
          </a:p>
        </p:txBody>
      </p:sp>
      <p:pic>
        <p:nvPicPr>
          <p:cNvPr id="4" name="Content Placeholder 3" descr="Z:\STORE\Files\Manuscripts\Sargassum\FIGURES\Figure prep\Jan 2014 figs\Figure 6.tif"/>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0999" y="1600200"/>
            <a:ext cx="8241013" cy="3581400"/>
          </a:xfrm>
          <a:prstGeom prst="rect">
            <a:avLst/>
          </a:prstGeom>
          <a:noFill/>
          <a:ln>
            <a:noFill/>
          </a:ln>
        </p:spPr>
      </p:pic>
      <p:sp>
        <p:nvSpPr>
          <p:cNvPr id="5" name="TextBox 4"/>
          <p:cNvSpPr txBox="1"/>
          <p:nvPr/>
        </p:nvSpPr>
        <p:spPr>
          <a:xfrm>
            <a:off x="381000" y="5334000"/>
            <a:ext cx="4572000" cy="923330"/>
          </a:xfrm>
          <a:prstGeom prst="rect">
            <a:avLst/>
          </a:prstGeom>
          <a:noFill/>
        </p:spPr>
        <p:txBody>
          <a:bodyPr wrap="square" rtlCol="0">
            <a:spAutoFit/>
          </a:bodyPr>
          <a:lstStyle/>
          <a:p>
            <a:r>
              <a:rPr lang="en-US" dirty="0" smtClean="0"/>
              <a:t>a</a:t>
            </a:r>
            <a:r>
              <a:rPr lang="en-US" dirty="0"/>
              <a:t>) MDS depicting community structures of samples collected from Station S in 1972 and 1973 illustrating seasonal </a:t>
            </a:r>
            <a:r>
              <a:rPr lang="en-US" dirty="0" err="1"/>
              <a:t>cyclicity</a:t>
            </a:r>
            <a:r>
              <a:rPr lang="en-US" dirty="0"/>
              <a:t>.</a:t>
            </a:r>
          </a:p>
        </p:txBody>
      </p:sp>
      <p:sp>
        <p:nvSpPr>
          <p:cNvPr id="6" name="TextBox 5"/>
          <p:cNvSpPr txBox="1"/>
          <p:nvPr/>
        </p:nvSpPr>
        <p:spPr>
          <a:xfrm>
            <a:off x="5029200" y="5410200"/>
            <a:ext cx="3581400" cy="1200329"/>
          </a:xfrm>
          <a:prstGeom prst="rect">
            <a:avLst/>
          </a:prstGeom>
          <a:noFill/>
        </p:spPr>
        <p:txBody>
          <a:bodyPr wrap="square" rtlCol="0">
            <a:spAutoFit/>
          </a:bodyPr>
          <a:lstStyle/>
          <a:p>
            <a:r>
              <a:rPr lang="en-US" dirty="0"/>
              <a:t>b) All Station S historical samples for 1971-1974 (n = 41) and recent sample (n = 1) from the nearby Station 1. </a:t>
            </a:r>
          </a:p>
        </p:txBody>
      </p:sp>
    </p:spTree>
    <p:extLst>
      <p:ext uri="{BB962C8B-B14F-4D97-AF65-F5344CB8AC3E}">
        <p14:creationId xmlns:p14="http://schemas.microsoft.com/office/powerpoint/2010/main" val="1439215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512</Words>
  <Application>Microsoft Office PowerPoint</Application>
  <PresentationFormat>On-screen Show (4:3)</PresentationFormat>
  <Paragraphs>49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Methods</vt:lpstr>
      <vt:lpstr>PowerPoint Presentation</vt:lpstr>
      <vt:lpstr>Analyses</vt:lpstr>
      <vt:lpstr>SST, pCO2</vt:lpstr>
      <vt:lpstr>PowerPoint Presentation</vt:lpstr>
      <vt:lpstr>PowerPoint Presentation</vt:lpstr>
      <vt:lpstr>PowerPoint Presentation</vt:lpstr>
      <vt:lpstr>Station S/ Station 1</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Sargasso paper update</dc:title>
  <dc:creator>Christine Huffard</dc:creator>
  <cp:lastModifiedBy>Christine Huffard</cp:lastModifiedBy>
  <cp:revision>7</cp:revision>
  <dcterms:created xsi:type="dcterms:W3CDTF">2014-03-11T22:27:20Z</dcterms:created>
  <dcterms:modified xsi:type="dcterms:W3CDTF">2014-03-11T23:02:50Z</dcterms:modified>
</cp:coreProperties>
</file>