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3" r:id="rId13"/>
    <p:sldId id="304" r:id="rId14"/>
    <p:sldId id="302" r:id="rId15"/>
    <p:sldId id="258" r:id="rId16"/>
    <p:sldId id="259" r:id="rId17"/>
    <p:sldId id="280" r:id="rId18"/>
    <p:sldId id="278" r:id="rId19"/>
    <p:sldId id="260" r:id="rId20"/>
    <p:sldId id="281" r:id="rId21"/>
    <p:sldId id="261" r:id="rId22"/>
    <p:sldId id="282" r:id="rId23"/>
    <p:sldId id="262" r:id="rId24"/>
    <p:sldId id="289" r:id="rId25"/>
    <p:sldId id="263" r:id="rId26"/>
    <p:sldId id="290" r:id="rId27"/>
    <p:sldId id="264" r:id="rId28"/>
    <p:sldId id="283" r:id="rId29"/>
    <p:sldId id="265" r:id="rId30"/>
    <p:sldId id="284" r:id="rId31"/>
    <p:sldId id="266" r:id="rId32"/>
    <p:sldId id="285" r:id="rId33"/>
    <p:sldId id="267" r:id="rId34"/>
    <p:sldId id="286" r:id="rId35"/>
    <p:sldId id="268" r:id="rId36"/>
    <p:sldId id="287" r:id="rId37"/>
    <p:sldId id="269" r:id="rId38"/>
    <p:sldId id="288" r:id="rId39"/>
    <p:sldId id="270" r:id="rId40"/>
    <p:sldId id="292" r:id="rId41"/>
    <p:sldId id="271" r:id="rId42"/>
    <p:sldId id="272" r:id="rId43"/>
    <p:sldId id="291" r:id="rId44"/>
    <p:sldId id="27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OCE\Data\FOCE%20Power%20Test%20Oct%202010\Combined%20Data%20Sets%20-%20Velocity%20Blocks\Plo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OCE\Data\FOCE%20Power%20Test%20Oct%202010\Combined%20Data%20Sets%20-%20Velocity%20Blocks\Plo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OCE\Data\FOCE%20Power%20Test%20Oct%202010\Combined%20Data%20Sets%20-%20Velocity%20Blocks\Plo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OCE\Data\FOCE%20Power%20Test%20Oct%202010\Combined%20Data%20Sets%20-%20Velocity%20Blocks\Plo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7081459778767949E-2"/>
          <c:y val="4.6991127488556154E-2"/>
          <c:w val="0.86651746051123457"/>
          <c:h val="0.87403087255574374"/>
        </c:manualLayout>
      </c:layout>
      <c:scatterChart>
        <c:scatterStyle val="lineMarker"/>
        <c:ser>
          <c:idx val="0"/>
          <c:order val="0"/>
          <c:tx>
            <c:v>Motor 1 Mean Current</c:v>
          </c:tx>
          <c:xVal>
            <c:numRef>
              <c:f>'Curr vs Velocity'!$E$6:$E$17</c:f>
              <c:numCache>
                <c:formatCode>General</c:formatCode>
                <c:ptCount val="12"/>
                <c:pt idx="0">
                  <c:v>-236</c:v>
                </c:pt>
                <c:pt idx="1">
                  <c:v>-202</c:v>
                </c:pt>
                <c:pt idx="2">
                  <c:v>-168</c:v>
                </c:pt>
                <c:pt idx="3">
                  <c:v>-135</c:v>
                </c:pt>
                <c:pt idx="4">
                  <c:v>-101</c:v>
                </c:pt>
                <c:pt idx="5">
                  <c:v>0</c:v>
                </c:pt>
                <c:pt idx="6">
                  <c:v>101</c:v>
                </c:pt>
                <c:pt idx="7">
                  <c:v>135</c:v>
                </c:pt>
                <c:pt idx="8">
                  <c:v>168</c:v>
                </c:pt>
                <c:pt idx="9">
                  <c:v>202</c:v>
                </c:pt>
                <c:pt idx="10">
                  <c:v>236</c:v>
                </c:pt>
                <c:pt idx="11">
                  <c:v>270</c:v>
                </c:pt>
              </c:numCache>
            </c:numRef>
          </c:xVal>
          <c:yVal>
            <c:numRef>
              <c:f>'Curr vs Velocity'!$F$6:$F$17</c:f>
              <c:numCache>
                <c:formatCode>General</c:formatCode>
                <c:ptCount val="12"/>
                <c:pt idx="0">
                  <c:v>1.258</c:v>
                </c:pt>
                <c:pt idx="1">
                  <c:v>1.0369999999999995</c:v>
                </c:pt>
                <c:pt idx="2">
                  <c:v>0.80600000000000005</c:v>
                </c:pt>
                <c:pt idx="3">
                  <c:v>0.64600000000000024</c:v>
                </c:pt>
                <c:pt idx="4">
                  <c:v>1.208</c:v>
                </c:pt>
                <c:pt idx="5">
                  <c:v>7.9000000000000042E-2</c:v>
                </c:pt>
                <c:pt idx="6">
                  <c:v>1.139</c:v>
                </c:pt>
                <c:pt idx="7">
                  <c:v>0.67300000000000026</c:v>
                </c:pt>
                <c:pt idx="8">
                  <c:v>0.85900000000000021</c:v>
                </c:pt>
                <c:pt idx="9">
                  <c:v>1.077</c:v>
                </c:pt>
                <c:pt idx="10">
                  <c:v>1.274</c:v>
                </c:pt>
                <c:pt idx="11">
                  <c:v>1.3080000000000001</c:v>
                </c:pt>
              </c:numCache>
            </c:numRef>
          </c:yVal>
        </c:ser>
        <c:ser>
          <c:idx val="1"/>
          <c:order val="1"/>
          <c:tx>
            <c:v>Motor 2 Mean Current</c:v>
          </c:tx>
          <c:xVal>
            <c:numRef>
              <c:f>'Curr vs Velocity'!$E$21:$E$32</c:f>
              <c:numCache>
                <c:formatCode>General</c:formatCode>
                <c:ptCount val="12"/>
                <c:pt idx="0">
                  <c:v>-270</c:v>
                </c:pt>
                <c:pt idx="1">
                  <c:v>-236</c:v>
                </c:pt>
                <c:pt idx="2">
                  <c:v>-202</c:v>
                </c:pt>
                <c:pt idx="3">
                  <c:v>-168</c:v>
                </c:pt>
                <c:pt idx="4">
                  <c:v>-135</c:v>
                </c:pt>
                <c:pt idx="5">
                  <c:v>-101</c:v>
                </c:pt>
                <c:pt idx="6">
                  <c:v>0</c:v>
                </c:pt>
                <c:pt idx="7">
                  <c:v>101</c:v>
                </c:pt>
                <c:pt idx="8">
                  <c:v>135</c:v>
                </c:pt>
                <c:pt idx="9">
                  <c:v>168</c:v>
                </c:pt>
                <c:pt idx="10">
                  <c:v>202</c:v>
                </c:pt>
                <c:pt idx="11">
                  <c:v>236</c:v>
                </c:pt>
              </c:numCache>
            </c:numRef>
          </c:xVal>
          <c:yVal>
            <c:numRef>
              <c:f>'Curr vs Velocity'!$F$21:$F$32</c:f>
              <c:numCache>
                <c:formatCode>General</c:formatCode>
                <c:ptCount val="12"/>
                <c:pt idx="0">
                  <c:v>0.10500000000000002</c:v>
                </c:pt>
                <c:pt idx="1">
                  <c:v>1.2749999999999995</c:v>
                </c:pt>
                <c:pt idx="2">
                  <c:v>1.1759999999999995</c:v>
                </c:pt>
                <c:pt idx="3">
                  <c:v>1.002</c:v>
                </c:pt>
                <c:pt idx="4">
                  <c:v>0.83300000000000018</c:v>
                </c:pt>
                <c:pt idx="5">
                  <c:v>0.58900000000000019</c:v>
                </c:pt>
                <c:pt idx="6">
                  <c:v>0.16200000000000006</c:v>
                </c:pt>
                <c:pt idx="7">
                  <c:v>0.53400000000000003</c:v>
                </c:pt>
                <c:pt idx="8">
                  <c:v>0.73400000000000021</c:v>
                </c:pt>
                <c:pt idx="9">
                  <c:v>0.88300000000000023</c:v>
                </c:pt>
                <c:pt idx="10">
                  <c:v>1.0669999999999995</c:v>
                </c:pt>
                <c:pt idx="11">
                  <c:v>1.2249999999999996</c:v>
                </c:pt>
              </c:numCache>
            </c:numRef>
          </c:yVal>
        </c:ser>
        <c:ser>
          <c:idx val="4"/>
          <c:order val="4"/>
          <c:tx>
            <c:v>Expected Current</c:v>
          </c:tx>
          <c:spPr>
            <a:ln>
              <a:prstDash val="sysDash"/>
            </a:ln>
          </c:spPr>
          <c:xVal>
            <c:numRef>
              <c:f>'Curr vs Velocity'!$A$47:$A$52</c:f>
              <c:numCache>
                <c:formatCode>General</c:formatCode>
                <c:ptCount val="6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</c:numCache>
            </c:numRef>
          </c:xVal>
          <c:yVal>
            <c:numRef>
              <c:f>'Curr vs Velocity'!$B$47:$B$52</c:f>
              <c:numCache>
                <c:formatCode>General</c:formatCode>
                <c:ptCount val="6"/>
                <c:pt idx="0">
                  <c:v>4.0000000000000015E-2</c:v>
                </c:pt>
                <c:pt idx="1">
                  <c:v>0.29000000000000009</c:v>
                </c:pt>
                <c:pt idx="2">
                  <c:v>0.54</c:v>
                </c:pt>
                <c:pt idx="3">
                  <c:v>0.79</c:v>
                </c:pt>
                <c:pt idx="4">
                  <c:v>1.04</c:v>
                </c:pt>
                <c:pt idx="5">
                  <c:v>1.29</c:v>
                </c:pt>
              </c:numCache>
            </c:numRef>
          </c:yVal>
        </c:ser>
        <c:axId val="126371712"/>
        <c:axId val="126382080"/>
      </c:scatterChart>
      <c:scatterChart>
        <c:scatterStyle val="lineMarker"/>
        <c:ser>
          <c:idx val="2"/>
          <c:order val="2"/>
          <c:tx>
            <c:v>Motor 1 Meas Velocity</c:v>
          </c:tx>
          <c:xVal>
            <c:numRef>
              <c:f>'Curr vs Velocity'!$E$6:$E$17</c:f>
              <c:numCache>
                <c:formatCode>General</c:formatCode>
                <c:ptCount val="12"/>
                <c:pt idx="0">
                  <c:v>-236</c:v>
                </c:pt>
                <c:pt idx="1">
                  <c:v>-202</c:v>
                </c:pt>
                <c:pt idx="2">
                  <c:v>-168</c:v>
                </c:pt>
                <c:pt idx="3">
                  <c:v>-135</c:v>
                </c:pt>
                <c:pt idx="4">
                  <c:v>-101</c:v>
                </c:pt>
                <c:pt idx="5">
                  <c:v>0</c:v>
                </c:pt>
                <c:pt idx="6">
                  <c:v>101</c:v>
                </c:pt>
                <c:pt idx="7">
                  <c:v>135</c:v>
                </c:pt>
                <c:pt idx="8">
                  <c:v>168</c:v>
                </c:pt>
                <c:pt idx="9">
                  <c:v>202</c:v>
                </c:pt>
                <c:pt idx="10">
                  <c:v>236</c:v>
                </c:pt>
                <c:pt idx="11">
                  <c:v>270</c:v>
                </c:pt>
              </c:numCache>
            </c:numRef>
          </c:xVal>
          <c:yVal>
            <c:numRef>
              <c:f>'Curr vs Velocity'!$G$6:$G$17</c:f>
              <c:numCache>
                <c:formatCode>General</c:formatCode>
                <c:ptCount val="12"/>
                <c:pt idx="0">
                  <c:v>-235.90700000000001</c:v>
                </c:pt>
                <c:pt idx="1">
                  <c:v>-201.98100000000005</c:v>
                </c:pt>
                <c:pt idx="2">
                  <c:v>-166.27299999999997</c:v>
                </c:pt>
                <c:pt idx="3">
                  <c:v>-134.94499999999999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134.93800000000005</c:v>
                </c:pt>
                <c:pt idx="8">
                  <c:v>167.95000000000005</c:v>
                </c:pt>
                <c:pt idx="9">
                  <c:v>201.923</c:v>
                </c:pt>
                <c:pt idx="10">
                  <c:v>235.90600000000001</c:v>
                </c:pt>
                <c:pt idx="11">
                  <c:v>252.8</c:v>
                </c:pt>
              </c:numCache>
            </c:numRef>
          </c:yVal>
        </c:ser>
        <c:ser>
          <c:idx val="3"/>
          <c:order val="3"/>
          <c:tx>
            <c:v>Motor 2 Meas Velocity</c:v>
          </c:tx>
          <c:xVal>
            <c:numRef>
              <c:f>'Curr vs Velocity'!$E$21:$E$32</c:f>
              <c:numCache>
                <c:formatCode>General</c:formatCode>
                <c:ptCount val="12"/>
                <c:pt idx="0">
                  <c:v>-270</c:v>
                </c:pt>
                <c:pt idx="1">
                  <c:v>-236</c:v>
                </c:pt>
                <c:pt idx="2">
                  <c:v>-202</c:v>
                </c:pt>
                <c:pt idx="3">
                  <c:v>-168</c:v>
                </c:pt>
                <c:pt idx="4">
                  <c:v>-135</c:v>
                </c:pt>
                <c:pt idx="5">
                  <c:v>-101</c:v>
                </c:pt>
                <c:pt idx="6">
                  <c:v>0</c:v>
                </c:pt>
                <c:pt idx="7">
                  <c:v>101</c:v>
                </c:pt>
                <c:pt idx="8">
                  <c:v>135</c:v>
                </c:pt>
                <c:pt idx="9">
                  <c:v>168</c:v>
                </c:pt>
                <c:pt idx="10">
                  <c:v>202</c:v>
                </c:pt>
                <c:pt idx="11">
                  <c:v>236</c:v>
                </c:pt>
              </c:numCache>
            </c:numRef>
          </c:xVal>
          <c:yVal>
            <c:numRef>
              <c:f>'Curr vs Velocity'!$G$21:$G$32</c:f>
              <c:numCache>
                <c:formatCode>General</c:formatCode>
                <c:ptCount val="12"/>
                <c:pt idx="0">
                  <c:v>-0.89100000000000024</c:v>
                </c:pt>
                <c:pt idx="1">
                  <c:v>-224.19499999999999</c:v>
                </c:pt>
                <c:pt idx="2">
                  <c:v>-202.03900000000002</c:v>
                </c:pt>
                <c:pt idx="3">
                  <c:v>-168.084</c:v>
                </c:pt>
                <c:pt idx="4">
                  <c:v>-134.989</c:v>
                </c:pt>
                <c:pt idx="5">
                  <c:v>-100.958</c:v>
                </c:pt>
                <c:pt idx="6">
                  <c:v>0</c:v>
                </c:pt>
                <c:pt idx="7">
                  <c:v>100.98399999999999</c:v>
                </c:pt>
                <c:pt idx="8">
                  <c:v>135.09300000000002</c:v>
                </c:pt>
                <c:pt idx="9">
                  <c:v>164.66800000000001</c:v>
                </c:pt>
                <c:pt idx="10">
                  <c:v>199.935</c:v>
                </c:pt>
                <c:pt idx="11">
                  <c:v>231.33100000000005</c:v>
                </c:pt>
              </c:numCache>
            </c:numRef>
          </c:yVal>
        </c:ser>
        <c:axId val="126390272"/>
        <c:axId val="126384000"/>
      </c:scatterChart>
      <c:valAx>
        <c:axId val="1263717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Commanded Velocity (counts/sec) </a:t>
                </a:r>
              </a:p>
            </c:rich>
          </c:tx>
          <c:layout/>
        </c:title>
        <c:numFmt formatCode="General" sourceLinked="1"/>
        <c:tickLblPos val="nextTo"/>
        <c:crossAx val="126382080"/>
        <c:crosses val="autoZero"/>
        <c:crossBetween val="midCat"/>
      </c:valAx>
      <c:valAx>
        <c:axId val="126382080"/>
        <c:scaling>
          <c:orientation val="minMax"/>
          <c:max val="1.4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Current (amps)</a:t>
                </a:r>
              </a:p>
            </c:rich>
          </c:tx>
          <c:layout>
            <c:manualLayout>
              <c:xMode val="edge"/>
              <c:yMode val="edge"/>
              <c:x val="0"/>
              <c:y val="0.33313475214596522"/>
            </c:manualLayout>
          </c:layout>
        </c:title>
        <c:numFmt formatCode="#,##0.0" sourceLinked="0"/>
        <c:majorTickMark val="in"/>
        <c:tickLblPos val="low"/>
        <c:crossAx val="126371712"/>
        <c:crosses val="autoZero"/>
        <c:crossBetween val="midCat"/>
        <c:majorUnit val="0.1"/>
      </c:valAx>
      <c:valAx>
        <c:axId val="126384000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Measured Velocity (counts/sec)</a:t>
                </a:r>
              </a:p>
            </c:rich>
          </c:tx>
          <c:layout>
            <c:manualLayout>
              <c:xMode val="edge"/>
              <c:yMode val="edge"/>
              <c:x val="0.97208434217040662"/>
              <c:y val="0.32301797834536167"/>
            </c:manualLayout>
          </c:layout>
        </c:title>
        <c:numFmt formatCode="General" sourceLinked="1"/>
        <c:tickLblPos val="nextTo"/>
        <c:crossAx val="126390272"/>
        <c:crosses val="max"/>
        <c:crossBetween val="midCat"/>
      </c:valAx>
      <c:valAx>
        <c:axId val="126390272"/>
        <c:scaling>
          <c:orientation val="minMax"/>
        </c:scaling>
        <c:delete val="1"/>
        <c:axPos val="b"/>
        <c:numFmt formatCode="General" sourceLinked="1"/>
        <c:tickLblPos val="none"/>
        <c:crossAx val="1263840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3715762273901855"/>
          <c:y val="0.72222400413637822"/>
          <c:w val="0.22416881998277349"/>
          <c:h val="0.20125668765527849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8.3776491793947541E-2"/>
          <c:y val="7.1073579570669607E-2"/>
          <c:w val="0.89437207096100879"/>
          <c:h val="0.83115322537111469"/>
        </c:manualLayout>
      </c:layout>
      <c:scatterChart>
        <c:scatterStyle val="lineMarker"/>
        <c:ser>
          <c:idx val="0"/>
          <c:order val="0"/>
          <c:tx>
            <c:v>Motor #1 Power</c:v>
          </c:tx>
          <c:xVal>
            <c:numRef>
              <c:f>Power!$A$19:$A$31</c:f>
              <c:numCache>
                <c:formatCode>General</c:formatCode>
                <c:ptCount val="13"/>
                <c:pt idx="0">
                  <c:v>-270</c:v>
                </c:pt>
                <c:pt idx="1">
                  <c:v>-236</c:v>
                </c:pt>
                <c:pt idx="2">
                  <c:v>-202</c:v>
                </c:pt>
                <c:pt idx="3">
                  <c:v>-168</c:v>
                </c:pt>
                <c:pt idx="4">
                  <c:v>-135</c:v>
                </c:pt>
                <c:pt idx="5">
                  <c:v>-101</c:v>
                </c:pt>
                <c:pt idx="6">
                  <c:v>0</c:v>
                </c:pt>
                <c:pt idx="7">
                  <c:v>101</c:v>
                </c:pt>
                <c:pt idx="8">
                  <c:v>135</c:v>
                </c:pt>
                <c:pt idx="9">
                  <c:v>168</c:v>
                </c:pt>
                <c:pt idx="10">
                  <c:v>202</c:v>
                </c:pt>
                <c:pt idx="11">
                  <c:v>236</c:v>
                </c:pt>
                <c:pt idx="12">
                  <c:v>270</c:v>
                </c:pt>
              </c:numCache>
            </c:numRef>
          </c:xVal>
          <c:yVal>
            <c:numRef>
              <c:f>Power!$E$19:$E$31</c:f>
              <c:numCache>
                <c:formatCode>0.00</c:formatCode>
                <c:ptCount val="13"/>
                <c:pt idx="0" formatCode="General">
                  <c:v>0</c:v>
                </c:pt>
                <c:pt idx="1">
                  <c:v>45.543374000000007</c:v>
                </c:pt>
                <c:pt idx="2">
                  <c:v>37.557028999999993</c:v>
                </c:pt>
                <c:pt idx="3">
                  <c:v>29.196543999999992</c:v>
                </c:pt>
                <c:pt idx="4">
                  <c:v>23.407164000000005</c:v>
                </c:pt>
                <c:pt idx="5">
                  <c:v>43.751344000000003</c:v>
                </c:pt>
                <c:pt idx="6">
                  <c:v>2.8646189999999994</c:v>
                </c:pt>
                <c:pt idx="7">
                  <c:v>41.254580000000004</c:v>
                </c:pt>
                <c:pt idx="8">
                  <c:v>24.383463000000003</c:v>
                </c:pt>
                <c:pt idx="9">
                  <c:v>31.111262000000011</c:v>
                </c:pt>
                <c:pt idx="10">
                  <c:v>38.999247000000004</c:v>
                </c:pt>
                <c:pt idx="11">
                  <c:v>46.116252000000003</c:v>
                </c:pt>
                <c:pt idx="12">
                  <c:v>47.374452000000005</c:v>
                </c:pt>
              </c:numCache>
            </c:numRef>
          </c:yVal>
        </c:ser>
        <c:ser>
          <c:idx val="1"/>
          <c:order val="1"/>
          <c:tx>
            <c:v>Motor #2 Power</c:v>
          </c:tx>
          <c:xVal>
            <c:numRef>
              <c:f>Power!$H$19:$H$31</c:f>
              <c:numCache>
                <c:formatCode>General</c:formatCode>
                <c:ptCount val="13"/>
                <c:pt idx="0">
                  <c:v>270</c:v>
                </c:pt>
                <c:pt idx="1">
                  <c:v>236</c:v>
                </c:pt>
                <c:pt idx="2">
                  <c:v>202</c:v>
                </c:pt>
                <c:pt idx="3">
                  <c:v>168</c:v>
                </c:pt>
                <c:pt idx="4">
                  <c:v>135</c:v>
                </c:pt>
                <c:pt idx="5">
                  <c:v>101</c:v>
                </c:pt>
                <c:pt idx="6">
                  <c:v>0</c:v>
                </c:pt>
                <c:pt idx="7">
                  <c:v>-101</c:v>
                </c:pt>
                <c:pt idx="8">
                  <c:v>-135</c:v>
                </c:pt>
                <c:pt idx="9">
                  <c:v>-168</c:v>
                </c:pt>
                <c:pt idx="10">
                  <c:v>-202</c:v>
                </c:pt>
                <c:pt idx="11">
                  <c:v>-236</c:v>
                </c:pt>
                <c:pt idx="12">
                  <c:v>-270</c:v>
                </c:pt>
              </c:numCache>
            </c:numRef>
          </c:xVal>
          <c:yVal>
            <c:numRef>
              <c:f>Power!$L$19:$L$31</c:f>
              <c:numCache>
                <c:formatCode>0.00</c:formatCode>
                <c:ptCount val="13"/>
                <c:pt idx="0">
                  <c:v>3.7732799999999997</c:v>
                </c:pt>
                <c:pt idx="1">
                  <c:v>45.761025000000011</c:v>
                </c:pt>
                <c:pt idx="2">
                  <c:v>42.219576000000011</c:v>
                </c:pt>
                <c:pt idx="3">
                  <c:v>35.981819999999999</c:v>
                </c:pt>
                <c:pt idx="4">
                  <c:v>29.92469199999999</c:v>
                </c:pt>
                <c:pt idx="5">
                  <c:v>21.158057999999997</c:v>
                </c:pt>
                <c:pt idx="6">
                  <c:v>5.8243859999999978</c:v>
                </c:pt>
                <c:pt idx="7">
                  <c:v>19.182882000000003</c:v>
                </c:pt>
                <c:pt idx="8">
                  <c:v>26.369683999999992</c:v>
                </c:pt>
                <c:pt idx="9">
                  <c:v>31.713827999999996</c:v>
                </c:pt>
                <c:pt idx="10">
                  <c:v>38.315969999999993</c:v>
                </c:pt>
                <c:pt idx="11">
                  <c:v>43.973824999999998</c:v>
                </c:pt>
                <c:pt idx="12">
                  <c:v>0</c:v>
                </c:pt>
              </c:numCache>
            </c:numRef>
          </c:yVal>
        </c:ser>
        <c:ser>
          <c:idx val="2"/>
          <c:order val="2"/>
          <c:tx>
            <c:v>Total 36V Power</c:v>
          </c:tx>
          <c:xVal>
            <c:numRef>
              <c:f>Power!$A$19:$A$31</c:f>
              <c:numCache>
                <c:formatCode>General</c:formatCode>
                <c:ptCount val="13"/>
                <c:pt idx="0">
                  <c:v>-270</c:v>
                </c:pt>
                <c:pt idx="1">
                  <c:v>-236</c:v>
                </c:pt>
                <c:pt idx="2">
                  <c:v>-202</c:v>
                </c:pt>
                <c:pt idx="3">
                  <c:v>-168</c:v>
                </c:pt>
                <c:pt idx="4">
                  <c:v>-135</c:v>
                </c:pt>
                <c:pt idx="5">
                  <c:v>-101</c:v>
                </c:pt>
                <c:pt idx="6">
                  <c:v>0</c:v>
                </c:pt>
                <c:pt idx="7">
                  <c:v>101</c:v>
                </c:pt>
                <c:pt idx="8">
                  <c:v>135</c:v>
                </c:pt>
                <c:pt idx="9">
                  <c:v>168</c:v>
                </c:pt>
                <c:pt idx="10">
                  <c:v>202</c:v>
                </c:pt>
                <c:pt idx="11">
                  <c:v>236</c:v>
                </c:pt>
                <c:pt idx="12">
                  <c:v>270</c:v>
                </c:pt>
              </c:numCache>
            </c:numRef>
          </c:xVal>
          <c:yVal>
            <c:numRef>
              <c:f>Power!$N$19:$N$31</c:f>
              <c:numCache>
                <c:formatCode>0.00</c:formatCode>
                <c:ptCount val="13"/>
                <c:pt idx="0">
                  <c:v>0</c:v>
                </c:pt>
                <c:pt idx="1">
                  <c:v>89.517199000000048</c:v>
                </c:pt>
                <c:pt idx="2">
                  <c:v>75.872998999999936</c:v>
                </c:pt>
                <c:pt idx="3">
                  <c:v>60.910372000000002</c:v>
                </c:pt>
                <c:pt idx="4">
                  <c:v>49.776848000000001</c:v>
                </c:pt>
                <c:pt idx="5">
                  <c:v>62.934225999999995</c:v>
                </c:pt>
                <c:pt idx="6">
                  <c:v>8.6890050000000016</c:v>
                </c:pt>
                <c:pt idx="7">
                  <c:v>62.412638000000001</c:v>
                </c:pt>
                <c:pt idx="8">
                  <c:v>54.308155000000014</c:v>
                </c:pt>
                <c:pt idx="9">
                  <c:v>67.09308200000001</c:v>
                </c:pt>
                <c:pt idx="10">
                  <c:v>81.218823000000029</c:v>
                </c:pt>
                <c:pt idx="11">
                  <c:v>91.877276999999978</c:v>
                </c:pt>
                <c:pt idx="12">
                  <c:v>51.147732000000012</c:v>
                </c:pt>
              </c:numCache>
            </c:numRef>
          </c:yVal>
        </c:ser>
        <c:ser>
          <c:idx val="3"/>
          <c:order val="3"/>
          <c:tx>
            <c:v>Expected Motor Power</c:v>
          </c:tx>
          <c:spPr>
            <a:ln>
              <a:prstDash val="sysDash"/>
            </a:ln>
          </c:spPr>
          <c:xVal>
            <c:numRef>
              <c:f>Power!$A$38:$A$44</c:f>
              <c:numCache>
                <c:formatCode>General</c:formatCode>
                <c:ptCount val="7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xVal>
          <c:yVal>
            <c:numRef>
              <c:f>Power!$D$38:$D$44</c:f>
              <c:numCache>
                <c:formatCode>General</c:formatCode>
                <c:ptCount val="7"/>
                <c:pt idx="0">
                  <c:v>1.44</c:v>
                </c:pt>
                <c:pt idx="1">
                  <c:v>10.44</c:v>
                </c:pt>
                <c:pt idx="2">
                  <c:v>19.439999999999994</c:v>
                </c:pt>
                <c:pt idx="3">
                  <c:v>28.439999999999994</c:v>
                </c:pt>
                <c:pt idx="4">
                  <c:v>37.44</c:v>
                </c:pt>
                <c:pt idx="5">
                  <c:v>46.44</c:v>
                </c:pt>
                <c:pt idx="6">
                  <c:v>55.44</c:v>
                </c:pt>
              </c:numCache>
            </c:numRef>
          </c:yVal>
        </c:ser>
        <c:ser>
          <c:idx val="4"/>
          <c:order val="4"/>
          <c:tx>
            <c:v>Expected 36V Power</c:v>
          </c:tx>
          <c:spPr>
            <a:ln>
              <a:prstDash val="sysDash"/>
            </a:ln>
          </c:spPr>
          <c:xVal>
            <c:numRef>
              <c:f>Power!$A$38:$A$44</c:f>
              <c:numCache>
                <c:formatCode>General</c:formatCode>
                <c:ptCount val="7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xVal>
          <c:yVal>
            <c:numRef>
              <c:f>Power!$E$38:$E$44</c:f>
              <c:numCache>
                <c:formatCode>0.00</c:formatCode>
                <c:ptCount val="7"/>
                <c:pt idx="0">
                  <c:v>2.88</c:v>
                </c:pt>
                <c:pt idx="1">
                  <c:v>20.88</c:v>
                </c:pt>
                <c:pt idx="2">
                  <c:v>38.880000000000003</c:v>
                </c:pt>
                <c:pt idx="3">
                  <c:v>56.88</c:v>
                </c:pt>
                <c:pt idx="4">
                  <c:v>74.88</c:v>
                </c:pt>
                <c:pt idx="5">
                  <c:v>92.88</c:v>
                </c:pt>
                <c:pt idx="6">
                  <c:v>110.88</c:v>
                </c:pt>
              </c:numCache>
            </c:numRef>
          </c:yVal>
        </c:ser>
        <c:axId val="126769792"/>
        <c:axId val="126788352"/>
      </c:scatterChart>
      <c:valAx>
        <c:axId val="126769792"/>
        <c:scaling>
          <c:orientation val="minMax"/>
          <c:max val="300"/>
          <c:min val="-30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Commanded Velocity (counts/sec)</a:t>
                </a:r>
              </a:p>
            </c:rich>
          </c:tx>
          <c:layout/>
        </c:title>
        <c:numFmt formatCode="General" sourceLinked="1"/>
        <c:tickLblPos val="nextTo"/>
        <c:crossAx val="126788352"/>
        <c:crossesAt val="-300"/>
        <c:crossBetween val="midCat"/>
        <c:majorUnit val="50"/>
      </c:valAx>
      <c:valAx>
        <c:axId val="126788352"/>
        <c:scaling>
          <c:orientation val="minMax"/>
          <c:max val="12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Power (watts)</a:t>
                </a:r>
              </a:p>
            </c:rich>
          </c:tx>
          <c:layout/>
        </c:title>
        <c:numFmt formatCode="General" sourceLinked="1"/>
        <c:tickLblPos val="low"/>
        <c:crossAx val="126769792"/>
        <c:crosses val="autoZero"/>
        <c:crossBetween val="midCat"/>
        <c:majorUnit val="10"/>
      </c:valAx>
    </c:plotArea>
    <c:legend>
      <c:legendPos val="r"/>
      <c:layout>
        <c:manualLayout>
          <c:xMode val="edge"/>
          <c:yMode val="edge"/>
          <c:x val="0.56489647127442422"/>
          <c:y val="0.10480572279092619"/>
          <c:w val="0.21085943775100424"/>
          <c:h val="0.18806982200547878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Motor #1 Measured Velocity Distribution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6.1687660619997468E-2"/>
          <c:y val="7.073133300197941E-2"/>
          <c:w val="0.7996699475452349"/>
          <c:h val="0.8187106844202614"/>
        </c:manualLayout>
      </c:layout>
      <c:scatterChart>
        <c:scatterStyle val="lineMarker"/>
        <c:ser>
          <c:idx val="0"/>
          <c:order val="0"/>
          <c:tx>
            <c:v>68-95-99</c:v>
          </c:tx>
          <c:spPr>
            <a:ln w="50800" cmpd="sng"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1'!$B$2:$B$4</c:f>
              <c:numCache>
                <c:formatCode>General</c:formatCode>
                <c:ptCount val="3"/>
                <c:pt idx="0">
                  <c:v>68</c:v>
                </c:pt>
                <c:pt idx="1">
                  <c:v>95</c:v>
                </c:pt>
                <c:pt idx="2">
                  <c:v>99</c:v>
                </c:pt>
              </c:numCache>
            </c:numRef>
          </c:yVal>
        </c:ser>
        <c:ser>
          <c:idx val="1"/>
          <c:order val="1"/>
          <c:tx>
            <c:v>Vel = +135</c:v>
          </c:tx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1'!$C$2:$C$4</c:f>
              <c:numCache>
                <c:formatCode>General</c:formatCode>
                <c:ptCount val="3"/>
                <c:pt idx="0">
                  <c:v>74.89</c:v>
                </c:pt>
                <c:pt idx="1">
                  <c:v>96.7</c:v>
                </c:pt>
                <c:pt idx="2">
                  <c:v>99.75</c:v>
                </c:pt>
              </c:numCache>
            </c:numRef>
          </c:yVal>
        </c:ser>
        <c:ser>
          <c:idx val="2"/>
          <c:order val="2"/>
          <c:tx>
            <c:v>Vel = -135</c:v>
          </c:tx>
          <c:spPr>
            <a:ln>
              <a:prstDash val="sysDash"/>
            </a:ln>
          </c:spPr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1'!$D$2:$D$4</c:f>
              <c:numCache>
                <c:formatCode>General</c:formatCode>
                <c:ptCount val="3"/>
                <c:pt idx="0">
                  <c:v>67.31</c:v>
                </c:pt>
                <c:pt idx="1">
                  <c:v>93.149999999999991</c:v>
                </c:pt>
                <c:pt idx="2">
                  <c:v>99.13</c:v>
                </c:pt>
              </c:numCache>
            </c:numRef>
          </c:yVal>
        </c:ser>
        <c:ser>
          <c:idx val="3"/>
          <c:order val="3"/>
          <c:tx>
            <c:v>Vel = 168</c:v>
          </c:tx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1'!$E$2:$E$4</c:f>
              <c:numCache>
                <c:formatCode>General</c:formatCode>
                <c:ptCount val="3"/>
                <c:pt idx="0">
                  <c:v>60.44</c:v>
                </c:pt>
                <c:pt idx="1">
                  <c:v>89.76</c:v>
                </c:pt>
                <c:pt idx="2">
                  <c:v>98.26</c:v>
                </c:pt>
              </c:numCache>
            </c:numRef>
          </c:yVal>
        </c:ser>
        <c:ser>
          <c:idx val="4"/>
          <c:order val="4"/>
          <c:tx>
            <c:v>Vel = -168</c:v>
          </c:tx>
          <c:spPr>
            <a:ln>
              <a:prstDash val="sysDash"/>
            </a:ln>
          </c:spPr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1'!$F$2:$F$4</c:f>
              <c:numCache>
                <c:formatCode>General</c:formatCode>
                <c:ptCount val="3"/>
                <c:pt idx="0">
                  <c:v>64.13</c:v>
                </c:pt>
                <c:pt idx="1">
                  <c:v>91.410000000000025</c:v>
                </c:pt>
                <c:pt idx="2">
                  <c:v>98</c:v>
                </c:pt>
              </c:numCache>
            </c:numRef>
          </c:yVal>
        </c:ser>
        <c:ser>
          <c:idx val="5"/>
          <c:order val="5"/>
          <c:tx>
            <c:v>Vel = +202</c:v>
          </c:tx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1'!$G$2:$G$4</c:f>
              <c:numCache>
                <c:formatCode>General</c:formatCode>
                <c:ptCount val="3"/>
                <c:pt idx="0">
                  <c:v>57.17</c:v>
                </c:pt>
                <c:pt idx="1">
                  <c:v>84.32</c:v>
                </c:pt>
                <c:pt idx="2">
                  <c:v>96.45</c:v>
                </c:pt>
              </c:numCache>
            </c:numRef>
          </c:yVal>
        </c:ser>
        <c:ser>
          <c:idx val="6"/>
          <c:order val="6"/>
          <c:tx>
            <c:v>Vel = -202</c:v>
          </c:tx>
          <c:spPr>
            <a:ln>
              <a:prstDash val="sysDash"/>
            </a:ln>
          </c:spPr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1'!$H$2:$H$4</c:f>
              <c:numCache>
                <c:formatCode>General</c:formatCode>
                <c:ptCount val="3"/>
                <c:pt idx="0">
                  <c:v>79.64</c:v>
                </c:pt>
                <c:pt idx="1">
                  <c:v>98.02</c:v>
                </c:pt>
                <c:pt idx="2">
                  <c:v>99.93</c:v>
                </c:pt>
              </c:numCache>
            </c:numRef>
          </c:yVal>
        </c:ser>
        <c:ser>
          <c:idx val="7"/>
          <c:order val="7"/>
          <c:tx>
            <c:v>Vel = +236</c:v>
          </c:tx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1'!$I$2:$I$4</c:f>
              <c:numCache>
                <c:formatCode>General</c:formatCode>
                <c:ptCount val="3"/>
                <c:pt idx="0">
                  <c:v>57.7</c:v>
                </c:pt>
                <c:pt idx="1">
                  <c:v>87.33</c:v>
                </c:pt>
                <c:pt idx="2">
                  <c:v>97.53</c:v>
                </c:pt>
              </c:numCache>
            </c:numRef>
          </c:yVal>
        </c:ser>
        <c:ser>
          <c:idx val="8"/>
          <c:order val="8"/>
          <c:tx>
            <c:v>Vel = -236</c:v>
          </c:tx>
          <c:spPr>
            <a:ln>
              <a:prstDash val="sysDash"/>
            </a:ln>
          </c:spPr>
          <c:xVal>
            <c:numRef>
              <c:f>'Std Dev - Motor 1'!$A$2:$A$4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1'!$J$2:$J$4</c:f>
              <c:numCache>
                <c:formatCode>General</c:formatCode>
                <c:ptCount val="3"/>
                <c:pt idx="0">
                  <c:v>75.92</c:v>
                </c:pt>
                <c:pt idx="1">
                  <c:v>97.25</c:v>
                </c:pt>
                <c:pt idx="2">
                  <c:v>99.649999999999991</c:v>
                </c:pt>
              </c:numCache>
            </c:numRef>
          </c:yVal>
        </c:ser>
        <c:axId val="126901248"/>
        <c:axId val="126932096"/>
      </c:scatterChart>
      <c:valAx>
        <c:axId val="126901248"/>
        <c:scaling>
          <c:orientation val="minMax"/>
          <c:max val="3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 Deviations</a:t>
                </a:r>
              </a:p>
            </c:rich>
          </c:tx>
          <c:layout/>
        </c:title>
        <c:numFmt formatCode="General" sourceLinked="1"/>
        <c:tickLblPos val="nextTo"/>
        <c:crossAx val="126932096"/>
        <c:crosses val="autoZero"/>
        <c:crossBetween val="midCat"/>
        <c:majorUnit val="1"/>
      </c:valAx>
      <c:valAx>
        <c:axId val="126932096"/>
        <c:scaling>
          <c:orientation val="minMax"/>
          <c:max val="100"/>
          <c:min val="5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Population</a:t>
                </a:r>
              </a:p>
            </c:rich>
          </c:tx>
          <c:layout/>
        </c:title>
        <c:numFmt formatCode="General" sourceLinked="1"/>
        <c:tickLblPos val="nextTo"/>
        <c:crossAx val="126901248"/>
        <c:crosses val="autoZero"/>
        <c:crossBetween val="midCat"/>
        <c:majorUnit val="10"/>
      </c:valAx>
    </c:plotArea>
    <c:legend>
      <c:legendPos val="r"/>
      <c:layout>
        <c:manualLayout>
          <c:xMode val="edge"/>
          <c:yMode val="edge"/>
          <c:x val="0.8784279916399339"/>
          <c:y val="6.8338605507822364E-2"/>
          <c:w val="0.11550995354927107"/>
          <c:h val="0.82345215813739536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Motor #2 Measured Velocity Distribution</a:t>
            </a:r>
          </a:p>
        </c:rich>
      </c:tx>
      <c:layout>
        <c:manualLayout>
          <c:xMode val="edge"/>
          <c:yMode val="edge"/>
          <c:x val="0.23732320086386172"/>
          <c:y val="0"/>
        </c:manualLayout>
      </c:layout>
      <c:overlay val="1"/>
    </c:title>
    <c:plotArea>
      <c:layout>
        <c:manualLayout>
          <c:layoutTarget val="inner"/>
          <c:xMode val="edge"/>
          <c:yMode val="edge"/>
          <c:x val="9.5249872940668848E-2"/>
          <c:y val="7.6898278162503761E-2"/>
          <c:w val="0.76144498327590315"/>
          <c:h val="0.82015733535577373"/>
        </c:manualLayout>
      </c:layout>
      <c:scatterChart>
        <c:scatterStyle val="lineMarker"/>
        <c:ser>
          <c:idx val="0"/>
          <c:order val="0"/>
          <c:tx>
            <c:v>68-95-99</c:v>
          </c:tx>
          <c:spPr>
            <a:ln w="50800"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</c:spPr>
          </c:marke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2'!$B$2:$B$4</c:f>
              <c:numCache>
                <c:formatCode>General</c:formatCode>
                <c:ptCount val="3"/>
                <c:pt idx="0">
                  <c:v>68</c:v>
                </c:pt>
                <c:pt idx="1">
                  <c:v>95</c:v>
                </c:pt>
                <c:pt idx="2">
                  <c:v>99</c:v>
                </c:pt>
              </c:numCache>
            </c:numRef>
          </c:yVal>
        </c:ser>
        <c:ser>
          <c:idx val="1"/>
          <c:order val="1"/>
          <c:tx>
            <c:v>Vel = +135</c:v>
          </c:tx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2'!$C$2:$C$4</c:f>
              <c:numCache>
                <c:formatCode>General</c:formatCode>
                <c:ptCount val="3"/>
                <c:pt idx="0">
                  <c:v>23</c:v>
                </c:pt>
                <c:pt idx="1">
                  <c:v>45.47</c:v>
                </c:pt>
                <c:pt idx="2">
                  <c:v>65.739999999999995</c:v>
                </c:pt>
              </c:numCache>
            </c:numRef>
          </c:yVal>
        </c:ser>
        <c:ser>
          <c:idx val="2"/>
          <c:order val="2"/>
          <c:tx>
            <c:v>Vel = -135</c:v>
          </c:tx>
          <c:spPr>
            <a:ln cmpd="sng">
              <a:prstDash val="sysDash"/>
            </a:ln>
          </c:spP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2'!$D$2:$D$4</c:f>
              <c:numCache>
                <c:formatCode>General</c:formatCode>
                <c:ptCount val="3"/>
                <c:pt idx="0">
                  <c:v>37.630000000000003</c:v>
                </c:pt>
                <c:pt idx="1">
                  <c:v>67.11</c:v>
                </c:pt>
                <c:pt idx="2">
                  <c:v>83.13</c:v>
                </c:pt>
              </c:numCache>
            </c:numRef>
          </c:yVal>
        </c:ser>
        <c:ser>
          <c:idx val="3"/>
          <c:order val="3"/>
          <c:tx>
            <c:v>Vel = +168</c:v>
          </c:tx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2'!$E$2:$E$4</c:f>
              <c:numCache>
                <c:formatCode>General</c:formatCode>
                <c:ptCount val="3"/>
                <c:pt idx="0">
                  <c:v>23.18</c:v>
                </c:pt>
                <c:pt idx="1">
                  <c:v>47.220000000000013</c:v>
                </c:pt>
                <c:pt idx="2">
                  <c:v>66.61</c:v>
                </c:pt>
              </c:numCache>
            </c:numRef>
          </c:yVal>
        </c:ser>
        <c:ser>
          <c:idx val="4"/>
          <c:order val="4"/>
          <c:tx>
            <c:v>Vel = -168</c:v>
          </c:tx>
          <c:spPr>
            <a:ln>
              <a:prstDash val="sysDash"/>
            </a:ln>
          </c:spP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2'!$F$2:$F$4</c:f>
              <c:numCache>
                <c:formatCode>General</c:formatCode>
                <c:ptCount val="3"/>
                <c:pt idx="0">
                  <c:v>31.38</c:v>
                </c:pt>
                <c:pt idx="1">
                  <c:v>58.53</c:v>
                </c:pt>
                <c:pt idx="2">
                  <c:v>79.11999999999999</c:v>
                </c:pt>
              </c:numCache>
            </c:numRef>
          </c:yVal>
        </c:ser>
        <c:ser>
          <c:idx val="5"/>
          <c:order val="5"/>
          <c:tx>
            <c:v>Vel = +202</c:v>
          </c:tx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2'!$G$2:$G$4</c:f>
              <c:numCache>
                <c:formatCode>General</c:formatCode>
                <c:ptCount val="3"/>
                <c:pt idx="0">
                  <c:v>23.12</c:v>
                </c:pt>
                <c:pt idx="1">
                  <c:v>42.46</c:v>
                </c:pt>
                <c:pt idx="2">
                  <c:v>60.7</c:v>
                </c:pt>
              </c:numCache>
            </c:numRef>
          </c:yVal>
        </c:ser>
        <c:ser>
          <c:idx val="6"/>
          <c:order val="6"/>
          <c:tx>
            <c:v>Vel = -202</c:v>
          </c:tx>
          <c:spPr>
            <a:ln>
              <a:prstDash val="sysDash"/>
            </a:ln>
          </c:spP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2'!$H$2:$H$4</c:f>
              <c:numCache>
                <c:formatCode>General</c:formatCode>
                <c:ptCount val="3"/>
                <c:pt idx="0">
                  <c:v>42.46</c:v>
                </c:pt>
                <c:pt idx="1">
                  <c:v>75.209999999999994</c:v>
                </c:pt>
                <c:pt idx="2">
                  <c:v>92.8</c:v>
                </c:pt>
              </c:numCache>
            </c:numRef>
          </c:yVal>
        </c:ser>
        <c:ser>
          <c:idx val="7"/>
          <c:order val="7"/>
          <c:tx>
            <c:v>Vel = +236</c:v>
          </c:tx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2'!$I$2:$I$4</c:f>
              <c:numCache>
                <c:formatCode>General</c:formatCode>
                <c:ptCount val="3"/>
                <c:pt idx="0">
                  <c:v>10</c:v>
                </c:pt>
                <c:pt idx="1">
                  <c:v>20.309999999999999</c:v>
                </c:pt>
                <c:pt idx="2">
                  <c:v>31.39</c:v>
                </c:pt>
              </c:numCache>
            </c:numRef>
          </c:yVal>
        </c:ser>
        <c:ser>
          <c:idx val="8"/>
          <c:order val="8"/>
          <c:tx>
            <c:v>Vel = -236</c:v>
          </c:tx>
          <c:spPr>
            <a:ln>
              <a:prstDash val="sysDash"/>
            </a:ln>
          </c:spP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2'!$J$2:$J$4</c:f>
              <c:numCache>
                <c:formatCode>General</c:formatCode>
                <c:ptCount val="3"/>
                <c:pt idx="0">
                  <c:v>34.200000000000003</c:v>
                </c:pt>
                <c:pt idx="1">
                  <c:v>59</c:v>
                </c:pt>
                <c:pt idx="2">
                  <c:v>81.55</c:v>
                </c:pt>
              </c:numCache>
            </c:numRef>
          </c:yVal>
        </c:ser>
        <c:ser>
          <c:idx val="9"/>
          <c:order val="9"/>
          <c:tx>
            <c:v>Vel = +101</c:v>
          </c:tx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2'!$K$2:$K$4</c:f>
              <c:numCache>
                <c:formatCode>General</c:formatCode>
                <c:ptCount val="3"/>
                <c:pt idx="0">
                  <c:v>31.18</c:v>
                </c:pt>
                <c:pt idx="1">
                  <c:v>61.85</c:v>
                </c:pt>
                <c:pt idx="2">
                  <c:v>82.47</c:v>
                </c:pt>
              </c:numCache>
            </c:numRef>
          </c:yVal>
        </c:ser>
        <c:ser>
          <c:idx val="10"/>
          <c:order val="10"/>
          <c:tx>
            <c:v>Vel = -101</c:v>
          </c:tx>
          <c:spPr>
            <a:ln>
              <a:prstDash val="sysDash"/>
            </a:ln>
          </c:spPr>
          <c:xVal>
            <c:numRef>
              <c:f>'Std Dev - Motor 2'!$A$2:$A$4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xVal>
          <c:yVal>
            <c:numRef>
              <c:f>'Std Dev - Motor 2'!$L$2:$L$4</c:f>
              <c:numCache>
                <c:formatCode>General</c:formatCode>
                <c:ptCount val="3"/>
                <c:pt idx="0">
                  <c:v>56.690000000000012</c:v>
                </c:pt>
                <c:pt idx="1">
                  <c:v>88.92</c:v>
                </c:pt>
                <c:pt idx="2">
                  <c:v>97.240000000000023</c:v>
                </c:pt>
              </c:numCache>
            </c:numRef>
          </c:yVal>
        </c:ser>
        <c:axId val="126850560"/>
        <c:axId val="126852480"/>
      </c:scatterChart>
      <c:valAx>
        <c:axId val="126850560"/>
        <c:scaling>
          <c:orientation val="minMax"/>
          <c:max val="3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Standard Deviations</a:t>
                </a:r>
              </a:p>
            </c:rich>
          </c:tx>
          <c:layout>
            <c:manualLayout>
              <c:xMode val="edge"/>
              <c:yMode val="edge"/>
              <c:x val="0.41249095098678212"/>
              <c:y val="0.9430283688983675"/>
            </c:manualLayout>
          </c:layout>
        </c:title>
        <c:numFmt formatCode="General" sourceLinked="1"/>
        <c:tickLblPos val="nextTo"/>
        <c:crossAx val="126852480"/>
        <c:crosses val="autoZero"/>
        <c:crossBetween val="midCat"/>
        <c:majorUnit val="1"/>
      </c:valAx>
      <c:valAx>
        <c:axId val="126852480"/>
        <c:scaling>
          <c:orientation val="minMax"/>
          <c:max val="1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Population</a:t>
                </a:r>
              </a:p>
            </c:rich>
          </c:tx>
          <c:layout/>
        </c:title>
        <c:numFmt formatCode="General" sourceLinked="1"/>
        <c:tickLblPos val="nextTo"/>
        <c:crossAx val="126850560"/>
        <c:crosses val="autoZero"/>
        <c:crossBetween val="midCat"/>
        <c:majorUnit val="10"/>
      </c:valAx>
    </c:plotArea>
    <c:legend>
      <c:legendPos val="r"/>
      <c:layout>
        <c:manualLayout>
          <c:xMode val="edge"/>
          <c:yMode val="edge"/>
          <c:x val="0.88705417031204437"/>
          <c:y val="6.8614126982478679E-2"/>
          <c:w val="0.11294577938930273"/>
          <c:h val="0.85617248749050789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A3DA-F4C2-4591-941F-3CACD0B3D160}" type="datetimeFigureOut">
              <a:rPr lang="en-US" smtClean="0"/>
              <a:pPr/>
              <a:t>3/7/2011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97C6E-60D5-4ADE-98FE-1329D12A7B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FOCE</a:t>
            </a:r>
            <a:r>
              <a:rPr lang="en-US" dirty="0" smtClean="0"/>
              <a:t> Motor Power Tests</a:t>
            </a:r>
            <a:br>
              <a:rPr lang="en-US" dirty="0" smtClean="0"/>
            </a:br>
            <a:r>
              <a:rPr lang="en-US" dirty="0" smtClean="0"/>
              <a:t>October 2010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Feb </a:t>
            </a:r>
            <a:r>
              <a:rPr lang="en-US" dirty="0" smtClean="0"/>
              <a:t>18</a:t>
            </a:r>
            <a:r>
              <a:rPr lang="en-US" dirty="0" smtClean="0"/>
              <a:t>, </a:t>
            </a:r>
            <a:r>
              <a:rPr lang="en-US" dirty="0" smtClean="0"/>
              <a:t>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+236)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-236)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+101)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-101)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+270)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Motor Current / Measured Velocity vs.          Commanded Velocity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Power vs. Velocity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498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Power Results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Voltage was steady across all velocities (+/- 0.1 Volt)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Current for Motor #1 at </a:t>
            </a:r>
            <a:r>
              <a:rPr lang="en-US" sz="2400" dirty="0" err="1" smtClean="0"/>
              <a:t>Vel</a:t>
            </a:r>
            <a:r>
              <a:rPr lang="en-US" sz="2400" dirty="0" smtClean="0"/>
              <a:t> = +/- 101</a:t>
            </a:r>
          </a:p>
          <a:p>
            <a:pPr marL="742950" lvl="2" indent="-342900">
              <a:buFont typeface="Calibri" pitchFamily="34" charset="0"/>
              <a:buChar char="—"/>
            </a:pPr>
            <a:r>
              <a:rPr lang="en-US" sz="2000" dirty="0" smtClean="0"/>
              <a:t>Measured velocity at +/- 101 is 0 </a:t>
            </a:r>
            <a:endParaRPr lang="en-US" sz="2000" dirty="0" smtClean="0"/>
          </a:p>
          <a:p>
            <a:pPr marL="742950" lvl="2" indent="-342900">
              <a:buFont typeface="Calibri" pitchFamily="34" charset="0"/>
              <a:buChar char="—"/>
            </a:pPr>
            <a:r>
              <a:rPr lang="en-US" sz="2000" dirty="0" smtClean="0"/>
              <a:t>Motor not stuck, current not maxed out.</a:t>
            </a:r>
            <a:endParaRPr lang="en-US" sz="2000" dirty="0" smtClean="0"/>
          </a:p>
          <a:p>
            <a:r>
              <a:rPr lang="en-US" sz="2400" dirty="0" smtClean="0"/>
              <a:t>Current curve was nominally what I expected</a:t>
            </a:r>
          </a:p>
          <a:p>
            <a:pPr lvl="1"/>
            <a:r>
              <a:rPr lang="en-US" sz="2000" dirty="0" smtClean="0"/>
              <a:t>Quiescent current for ELMO #2 double what expected?</a:t>
            </a:r>
          </a:p>
          <a:p>
            <a:r>
              <a:rPr lang="en-US" sz="2400" dirty="0" smtClean="0"/>
              <a:t>Average Std Dev for both currents was ~</a:t>
            </a:r>
            <a:r>
              <a:rPr lang="en-US" sz="2400" dirty="0" err="1" smtClean="0"/>
              <a:t>0.3A</a:t>
            </a:r>
            <a:endParaRPr lang="en-US" sz="2400" dirty="0" smtClean="0"/>
          </a:p>
          <a:p>
            <a:r>
              <a:rPr lang="en-US" sz="2400" dirty="0" smtClean="0"/>
              <a:t>Power draw was as expected</a:t>
            </a:r>
            <a:endParaRPr lang="en-US" sz="2400" dirty="0"/>
          </a:p>
          <a:p>
            <a:r>
              <a:rPr lang="en-US" sz="2400" dirty="0" smtClean="0"/>
              <a:t>N</a:t>
            </a:r>
            <a:endParaRPr lang="en-US" sz="24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+135)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Histograms: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+135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Motor #1 (Std Dev = 3)		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 (Std Dev = 9)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Test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13 Day Test of Motor Power Usage and Velocity Control</a:t>
            </a:r>
          </a:p>
          <a:p>
            <a:pPr lvl="1"/>
            <a:r>
              <a:rPr lang="en-US" sz="2000" dirty="0" smtClean="0"/>
              <a:t>Oct. 14 to Oct. 27, 2010</a:t>
            </a:r>
          </a:p>
          <a:p>
            <a:r>
              <a:rPr lang="en-US" sz="2400" dirty="0" smtClean="0"/>
              <a:t>Motors were given a series of velocity commands</a:t>
            </a:r>
          </a:p>
          <a:p>
            <a:pPr lvl="1"/>
            <a:r>
              <a:rPr lang="en-US" sz="2000" dirty="0" smtClean="0"/>
              <a:t>24 Hour periods with 15 min breaks of </a:t>
            </a:r>
            <a:r>
              <a:rPr lang="en-US" sz="2000" dirty="0" err="1" smtClean="0"/>
              <a:t>Vel</a:t>
            </a:r>
            <a:r>
              <a:rPr lang="en-US" sz="2000" dirty="0" smtClean="0"/>
              <a:t>=0 in between </a:t>
            </a:r>
            <a:r>
              <a:rPr lang="en-US" sz="2000" dirty="0" err="1" smtClean="0"/>
              <a:t>vel</a:t>
            </a:r>
            <a:r>
              <a:rPr lang="en-US" sz="2000" dirty="0" smtClean="0"/>
              <a:t> changes</a:t>
            </a:r>
          </a:p>
          <a:p>
            <a:pPr lvl="1"/>
            <a:r>
              <a:rPr lang="en-US" sz="2000" dirty="0" smtClean="0"/>
              <a:t>Each velocity was performed aft-forward and forward-aft</a:t>
            </a:r>
          </a:p>
          <a:p>
            <a:pPr lvl="1"/>
            <a:r>
              <a:rPr lang="en-US" sz="2000" dirty="0" smtClean="0"/>
              <a:t>Velocity magnitudes correspond to operational velocities</a:t>
            </a:r>
          </a:p>
          <a:p>
            <a:pPr lvl="1"/>
            <a:r>
              <a:rPr lang="en-US" sz="2000" dirty="0" smtClean="0"/>
              <a:t>0, 101, 135, 168, 202, 236, 270 (counts/sec)</a:t>
            </a:r>
          </a:p>
          <a:p>
            <a:r>
              <a:rPr lang="en-US" sz="2400" dirty="0" smtClean="0"/>
              <a:t>Siam instruments 1728, 1729, and 1730 recorded from </a:t>
            </a:r>
            <a:r>
              <a:rPr lang="en-US" sz="2400" dirty="0" err="1" smtClean="0"/>
              <a:t>SSDS</a:t>
            </a:r>
            <a:endParaRPr lang="en-US" sz="2400" dirty="0" smtClean="0"/>
          </a:p>
          <a:p>
            <a:pPr lvl="1"/>
            <a:r>
              <a:rPr lang="en-US" sz="2000" dirty="0" smtClean="0"/>
              <a:t>1728: Fan #1, 1729: Fan #2, 1730: DC Voltages/Currents</a:t>
            </a:r>
          </a:p>
          <a:p>
            <a:r>
              <a:rPr lang="en-US" sz="2400" dirty="0" smtClean="0"/>
              <a:t>N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-135)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90800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-135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+168)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+168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-168)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-168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+202)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+202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-202)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-202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Downloaded daily sets from </a:t>
            </a:r>
            <a:r>
              <a:rPr lang="en-US" sz="2400" dirty="0" err="1" smtClean="0"/>
              <a:t>SSDS</a:t>
            </a:r>
            <a:r>
              <a:rPr lang="en-US" sz="2400" dirty="0" smtClean="0"/>
              <a:t> (1728, 1729, and 1730)</a:t>
            </a:r>
          </a:p>
          <a:p>
            <a:r>
              <a:rPr lang="en-US" sz="2400" dirty="0" smtClean="0"/>
              <a:t>Further broke down into 12-hour sets</a:t>
            </a:r>
          </a:p>
          <a:p>
            <a:r>
              <a:rPr lang="en-US" sz="2400" dirty="0" smtClean="0"/>
              <a:t>Had to mesh three data sets with different sampling times</a:t>
            </a:r>
          </a:p>
          <a:p>
            <a:pPr lvl="1"/>
            <a:r>
              <a:rPr lang="en-US" sz="2000" dirty="0" smtClean="0"/>
              <a:t>Only kept data where all three sets overlapped</a:t>
            </a:r>
          </a:p>
          <a:p>
            <a:r>
              <a:rPr lang="en-US" sz="2400" dirty="0" smtClean="0"/>
              <a:t>Filtered out only necessary data </a:t>
            </a:r>
          </a:p>
          <a:p>
            <a:pPr lvl="1"/>
            <a:r>
              <a:rPr lang="en-US" sz="1800" dirty="0" smtClean="0"/>
              <a:t>Time, </a:t>
            </a:r>
            <a:r>
              <a:rPr lang="en-US" sz="1800" dirty="0" err="1" smtClean="0"/>
              <a:t>Volt1</a:t>
            </a:r>
            <a:r>
              <a:rPr lang="en-US" sz="1800" dirty="0" smtClean="0"/>
              <a:t>, </a:t>
            </a:r>
            <a:r>
              <a:rPr lang="en-US" sz="1800" dirty="0" err="1" smtClean="0"/>
              <a:t>Curr1</a:t>
            </a:r>
            <a:r>
              <a:rPr lang="en-US" sz="1800" dirty="0" smtClean="0"/>
              <a:t>, </a:t>
            </a:r>
            <a:r>
              <a:rPr lang="en-US" sz="1800" dirty="0" err="1" smtClean="0"/>
              <a:t>ComVel1</a:t>
            </a:r>
            <a:r>
              <a:rPr lang="en-US" sz="1800" dirty="0" smtClean="0"/>
              <a:t>, </a:t>
            </a:r>
            <a:r>
              <a:rPr lang="en-US" sz="1800" dirty="0" err="1" smtClean="0"/>
              <a:t>MeasVel1</a:t>
            </a:r>
            <a:r>
              <a:rPr lang="en-US" sz="1800" dirty="0" smtClean="0"/>
              <a:t>, </a:t>
            </a:r>
            <a:r>
              <a:rPr lang="en-US" sz="1800" dirty="0" err="1" smtClean="0"/>
              <a:t>Volt2</a:t>
            </a:r>
            <a:r>
              <a:rPr lang="en-US" sz="1800" dirty="0" smtClean="0"/>
              <a:t>, </a:t>
            </a:r>
            <a:r>
              <a:rPr lang="en-US" sz="1800" dirty="0" err="1" smtClean="0"/>
              <a:t>Curr2</a:t>
            </a:r>
            <a:r>
              <a:rPr lang="en-US" sz="1800" dirty="0" smtClean="0"/>
              <a:t>, </a:t>
            </a:r>
            <a:r>
              <a:rPr lang="en-US" sz="1800" dirty="0" err="1" smtClean="0"/>
              <a:t>ComVel2</a:t>
            </a:r>
            <a:r>
              <a:rPr lang="en-US" sz="1800" dirty="0" smtClean="0"/>
              <a:t>, </a:t>
            </a:r>
            <a:r>
              <a:rPr lang="en-US" sz="1800" dirty="0" err="1" smtClean="0"/>
              <a:t>MeasVel2</a:t>
            </a:r>
            <a:endParaRPr lang="en-US" sz="1800" dirty="0" smtClean="0"/>
          </a:p>
          <a:p>
            <a:r>
              <a:rPr lang="en-US" sz="2400" dirty="0" smtClean="0"/>
              <a:t>Then divided into velocity blocks</a:t>
            </a:r>
          </a:p>
          <a:p>
            <a:pPr lvl="1"/>
            <a:r>
              <a:rPr lang="en-US" sz="2000" dirty="0" smtClean="0"/>
              <a:t>Each data set is approx  30,000 data samples (43,200 max)</a:t>
            </a:r>
          </a:p>
          <a:p>
            <a:r>
              <a:rPr lang="en-US" sz="2400" dirty="0" smtClean="0"/>
              <a:t>Ran tests on raw data</a:t>
            </a:r>
          </a:p>
          <a:p>
            <a:r>
              <a:rPr lang="en-US" sz="2400" dirty="0" smtClean="0"/>
              <a:t>Also, put all data through moving box car </a:t>
            </a:r>
            <a:r>
              <a:rPr lang="en-US" sz="2400" dirty="0" smtClean="0"/>
              <a:t>filter</a:t>
            </a:r>
          </a:p>
          <a:p>
            <a:r>
              <a:rPr lang="en-US" sz="2400" dirty="0" smtClean="0"/>
              <a:t>Following plots X-axis: Time (sec), Y-axis: Current (amps)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+236)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+236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-236)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-236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+101)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+101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-101)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-101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Velocity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+270)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Histogram: 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+270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514600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14600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+135)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Velocity/Histogram Curves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 Std Dev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0              0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+135        3.06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-135         3.58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+168        4.05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-168       17.05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+202        4.56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-202         2.81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+236        4.30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-236         3.93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+101         -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-101          -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+270         -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 Std Dev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0              0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+135        9.27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-135         8.33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+168        9.23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-168       24.74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+202      12.03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-202       20.67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+236      52.79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-236       33.08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+101         6.51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-101          4.24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+270       14.35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#1 Velocity Distribution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#2 Velocity Distribution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534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Velocity Results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Fan #1 shutdown on 10/25 17:40 GMT</a:t>
            </a:r>
          </a:p>
          <a:p>
            <a:r>
              <a:rPr lang="en-US" sz="2400" dirty="0" smtClean="0"/>
              <a:t>Removing outliers, </a:t>
            </a:r>
          </a:p>
          <a:p>
            <a:pPr lvl="1"/>
            <a:r>
              <a:rPr lang="en-US" sz="2000" dirty="0" err="1" smtClean="0"/>
              <a:t>Avg</a:t>
            </a:r>
            <a:r>
              <a:rPr lang="en-US" sz="2000" dirty="0" smtClean="0"/>
              <a:t> Std Dev on Motor #1 ~3.7</a:t>
            </a:r>
          </a:p>
          <a:p>
            <a:pPr lvl="1"/>
            <a:r>
              <a:rPr lang="en-US" sz="2000" dirty="0" err="1" smtClean="0"/>
              <a:t>Avg</a:t>
            </a:r>
            <a:r>
              <a:rPr lang="en-US" sz="2000" dirty="0" smtClean="0"/>
              <a:t> Std Dev on Motor #2 ~10.7</a:t>
            </a:r>
          </a:p>
          <a:p>
            <a:r>
              <a:rPr lang="en-US" sz="2400" dirty="0" smtClean="0"/>
              <a:t>Fan #2 had more “outages”</a:t>
            </a:r>
          </a:p>
          <a:p>
            <a:pPr lvl="1"/>
            <a:r>
              <a:rPr lang="en-US" sz="2000" dirty="0" smtClean="0"/>
              <a:t>Meaning, measured velocity was 0 when there was a commanded velocity (not responding)</a:t>
            </a:r>
          </a:p>
          <a:p>
            <a:r>
              <a:rPr lang="en-US" sz="2400" dirty="0" smtClean="0"/>
              <a:t>Fan #2 had more velocity noise spikes</a:t>
            </a:r>
          </a:p>
          <a:p>
            <a:pPr lvl="1"/>
            <a:r>
              <a:rPr lang="en-US" sz="2000" dirty="0" smtClean="0"/>
              <a:t>Random outlier data points</a:t>
            </a:r>
          </a:p>
          <a:p>
            <a:r>
              <a:rPr lang="en-US" sz="2400" dirty="0" smtClean="0"/>
              <a:t>Data indicates</a:t>
            </a:r>
            <a:r>
              <a:rPr lang="en-US" sz="2400" dirty="0" smtClean="0"/>
              <a:t> </a:t>
            </a:r>
            <a:r>
              <a:rPr lang="en-US" sz="2400" dirty="0" smtClean="0"/>
              <a:t>that ELMO #2 was not tuned as well as #1</a:t>
            </a:r>
          </a:p>
          <a:p>
            <a:r>
              <a:rPr lang="en-US" sz="2400" dirty="0" smtClean="0"/>
              <a:t>N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-135)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+168)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-168)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+202)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Raw Current Data (</a:t>
            </a:r>
            <a:r>
              <a:rPr lang="en-US" dirty="0" err="1" smtClean="0"/>
              <a:t>Comm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= -202)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 #1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Motor #2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1049"/>
            <a:ext cx="4040188" cy="30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0453"/>
            <a:ext cx="4041775" cy="304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1029</Words>
  <Application>Microsoft Office PowerPoint</Application>
  <PresentationFormat>On-screen Show (4:3)</PresentationFormat>
  <Paragraphs>194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FOCE Motor Power Tests October 2010</vt:lpstr>
      <vt:lpstr>Overview of Test </vt:lpstr>
      <vt:lpstr>Data Analysis </vt:lpstr>
      <vt:lpstr>Raw Current Data (Comm Vel = +135)</vt:lpstr>
      <vt:lpstr>Raw Current Data (Comm Vel = -135)</vt:lpstr>
      <vt:lpstr>Raw Current Data (Comm Vel = +168)</vt:lpstr>
      <vt:lpstr>Raw Current Data (Comm Vel = -168)</vt:lpstr>
      <vt:lpstr>Raw Current Data (Comm Vel = +202)</vt:lpstr>
      <vt:lpstr>Raw Current Data (Comm Vel = -202)</vt:lpstr>
      <vt:lpstr>Raw Current Data (Comm Vel = +236)</vt:lpstr>
      <vt:lpstr>Raw Current Data (Comm Vel = -236)</vt:lpstr>
      <vt:lpstr>Raw Current Data (Comm Vel = +101)</vt:lpstr>
      <vt:lpstr>Raw Current Data (Comm Vel = -101)</vt:lpstr>
      <vt:lpstr>Raw Current Data (Comm Vel = +270)</vt:lpstr>
      <vt:lpstr>Motor Current / Measured Velocity vs.          Commanded Velocity</vt:lpstr>
      <vt:lpstr>Motor Power vs. Velocity</vt:lpstr>
      <vt:lpstr>Motor Power Results </vt:lpstr>
      <vt:lpstr>Raw Velocity Data (Comm Vel = +135)</vt:lpstr>
      <vt:lpstr>Histograms: Comm Vel = +135</vt:lpstr>
      <vt:lpstr>Raw Velocity Data (Comm Vel = -135)</vt:lpstr>
      <vt:lpstr>Histogram: Comm Vel = -135</vt:lpstr>
      <vt:lpstr>Raw Velocity Data (Comm Vel = +168)</vt:lpstr>
      <vt:lpstr>Histogram: Comm Vel = +168</vt:lpstr>
      <vt:lpstr>Raw Velocity Data (Comm Vel = -168)</vt:lpstr>
      <vt:lpstr>Histogram: Comm Vel = -168</vt:lpstr>
      <vt:lpstr>Raw Velocity Data (Comm Vel = +202)</vt:lpstr>
      <vt:lpstr>Histogram: Comm Vel = +202</vt:lpstr>
      <vt:lpstr>Raw Velocity Data (Comm Vel = -202)</vt:lpstr>
      <vt:lpstr>Histogram: Comm Vel = -202</vt:lpstr>
      <vt:lpstr>Raw Velocity Data (Comm Vel = +236)</vt:lpstr>
      <vt:lpstr>Histogram: Comm Vel = +236</vt:lpstr>
      <vt:lpstr>Raw Velocity Data (Comm Vel = -236)</vt:lpstr>
      <vt:lpstr>Histogram: Comm Vel = -236</vt:lpstr>
      <vt:lpstr>Raw Velocity Data (Comm Vel = +101)</vt:lpstr>
      <vt:lpstr>Histogram: Comm Vel = +101</vt:lpstr>
      <vt:lpstr>Raw Velocity Data (Comm Vel = -101)</vt:lpstr>
      <vt:lpstr>Histogram: Comm Vel = -101</vt:lpstr>
      <vt:lpstr>Raw Velocity Data (Comm Vel = +270)</vt:lpstr>
      <vt:lpstr>Histogram: Comm Vel = +270</vt:lpstr>
      <vt:lpstr>Velocity/Histogram Curves</vt:lpstr>
      <vt:lpstr>Motor #1 Velocity Distribution</vt:lpstr>
      <vt:lpstr>Motor #2 Velocity Distribution</vt:lpstr>
      <vt:lpstr>Motor Velocity Results</vt:lpstr>
      <vt:lpstr>Slide 44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FOCE Motor Power Tests October 2010</dc:title>
  <dc:creator>ckecy</dc:creator>
  <cp:lastModifiedBy>ckecy</cp:lastModifiedBy>
  <cp:revision>55</cp:revision>
  <dcterms:created xsi:type="dcterms:W3CDTF">2011-02-17T18:09:31Z</dcterms:created>
  <dcterms:modified xsi:type="dcterms:W3CDTF">2011-03-07T20:20:11Z</dcterms:modified>
</cp:coreProperties>
</file>