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5" r:id="rId9"/>
    <p:sldId id="262" r:id="rId10"/>
    <p:sldId id="264" r:id="rId11"/>
    <p:sldId id="266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81B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2" d="100"/>
          <a:sy n="112" d="100"/>
        </p:scale>
        <p:origin x="-100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A02A322-E64B-4FAB-BB99-CECD72FD53BD}" type="datetimeFigureOut">
              <a:rPr lang="en-US"/>
              <a:pPr>
                <a:defRPr/>
              </a:pPr>
              <a:t>6/25/2012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4A3D7A7-AAFF-487D-9263-B3DE1ACB58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F56E645-D2BA-40DF-B01C-C9779765EC25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1B0096B-48FF-48A3-9FD7-AB6CA42359B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0FFFCB6-0761-47C0-BA5A-BE1710F40C7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BF01B33-4D77-463A-A270-5C5B6BE21D4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9AF7E3A-B3B0-4371-80A2-9A7B6091D95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395FC4-6E2D-4C2B-98D5-0060C9CC3D0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98CCEAE-F04B-4BE7-8169-A9BF968B274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196B18C-A442-4B89-9872-6FD4A64B1FD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FF0E147-7F08-4B22-93B6-E3F41AAEC44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CBA01-155F-4E3C-9441-BD31A83D18E9}" type="datetimeFigureOut">
              <a:rPr lang="en-US"/>
              <a:pPr>
                <a:defRPr/>
              </a:pPr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2F24E-A51B-4433-B78E-4C5631E2AF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8684E-EEBC-40E5-9298-CCAC860061C5}" type="datetimeFigureOut">
              <a:rPr lang="en-US"/>
              <a:pPr>
                <a:defRPr/>
              </a:pPr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8F521-392C-4427-AD2A-9296421DC9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98B33-20A9-40F1-8A83-5F9C686A6D77}" type="datetimeFigureOut">
              <a:rPr lang="en-US"/>
              <a:pPr>
                <a:defRPr/>
              </a:pPr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2468B4-3A5E-4E74-8AF7-BC6933842F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BF926-1848-4B64-94BA-73B98EEAEDF0}" type="datetimeFigureOut">
              <a:rPr lang="en-US"/>
              <a:pPr>
                <a:defRPr/>
              </a:pPr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56ADCF-1459-4759-9EB2-35DA83E5D1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6ABC6-C706-4DE2-B97D-A16A23A74B8B}" type="datetimeFigureOut">
              <a:rPr lang="en-US"/>
              <a:pPr>
                <a:defRPr/>
              </a:pPr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F69B6-86A9-4C28-A728-CB817126EF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BF135-4058-4F88-9206-17E94E1255A6}" type="datetimeFigureOut">
              <a:rPr lang="en-US"/>
              <a:pPr>
                <a:defRPr/>
              </a:pPr>
              <a:t>6/25/2012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EB1A6-9764-493D-8D20-2107559EBE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1BCCEB-AD78-4311-9FED-364187D898FF}" type="datetimeFigureOut">
              <a:rPr lang="en-US"/>
              <a:pPr>
                <a:defRPr/>
              </a:pPr>
              <a:t>6/25/2012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1B397-2922-4E27-9F34-C073B9965E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C1672-3AFD-4F04-9CCC-44A2902195B7}" type="datetimeFigureOut">
              <a:rPr lang="en-US"/>
              <a:pPr>
                <a:defRPr/>
              </a:pPr>
              <a:t>6/25/2012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D8EC4-12A5-468A-9FFE-6B25FC0E2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1EC2D-94D1-402F-B0F8-7C34C7D90059}" type="datetimeFigureOut">
              <a:rPr lang="en-US"/>
              <a:pPr>
                <a:defRPr/>
              </a:pPr>
              <a:t>6/25/2012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F66D4-C95A-4AE3-B4DC-6A9BB14001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063F0D-F8AE-4284-89A8-BE962758D4CA}" type="datetimeFigureOut">
              <a:rPr lang="en-US"/>
              <a:pPr>
                <a:defRPr/>
              </a:pPr>
              <a:t>6/25/2012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A95D0B-B2CE-4258-A9E5-86FDA4381B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70B1C-579A-44A7-BD7B-40C70F6D7DD8}" type="datetimeFigureOut">
              <a:rPr lang="en-US"/>
              <a:pPr>
                <a:defRPr/>
              </a:pPr>
              <a:t>6/25/2012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DBD88D-B402-4CB6-B7C9-CD2CAB21FD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4986F02-C523-4D72-BC8F-35298B9EBECC}" type="datetimeFigureOut">
              <a:rPr lang="en-US"/>
              <a:pPr>
                <a:defRPr/>
              </a:pPr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FD108FF-1DA9-4611-B0AB-9DDFFF5CA3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5313" y="569913"/>
            <a:ext cx="8062912" cy="5715000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600" dirty="0" smtClean="0"/>
              <a:t>Q:  What processes determine vertical structure &amp; fluxes in the upper water column?</a:t>
            </a:r>
            <a:br>
              <a:rPr lang="en-US" sz="3600" dirty="0" smtClean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>Approach:</a:t>
            </a:r>
            <a:br>
              <a:rPr lang="en-US" sz="3600" dirty="0" smtClean="0"/>
            </a:br>
            <a:r>
              <a:rPr lang="en-US" sz="3600" dirty="0" smtClean="0"/>
              <a:t>a) Choose an area which is horizontally homogeneous.</a:t>
            </a:r>
            <a:br>
              <a:rPr lang="en-US" sz="3600" dirty="0" smtClean="0"/>
            </a:br>
            <a:r>
              <a:rPr lang="en-US" sz="3600" dirty="0" smtClean="0"/>
              <a:t>b) Monitor vertical transport mechanisms to infer vertical rates.</a:t>
            </a:r>
            <a:br>
              <a:rPr lang="en-US" sz="3600" dirty="0" smtClean="0"/>
            </a:br>
            <a:r>
              <a:rPr lang="en-US" sz="3600" dirty="0" smtClean="0"/>
              <a:t>c) Repeatedly measure vertical concentrations of key parameters</a:t>
            </a:r>
            <a:br>
              <a:rPr lang="en-US" sz="3600" dirty="0" smtClean="0"/>
            </a:br>
            <a:r>
              <a:rPr lang="en-US" sz="3600" dirty="0" smtClean="0"/>
              <a:t>d) Bound error due to advection &amp; shear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CANON PI 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Zooplankton?  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EK60?  Can it be put on a ship?  Issues re integration – no internal recording, high power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Put on a Stella??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LISST </a:t>
            </a:r>
            <a:r>
              <a:rPr lang="en-US" dirty="0" err="1" smtClean="0"/>
              <a:t>Holo</a:t>
            </a:r>
            <a:r>
              <a:rPr lang="en-US" dirty="0" smtClean="0"/>
              <a:t> on Dorado?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Zephyr/Dorado follow-up needed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Steve Haddock mentions camera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Francisco, net tows?  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ADCP backscatter + net tow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Vehicles &amp; Logistics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7463"/>
            <a:ext cx="8229600" cy="5245100"/>
          </a:xfrm>
        </p:spPr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Daphne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Daphne w turbulence sensor &amp; reduced range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Daphne on primaries?  What is Daphne power profile w all sensors?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Need to make sure turbulence sensor works on site (could be trashed during transit)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Deploy and recover Daphne at sea?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Coordination between platforms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Collision avoidance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Give ship ability to track us?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Display on ship bridge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Two vehicle operations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Need to do: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Get ADCP backscatter &amp; velocity profiling working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Turbulence sensor integrated </a:t>
            </a:r>
            <a:r>
              <a:rPr lang="en-US" smtClean="0"/>
              <a:t>and working</a:t>
            </a:r>
            <a:endParaRPr lang="en-US" dirty="0" smtClean="0"/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PAR sensor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Nitrate on Tethys lowest priority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Vertical Transport Mechanisms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457200" y="1185863"/>
            <a:ext cx="8229600" cy="5418137"/>
          </a:xfrm>
        </p:spPr>
        <p:txBody>
          <a:bodyPr/>
          <a:lstStyle/>
          <a:p>
            <a:r>
              <a:rPr lang="en-US" sz="2400" smtClean="0"/>
              <a:t>Surface wave mixing </a:t>
            </a:r>
          </a:p>
          <a:p>
            <a:pPr lvl="1"/>
            <a:r>
              <a:rPr lang="en-US" sz="2000" smtClean="0"/>
              <a:t>Monitor with wave buoy and ADCP on ESP drifter</a:t>
            </a:r>
          </a:p>
          <a:p>
            <a:r>
              <a:rPr lang="en-US" sz="2400" smtClean="0"/>
              <a:t>Internal Waves </a:t>
            </a:r>
          </a:p>
          <a:p>
            <a:pPr lvl="1"/>
            <a:r>
              <a:rPr lang="en-US" sz="2000" smtClean="0"/>
              <a:t>Monitor with Tethys repeat profiles</a:t>
            </a:r>
          </a:p>
          <a:p>
            <a:r>
              <a:rPr lang="en-US" sz="2400" smtClean="0"/>
              <a:t>Diffusive transport</a:t>
            </a:r>
          </a:p>
          <a:p>
            <a:pPr lvl="1"/>
            <a:r>
              <a:rPr lang="en-US" sz="2000" smtClean="0"/>
              <a:t>Diffusion coefficient from turbulence sensor</a:t>
            </a:r>
          </a:p>
          <a:p>
            <a:pPr lvl="1"/>
            <a:r>
              <a:rPr lang="en-US" sz="2000" smtClean="0"/>
              <a:t>Concentrations from in situ sensors &amp; targeted water sampling</a:t>
            </a:r>
          </a:p>
          <a:p>
            <a:r>
              <a:rPr lang="en-US" sz="2400" smtClean="0"/>
              <a:t>Migration</a:t>
            </a:r>
          </a:p>
          <a:p>
            <a:pPr lvl="1"/>
            <a:r>
              <a:rPr lang="en-US" sz="2000" smtClean="0"/>
              <a:t>Repeat ADCP profiles</a:t>
            </a:r>
          </a:p>
          <a:p>
            <a:pPr lvl="1"/>
            <a:r>
              <a:rPr lang="en-US" sz="2000" smtClean="0"/>
              <a:t>Repeat optical backscatter fluorescence profiles</a:t>
            </a:r>
          </a:p>
          <a:p>
            <a:pPr lvl="1"/>
            <a:r>
              <a:rPr lang="en-US" sz="2000" smtClean="0"/>
              <a:t>Targeted water sampling</a:t>
            </a:r>
          </a:p>
          <a:p>
            <a:r>
              <a:rPr lang="en-US" sz="2400" smtClean="0"/>
              <a:t>Die and sink</a:t>
            </a:r>
          </a:p>
          <a:p>
            <a:pPr lvl="1"/>
            <a:r>
              <a:rPr lang="en-US" sz="2000" smtClean="0"/>
              <a:t>Lagrangian sediment traps</a:t>
            </a:r>
            <a:br>
              <a:rPr lang="en-US" sz="2000" smtClean="0"/>
            </a:br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Bounding Horizontal Terms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r>
              <a:rPr lang="en-US" smtClean="0"/>
              <a:t>Attempt to maintain Lagrangian reference via use of drifter (ESP drifter)</a:t>
            </a:r>
          </a:p>
          <a:p>
            <a:r>
              <a:rPr lang="en-US" smtClean="0"/>
              <a:t>Monitor non-Lagrangian performance by dropping STELLA drifters</a:t>
            </a:r>
          </a:p>
          <a:p>
            <a:r>
              <a:rPr lang="en-US" smtClean="0"/>
              <a:t>Monitor shear via ADCP on ESP (up &amp; down looking)</a:t>
            </a:r>
          </a:p>
          <a:p>
            <a:r>
              <a:rPr lang="en-US" smtClean="0"/>
              <a:t>Monitor advective contribution to variability by observing horizontal variability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022350" y="1346200"/>
            <a:ext cx="3124200" cy="1219200"/>
          </a:xfrm>
          <a:prstGeom prst="ellipse">
            <a:avLst/>
          </a:prstGeom>
          <a:solidFill>
            <a:srgbClr val="4F81BD">
              <a:alpha val="27059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860550" y="1651000"/>
            <a:ext cx="16002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20483" name="Group 70"/>
          <p:cNvGrpSpPr>
            <a:grpSpLocks/>
          </p:cNvGrpSpPr>
          <p:nvPr/>
        </p:nvGrpSpPr>
        <p:grpSpPr bwMode="auto">
          <a:xfrm>
            <a:off x="2374900" y="1701800"/>
            <a:ext cx="577850" cy="420688"/>
            <a:chOff x="7010400" y="2209800"/>
            <a:chExt cx="838200" cy="609600"/>
          </a:xfrm>
        </p:grpSpPr>
        <p:sp>
          <p:nvSpPr>
            <p:cNvPr id="50" name="Rectangle 49"/>
            <p:cNvSpPr/>
            <p:nvPr/>
          </p:nvSpPr>
          <p:spPr>
            <a:xfrm>
              <a:off x="7010400" y="2361625"/>
              <a:ext cx="838200" cy="30595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7010400" y="2209800"/>
              <a:ext cx="838200" cy="305951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3" name="Group 54"/>
            <p:cNvGrpSpPr/>
            <p:nvPr/>
          </p:nvGrpSpPr>
          <p:grpSpPr>
            <a:xfrm>
              <a:off x="7010400" y="2514600"/>
              <a:ext cx="838200" cy="304800"/>
              <a:chOff x="7010400" y="3200400"/>
              <a:chExt cx="838200" cy="381000"/>
            </a:xfrm>
            <a:solidFill>
              <a:srgbClr val="FFFF00"/>
            </a:solidFill>
          </p:grpSpPr>
          <p:sp>
            <p:nvSpPr>
              <p:cNvPr id="49" name="Oval 48"/>
              <p:cNvSpPr/>
              <p:nvPr/>
            </p:nvSpPr>
            <p:spPr>
              <a:xfrm>
                <a:off x="7010400" y="3276600"/>
                <a:ext cx="8382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2" name="Arc 51"/>
              <p:cNvSpPr/>
              <p:nvPr/>
            </p:nvSpPr>
            <p:spPr>
              <a:xfrm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4" name="Arc 53"/>
              <p:cNvSpPr/>
              <p:nvPr/>
            </p:nvSpPr>
            <p:spPr>
              <a:xfrm flipH="1"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grpSp>
        <p:nvGrpSpPr>
          <p:cNvPr id="20484" name="Group 61"/>
          <p:cNvGrpSpPr>
            <a:grpSpLocks/>
          </p:cNvGrpSpPr>
          <p:nvPr/>
        </p:nvGrpSpPr>
        <p:grpSpPr bwMode="auto">
          <a:xfrm>
            <a:off x="2717800" y="3003550"/>
            <a:ext cx="304800" cy="304800"/>
            <a:chOff x="7086600" y="3657600"/>
            <a:chExt cx="838200" cy="609600"/>
          </a:xfrm>
        </p:grpSpPr>
        <p:sp>
          <p:nvSpPr>
            <p:cNvPr id="56" name="Rectangle 55"/>
            <p:cNvSpPr/>
            <p:nvPr/>
          </p:nvSpPr>
          <p:spPr>
            <a:xfrm>
              <a:off x="7086600" y="3810000"/>
              <a:ext cx="838200" cy="3048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7086600" y="3657600"/>
              <a:ext cx="838200" cy="30480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7" name="Group 57"/>
            <p:cNvGrpSpPr/>
            <p:nvPr/>
          </p:nvGrpSpPr>
          <p:grpSpPr>
            <a:xfrm>
              <a:off x="7086600" y="3962400"/>
              <a:ext cx="838200" cy="304800"/>
              <a:chOff x="7010400" y="3200400"/>
              <a:chExt cx="838200" cy="381000"/>
            </a:xfrm>
            <a:solidFill>
              <a:srgbClr val="FFFF00"/>
            </a:solidFill>
          </p:grpSpPr>
          <p:sp>
            <p:nvSpPr>
              <p:cNvPr id="59" name="Oval 58"/>
              <p:cNvSpPr/>
              <p:nvPr/>
            </p:nvSpPr>
            <p:spPr>
              <a:xfrm>
                <a:off x="7010400" y="3276600"/>
                <a:ext cx="8382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0" name="Arc 59"/>
              <p:cNvSpPr/>
              <p:nvPr/>
            </p:nvSpPr>
            <p:spPr>
              <a:xfrm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1" name="Arc 60"/>
              <p:cNvSpPr/>
              <p:nvPr/>
            </p:nvSpPr>
            <p:spPr>
              <a:xfrm flipH="1"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cxnSp>
        <p:nvCxnSpPr>
          <p:cNvPr id="64" name="Straight Connector 63"/>
          <p:cNvCxnSpPr>
            <a:endCxn id="54" idx="0"/>
          </p:cNvCxnSpPr>
          <p:nvPr/>
        </p:nvCxnSpPr>
        <p:spPr>
          <a:xfrm flipH="1" flipV="1">
            <a:off x="2663825" y="2122488"/>
            <a:ext cx="200025" cy="9509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6" name="TextBox 104"/>
          <p:cNvSpPr txBox="1">
            <a:spLocks noChangeArrowheads="1"/>
          </p:cNvSpPr>
          <p:nvPr/>
        </p:nvSpPr>
        <p:spPr bwMode="auto">
          <a:xfrm>
            <a:off x="3587750" y="419100"/>
            <a:ext cx="36639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alibri" pitchFamily="34" charset="0"/>
              </a:rPr>
              <a:t>ESP Drifter</a:t>
            </a:r>
            <a:endParaRPr lang="en-US" sz="2000">
              <a:latin typeface="Calibri" pitchFamily="34" charset="0"/>
            </a:endParaRPr>
          </a:p>
        </p:txBody>
      </p:sp>
      <p:cxnSp>
        <p:nvCxnSpPr>
          <p:cNvPr id="106" name="Straight Arrow Connector 105"/>
          <p:cNvCxnSpPr/>
          <p:nvPr/>
        </p:nvCxnSpPr>
        <p:spPr>
          <a:xfrm flipH="1">
            <a:off x="2736850" y="787400"/>
            <a:ext cx="1009650" cy="101600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88" name="Group 39"/>
          <p:cNvGrpSpPr>
            <a:grpSpLocks/>
          </p:cNvGrpSpPr>
          <p:nvPr/>
        </p:nvGrpSpPr>
        <p:grpSpPr bwMode="auto">
          <a:xfrm>
            <a:off x="3098800" y="1644650"/>
            <a:ext cx="160338" cy="152400"/>
            <a:chOff x="4883150" y="1657350"/>
            <a:chExt cx="234950" cy="222250"/>
          </a:xfrm>
        </p:grpSpPr>
        <p:sp>
          <p:nvSpPr>
            <p:cNvPr id="37" name="Oval 36"/>
            <p:cNvSpPr/>
            <p:nvPr/>
          </p:nvSpPr>
          <p:spPr>
            <a:xfrm>
              <a:off x="4883150" y="1657350"/>
              <a:ext cx="234950" cy="222250"/>
            </a:xfrm>
            <a:prstGeom prst="ellipse">
              <a:avLst/>
            </a:prstGeom>
            <a:solidFill>
              <a:srgbClr val="FFC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9" name="Pie 38"/>
            <p:cNvSpPr/>
            <p:nvPr/>
          </p:nvSpPr>
          <p:spPr>
            <a:xfrm>
              <a:off x="4894782" y="1675871"/>
              <a:ext cx="216339" cy="196785"/>
            </a:xfrm>
            <a:prstGeom prst="pie">
              <a:avLst>
                <a:gd name="adj1" fmla="val 0"/>
                <a:gd name="adj2" fmla="val 1072527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0489" name="TextBox 40"/>
          <p:cNvSpPr txBox="1">
            <a:spLocks noChangeArrowheads="1"/>
          </p:cNvSpPr>
          <p:nvPr/>
        </p:nvSpPr>
        <p:spPr bwMode="auto">
          <a:xfrm>
            <a:off x="4489450" y="1257300"/>
            <a:ext cx="36639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alibri" pitchFamily="34" charset="0"/>
              </a:rPr>
              <a:t>Wave Buoy</a:t>
            </a:r>
            <a:endParaRPr lang="en-US" sz="2000">
              <a:latin typeface="Calibri" pitchFamily="34" charset="0"/>
            </a:endParaRPr>
          </a:p>
        </p:txBody>
      </p:sp>
      <p:cxnSp>
        <p:nvCxnSpPr>
          <p:cNvPr id="42" name="Straight Arrow Connector 41"/>
          <p:cNvCxnSpPr>
            <a:stCxn id="20489" idx="1"/>
          </p:cNvCxnSpPr>
          <p:nvPr/>
        </p:nvCxnSpPr>
        <p:spPr>
          <a:xfrm flipH="1">
            <a:off x="3308350" y="1487488"/>
            <a:ext cx="1181100" cy="21431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1" name="TextBox 25"/>
          <p:cNvSpPr txBox="1">
            <a:spLocks noChangeArrowheads="1"/>
          </p:cNvSpPr>
          <p:nvPr/>
        </p:nvSpPr>
        <p:spPr bwMode="auto">
          <a:xfrm>
            <a:off x="4564063" y="2582863"/>
            <a:ext cx="39068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>
                <a:latin typeface="Calibri" pitchFamily="34" charset="0"/>
              </a:rPr>
              <a:t>Surface Interactions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022350" y="1346200"/>
            <a:ext cx="3124200" cy="1219200"/>
          </a:xfrm>
          <a:prstGeom prst="ellipse">
            <a:avLst/>
          </a:prstGeom>
          <a:solidFill>
            <a:srgbClr val="4F81BD">
              <a:alpha val="27059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860550" y="1651000"/>
            <a:ext cx="16002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1250950" y="2260600"/>
            <a:ext cx="228600" cy="279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1174750" y="2336800"/>
            <a:ext cx="76200" cy="2514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1479550" y="2489200"/>
            <a:ext cx="304800" cy="2565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784350" y="2489200"/>
            <a:ext cx="228600" cy="2667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098550" y="2184400"/>
            <a:ext cx="76200" cy="2667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1022350" y="2184400"/>
            <a:ext cx="76200" cy="2438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2012950" y="3556000"/>
            <a:ext cx="228600" cy="1676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538" name="Group 70"/>
          <p:cNvGrpSpPr>
            <a:grpSpLocks/>
          </p:cNvGrpSpPr>
          <p:nvPr/>
        </p:nvGrpSpPr>
        <p:grpSpPr bwMode="auto">
          <a:xfrm>
            <a:off x="2374900" y="1701800"/>
            <a:ext cx="577850" cy="420688"/>
            <a:chOff x="7010400" y="2209800"/>
            <a:chExt cx="838200" cy="609600"/>
          </a:xfrm>
        </p:grpSpPr>
        <p:sp>
          <p:nvSpPr>
            <p:cNvPr id="50" name="Rectangle 49"/>
            <p:cNvSpPr/>
            <p:nvPr/>
          </p:nvSpPr>
          <p:spPr>
            <a:xfrm>
              <a:off x="7010400" y="2361625"/>
              <a:ext cx="838200" cy="30595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7010400" y="2209800"/>
              <a:ext cx="838200" cy="305951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55" name="Group 54"/>
            <p:cNvGrpSpPr/>
            <p:nvPr/>
          </p:nvGrpSpPr>
          <p:grpSpPr>
            <a:xfrm>
              <a:off x="7010400" y="2514600"/>
              <a:ext cx="838200" cy="304800"/>
              <a:chOff x="7010400" y="3200400"/>
              <a:chExt cx="838200" cy="381000"/>
            </a:xfrm>
            <a:solidFill>
              <a:srgbClr val="FFFF00"/>
            </a:solidFill>
          </p:grpSpPr>
          <p:sp>
            <p:nvSpPr>
              <p:cNvPr id="49" name="Oval 48"/>
              <p:cNvSpPr/>
              <p:nvPr/>
            </p:nvSpPr>
            <p:spPr>
              <a:xfrm>
                <a:off x="7010400" y="3276600"/>
                <a:ext cx="8382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2" name="Arc 51"/>
              <p:cNvSpPr/>
              <p:nvPr/>
            </p:nvSpPr>
            <p:spPr>
              <a:xfrm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4" name="Arc 53"/>
              <p:cNvSpPr/>
              <p:nvPr/>
            </p:nvSpPr>
            <p:spPr>
              <a:xfrm flipH="1"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grpSp>
        <p:nvGrpSpPr>
          <p:cNvPr id="22539" name="Group 61"/>
          <p:cNvGrpSpPr>
            <a:grpSpLocks/>
          </p:cNvGrpSpPr>
          <p:nvPr/>
        </p:nvGrpSpPr>
        <p:grpSpPr bwMode="auto">
          <a:xfrm>
            <a:off x="2717800" y="3003550"/>
            <a:ext cx="304800" cy="304800"/>
            <a:chOff x="7086600" y="3657600"/>
            <a:chExt cx="838200" cy="609600"/>
          </a:xfrm>
        </p:grpSpPr>
        <p:sp>
          <p:nvSpPr>
            <p:cNvPr id="56" name="Rectangle 55"/>
            <p:cNvSpPr/>
            <p:nvPr/>
          </p:nvSpPr>
          <p:spPr>
            <a:xfrm>
              <a:off x="7086600" y="3810000"/>
              <a:ext cx="838200" cy="3048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7086600" y="3657600"/>
              <a:ext cx="838200" cy="30480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58" name="Group 57"/>
            <p:cNvGrpSpPr/>
            <p:nvPr/>
          </p:nvGrpSpPr>
          <p:grpSpPr>
            <a:xfrm>
              <a:off x="7086600" y="3962400"/>
              <a:ext cx="838200" cy="304800"/>
              <a:chOff x="7010400" y="3200400"/>
              <a:chExt cx="838200" cy="381000"/>
            </a:xfrm>
            <a:solidFill>
              <a:srgbClr val="FFFF00"/>
            </a:solidFill>
          </p:grpSpPr>
          <p:sp>
            <p:nvSpPr>
              <p:cNvPr id="59" name="Oval 58"/>
              <p:cNvSpPr/>
              <p:nvPr/>
            </p:nvSpPr>
            <p:spPr>
              <a:xfrm>
                <a:off x="7010400" y="3276600"/>
                <a:ext cx="8382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0" name="Arc 59"/>
              <p:cNvSpPr/>
              <p:nvPr/>
            </p:nvSpPr>
            <p:spPr>
              <a:xfrm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1" name="Arc 60"/>
              <p:cNvSpPr/>
              <p:nvPr/>
            </p:nvSpPr>
            <p:spPr>
              <a:xfrm flipH="1"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cxnSp>
        <p:nvCxnSpPr>
          <p:cNvPr id="64" name="Straight Connector 63"/>
          <p:cNvCxnSpPr>
            <a:endCxn id="54" idx="0"/>
          </p:cNvCxnSpPr>
          <p:nvPr/>
        </p:nvCxnSpPr>
        <p:spPr>
          <a:xfrm flipH="1" flipV="1">
            <a:off x="2663825" y="2122488"/>
            <a:ext cx="200025" cy="9509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>
            <a:stCxn id="5" idx="6"/>
          </p:cNvCxnSpPr>
          <p:nvPr/>
        </p:nvCxnSpPr>
        <p:spPr>
          <a:xfrm flipH="1">
            <a:off x="3416300" y="1917700"/>
            <a:ext cx="44450" cy="21526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3130550" y="2120900"/>
            <a:ext cx="285750" cy="19685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H="1">
            <a:off x="3079750" y="2171700"/>
            <a:ext cx="38100" cy="1435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44" name="Picture 23" descr="extern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987741" flipH="1">
            <a:off x="1985963" y="3459162"/>
            <a:ext cx="51435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5" name="Picture 23" descr="extern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449504">
            <a:off x="2785270" y="3742531"/>
            <a:ext cx="519112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6" name="TextBox 98"/>
          <p:cNvSpPr txBox="1">
            <a:spLocks noChangeArrowheads="1"/>
          </p:cNvSpPr>
          <p:nvPr/>
        </p:nvSpPr>
        <p:spPr bwMode="auto">
          <a:xfrm>
            <a:off x="4794250" y="2914650"/>
            <a:ext cx="36639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alibri" pitchFamily="34" charset="0"/>
              </a:rPr>
              <a:t>Daphne LRAUV:  Turbulence package derives diffusion coefficient</a:t>
            </a:r>
            <a:r>
              <a:rPr lang="en-US" sz="2000">
                <a:latin typeface="Calibri" pitchFamily="34" charset="0"/>
              </a:rPr>
              <a:t> </a:t>
            </a:r>
          </a:p>
        </p:txBody>
      </p:sp>
      <p:cxnSp>
        <p:nvCxnSpPr>
          <p:cNvPr id="101" name="Straight Arrow Connector 100"/>
          <p:cNvCxnSpPr>
            <a:endCxn id="95" idx="2"/>
          </p:cNvCxnSpPr>
          <p:nvPr/>
        </p:nvCxnSpPr>
        <p:spPr>
          <a:xfrm flipH="1">
            <a:off x="3128963" y="3378200"/>
            <a:ext cx="1595437" cy="4762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48" name="TextBox 104"/>
          <p:cNvSpPr txBox="1">
            <a:spLocks noChangeArrowheads="1"/>
          </p:cNvSpPr>
          <p:nvPr/>
        </p:nvSpPr>
        <p:spPr bwMode="auto">
          <a:xfrm>
            <a:off x="2647950" y="254000"/>
            <a:ext cx="36639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alibri" pitchFamily="34" charset="0"/>
              </a:rPr>
              <a:t>ESP Drifter</a:t>
            </a:r>
            <a:endParaRPr lang="en-US" sz="2000">
              <a:latin typeface="Calibri" pitchFamily="34" charset="0"/>
            </a:endParaRPr>
          </a:p>
        </p:txBody>
      </p:sp>
      <p:cxnSp>
        <p:nvCxnSpPr>
          <p:cNvPr id="106" name="Straight Arrow Connector 105"/>
          <p:cNvCxnSpPr/>
          <p:nvPr/>
        </p:nvCxnSpPr>
        <p:spPr>
          <a:xfrm flipH="1">
            <a:off x="2736850" y="698500"/>
            <a:ext cx="584200" cy="110490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50" name="TextBox 108"/>
          <p:cNvSpPr txBox="1">
            <a:spLocks noChangeArrowheads="1"/>
          </p:cNvSpPr>
          <p:nvPr/>
        </p:nvSpPr>
        <p:spPr bwMode="auto">
          <a:xfrm>
            <a:off x="3917950" y="4699000"/>
            <a:ext cx="36639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alibri" pitchFamily="34" charset="0"/>
              </a:rPr>
              <a:t>Tethys LRAUV:  Vertical structure, including acoustic backscatter</a:t>
            </a:r>
            <a:endParaRPr lang="en-US" sz="2000">
              <a:latin typeface="Calibri" pitchFamily="34" charset="0"/>
            </a:endParaRPr>
          </a:p>
        </p:txBody>
      </p:sp>
      <p:cxnSp>
        <p:nvCxnSpPr>
          <p:cNvPr id="110" name="Straight Arrow Connector 109"/>
          <p:cNvCxnSpPr>
            <a:stCxn id="22550" idx="1"/>
          </p:cNvCxnSpPr>
          <p:nvPr/>
        </p:nvCxnSpPr>
        <p:spPr>
          <a:xfrm flipH="1" flipV="1">
            <a:off x="2324100" y="3790950"/>
            <a:ext cx="1593850" cy="15081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52" name="TextBox 112"/>
          <p:cNvSpPr txBox="1">
            <a:spLocks noChangeArrowheads="1"/>
          </p:cNvSpPr>
          <p:nvPr/>
        </p:nvSpPr>
        <p:spPr bwMode="auto">
          <a:xfrm>
            <a:off x="4651375" y="1185863"/>
            <a:ext cx="38052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>
                <a:latin typeface="Calibri" pitchFamily="34" charset="0"/>
              </a:rPr>
              <a:t>Vertical Structure</a:t>
            </a:r>
          </a:p>
        </p:txBody>
      </p:sp>
      <p:sp>
        <p:nvSpPr>
          <p:cNvPr id="115" name="Isosceles Triangle 114"/>
          <p:cNvSpPr/>
          <p:nvPr/>
        </p:nvSpPr>
        <p:spPr>
          <a:xfrm rot="10800000">
            <a:off x="1314450" y="5626100"/>
            <a:ext cx="260350" cy="457200"/>
          </a:xfrm>
          <a:prstGeom prst="triangle">
            <a:avLst/>
          </a:prstGeom>
          <a:solidFill>
            <a:schemeClr val="bg2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6" name="Isosceles Triangle 115"/>
          <p:cNvSpPr/>
          <p:nvPr/>
        </p:nvSpPr>
        <p:spPr>
          <a:xfrm rot="10800000">
            <a:off x="1466850" y="5632450"/>
            <a:ext cx="260350" cy="457200"/>
          </a:xfrm>
          <a:prstGeom prst="triangle">
            <a:avLst/>
          </a:prstGeom>
          <a:solidFill>
            <a:schemeClr val="bg2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7" name="Rounded Rectangle 116"/>
          <p:cNvSpPr/>
          <p:nvPr/>
        </p:nvSpPr>
        <p:spPr>
          <a:xfrm>
            <a:off x="1282700" y="6076950"/>
            <a:ext cx="495300" cy="304800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556" name="TextBox 117"/>
          <p:cNvSpPr txBox="1">
            <a:spLocks noChangeArrowheads="1"/>
          </p:cNvSpPr>
          <p:nvPr/>
        </p:nvSpPr>
        <p:spPr bwMode="auto">
          <a:xfrm>
            <a:off x="1911350" y="6127750"/>
            <a:ext cx="36639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alibri" pitchFamily="34" charset="0"/>
              </a:rPr>
              <a:t>Lagrangian sediment trap</a:t>
            </a:r>
            <a:endParaRPr lang="en-US" sz="20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022350" y="1346200"/>
            <a:ext cx="3124200" cy="1219200"/>
          </a:xfrm>
          <a:prstGeom prst="ellipse">
            <a:avLst/>
          </a:prstGeom>
          <a:solidFill>
            <a:srgbClr val="4F81BD">
              <a:alpha val="27059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860550" y="1651000"/>
            <a:ext cx="16002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1250950" y="2260600"/>
            <a:ext cx="228600" cy="279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1174750" y="2336800"/>
            <a:ext cx="76200" cy="2514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1479550" y="2489200"/>
            <a:ext cx="304800" cy="2565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784350" y="2489200"/>
            <a:ext cx="228600" cy="2667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098550" y="2184400"/>
            <a:ext cx="76200" cy="2667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1022350" y="2184400"/>
            <a:ext cx="76200" cy="2438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2012950" y="3556000"/>
            <a:ext cx="228600" cy="1676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586" name="Group 70"/>
          <p:cNvGrpSpPr>
            <a:grpSpLocks/>
          </p:cNvGrpSpPr>
          <p:nvPr/>
        </p:nvGrpSpPr>
        <p:grpSpPr bwMode="auto">
          <a:xfrm>
            <a:off x="2374900" y="1701800"/>
            <a:ext cx="577850" cy="420688"/>
            <a:chOff x="7010400" y="2209800"/>
            <a:chExt cx="838200" cy="609600"/>
          </a:xfrm>
        </p:grpSpPr>
        <p:sp>
          <p:nvSpPr>
            <p:cNvPr id="50" name="Rectangle 49"/>
            <p:cNvSpPr/>
            <p:nvPr/>
          </p:nvSpPr>
          <p:spPr>
            <a:xfrm>
              <a:off x="7010400" y="2361625"/>
              <a:ext cx="838200" cy="30595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7010400" y="2209800"/>
              <a:ext cx="838200" cy="305951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3" name="Group 54"/>
            <p:cNvGrpSpPr/>
            <p:nvPr/>
          </p:nvGrpSpPr>
          <p:grpSpPr>
            <a:xfrm>
              <a:off x="7010400" y="2514600"/>
              <a:ext cx="838200" cy="304800"/>
              <a:chOff x="7010400" y="3200400"/>
              <a:chExt cx="838200" cy="381000"/>
            </a:xfrm>
            <a:solidFill>
              <a:srgbClr val="FFFF00"/>
            </a:solidFill>
          </p:grpSpPr>
          <p:sp>
            <p:nvSpPr>
              <p:cNvPr id="49" name="Oval 48"/>
              <p:cNvSpPr/>
              <p:nvPr/>
            </p:nvSpPr>
            <p:spPr>
              <a:xfrm>
                <a:off x="7010400" y="3276600"/>
                <a:ext cx="8382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2" name="Arc 51"/>
              <p:cNvSpPr/>
              <p:nvPr/>
            </p:nvSpPr>
            <p:spPr>
              <a:xfrm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4" name="Arc 53"/>
              <p:cNvSpPr/>
              <p:nvPr/>
            </p:nvSpPr>
            <p:spPr>
              <a:xfrm flipH="1"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grpSp>
        <p:nvGrpSpPr>
          <p:cNvPr id="24587" name="Group 61"/>
          <p:cNvGrpSpPr>
            <a:grpSpLocks/>
          </p:cNvGrpSpPr>
          <p:nvPr/>
        </p:nvGrpSpPr>
        <p:grpSpPr bwMode="auto">
          <a:xfrm>
            <a:off x="2717800" y="3003550"/>
            <a:ext cx="304800" cy="304800"/>
            <a:chOff x="7086600" y="3657600"/>
            <a:chExt cx="838200" cy="609600"/>
          </a:xfrm>
        </p:grpSpPr>
        <p:sp>
          <p:nvSpPr>
            <p:cNvPr id="56" name="Rectangle 55"/>
            <p:cNvSpPr/>
            <p:nvPr/>
          </p:nvSpPr>
          <p:spPr>
            <a:xfrm>
              <a:off x="7086600" y="3810000"/>
              <a:ext cx="838200" cy="3048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7086600" y="3657600"/>
              <a:ext cx="838200" cy="30480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7" name="Group 57"/>
            <p:cNvGrpSpPr/>
            <p:nvPr/>
          </p:nvGrpSpPr>
          <p:grpSpPr>
            <a:xfrm>
              <a:off x="7086600" y="3962400"/>
              <a:ext cx="838200" cy="304800"/>
              <a:chOff x="7010400" y="3200400"/>
              <a:chExt cx="838200" cy="381000"/>
            </a:xfrm>
            <a:solidFill>
              <a:srgbClr val="FFFF00"/>
            </a:solidFill>
          </p:grpSpPr>
          <p:sp>
            <p:nvSpPr>
              <p:cNvPr id="59" name="Oval 58"/>
              <p:cNvSpPr/>
              <p:nvPr/>
            </p:nvSpPr>
            <p:spPr>
              <a:xfrm>
                <a:off x="7010400" y="3276600"/>
                <a:ext cx="8382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0" name="Arc 59"/>
              <p:cNvSpPr/>
              <p:nvPr/>
            </p:nvSpPr>
            <p:spPr>
              <a:xfrm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1" name="Arc 60"/>
              <p:cNvSpPr/>
              <p:nvPr/>
            </p:nvSpPr>
            <p:spPr>
              <a:xfrm flipH="1"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cxnSp>
        <p:nvCxnSpPr>
          <p:cNvPr id="64" name="Straight Connector 63"/>
          <p:cNvCxnSpPr>
            <a:endCxn id="54" idx="0"/>
          </p:cNvCxnSpPr>
          <p:nvPr/>
        </p:nvCxnSpPr>
        <p:spPr>
          <a:xfrm flipH="1" flipV="1">
            <a:off x="2663825" y="2122488"/>
            <a:ext cx="200025" cy="9509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41"/>
          <p:cNvGrpSpPr>
            <a:grpSpLocks/>
          </p:cNvGrpSpPr>
          <p:nvPr/>
        </p:nvGrpSpPr>
        <p:grpSpPr bwMode="auto">
          <a:xfrm>
            <a:off x="4425950" y="1765300"/>
            <a:ext cx="492125" cy="1703388"/>
            <a:chOff x="7226300" y="1765300"/>
            <a:chExt cx="490958" cy="1703808"/>
          </a:xfrm>
        </p:grpSpPr>
        <p:grpSp>
          <p:nvGrpSpPr>
            <p:cNvPr id="24596" name="Group 73"/>
            <p:cNvGrpSpPr>
              <a:grpSpLocks/>
            </p:cNvGrpSpPr>
            <p:nvPr/>
          </p:nvGrpSpPr>
          <p:grpSpPr bwMode="auto">
            <a:xfrm>
              <a:off x="7226300" y="1765300"/>
              <a:ext cx="304800" cy="304800"/>
              <a:chOff x="7086600" y="3657600"/>
              <a:chExt cx="838200" cy="609600"/>
            </a:xfrm>
          </p:grpSpPr>
          <p:sp>
            <p:nvSpPr>
              <p:cNvPr id="75" name="Rectangle 74"/>
              <p:cNvSpPr/>
              <p:nvPr/>
            </p:nvSpPr>
            <p:spPr>
              <a:xfrm>
                <a:off x="7086600" y="3810038"/>
                <a:ext cx="836211" cy="304875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7086600" y="3657600"/>
                <a:ext cx="836211" cy="304875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grpSp>
            <p:nvGrpSpPr>
              <p:cNvPr id="9" name="Group 76"/>
              <p:cNvGrpSpPr/>
              <p:nvPr/>
            </p:nvGrpSpPr>
            <p:grpSpPr>
              <a:xfrm>
                <a:off x="7086600" y="3962400"/>
                <a:ext cx="838200" cy="304800"/>
                <a:chOff x="7010400" y="3200400"/>
                <a:chExt cx="838200" cy="381000"/>
              </a:xfrm>
              <a:solidFill>
                <a:srgbClr val="FFFF00"/>
              </a:solidFill>
            </p:grpSpPr>
            <p:sp>
              <p:nvSpPr>
                <p:cNvPr id="78" name="Oval 77"/>
                <p:cNvSpPr/>
                <p:nvPr/>
              </p:nvSpPr>
              <p:spPr>
                <a:xfrm>
                  <a:off x="7010400" y="3276600"/>
                  <a:ext cx="838200" cy="3048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79" name="Arc 78"/>
                <p:cNvSpPr/>
                <p:nvPr/>
              </p:nvSpPr>
              <p:spPr>
                <a:xfrm flipV="1">
                  <a:off x="7010400" y="3200400"/>
                  <a:ext cx="838200" cy="381000"/>
                </a:xfrm>
                <a:prstGeom prst="arc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80" name="Arc 79"/>
                <p:cNvSpPr/>
                <p:nvPr/>
              </p:nvSpPr>
              <p:spPr>
                <a:xfrm flipH="1" flipV="1">
                  <a:off x="7010400" y="3200400"/>
                  <a:ext cx="838200" cy="381000"/>
                </a:xfrm>
                <a:prstGeom prst="arc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</p:grpSp>
        <p:sp>
          <p:nvSpPr>
            <p:cNvPr id="81" name="Freeform 80"/>
            <p:cNvSpPr/>
            <p:nvPr/>
          </p:nvSpPr>
          <p:spPr>
            <a:xfrm>
              <a:off x="7379923" y="2063824"/>
              <a:ext cx="337335" cy="1405284"/>
            </a:xfrm>
            <a:custGeom>
              <a:avLst/>
              <a:gdLst>
                <a:gd name="connsiteX0" fmla="*/ 11373 w 337231"/>
                <a:gd name="connsiteY0" fmla="*/ 0 h 1405358"/>
                <a:gd name="connsiteX1" fmla="*/ 11373 w 337231"/>
                <a:gd name="connsiteY1" fmla="*/ 184150 h 1405358"/>
                <a:gd name="connsiteX2" fmla="*/ 17723 w 337231"/>
                <a:gd name="connsiteY2" fmla="*/ 203200 h 1405358"/>
                <a:gd name="connsiteX3" fmla="*/ 36773 w 337231"/>
                <a:gd name="connsiteY3" fmla="*/ 215900 h 1405358"/>
                <a:gd name="connsiteX4" fmla="*/ 55823 w 337231"/>
                <a:gd name="connsiteY4" fmla="*/ 234950 h 1405358"/>
                <a:gd name="connsiteX5" fmla="*/ 100273 w 337231"/>
                <a:gd name="connsiteY5" fmla="*/ 292100 h 1405358"/>
                <a:gd name="connsiteX6" fmla="*/ 112973 w 337231"/>
                <a:gd name="connsiteY6" fmla="*/ 647700 h 1405358"/>
                <a:gd name="connsiteX7" fmla="*/ 125673 w 337231"/>
                <a:gd name="connsiteY7" fmla="*/ 666750 h 1405358"/>
                <a:gd name="connsiteX8" fmla="*/ 132023 w 337231"/>
                <a:gd name="connsiteY8" fmla="*/ 685800 h 1405358"/>
                <a:gd name="connsiteX9" fmla="*/ 170123 w 337231"/>
                <a:gd name="connsiteY9" fmla="*/ 711200 h 1405358"/>
                <a:gd name="connsiteX10" fmla="*/ 208223 w 337231"/>
                <a:gd name="connsiteY10" fmla="*/ 749300 h 1405358"/>
                <a:gd name="connsiteX11" fmla="*/ 227273 w 337231"/>
                <a:gd name="connsiteY11" fmla="*/ 768350 h 1405358"/>
                <a:gd name="connsiteX12" fmla="*/ 246323 w 337231"/>
                <a:gd name="connsiteY12" fmla="*/ 806450 h 1405358"/>
                <a:gd name="connsiteX13" fmla="*/ 271723 w 337231"/>
                <a:gd name="connsiteY13" fmla="*/ 844550 h 1405358"/>
                <a:gd name="connsiteX14" fmla="*/ 265373 w 337231"/>
                <a:gd name="connsiteY14" fmla="*/ 901700 h 1405358"/>
                <a:gd name="connsiteX15" fmla="*/ 252673 w 337231"/>
                <a:gd name="connsiteY15" fmla="*/ 939800 h 1405358"/>
                <a:gd name="connsiteX16" fmla="*/ 233623 w 337231"/>
                <a:gd name="connsiteY16" fmla="*/ 1009650 h 1405358"/>
                <a:gd name="connsiteX17" fmla="*/ 239973 w 337231"/>
                <a:gd name="connsiteY17" fmla="*/ 1060450 h 1405358"/>
                <a:gd name="connsiteX18" fmla="*/ 246323 w 337231"/>
                <a:gd name="connsiteY18" fmla="*/ 1155700 h 1405358"/>
                <a:gd name="connsiteX19" fmla="*/ 259023 w 337231"/>
                <a:gd name="connsiteY19" fmla="*/ 1181100 h 1405358"/>
                <a:gd name="connsiteX20" fmla="*/ 278073 w 337231"/>
                <a:gd name="connsiteY20" fmla="*/ 1231900 h 1405358"/>
                <a:gd name="connsiteX21" fmla="*/ 290773 w 337231"/>
                <a:gd name="connsiteY21" fmla="*/ 1301750 h 1405358"/>
                <a:gd name="connsiteX22" fmla="*/ 303473 w 337231"/>
                <a:gd name="connsiteY22" fmla="*/ 1320800 h 1405358"/>
                <a:gd name="connsiteX23" fmla="*/ 309823 w 337231"/>
                <a:gd name="connsiteY23" fmla="*/ 1365250 h 1405358"/>
                <a:gd name="connsiteX24" fmla="*/ 316173 w 337231"/>
                <a:gd name="connsiteY24" fmla="*/ 1384300 h 1405358"/>
                <a:gd name="connsiteX25" fmla="*/ 335223 w 337231"/>
                <a:gd name="connsiteY25" fmla="*/ 1397000 h 1405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37231" h="1405358">
                  <a:moveTo>
                    <a:pt x="11373" y="0"/>
                  </a:moveTo>
                  <a:cubicBezTo>
                    <a:pt x="6287" y="91555"/>
                    <a:pt x="0" y="104536"/>
                    <a:pt x="11373" y="184150"/>
                  </a:cubicBezTo>
                  <a:cubicBezTo>
                    <a:pt x="12320" y="190776"/>
                    <a:pt x="13542" y="197973"/>
                    <a:pt x="17723" y="203200"/>
                  </a:cubicBezTo>
                  <a:cubicBezTo>
                    <a:pt x="22491" y="209159"/>
                    <a:pt x="30910" y="211014"/>
                    <a:pt x="36773" y="215900"/>
                  </a:cubicBezTo>
                  <a:cubicBezTo>
                    <a:pt x="43672" y="221649"/>
                    <a:pt x="50310" y="227861"/>
                    <a:pt x="55823" y="234950"/>
                  </a:cubicBezTo>
                  <a:cubicBezTo>
                    <a:pt x="108990" y="303308"/>
                    <a:pt x="57024" y="248851"/>
                    <a:pt x="100273" y="292100"/>
                  </a:cubicBezTo>
                  <a:cubicBezTo>
                    <a:pt x="134537" y="429155"/>
                    <a:pt x="91146" y="247537"/>
                    <a:pt x="112973" y="647700"/>
                  </a:cubicBezTo>
                  <a:cubicBezTo>
                    <a:pt x="113389" y="655320"/>
                    <a:pt x="122260" y="659924"/>
                    <a:pt x="125673" y="666750"/>
                  </a:cubicBezTo>
                  <a:cubicBezTo>
                    <a:pt x="128666" y="672737"/>
                    <a:pt x="128310" y="680231"/>
                    <a:pt x="132023" y="685800"/>
                  </a:cubicBezTo>
                  <a:cubicBezTo>
                    <a:pt x="145613" y="706185"/>
                    <a:pt x="150151" y="704543"/>
                    <a:pt x="170123" y="711200"/>
                  </a:cubicBezTo>
                  <a:lnTo>
                    <a:pt x="208223" y="749300"/>
                  </a:lnTo>
                  <a:lnTo>
                    <a:pt x="227273" y="768350"/>
                  </a:lnTo>
                  <a:cubicBezTo>
                    <a:pt x="243234" y="816233"/>
                    <a:pt x="221704" y="757211"/>
                    <a:pt x="246323" y="806450"/>
                  </a:cubicBezTo>
                  <a:cubicBezTo>
                    <a:pt x="264703" y="843209"/>
                    <a:pt x="235611" y="808438"/>
                    <a:pt x="271723" y="844550"/>
                  </a:cubicBezTo>
                  <a:cubicBezTo>
                    <a:pt x="269606" y="863600"/>
                    <a:pt x="269132" y="882905"/>
                    <a:pt x="265373" y="901700"/>
                  </a:cubicBezTo>
                  <a:cubicBezTo>
                    <a:pt x="262748" y="914827"/>
                    <a:pt x="255920" y="926813"/>
                    <a:pt x="252673" y="939800"/>
                  </a:cubicBezTo>
                  <a:cubicBezTo>
                    <a:pt x="238350" y="997094"/>
                    <a:pt x="245493" y="974041"/>
                    <a:pt x="233623" y="1009650"/>
                  </a:cubicBezTo>
                  <a:cubicBezTo>
                    <a:pt x="235740" y="1026583"/>
                    <a:pt x="238495" y="1043449"/>
                    <a:pt x="239973" y="1060450"/>
                  </a:cubicBezTo>
                  <a:cubicBezTo>
                    <a:pt x="242730" y="1092151"/>
                    <a:pt x="241360" y="1124269"/>
                    <a:pt x="246323" y="1155700"/>
                  </a:cubicBezTo>
                  <a:cubicBezTo>
                    <a:pt x="247799" y="1165050"/>
                    <a:pt x="255699" y="1172237"/>
                    <a:pt x="259023" y="1181100"/>
                  </a:cubicBezTo>
                  <a:cubicBezTo>
                    <a:pt x="284961" y="1250267"/>
                    <a:pt x="242715" y="1161183"/>
                    <a:pt x="278073" y="1231900"/>
                  </a:cubicBezTo>
                  <a:cubicBezTo>
                    <a:pt x="278786" y="1236180"/>
                    <a:pt x="288110" y="1294650"/>
                    <a:pt x="290773" y="1301750"/>
                  </a:cubicBezTo>
                  <a:cubicBezTo>
                    <a:pt x="293453" y="1308896"/>
                    <a:pt x="299240" y="1314450"/>
                    <a:pt x="303473" y="1320800"/>
                  </a:cubicBezTo>
                  <a:cubicBezTo>
                    <a:pt x="305590" y="1335617"/>
                    <a:pt x="306888" y="1350574"/>
                    <a:pt x="309823" y="1365250"/>
                  </a:cubicBezTo>
                  <a:cubicBezTo>
                    <a:pt x="311136" y="1371814"/>
                    <a:pt x="311440" y="1379567"/>
                    <a:pt x="316173" y="1384300"/>
                  </a:cubicBezTo>
                  <a:cubicBezTo>
                    <a:pt x="337231" y="1405358"/>
                    <a:pt x="335223" y="1379517"/>
                    <a:pt x="335223" y="1397000"/>
                  </a:cubicBezTo>
                </a:path>
              </a:pathLst>
            </a:custGeom>
            <a:ln w="762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cxnSp>
        <p:nvCxnSpPr>
          <p:cNvPr id="83" name="Straight Connector 82"/>
          <p:cNvCxnSpPr>
            <a:stCxn id="5" idx="6"/>
          </p:cNvCxnSpPr>
          <p:nvPr/>
        </p:nvCxnSpPr>
        <p:spPr>
          <a:xfrm flipH="1">
            <a:off x="3416300" y="1917700"/>
            <a:ext cx="44450" cy="21526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3130550" y="2120900"/>
            <a:ext cx="285750" cy="19685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H="1">
            <a:off x="3079750" y="2171700"/>
            <a:ext cx="38100" cy="1435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593" name="Picture 23" descr="extern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987741" flipH="1">
            <a:off x="1985963" y="3459162"/>
            <a:ext cx="51435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4" name="Picture 23" descr="extern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496701">
            <a:off x="2785270" y="3742531"/>
            <a:ext cx="519112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5" name="TextBox 42"/>
          <p:cNvSpPr txBox="1">
            <a:spLocks noChangeArrowheads="1"/>
          </p:cNvSpPr>
          <p:nvPr/>
        </p:nvSpPr>
        <p:spPr bwMode="auto">
          <a:xfrm>
            <a:off x="3886200" y="641350"/>
            <a:ext cx="52292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>
                <a:latin typeface="Calibri" pitchFamily="34" charset="0"/>
              </a:rPr>
              <a:t>Bounding Horizontal Terms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51526E-6 L 0.33264 0.000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95"/>
          <p:cNvPicPr>
            <a:picLocks noChangeAspect="1"/>
          </p:cNvPicPr>
          <p:nvPr/>
        </p:nvPicPr>
        <p:blipFill>
          <a:blip r:embed="rId3"/>
          <a:srcRect l="13449" t="8560" r="9715" b="58740"/>
          <a:stretch>
            <a:fillRect/>
          </a:stretch>
        </p:blipFill>
        <p:spPr bwMode="auto">
          <a:xfrm>
            <a:off x="2965450" y="1930400"/>
            <a:ext cx="4271963" cy="185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/>
          <p:nvPr/>
        </p:nvSpPr>
        <p:spPr>
          <a:xfrm>
            <a:off x="1022350" y="1346200"/>
            <a:ext cx="3124200" cy="1219200"/>
          </a:xfrm>
          <a:prstGeom prst="ellipse">
            <a:avLst/>
          </a:prstGeom>
          <a:solidFill>
            <a:srgbClr val="4F81BD">
              <a:alpha val="27059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860550" y="1651000"/>
            <a:ext cx="16002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26628" name="Group 70"/>
          <p:cNvGrpSpPr>
            <a:grpSpLocks/>
          </p:cNvGrpSpPr>
          <p:nvPr/>
        </p:nvGrpSpPr>
        <p:grpSpPr bwMode="auto">
          <a:xfrm>
            <a:off x="2374900" y="1701800"/>
            <a:ext cx="577850" cy="420688"/>
            <a:chOff x="7010400" y="2209800"/>
            <a:chExt cx="838200" cy="609600"/>
          </a:xfrm>
        </p:grpSpPr>
        <p:sp>
          <p:nvSpPr>
            <p:cNvPr id="50" name="Rectangle 49"/>
            <p:cNvSpPr/>
            <p:nvPr/>
          </p:nvSpPr>
          <p:spPr>
            <a:xfrm>
              <a:off x="7010400" y="2361625"/>
              <a:ext cx="838200" cy="30595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7010400" y="2209800"/>
              <a:ext cx="838200" cy="305951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3" name="Group 54"/>
            <p:cNvGrpSpPr/>
            <p:nvPr/>
          </p:nvGrpSpPr>
          <p:grpSpPr>
            <a:xfrm>
              <a:off x="7010400" y="2514600"/>
              <a:ext cx="838200" cy="304800"/>
              <a:chOff x="7010400" y="3200400"/>
              <a:chExt cx="838200" cy="381000"/>
            </a:xfrm>
            <a:solidFill>
              <a:srgbClr val="FFFF00"/>
            </a:solidFill>
          </p:grpSpPr>
          <p:sp>
            <p:nvSpPr>
              <p:cNvPr id="49" name="Oval 48"/>
              <p:cNvSpPr/>
              <p:nvPr/>
            </p:nvSpPr>
            <p:spPr>
              <a:xfrm>
                <a:off x="7010400" y="3276600"/>
                <a:ext cx="8382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2" name="Arc 51"/>
              <p:cNvSpPr/>
              <p:nvPr/>
            </p:nvSpPr>
            <p:spPr>
              <a:xfrm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4" name="Arc 53"/>
              <p:cNvSpPr/>
              <p:nvPr/>
            </p:nvSpPr>
            <p:spPr>
              <a:xfrm flipH="1"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grpSp>
        <p:nvGrpSpPr>
          <p:cNvPr id="26629" name="Group 61"/>
          <p:cNvGrpSpPr>
            <a:grpSpLocks/>
          </p:cNvGrpSpPr>
          <p:nvPr/>
        </p:nvGrpSpPr>
        <p:grpSpPr bwMode="auto">
          <a:xfrm>
            <a:off x="2717800" y="3003550"/>
            <a:ext cx="304800" cy="304800"/>
            <a:chOff x="7086600" y="3657600"/>
            <a:chExt cx="838200" cy="609600"/>
          </a:xfrm>
        </p:grpSpPr>
        <p:sp>
          <p:nvSpPr>
            <p:cNvPr id="56" name="Rectangle 55"/>
            <p:cNvSpPr/>
            <p:nvPr/>
          </p:nvSpPr>
          <p:spPr>
            <a:xfrm>
              <a:off x="7086600" y="3810000"/>
              <a:ext cx="838200" cy="3048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7086600" y="3657600"/>
              <a:ext cx="838200" cy="30480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7" name="Group 57"/>
            <p:cNvGrpSpPr/>
            <p:nvPr/>
          </p:nvGrpSpPr>
          <p:grpSpPr>
            <a:xfrm>
              <a:off x="7086600" y="3962400"/>
              <a:ext cx="838200" cy="304800"/>
              <a:chOff x="7010400" y="3200400"/>
              <a:chExt cx="838200" cy="381000"/>
            </a:xfrm>
            <a:solidFill>
              <a:srgbClr val="FFFF00"/>
            </a:solidFill>
          </p:grpSpPr>
          <p:sp>
            <p:nvSpPr>
              <p:cNvPr id="59" name="Oval 58"/>
              <p:cNvSpPr/>
              <p:nvPr/>
            </p:nvSpPr>
            <p:spPr>
              <a:xfrm>
                <a:off x="7010400" y="3276600"/>
                <a:ext cx="8382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0" name="Arc 59"/>
              <p:cNvSpPr/>
              <p:nvPr/>
            </p:nvSpPr>
            <p:spPr>
              <a:xfrm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1" name="Arc 60"/>
              <p:cNvSpPr/>
              <p:nvPr/>
            </p:nvSpPr>
            <p:spPr>
              <a:xfrm flipH="1"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cxnSp>
        <p:nvCxnSpPr>
          <p:cNvPr id="64" name="Straight Connector 63"/>
          <p:cNvCxnSpPr>
            <a:endCxn id="54" idx="0"/>
          </p:cNvCxnSpPr>
          <p:nvPr/>
        </p:nvCxnSpPr>
        <p:spPr>
          <a:xfrm flipH="1" flipV="1">
            <a:off x="2663825" y="2122488"/>
            <a:ext cx="200025" cy="9509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631" name="Group 73"/>
          <p:cNvGrpSpPr>
            <a:grpSpLocks/>
          </p:cNvGrpSpPr>
          <p:nvPr/>
        </p:nvGrpSpPr>
        <p:grpSpPr bwMode="auto">
          <a:xfrm>
            <a:off x="7226300" y="1765300"/>
            <a:ext cx="304800" cy="304800"/>
            <a:chOff x="7086600" y="3657600"/>
            <a:chExt cx="838200" cy="609600"/>
          </a:xfrm>
        </p:grpSpPr>
        <p:sp>
          <p:nvSpPr>
            <p:cNvPr id="75" name="Rectangle 74"/>
            <p:cNvSpPr/>
            <p:nvPr/>
          </p:nvSpPr>
          <p:spPr>
            <a:xfrm>
              <a:off x="7086600" y="3810000"/>
              <a:ext cx="838200" cy="3048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7086600" y="3657600"/>
              <a:ext cx="838200" cy="30480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9" name="Group 76"/>
            <p:cNvGrpSpPr/>
            <p:nvPr/>
          </p:nvGrpSpPr>
          <p:grpSpPr>
            <a:xfrm>
              <a:off x="7086600" y="3962400"/>
              <a:ext cx="838200" cy="304800"/>
              <a:chOff x="7010400" y="3200400"/>
              <a:chExt cx="838200" cy="381000"/>
            </a:xfrm>
            <a:solidFill>
              <a:srgbClr val="FFFF00"/>
            </a:solidFill>
          </p:grpSpPr>
          <p:sp>
            <p:nvSpPr>
              <p:cNvPr id="78" name="Oval 77"/>
              <p:cNvSpPr/>
              <p:nvPr/>
            </p:nvSpPr>
            <p:spPr>
              <a:xfrm>
                <a:off x="7010400" y="3276600"/>
                <a:ext cx="8382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79" name="Arc 78"/>
              <p:cNvSpPr/>
              <p:nvPr/>
            </p:nvSpPr>
            <p:spPr>
              <a:xfrm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80" name="Arc 79"/>
              <p:cNvSpPr/>
              <p:nvPr/>
            </p:nvSpPr>
            <p:spPr>
              <a:xfrm flipH="1"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sp>
        <p:nvSpPr>
          <p:cNvPr id="81" name="Freeform 80"/>
          <p:cNvSpPr/>
          <p:nvPr/>
        </p:nvSpPr>
        <p:spPr>
          <a:xfrm>
            <a:off x="7380288" y="2063750"/>
            <a:ext cx="336550" cy="1404938"/>
          </a:xfrm>
          <a:custGeom>
            <a:avLst/>
            <a:gdLst>
              <a:gd name="connsiteX0" fmla="*/ 11373 w 337231"/>
              <a:gd name="connsiteY0" fmla="*/ 0 h 1405358"/>
              <a:gd name="connsiteX1" fmla="*/ 11373 w 337231"/>
              <a:gd name="connsiteY1" fmla="*/ 184150 h 1405358"/>
              <a:gd name="connsiteX2" fmla="*/ 17723 w 337231"/>
              <a:gd name="connsiteY2" fmla="*/ 203200 h 1405358"/>
              <a:gd name="connsiteX3" fmla="*/ 36773 w 337231"/>
              <a:gd name="connsiteY3" fmla="*/ 215900 h 1405358"/>
              <a:gd name="connsiteX4" fmla="*/ 55823 w 337231"/>
              <a:gd name="connsiteY4" fmla="*/ 234950 h 1405358"/>
              <a:gd name="connsiteX5" fmla="*/ 100273 w 337231"/>
              <a:gd name="connsiteY5" fmla="*/ 292100 h 1405358"/>
              <a:gd name="connsiteX6" fmla="*/ 112973 w 337231"/>
              <a:gd name="connsiteY6" fmla="*/ 647700 h 1405358"/>
              <a:gd name="connsiteX7" fmla="*/ 125673 w 337231"/>
              <a:gd name="connsiteY7" fmla="*/ 666750 h 1405358"/>
              <a:gd name="connsiteX8" fmla="*/ 132023 w 337231"/>
              <a:gd name="connsiteY8" fmla="*/ 685800 h 1405358"/>
              <a:gd name="connsiteX9" fmla="*/ 170123 w 337231"/>
              <a:gd name="connsiteY9" fmla="*/ 711200 h 1405358"/>
              <a:gd name="connsiteX10" fmla="*/ 208223 w 337231"/>
              <a:gd name="connsiteY10" fmla="*/ 749300 h 1405358"/>
              <a:gd name="connsiteX11" fmla="*/ 227273 w 337231"/>
              <a:gd name="connsiteY11" fmla="*/ 768350 h 1405358"/>
              <a:gd name="connsiteX12" fmla="*/ 246323 w 337231"/>
              <a:gd name="connsiteY12" fmla="*/ 806450 h 1405358"/>
              <a:gd name="connsiteX13" fmla="*/ 271723 w 337231"/>
              <a:gd name="connsiteY13" fmla="*/ 844550 h 1405358"/>
              <a:gd name="connsiteX14" fmla="*/ 265373 w 337231"/>
              <a:gd name="connsiteY14" fmla="*/ 901700 h 1405358"/>
              <a:gd name="connsiteX15" fmla="*/ 252673 w 337231"/>
              <a:gd name="connsiteY15" fmla="*/ 939800 h 1405358"/>
              <a:gd name="connsiteX16" fmla="*/ 233623 w 337231"/>
              <a:gd name="connsiteY16" fmla="*/ 1009650 h 1405358"/>
              <a:gd name="connsiteX17" fmla="*/ 239973 w 337231"/>
              <a:gd name="connsiteY17" fmla="*/ 1060450 h 1405358"/>
              <a:gd name="connsiteX18" fmla="*/ 246323 w 337231"/>
              <a:gd name="connsiteY18" fmla="*/ 1155700 h 1405358"/>
              <a:gd name="connsiteX19" fmla="*/ 259023 w 337231"/>
              <a:gd name="connsiteY19" fmla="*/ 1181100 h 1405358"/>
              <a:gd name="connsiteX20" fmla="*/ 278073 w 337231"/>
              <a:gd name="connsiteY20" fmla="*/ 1231900 h 1405358"/>
              <a:gd name="connsiteX21" fmla="*/ 290773 w 337231"/>
              <a:gd name="connsiteY21" fmla="*/ 1301750 h 1405358"/>
              <a:gd name="connsiteX22" fmla="*/ 303473 w 337231"/>
              <a:gd name="connsiteY22" fmla="*/ 1320800 h 1405358"/>
              <a:gd name="connsiteX23" fmla="*/ 309823 w 337231"/>
              <a:gd name="connsiteY23" fmla="*/ 1365250 h 1405358"/>
              <a:gd name="connsiteX24" fmla="*/ 316173 w 337231"/>
              <a:gd name="connsiteY24" fmla="*/ 1384300 h 1405358"/>
              <a:gd name="connsiteX25" fmla="*/ 335223 w 337231"/>
              <a:gd name="connsiteY25" fmla="*/ 1397000 h 1405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37231" h="1405358">
                <a:moveTo>
                  <a:pt x="11373" y="0"/>
                </a:moveTo>
                <a:cubicBezTo>
                  <a:pt x="6287" y="91555"/>
                  <a:pt x="0" y="104536"/>
                  <a:pt x="11373" y="184150"/>
                </a:cubicBezTo>
                <a:cubicBezTo>
                  <a:pt x="12320" y="190776"/>
                  <a:pt x="13542" y="197973"/>
                  <a:pt x="17723" y="203200"/>
                </a:cubicBezTo>
                <a:cubicBezTo>
                  <a:pt x="22491" y="209159"/>
                  <a:pt x="30910" y="211014"/>
                  <a:pt x="36773" y="215900"/>
                </a:cubicBezTo>
                <a:cubicBezTo>
                  <a:pt x="43672" y="221649"/>
                  <a:pt x="50310" y="227861"/>
                  <a:pt x="55823" y="234950"/>
                </a:cubicBezTo>
                <a:cubicBezTo>
                  <a:pt x="108990" y="303308"/>
                  <a:pt x="57024" y="248851"/>
                  <a:pt x="100273" y="292100"/>
                </a:cubicBezTo>
                <a:cubicBezTo>
                  <a:pt x="134537" y="429155"/>
                  <a:pt x="91146" y="247537"/>
                  <a:pt x="112973" y="647700"/>
                </a:cubicBezTo>
                <a:cubicBezTo>
                  <a:pt x="113389" y="655320"/>
                  <a:pt x="122260" y="659924"/>
                  <a:pt x="125673" y="666750"/>
                </a:cubicBezTo>
                <a:cubicBezTo>
                  <a:pt x="128666" y="672737"/>
                  <a:pt x="128310" y="680231"/>
                  <a:pt x="132023" y="685800"/>
                </a:cubicBezTo>
                <a:cubicBezTo>
                  <a:pt x="145613" y="706185"/>
                  <a:pt x="150151" y="704543"/>
                  <a:pt x="170123" y="711200"/>
                </a:cubicBezTo>
                <a:lnTo>
                  <a:pt x="208223" y="749300"/>
                </a:lnTo>
                <a:lnTo>
                  <a:pt x="227273" y="768350"/>
                </a:lnTo>
                <a:cubicBezTo>
                  <a:pt x="243234" y="816233"/>
                  <a:pt x="221704" y="757211"/>
                  <a:pt x="246323" y="806450"/>
                </a:cubicBezTo>
                <a:cubicBezTo>
                  <a:pt x="264703" y="843209"/>
                  <a:pt x="235611" y="808438"/>
                  <a:pt x="271723" y="844550"/>
                </a:cubicBezTo>
                <a:cubicBezTo>
                  <a:pt x="269606" y="863600"/>
                  <a:pt x="269132" y="882905"/>
                  <a:pt x="265373" y="901700"/>
                </a:cubicBezTo>
                <a:cubicBezTo>
                  <a:pt x="262748" y="914827"/>
                  <a:pt x="255920" y="926813"/>
                  <a:pt x="252673" y="939800"/>
                </a:cubicBezTo>
                <a:cubicBezTo>
                  <a:pt x="238350" y="997094"/>
                  <a:pt x="245493" y="974041"/>
                  <a:pt x="233623" y="1009650"/>
                </a:cubicBezTo>
                <a:cubicBezTo>
                  <a:pt x="235740" y="1026583"/>
                  <a:pt x="238495" y="1043449"/>
                  <a:pt x="239973" y="1060450"/>
                </a:cubicBezTo>
                <a:cubicBezTo>
                  <a:pt x="242730" y="1092151"/>
                  <a:pt x="241360" y="1124269"/>
                  <a:pt x="246323" y="1155700"/>
                </a:cubicBezTo>
                <a:cubicBezTo>
                  <a:pt x="247799" y="1165050"/>
                  <a:pt x="255699" y="1172237"/>
                  <a:pt x="259023" y="1181100"/>
                </a:cubicBezTo>
                <a:cubicBezTo>
                  <a:pt x="284961" y="1250267"/>
                  <a:pt x="242715" y="1161183"/>
                  <a:pt x="278073" y="1231900"/>
                </a:cubicBezTo>
                <a:cubicBezTo>
                  <a:pt x="278786" y="1236180"/>
                  <a:pt x="288110" y="1294650"/>
                  <a:pt x="290773" y="1301750"/>
                </a:cubicBezTo>
                <a:cubicBezTo>
                  <a:pt x="293453" y="1308896"/>
                  <a:pt x="299240" y="1314450"/>
                  <a:pt x="303473" y="1320800"/>
                </a:cubicBezTo>
                <a:cubicBezTo>
                  <a:pt x="305590" y="1335617"/>
                  <a:pt x="306888" y="1350574"/>
                  <a:pt x="309823" y="1365250"/>
                </a:cubicBezTo>
                <a:cubicBezTo>
                  <a:pt x="311136" y="1371814"/>
                  <a:pt x="311440" y="1379567"/>
                  <a:pt x="316173" y="1384300"/>
                </a:cubicBezTo>
                <a:cubicBezTo>
                  <a:pt x="337231" y="1405358"/>
                  <a:pt x="335223" y="1379517"/>
                  <a:pt x="335223" y="1397000"/>
                </a:cubicBezTo>
              </a:path>
            </a:pathLst>
          </a:cu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3" name="Straight Connector 82"/>
          <p:cNvCxnSpPr>
            <a:stCxn id="5" idx="6"/>
          </p:cNvCxnSpPr>
          <p:nvPr/>
        </p:nvCxnSpPr>
        <p:spPr>
          <a:xfrm flipH="1">
            <a:off x="3416300" y="1917700"/>
            <a:ext cx="44450" cy="21526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3130550" y="2120900"/>
            <a:ext cx="285750" cy="19685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H="1">
            <a:off x="3079750" y="2171700"/>
            <a:ext cx="38100" cy="1435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36" name="Picture 23" descr="externa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5153187">
            <a:off x="2785270" y="3742531"/>
            <a:ext cx="519112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7" name="Picture 23" descr="externa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210168" flipH="1">
            <a:off x="6938963" y="3295650"/>
            <a:ext cx="514350" cy="17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8" name="TextBox 42"/>
          <p:cNvSpPr txBox="1">
            <a:spLocks noChangeArrowheads="1"/>
          </p:cNvSpPr>
          <p:nvPr/>
        </p:nvSpPr>
        <p:spPr bwMode="auto">
          <a:xfrm>
            <a:off x="3886200" y="641350"/>
            <a:ext cx="52292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>
                <a:latin typeface="Calibri" pitchFamily="34" charset="0"/>
              </a:rPr>
              <a:t>Bounding Horizontal Terms</a:t>
            </a:r>
          </a:p>
        </p:txBody>
      </p:sp>
      <p:grpSp>
        <p:nvGrpSpPr>
          <p:cNvPr id="63" name="Group 62"/>
          <p:cNvGrpSpPr/>
          <p:nvPr/>
        </p:nvGrpSpPr>
        <p:grpSpPr>
          <a:xfrm flipH="1">
            <a:off x="2667000" y="3292086"/>
            <a:ext cx="241300" cy="923117"/>
            <a:chOff x="1625600" y="3717536"/>
            <a:chExt cx="477314" cy="1826012"/>
          </a:xfrm>
          <a:solidFill>
            <a:schemeClr val="bg2">
              <a:lumMod val="50000"/>
            </a:schemeClr>
          </a:solidFill>
        </p:grpSpPr>
        <p:sp>
          <p:nvSpPr>
            <p:cNvPr id="44" name="Isosceles Triangle 43"/>
            <p:cNvSpPr/>
            <p:nvPr/>
          </p:nvSpPr>
          <p:spPr>
            <a:xfrm rot="658659">
              <a:off x="1625600" y="3721100"/>
              <a:ext cx="165100" cy="1778000"/>
            </a:xfrm>
            <a:prstGeom prst="triangl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6" name="Isosceles Triangle 45"/>
            <p:cNvSpPr/>
            <p:nvPr/>
          </p:nvSpPr>
          <p:spPr>
            <a:xfrm rot="20976861">
              <a:off x="1937814" y="3717536"/>
              <a:ext cx="165100" cy="1437604"/>
            </a:xfrm>
            <a:prstGeom prst="triangl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7" name="Isosceles Triangle 46"/>
            <p:cNvSpPr/>
            <p:nvPr/>
          </p:nvSpPr>
          <p:spPr>
            <a:xfrm rot="268715">
              <a:off x="1753554" y="3740679"/>
              <a:ext cx="165100" cy="1428098"/>
            </a:xfrm>
            <a:prstGeom prst="triangl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" name="Isosceles Triangle 44"/>
            <p:cNvSpPr/>
            <p:nvPr/>
          </p:nvSpPr>
          <p:spPr>
            <a:xfrm rot="21178454">
              <a:off x="1898648" y="3765548"/>
              <a:ext cx="165100" cy="1778000"/>
            </a:xfrm>
            <a:prstGeom prst="triangl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65" name="Group 64"/>
          <p:cNvGrpSpPr/>
          <p:nvPr/>
        </p:nvGrpSpPr>
        <p:grpSpPr>
          <a:xfrm rot="10982817" flipH="1">
            <a:off x="2686824" y="2597526"/>
            <a:ext cx="241300" cy="474360"/>
            <a:chOff x="1625600" y="3717536"/>
            <a:chExt cx="477314" cy="1826012"/>
          </a:xfrm>
          <a:solidFill>
            <a:schemeClr val="bg2">
              <a:lumMod val="50000"/>
            </a:schemeClr>
          </a:solidFill>
        </p:grpSpPr>
        <p:sp>
          <p:nvSpPr>
            <p:cNvPr id="66" name="Isosceles Triangle 65"/>
            <p:cNvSpPr/>
            <p:nvPr/>
          </p:nvSpPr>
          <p:spPr>
            <a:xfrm rot="658659">
              <a:off x="1625600" y="3721100"/>
              <a:ext cx="165100" cy="1778000"/>
            </a:xfrm>
            <a:prstGeom prst="triangl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7" name="Isosceles Triangle 66"/>
            <p:cNvSpPr/>
            <p:nvPr/>
          </p:nvSpPr>
          <p:spPr>
            <a:xfrm rot="20976861">
              <a:off x="1937814" y="3717536"/>
              <a:ext cx="165100" cy="1437604"/>
            </a:xfrm>
            <a:prstGeom prst="triangl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8" name="Isosceles Triangle 67"/>
            <p:cNvSpPr/>
            <p:nvPr/>
          </p:nvSpPr>
          <p:spPr>
            <a:xfrm rot="268715">
              <a:off x="1753554" y="3740679"/>
              <a:ext cx="165100" cy="1428098"/>
            </a:xfrm>
            <a:prstGeom prst="triangl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9" name="Isosceles Triangle 68"/>
            <p:cNvSpPr/>
            <p:nvPr/>
          </p:nvSpPr>
          <p:spPr>
            <a:xfrm rot="21178454">
              <a:off x="1898648" y="3765548"/>
              <a:ext cx="165100" cy="1778000"/>
            </a:xfrm>
            <a:prstGeom prst="triangl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6641" name="TextBox 69"/>
          <p:cNvSpPr txBox="1">
            <a:spLocks noChangeArrowheads="1"/>
          </p:cNvSpPr>
          <p:nvPr/>
        </p:nvSpPr>
        <p:spPr bwMode="auto">
          <a:xfrm>
            <a:off x="774700" y="4724400"/>
            <a:ext cx="27162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latin typeface="Calibri" pitchFamily="34" charset="0"/>
              </a:rPr>
              <a:t>ADCP for Shear</a:t>
            </a:r>
          </a:p>
        </p:txBody>
      </p:sp>
      <p:sp>
        <p:nvSpPr>
          <p:cNvPr id="26642" name="TextBox 70"/>
          <p:cNvSpPr txBox="1">
            <a:spLocks noChangeArrowheads="1"/>
          </p:cNvSpPr>
          <p:nvPr/>
        </p:nvSpPr>
        <p:spPr bwMode="auto">
          <a:xfrm>
            <a:off x="5353050" y="4191000"/>
            <a:ext cx="34544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Calibri" pitchFamily="34" charset="0"/>
              </a:rPr>
              <a:t>LRAUV for horizontal gradients and sheer </a:t>
            </a:r>
          </a:p>
        </p:txBody>
      </p:sp>
      <p:grpSp>
        <p:nvGrpSpPr>
          <p:cNvPr id="72" name="Group 71"/>
          <p:cNvGrpSpPr/>
          <p:nvPr/>
        </p:nvGrpSpPr>
        <p:grpSpPr>
          <a:xfrm rot="2462286" flipH="1">
            <a:off x="7153669" y="3529172"/>
            <a:ext cx="110260" cy="286137"/>
            <a:chOff x="1625600" y="3717536"/>
            <a:chExt cx="477314" cy="1826012"/>
          </a:xfrm>
          <a:solidFill>
            <a:schemeClr val="bg2">
              <a:lumMod val="50000"/>
            </a:schemeClr>
          </a:solidFill>
        </p:grpSpPr>
        <p:sp>
          <p:nvSpPr>
            <p:cNvPr id="73" name="Isosceles Triangle 72"/>
            <p:cNvSpPr/>
            <p:nvPr/>
          </p:nvSpPr>
          <p:spPr>
            <a:xfrm rot="658659">
              <a:off x="1625600" y="3721100"/>
              <a:ext cx="165100" cy="1778000"/>
            </a:xfrm>
            <a:prstGeom prst="triangle">
              <a:avLst/>
            </a:prstGeom>
            <a:grpFill/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4" name="Isosceles Triangle 73"/>
            <p:cNvSpPr/>
            <p:nvPr/>
          </p:nvSpPr>
          <p:spPr>
            <a:xfrm rot="20976861">
              <a:off x="1937814" y="3717536"/>
              <a:ext cx="165100" cy="1437604"/>
            </a:xfrm>
            <a:prstGeom prst="triangle">
              <a:avLst/>
            </a:prstGeom>
            <a:grpFill/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7" name="Isosceles Triangle 76"/>
            <p:cNvSpPr/>
            <p:nvPr/>
          </p:nvSpPr>
          <p:spPr>
            <a:xfrm rot="268715">
              <a:off x="1753554" y="3740679"/>
              <a:ext cx="165100" cy="1428098"/>
            </a:xfrm>
            <a:prstGeom prst="triangle">
              <a:avLst/>
            </a:prstGeom>
            <a:grpFill/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2" name="Isosceles Triangle 81"/>
            <p:cNvSpPr/>
            <p:nvPr/>
          </p:nvSpPr>
          <p:spPr>
            <a:xfrm rot="21178454">
              <a:off x="1898648" y="3765548"/>
              <a:ext cx="165100" cy="1778000"/>
            </a:xfrm>
            <a:prstGeom prst="triangle">
              <a:avLst/>
            </a:prstGeom>
            <a:grpFill/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3" name="Group 31"/>
          <p:cNvGrpSpPr>
            <a:grpSpLocks/>
          </p:cNvGrpSpPr>
          <p:nvPr/>
        </p:nvGrpSpPr>
        <p:grpSpPr bwMode="auto">
          <a:xfrm rot="-3176490">
            <a:off x="350044" y="3205957"/>
            <a:ext cx="598487" cy="463550"/>
            <a:chOff x="632178" y="4222044"/>
            <a:chExt cx="1117600" cy="767645"/>
          </a:xfrm>
        </p:grpSpPr>
        <p:sp>
          <p:nvSpPr>
            <p:cNvPr id="31" name="Rectangle 30"/>
            <p:cNvSpPr/>
            <p:nvPr/>
          </p:nvSpPr>
          <p:spPr>
            <a:xfrm>
              <a:off x="1621214" y="4368911"/>
              <a:ext cx="100792" cy="20242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148292" y="4222792"/>
              <a:ext cx="112649" cy="76764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630609" y="4480998"/>
              <a:ext cx="1117602" cy="202426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28674" name="Group 26"/>
          <p:cNvGrpSpPr>
            <a:grpSpLocks/>
          </p:cNvGrpSpPr>
          <p:nvPr/>
        </p:nvGrpSpPr>
        <p:grpSpPr bwMode="auto">
          <a:xfrm>
            <a:off x="2862263" y="2387600"/>
            <a:ext cx="1393825" cy="876300"/>
            <a:chOff x="1022350" y="1346200"/>
            <a:chExt cx="3124200" cy="1962150"/>
          </a:xfrm>
        </p:grpSpPr>
        <p:sp>
          <p:nvSpPr>
            <p:cNvPr id="4" name="Oval 3"/>
            <p:cNvSpPr/>
            <p:nvPr/>
          </p:nvSpPr>
          <p:spPr>
            <a:xfrm>
              <a:off x="1022350" y="1346200"/>
              <a:ext cx="3124200" cy="1219236"/>
            </a:xfrm>
            <a:prstGeom prst="ellipse">
              <a:avLst/>
            </a:prstGeom>
            <a:solidFill>
              <a:srgbClr val="4F81BD">
                <a:alpha val="27059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1862112" y="1651897"/>
              <a:ext cx="1597682" cy="53319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28692" name="Group 70"/>
            <p:cNvGrpSpPr>
              <a:grpSpLocks/>
            </p:cNvGrpSpPr>
            <p:nvPr/>
          </p:nvGrpSpPr>
          <p:grpSpPr bwMode="auto">
            <a:xfrm>
              <a:off x="2374900" y="1701800"/>
              <a:ext cx="577850" cy="420255"/>
              <a:chOff x="7010400" y="2209800"/>
              <a:chExt cx="838200" cy="609600"/>
            </a:xfrm>
          </p:grpSpPr>
          <p:sp>
            <p:nvSpPr>
              <p:cNvPr id="50" name="Rectangle 49"/>
              <p:cNvSpPr/>
              <p:nvPr/>
            </p:nvSpPr>
            <p:spPr>
              <a:xfrm>
                <a:off x="7009834" y="2364283"/>
                <a:ext cx="841325" cy="304214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7009834" y="2209599"/>
                <a:ext cx="841325" cy="30421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grpSp>
            <p:nvGrpSpPr>
              <p:cNvPr id="3" name="Group 54"/>
              <p:cNvGrpSpPr/>
              <p:nvPr/>
            </p:nvGrpSpPr>
            <p:grpSpPr>
              <a:xfrm>
                <a:off x="7010400" y="2514600"/>
                <a:ext cx="838200" cy="304800"/>
                <a:chOff x="7010400" y="3200400"/>
                <a:chExt cx="838200" cy="381000"/>
              </a:xfrm>
              <a:solidFill>
                <a:srgbClr val="FFFF00"/>
              </a:solidFill>
            </p:grpSpPr>
            <p:sp>
              <p:nvSpPr>
                <p:cNvPr id="49" name="Oval 48"/>
                <p:cNvSpPr/>
                <p:nvPr/>
              </p:nvSpPr>
              <p:spPr>
                <a:xfrm>
                  <a:off x="7010400" y="3276600"/>
                  <a:ext cx="838200" cy="3048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52" name="Arc 51"/>
                <p:cNvSpPr/>
                <p:nvPr/>
              </p:nvSpPr>
              <p:spPr>
                <a:xfrm flipV="1">
                  <a:off x="7010400" y="3200400"/>
                  <a:ext cx="838200" cy="381000"/>
                </a:xfrm>
                <a:prstGeom prst="arc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54" name="Arc 53"/>
                <p:cNvSpPr/>
                <p:nvPr/>
              </p:nvSpPr>
              <p:spPr>
                <a:xfrm flipH="1" flipV="1">
                  <a:off x="7010400" y="3200400"/>
                  <a:ext cx="838200" cy="381000"/>
                </a:xfrm>
                <a:prstGeom prst="arc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</p:grpSp>
        <p:grpSp>
          <p:nvGrpSpPr>
            <p:cNvPr id="28693" name="Group 61"/>
            <p:cNvGrpSpPr>
              <a:grpSpLocks/>
            </p:cNvGrpSpPr>
            <p:nvPr/>
          </p:nvGrpSpPr>
          <p:grpSpPr bwMode="auto">
            <a:xfrm>
              <a:off x="2717800" y="3003550"/>
              <a:ext cx="304800" cy="304800"/>
              <a:chOff x="7086600" y="3657600"/>
              <a:chExt cx="838200" cy="609600"/>
            </a:xfrm>
          </p:grpSpPr>
          <p:sp>
            <p:nvSpPr>
              <p:cNvPr id="56" name="Rectangle 55"/>
              <p:cNvSpPr/>
              <p:nvPr/>
            </p:nvSpPr>
            <p:spPr>
              <a:xfrm>
                <a:off x="7081946" y="3812208"/>
                <a:ext cx="841541" cy="305700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7081946" y="3655804"/>
                <a:ext cx="841541" cy="305700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grpSp>
            <p:nvGrpSpPr>
              <p:cNvPr id="7" name="Group 57"/>
              <p:cNvGrpSpPr/>
              <p:nvPr/>
            </p:nvGrpSpPr>
            <p:grpSpPr>
              <a:xfrm>
                <a:off x="7086600" y="3962400"/>
                <a:ext cx="838200" cy="304800"/>
                <a:chOff x="7010400" y="3200400"/>
                <a:chExt cx="838200" cy="381000"/>
              </a:xfrm>
              <a:solidFill>
                <a:srgbClr val="FFFF00"/>
              </a:solidFill>
            </p:grpSpPr>
            <p:sp>
              <p:nvSpPr>
                <p:cNvPr id="59" name="Oval 58"/>
                <p:cNvSpPr/>
                <p:nvPr/>
              </p:nvSpPr>
              <p:spPr>
                <a:xfrm>
                  <a:off x="7010400" y="3276600"/>
                  <a:ext cx="838200" cy="3048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60" name="Arc 59"/>
                <p:cNvSpPr/>
                <p:nvPr/>
              </p:nvSpPr>
              <p:spPr>
                <a:xfrm flipV="1">
                  <a:off x="7010400" y="3200400"/>
                  <a:ext cx="838200" cy="381000"/>
                </a:xfrm>
                <a:prstGeom prst="arc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61" name="Arc 60"/>
                <p:cNvSpPr/>
                <p:nvPr/>
              </p:nvSpPr>
              <p:spPr>
                <a:xfrm flipH="1" flipV="1">
                  <a:off x="7010400" y="3200400"/>
                  <a:ext cx="838200" cy="381000"/>
                </a:xfrm>
                <a:prstGeom prst="arc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</p:grpSp>
        <p:cxnSp>
          <p:nvCxnSpPr>
            <p:cNvPr id="64" name="Straight Connector 63"/>
            <p:cNvCxnSpPr>
              <a:endCxn id="54" idx="0"/>
            </p:cNvCxnSpPr>
            <p:nvPr/>
          </p:nvCxnSpPr>
          <p:spPr>
            <a:xfrm flipH="1" flipV="1">
              <a:off x="2662732" y="2121107"/>
              <a:ext cx="202825" cy="95263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675" name="TextBox 27"/>
          <p:cNvSpPr txBox="1">
            <a:spLocks noChangeArrowheads="1"/>
          </p:cNvSpPr>
          <p:nvPr/>
        </p:nvSpPr>
        <p:spPr bwMode="auto">
          <a:xfrm>
            <a:off x="3886200" y="641350"/>
            <a:ext cx="52292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>
                <a:latin typeface="Calibri" pitchFamily="34" charset="0"/>
              </a:rPr>
              <a:t>Bounding Horizontal Terms</a:t>
            </a:r>
          </a:p>
        </p:txBody>
      </p:sp>
      <p:grpSp>
        <p:nvGrpSpPr>
          <p:cNvPr id="28676" name="Group 32"/>
          <p:cNvGrpSpPr>
            <a:grpSpLocks/>
          </p:cNvGrpSpPr>
          <p:nvPr/>
        </p:nvGrpSpPr>
        <p:grpSpPr bwMode="auto">
          <a:xfrm rot="-3176490">
            <a:off x="5954713" y="3167062"/>
            <a:ext cx="598488" cy="461963"/>
            <a:chOff x="632178" y="4222044"/>
            <a:chExt cx="1117600" cy="767645"/>
          </a:xfrm>
        </p:grpSpPr>
        <p:sp>
          <p:nvSpPr>
            <p:cNvPr id="34" name="Rectangle 33"/>
            <p:cNvSpPr/>
            <p:nvPr/>
          </p:nvSpPr>
          <p:spPr>
            <a:xfrm>
              <a:off x="1622102" y="4369149"/>
              <a:ext cx="100791" cy="20312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148290" y="4222796"/>
              <a:ext cx="112649" cy="76764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>
              <a:off x="632080" y="4477926"/>
              <a:ext cx="1117600" cy="203122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28677" name="Group 37"/>
          <p:cNvGrpSpPr>
            <a:grpSpLocks/>
          </p:cNvGrpSpPr>
          <p:nvPr/>
        </p:nvGrpSpPr>
        <p:grpSpPr bwMode="auto">
          <a:xfrm rot="-3176490">
            <a:off x="4179888" y="5048250"/>
            <a:ext cx="598487" cy="461963"/>
            <a:chOff x="632178" y="4222044"/>
            <a:chExt cx="1117600" cy="767645"/>
          </a:xfrm>
        </p:grpSpPr>
        <p:sp>
          <p:nvSpPr>
            <p:cNvPr id="40" name="Rectangle 39"/>
            <p:cNvSpPr/>
            <p:nvPr/>
          </p:nvSpPr>
          <p:spPr>
            <a:xfrm>
              <a:off x="1622105" y="4369149"/>
              <a:ext cx="100792" cy="20312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1148291" y="4222796"/>
              <a:ext cx="112649" cy="76764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4" name="Oval 43"/>
            <p:cNvSpPr/>
            <p:nvPr/>
          </p:nvSpPr>
          <p:spPr>
            <a:xfrm>
              <a:off x="632080" y="4477926"/>
              <a:ext cx="1117600" cy="203122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cxnSp>
        <p:nvCxnSpPr>
          <p:cNvPr id="46" name="Straight Connector 45"/>
          <p:cNvCxnSpPr/>
          <p:nvPr/>
        </p:nvCxnSpPr>
        <p:spPr>
          <a:xfrm flipV="1">
            <a:off x="869950" y="2528888"/>
            <a:ext cx="439738" cy="57626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1276350" y="2528888"/>
            <a:ext cx="835025" cy="187325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V="1">
            <a:off x="4679950" y="4351338"/>
            <a:ext cx="439738" cy="57626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5086350" y="4351338"/>
            <a:ext cx="835025" cy="187483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6389688" y="2573338"/>
            <a:ext cx="439737" cy="57626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6796088" y="2573338"/>
            <a:ext cx="835025" cy="187483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022350" y="1346200"/>
            <a:ext cx="3124200" cy="1219200"/>
          </a:xfrm>
          <a:prstGeom prst="ellipse">
            <a:avLst/>
          </a:prstGeom>
          <a:solidFill>
            <a:srgbClr val="4F81BD">
              <a:alpha val="27059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860550" y="1651000"/>
            <a:ext cx="16002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1250950" y="2260600"/>
            <a:ext cx="228600" cy="279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1174750" y="2336800"/>
            <a:ext cx="76200" cy="2514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1479550" y="2489200"/>
            <a:ext cx="304800" cy="2565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784350" y="2489200"/>
            <a:ext cx="228600" cy="2667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098550" y="2184400"/>
            <a:ext cx="76200" cy="2667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1022350" y="2184400"/>
            <a:ext cx="76200" cy="2438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2012950" y="3556000"/>
            <a:ext cx="228600" cy="1676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730" name="Group 70"/>
          <p:cNvGrpSpPr>
            <a:grpSpLocks/>
          </p:cNvGrpSpPr>
          <p:nvPr/>
        </p:nvGrpSpPr>
        <p:grpSpPr bwMode="auto">
          <a:xfrm>
            <a:off x="2374900" y="1701800"/>
            <a:ext cx="577850" cy="420688"/>
            <a:chOff x="7010400" y="2209800"/>
            <a:chExt cx="838200" cy="609600"/>
          </a:xfrm>
        </p:grpSpPr>
        <p:sp>
          <p:nvSpPr>
            <p:cNvPr id="50" name="Rectangle 49"/>
            <p:cNvSpPr/>
            <p:nvPr/>
          </p:nvSpPr>
          <p:spPr>
            <a:xfrm>
              <a:off x="7010400" y="2361625"/>
              <a:ext cx="838200" cy="30595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7010400" y="2209800"/>
              <a:ext cx="838200" cy="305951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3" name="Group 54"/>
            <p:cNvGrpSpPr/>
            <p:nvPr/>
          </p:nvGrpSpPr>
          <p:grpSpPr>
            <a:xfrm>
              <a:off x="7010400" y="2514600"/>
              <a:ext cx="838200" cy="304800"/>
              <a:chOff x="7010400" y="3200400"/>
              <a:chExt cx="838200" cy="381000"/>
            </a:xfrm>
            <a:solidFill>
              <a:srgbClr val="FFFF00"/>
            </a:solidFill>
          </p:grpSpPr>
          <p:sp>
            <p:nvSpPr>
              <p:cNvPr id="49" name="Oval 48"/>
              <p:cNvSpPr/>
              <p:nvPr/>
            </p:nvSpPr>
            <p:spPr>
              <a:xfrm>
                <a:off x="7010400" y="3276600"/>
                <a:ext cx="8382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2" name="Arc 51"/>
              <p:cNvSpPr/>
              <p:nvPr/>
            </p:nvSpPr>
            <p:spPr>
              <a:xfrm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4" name="Arc 53"/>
              <p:cNvSpPr/>
              <p:nvPr/>
            </p:nvSpPr>
            <p:spPr>
              <a:xfrm flipH="1"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grpSp>
        <p:nvGrpSpPr>
          <p:cNvPr id="30731" name="Group 61"/>
          <p:cNvGrpSpPr>
            <a:grpSpLocks/>
          </p:cNvGrpSpPr>
          <p:nvPr/>
        </p:nvGrpSpPr>
        <p:grpSpPr bwMode="auto">
          <a:xfrm>
            <a:off x="2717800" y="3003550"/>
            <a:ext cx="304800" cy="304800"/>
            <a:chOff x="7086600" y="3657600"/>
            <a:chExt cx="838200" cy="609600"/>
          </a:xfrm>
        </p:grpSpPr>
        <p:sp>
          <p:nvSpPr>
            <p:cNvPr id="56" name="Rectangle 55"/>
            <p:cNvSpPr/>
            <p:nvPr/>
          </p:nvSpPr>
          <p:spPr>
            <a:xfrm>
              <a:off x="7086600" y="3810000"/>
              <a:ext cx="838200" cy="3048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7086600" y="3657600"/>
              <a:ext cx="838200" cy="30480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7" name="Group 57"/>
            <p:cNvGrpSpPr/>
            <p:nvPr/>
          </p:nvGrpSpPr>
          <p:grpSpPr>
            <a:xfrm>
              <a:off x="7086600" y="3962400"/>
              <a:ext cx="838200" cy="304800"/>
              <a:chOff x="7010400" y="3200400"/>
              <a:chExt cx="838200" cy="381000"/>
            </a:xfrm>
            <a:solidFill>
              <a:srgbClr val="FFFF00"/>
            </a:solidFill>
          </p:grpSpPr>
          <p:sp>
            <p:nvSpPr>
              <p:cNvPr id="59" name="Oval 58"/>
              <p:cNvSpPr/>
              <p:nvPr/>
            </p:nvSpPr>
            <p:spPr>
              <a:xfrm>
                <a:off x="7010400" y="3276600"/>
                <a:ext cx="8382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0" name="Arc 59"/>
              <p:cNvSpPr/>
              <p:nvPr/>
            </p:nvSpPr>
            <p:spPr>
              <a:xfrm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1" name="Arc 60"/>
              <p:cNvSpPr/>
              <p:nvPr/>
            </p:nvSpPr>
            <p:spPr>
              <a:xfrm flipH="1"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cxnSp>
        <p:nvCxnSpPr>
          <p:cNvPr id="64" name="Straight Connector 63"/>
          <p:cNvCxnSpPr>
            <a:endCxn id="54" idx="0"/>
          </p:cNvCxnSpPr>
          <p:nvPr/>
        </p:nvCxnSpPr>
        <p:spPr>
          <a:xfrm flipH="1" flipV="1">
            <a:off x="2663825" y="2122488"/>
            <a:ext cx="200025" cy="9509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>
            <a:stCxn id="5" idx="6"/>
          </p:cNvCxnSpPr>
          <p:nvPr/>
        </p:nvCxnSpPr>
        <p:spPr>
          <a:xfrm flipH="1">
            <a:off x="3416300" y="1917700"/>
            <a:ext cx="44450" cy="21526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3130550" y="2120900"/>
            <a:ext cx="285750" cy="19685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H="1">
            <a:off x="3079750" y="2171700"/>
            <a:ext cx="38100" cy="1435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36" name="Picture 23" descr="extern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987741" flipH="1">
            <a:off x="1985963" y="3459162"/>
            <a:ext cx="51435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7" name="Picture 23" descr="extern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293361">
            <a:off x="2785270" y="3742531"/>
            <a:ext cx="519112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8" name="Picture 22" descr="dorad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2443036">
            <a:off x="2946400" y="4822825"/>
            <a:ext cx="723900" cy="11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9" name="TextBox 41"/>
          <p:cNvSpPr txBox="1">
            <a:spLocks noChangeArrowheads="1"/>
          </p:cNvSpPr>
          <p:nvPr/>
        </p:nvSpPr>
        <p:spPr bwMode="auto">
          <a:xfrm>
            <a:off x="3581400" y="4895850"/>
            <a:ext cx="28321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latin typeface="Calibri" pitchFamily="34" charset="0"/>
              </a:rPr>
              <a:t>Water Sampling</a:t>
            </a:r>
          </a:p>
        </p:txBody>
      </p:sp>
      <p:sp>
        <p:nvSpPr>
          <p:cNvPr id="30740" name="TextBox 32"/>
          <p:cNvSpPr txBox="1">
            <a:spLocks noChangeArrowheads="1"/>
          </p:cNvSpPr>
          <p:nvPr/>
        </p:nvSpPr>
        <p:spPr bwMode="auto">
          <a:xfrm>
            <a:off x="4710113" y="630238"/>
            <a:ext cx="31686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>
                <a:latin typeface="Calibri" pitchFamily="34" charset="0"/>
              </a:rPr>
              <a:t>For Lab Analysis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3109</TotalTime>
  <Words>320</Words>
  <Application>Microsoft Office PowerPoint</Application>
  <PresentationFormat>On-screen Show (4:3)</PresentationFormat>
  <Paragraphs>69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Calibri</vt:lpstr>
      <vt:lpstr>Arial</vt:lpstr>
      <vt:lpstr>Office Theme</vt:lpstr>
      <vt:lpstr>Q:  What processes determine vertical structure &amp; fluxes in the upper water column?  Approach: a) Choose an area which is horizontally homogeneous. b) Monitor vertical transport mechanisms to infer vertical rates. c) Repeatedly measure vertical concentrations of key parameters d) Bound error due to advection &amp; shear</vt:lpstr>
      <vt:lpstr>Vertical Transport Mechanisms</vt:lpstr>
      <vt:lpstr>Bounding Horizontal Terms</vt:lpstr>
      <vt:lpstr>Slide 4</vt:lpstr>
      <vt:lpstr>Slide 5</vt:lpstr>
      <vt:lpstr>Slide 6</vt:lpstr>
      <vt:lpstr>Slide 7</vt:lpstr>
      <vt:lpstr>Slide 8</vt:lpstr>
      <vt:lpstr>Slide 9</vt:lpstr>
      <vt:lpstr>CANON PI Discussion</vt:lpstr>
      <vt:lpstr>Vehicles &amp; Logistics Issues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Q:  What processes determine vertical structure in the upper water column?  Approach: a) Choose an area which is horizontally homogeneous. b) Monitor vertical transport mechanisms to infer vertical rates. c) Repeatedly measure vertical concentrations of key parameters d) Bound error due to advection &amp; shear</dc:title>
  <dc:creator>James G. Bellingham</dc:creator>
  <cp:lastModifiedBy>thoover</cp:lastModifiedBy>
  <cp:revision>20</cp:revision>
  <dcterms:created xsi:type="dcterms:W3CDTF">2012-06-21T18:35:19Z</dcterms:created>
  <dcterms:modified xsi:type="dcterms:W3CDTF">2012-06-25T21:39:25Z</dcterms:modified>
</cp:coreProperties>
</file>