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7"/>
  </p:notesMasterIdLst>
  <p:sldIdLst>
    <p:sldId id="256" r:id="rId2"/>
    <p:sldId id="258" r:id="rId3"/>
    <p:sldId id="259" r:id="rId4"/>
    <p:sldId id="261" r:id="rId5"/>
    <p:sldId id="276" r:id="rId6"/>
    <p:sldId id="280" r:id="rId7"/>
    <p:sldId id="260" r:id="rId8"/>
    <p:sldId id="270" r:id="rId9"/>
    <p:sldId id="264" r:id="rId10"/>
    <p:sldId id="277" r:id="rId11"/>
    <p:sldId id="278" r:id="rId12"/>
    <p:sldId id="265" r:id="rId13"/>
    <p:sldId id="266" r:id="rId14"/>
    <p:sldId id="257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86328" autoAdjust="0"/>
  </p:normalViewPr>
  <p:slideViewPr>
    <p:cSldViewPr>
      <p:cViewPr>
        <p:scale>
          <a:sx n="100" d="100"/>
          <a:sy n="100" d="100"/>
        </p:scale>
        <p:origin x="-1986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ather\Desktop\HOLO%20Experiment\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ather\Desktop\HOLO%20Experiment\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eather\Desktop\HOLO%20Experiment\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85640857392825"/>
          <c:y val="1.9110969531559167E-2"/>
          <c:w val="0.84823042432195961"/>
          <c:h val="0.7788472135939298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0"/>
          </c:marker>
          <c:trendline>
            <c:trendlineType val="linear"/>
            <c:dispRSqr val="1"/>
            <c:dispEq val="0"/>
            <c:trendlineLbl>
              <c:layout>
                <c:manualLayout>
                  <c:x val="-0.2108146325459318"/>
                  <c:y val="0.22897867274980521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400"/>
                  </a:pPr>
                  <a:endParaRPr lang="en-US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'Minor axis &gt; 100 um'!$M$2:$M$22</c:f>
                <c:numCache>
                  <c:formatCode>General</c:formatCode>
                  <c:ptCount val="21"/>
                  <c:pt idx="0">
                    <c:v>0</c:v>
                  </c:pt>
                  <c:pt idx="3">
                    <c:v>0</c:v>
                  </c:pt>
                  <c:pt idx="6">
                    <c:v>1.2018504251546624</c:v>
                  </c:pt>
                  <c:pt idx="9">
                    <c:v>0.88191710368819765</c:v>
                  </c:pt>
                  <c:pt idx="12">
                    <c:v>0.33333333333333331</c:v>
                  </c:pt>
                  <c:pt idx="15">
                    <c:v>1</c:v>
                  </c:pt>
                  <c:pt idx="18">
                    <c:v>0.88191710368819742</c:v>
                  </c:pt>
                </c:numCache>
              </c:numRef>
            </c:plus>
            <c:minus>
              <c:numRef>
                <c:f>'Minor axis &gt; 100 um'!$M$2:$M$22</c:f>
                <c:numCache>
                  <c:formatCode>General</c:formatCode>
                  <c:ptCount val="21"/>
                  <c:pt idx="0">
                    <c:v>0</c:v>
                  </c:pt>
                  <c:pt idx="3">
                    <c:v>0</c:v>
                  </c:pt>
                  <c:pt idx="6">
                    <c:v>1.2018504251546624</c:v>
                  </c:pt>
                  <c:pt idx="9">
                    <c:v>0.88191710368819765</c:v>
                  </c:pt>
                  <c:pt idx="12">
                    <c:v>0.33333333333333331</c:v>
                  </c:pt>
                  <c:pt idx="15">
                    <c:v>1</c:v>
                  </c:pt>
                  <c:pt idx="18">
                    <c:v>0.88191710368819742</c:v>
                  </c:pt>
                </c:numCache>
              </c:numRef>
            </c:minus>
          </c:errBars>
          <c:xVal>
            <c:numRef>
              <c:f>'Minor axis &gt; 100 um'!$K$2:$K$22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15</c:v>
                </c:pt>
                <c:pt idx="10">
                  <c:v>15</c:v>
                </c:pt>
                <c:pt idx="11">
                  <c:v>15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30</c:v>
                </c:pt>
                <c:pt idx="16">
                  <c:v>30</c:v>
                </c:pt>
                <c:pt idx="17">
                  <c:v>30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</c:numCache>
            </c:numRef>
          </c:xVal>
          <c:yVal>
            <c:numRef>
              <c:f>'Minor axis &gt; 100 um'!$L$2:$L$22</c:f>
              <c:numCache>
                <c:formatCode>General</c:formatCode>
                <c:ptCount val="21"/>
                <c:pt idx="0">
                  <c:v>0</c:v>
                </c:pt>
                <c:pt idx="3">
                  <c:v>0</c:v>
                </c:pt>
                <c:pt idx="6">
                  <c:v>1.6666666666666667</c:v>
                </c:pt>
                <c:pt idx="9">
                  <c:v>1.3333333333333333</c:v>
                </c:pt>
                <c:pt idx="12">
                  <c:v>1.6666666666666667</c:v>
                </c:pt>
                <c:pt idx="15">
                  <c:v>7</c:v>
                </c:pt>
                <c:pt idx="18">
                  <c:v>3.3333333333333335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101184"/>
        <c:axId val="85111552"/>
      </c:scatterChart>
      <c:valAx>
        <c:axId val="85101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US" sz="1600"/>
                </a:pPr>
                <a:r>
                  <a:rPr lang="en-US" sz="1600" dirty="0"/>
                  <a:t>Known </a:t>
                </a:r>
                <a:r>
                  <a:rPr lang="en-US" sz="1600" dirty="0" smtClean="0"/>
                  <a:t>number</a:t>
                </a:r>
                <a:r>
                  <a:rPr lang="en-US" sz="1600" baseline="0" dirty="0" smtClean="0"/>
                  <a:t> of</a:t>
                </a:r>
                <a:r>
                  <a:rPr lang="en-US" sz="1600" dirty="0" smtClean="0"/>
                  <a:t> </a:t>
                </a:r>
                <a:r>
                  <a:rPr lang="en-US" sz="1600" dirty="0"/>
                  <a:t>copepods</a:t>
                </a:r>
              </a:p>
            </c:rich>
          </c:tx>
          <c:layout>
            <c:manualLayout>
              <c:xMode val="edge"/>
              <c:yMode val="edge"/>
              <c:x val="0.42993689851268607"/>
              <c:y val="0.886047822852807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5111552"/>
        <c:crosses val="autoZero"/>
        <c:crossBetween val="midCat"/>
      </c:valAx>
      <c:valAx>
        <c:axId val="851115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CA" sz="1600" dirty="0" smtClean="0"/>
                  <a:t>Average number of copepods detected</a:t>
                </a:r>
              </a:p>
            </c:rich>
          </c:tx>
          <c:layout>
            <c:manualLayout>
              <c:xMode val="edge"/>
              <c:yMode val="edge"/>
              <c:x val="1.8564741907261602E-2"/>
              <c:y val="6.9825206633096992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51011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206102362204725"/>
          <c:y val="2.8425492273382837E-2"/>
          <c:w val="0.71346784776902861"/>
          <c:h val="0.83268788705333419"/>
        </c:manualLayout>
      </c:layout>
      <c:scatterChart>
        <c:scatterStyle val="lineMarker"/>
        <c:varyColors val="0"/>
        <c:ser>
          <c:idx val="0"/>
          <c:order val="0"/>
          <c:tx>
            <c:v>Area</c:v>
          </c:tx>
          <c:spPr>
            <a:ln w="28575">
              <a:noFill/>
            </a:ln>
          </c:spPr>
          <c:marker>
            <c:symbol val="diamond"/>
            <c:size val="10"/>
          </c:marker>
          <c:trendline>
            <c:trendlineType val="linear"/>
            <c:dispRSqr val="1"/>
            <c:dispEq val="0"/>
            <c:trendlineLbl>
              <c:layout>
                <c:manualLayout>
                  <c:x val="-0.41232097550306229"/>
                  <c:y val="0.6048688193743694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400"/>
                  </a:pPr>
                  <a:endParaRPr lang="en-US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Sheet2!$D$2:$D$11</c:f>
                <c:numCache>
                  <c:formatCode>General</c:formatCode>
                  <c:ptCount val="10"/>
                  <c:pt idx="0">
                    <c:v>4914.9094804052838</c:v>
                  </c:pt>
                  <c:pt idx="1">
                    <c:v>15972.060000000003</c:v>
                  </c:pt>
                  <c:pt idx="3">
                    <c:v>7334.0685311345314</c:v>
                  </c:pt>
                  <c:pt idx="4">
                    <c:v>19122.391610417832</c:v>
                  </c:pt>
                  <c:pt idx="5">
                    <c:v>75925.593930988296</c:v>
                  </c:pt>
                  <c:pt idx="6">
                    <c:v>37586.468142213875</c:v>
                  </c:pt>
                  <c:pt idx="7">
                    <c:v>71699.347934610778</c:v>
                  </c:pt>
                  <c:pt idx="8">
                    <c:v>102719.15555481652</c:v>
                  </c:pt>
                  <c:pt idx="9">
                    <c:v>83110.272615501293</c:v>
                  </c:pt>
                </c:numCache>
              </c:numRef>
            </c:plus>
            <c:minus>
              <c:numRef>
                <c:f>Sheet2!$D$2:$D$11</c:f>
                <c:numCache>
                  <c:formatCode>General</c:formatCode>
                  <c:ptCount val="10"/>
                  <c:pt idx="0">
                    <c:v>4914.9094804052838</c:v>
                  </c:pt>
                  <c:pt idx="1">
                    <c:v>15972.060000000003</c:v>
                  </c:pt>
                  <c:pt idx="3">
                    <c:v>7334.0685311345314</c:v>
                  </c:pt>
                  <c:pt idx="4">
                    <c:v>19122.391610417832</c:v>
                  </c:pt>
                  <c:pt idx="5">
                    <c:v>75925.593930988296</c:v>
                  </c:pt>
                  <c:pt idx="6">
                    <c:v>37586.468142213875</c:v>
                  </c:pt>
                  <c:pt idx="7">
                    <c:v>71699.347934610778</c:v>
                  </c:pt>
                  <c:pt idx="8">
                    <c:v>102719.15555481652</c:v>
                  </c:pt>
                  <c:pt idx="9">
                    <c:v>83110.272615501293</c:v>
                  </c:pt>
                </c:numCache>
              </c:numRef>
            </c:minus>
          </c:errBars>
          <c:xVal>
            <c:numRef>
              <c:f>Sheet2!$B$2:$B$11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10</c:v>
                </c:pt>
                <c:pt idx="6">
                  <c:v>15</c:v>
                </c:pt>
                <c:pt idx="7">
                  <c:v>20</c:v>
                </c:pt>
                <c:pt idx="8">
                  <c:v>30</c:v>
                </c:pt>
                <c:pt idx="9">
                  <c:v>50</c:v>
                </c:pt>
              </c:numCache>
            </c:numRef>
          </c:xVal>
          <c:yVal>
            <c:numRef>
              <c:f>Sheet2!$C$2:$C$11</c:f>
              <c:numCache>
                <c:formatCode>General</c:formatCode>
                <c:ptCount val="10"/>
                <c:pt idx="0">
                  <c:v>31782.613333333309</c:v>
                </c:pt>
                <c:pt idx="1">
                  <c:v>20076.400000000001</c:v>
                </c:pt>
                <c:pt idx="2">
                  <c:v>23638.480000000018</c:v>
                </c:pt>
                <c:pt idx="3">
                  <c:v>37816.486666666671</c:v>
                </c:pt>
                <c:pt idx="4">
                  <c:v>41837.006666666675</c:v>
                </c:pt>
                <c:pt idx="5">
                  <c:v>374176.24000000005</c:v>
                </c:pt>
                <c:pt idx="6">
                  <c:v>236359.88666666666</c:v>
                </c:pt>
                <c:pt idx="7">
                  <c:v>426081.63999999972</c:v>
                </c:pt>
                <c:pt idx="8">
                  <c:v>598346.15333333355</c:v>
                </c:pt>
                <c:pt idx="9">
                  <c:v>608313.14000000013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923520"/>
        <c:axId val="84925440"/>
      </c:scatterChart>
      <c:scatterChart>
        <c:scatterStyle val="lineMarker"/>
        <c:varyColors val="0"/>
        <c:ser>
          <c:idx val="1"/>
          <c:order val="1"/>
          <c:tx>
            <c:v>Pod1951</c:v>
          </c:tx>
          <c:spPr>
            <a:ln w="28575">
              <a:noFill/>
            </a:ln>
          </c:spPr>
          <c:marker>
            <c:symbol val="square"/>
            <c:size val="11"/>
          </c:marker>
          <c:trendline>
            <c:trendlineType val="linear"/>
            <c:dispRSqr val="1"/>
            <c:dispEq val="0"/>
            <c:trendlineLbl>
              <c:layout>
                <c:manualLayout>
                  <c:x val="-0.51809875328083987"/>
                  <c:y val="0.3847358387799564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400"/>
                  </a:pPr>
                  <a:endParaRPr lang="en-US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Sheet2!$H$2:$H$11</c:f>
                <c:numCache>
                  <c:formatCode>General</c:formatCode>
                  <c:ptCount val="10"/>
                  <c:pt idx="1">
                    <c:v>6.4663230149238179E-2</c:v>
                  </c:pt>
                  <c:pt idx="2">
                    <c:v>3.4641016151377581E-2</c:v>
                  </c:pt>
                  <c:pt idx="3">
                    <c:v>8.2076561287487727E-3</c:v>
                  </c:pt>
                  <c:pt idx="4">
                    <c:v>8.852704127574277E-3</c:v>
                  </c:pt>
                  <c:pt idx="5">
                    <c:v>3.6138613853961259E-3</c:v>
                  </c:pt>
                  <c:pt idx="6">
                    <c:v>9.8149545762236563E-3</c:v>
                  </c:pt>
                  <c:pt idx="7">
                    <c:v>1.0007404665953526E-2</c:v>
                  </c:pt>
                  <c:pt idx="8">
                    <c:v>2.1169509870286277E-2</c:v>
                  </c:pt>
                  <c:pt idx="9">
                    <c:v>4.6188021535170072E-3</c:v>
                  </c:pt>
                </c:numCache>
              </c:numRef>
            </c:plus>
            <c:minus>
              <c:numRef>
                <c:f>Sheet2!$H$2:$H$11</c:f>
                <c:numCache>
                  <c:formatCode>General</c:formatCode>
                  <c:ptCount val="10"/>
                  <c:pt idx="1">
                    <c:v>6.4663230149238179E-2</c:v>
                  </c:pt>
                  <c:pt idx="2">
                    <c:v>3.4641016151377581E-2</c:v>
                  </c:pt>
                  <c:pt idx="3">
                    <c:v>8.2076561287487727E-3</c:v>
                  </c:pt>
                  <c:pt idx="4">
                    <c:v>8.852704127574277E-3</c:v>
                  </c:pt>
                  <c:pt idx="5">
                    <c:v>3.6138613853961259E-3</c:v>
                  </c:pt>
                  <c:pt idx="6">
                    <c:v>9.8149545762236563E-3</c:v>
                  </c:pt>
                  <c:pt idx="7">
                    <c:v>1.0007404665953526E-2</c:v>
                  </c:pt>
                  <c:pt idx="8">
                    <c:v>2.1169509870286277E-2</c:v>
                  </c:pt>
                  <c:pt idx="9">
                    <c:v>4.6188021535170072E-3</c:v>
                  </c:pt>
                </c:numCache>
              </c:numRef>
            </c:minus>
          </c:errBars>
          <c:xVal>
            <c:numRef>
              <c:f>Sheet2!$B$2:$B$11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10</c:v>
                </c:pt>
                <c:pt idx="6">
                  <c:v>15</c:v>
                </c:pt>
                <c:pt idx="7">
                  <c:v>20</c:v>
                </c:pt>
                <c:pt idx="8">
                  <c:v>30</c:v>
                </c:pt>
                <c:pt idx="9">
                  <c:v>50</c:v>
                </c:pt>
              </c:numCache>
            </c:numRef>
          </c:xVal>
          <c:yVal>
            <c:numRef>
              <c:f>Sheet2!$G$2:$G$11</c:f>
              <c:numCache>
                <c:formatCode>General</c:formatCode>
                <c:ptCount val="10"/>
                <c:pt idx="1">
                  <c:v>0.11200000000000002</c:v>
                </c:pt>
                <c:pt idx="2">
                  <c:v>6.0000000000000032E-2</c:v>
                </c:pt>
                <c:pt idx="3">
                  <c:v>7.6500000000000012E-2</c:v>
                </c:pt>
                <c:pt idx="4">
                  <c:v>9.2333333333333337E-2</c:v>
                </c:pt>
                <c:pt idx="5">
                  <c:v>0.1485000000000001</c:v>
                </c:pt>
                <c:pt idx="6">
                  <c:v>0.22233333333333341</c:v>
                </c:pt>
                <c:pt idx="7">
                  <c:v>0.22300000000000003</c:v>
                </c:pt>
                <c:pt idx="8">
                  <c:v>0.3193333333333333</c:v>
                </c:pt>
                <c:pt idx="9">
                  <c:v>0.29266666666666696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933632"/>
        <c:axId val="84931712"/>
      </c:scatterChart>
      <c:valAx>
        <c:axId val="84923520"/>
        <c:scaling>
          <c:orientation val="minMax"/>
          <c:max val="5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en-US" sz="1600"/>
                </a:pPr>
                <a:r>
                  <a:rPr lang="en-CA" sz="1600" dirty="0"/>
                  <a:t>Known</a:t>
                </a:r>
                <a:r>
                  <a:rPr lang="en-CA" sz="1600" baseline="0" dirty="0"/>
                  <a:t> </a:t>
                </a:r>
                <a:r>
                  <a:rPr lang="en-CA" sz="1600" baseline="0" dirty="0" smtClean="0"/>
                  <a:t>number </a:t>
                </a:r>
                <a:r>
                  <a:rPr lang="en-CA" sz="1600" baseline="0" dirty="0"/>
                  <a:t>of copepods</a:t>
                </a:r>
                <a:endParaRPr lang="en-CA" sz="1600" dirty="0"/>
              </a:p>
            </c:rich>
          </c:tx>
          <c:layout>
            <c:manualLayout>
              <c:xMode val="edge"/>
              <c:yMode val="edge"/>
              <c:x val="0.37500470253718288"/>
              <c:y val="0.9259831083206102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4925440"/>
        <c:crosses val="autoZero"/>
        <c:crossBetween val="midCat"/>
      </c:valAx>
      <c:valAx>
        <c:axId val="849254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CA" sz="1600" dirty="0" smtClean="0"/>
                  <a:t>Area (µm^2)</a:t>
                </a:r>
                <a:endParaRPr lang="en-CA" sz="1600" dirty="0"/>
              </a:p>
            </c:rich>
          </c:tx>
          <c:layout>
            <c:manualLayout>
              <c:xMode val="edge"/>
              <c:yMode val="edge"/>
              <c:x val="1.9956911636045498E-2"/>
              <c:y val="0.29694138518632884"/>
            </c:manualLayout>
          </c:layout>
          <c:overlay val="0"/>
        </c:title>
        <c:numFmt formatCode="0.00E+00" sourceLinked="0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4923520"/>
        <c:crosses val="autoZero"/>
        <c:crossBetween val="midCat"/>
      </c:valAx>
      <c:valAx>
        <c:axId val="8493171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CA" sz="1600" dirty="0"/>
                  <a:t>Pod1951</a:t>
                </a:r>
                <a:r>
                  <a:rPr lang="en-CA" sz="1600" baseline="0" dirty="0"/>
                  <a:t> </a:t>
                </a:r>
                <a:r>
                  <a:rPr lang="en-CA" sz="1600" baseline="0" dirty="0" smtClean="0"/>
                  <a:t>SHA Signal</a:t>
                </a:r>
                <a:endParaRPr lang="en-CA" sz="16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4933632"/>
        <c:crosses val="max"/>
        <c:crossBetween val="midCat"/>
      </c:valAx>
      <c:valAx>
        <c:axId val="849336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931712"/>
        <c:crosses val="autoZero"/>
        <c:crossBetween val="midCat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8457458442694666"/>
          <c:y val="6.3020732693532575E-2"/>
          <c:w val="0.13909284776902894"/>
          <c:h val="0.14200982602285819"/>
        </c:manualLayout>
      </c:layout>
      <c:overlay val="0"/>
      <c:txPr>
        <a:bodyPr/>
        <a:lstStyle/>
        <a:p>
          <a:pPr>
            <a:defRPr lang="en-US"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45833333333337"/>
          <c:y val="2.5684213868427744E-2"/>
          <c:w val="0.71668657042869655"/>
          <c:h val="0.82218059436118873"/>
        </c:manualLayout>
      </c:layout>
      <c:scatterChart>
        <c:scatterStyle val="lineMarker"/>
        <c:varyColors val="0"/>
        <c:ser>
          <c:idx val="0"/>
          <c:order val="0"/>
          <c:tx>
            <c:v>Area</c:v>
          </c:tx>
          <c:spPr>
            <a:ln w="28575">
              <a:noFill/>
            </a:ln>
          </c:spPr>
          <c:marker>
            <c:symbol val="diamond"/>
            <c:size val="10"/>
          </c:marker>
          <c:trendline>
            <c:trendlineType val="linear"/>
            <c:dispRSqr val="1"/>
            <c:dispEq val="0"/>
            <c:trendlineLbl>
              <c:layout>
                <c:manualLayout>
                  <c:x val="-0.3114002624671916"/>
                  <c:y val="0.6150206022634267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400"/>
                  </a:pPr>
                  <a:endParaRPr lang="en-US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'Overall HOLO-SHA Comp'!$D$2:$D$11</c:f>
                <c:numCache>
                  <c:formatCode>General</c:formatCode>
                  <c:ptCount val="10"/>
                  <c:pt idx="0">
                    <c:v>4914.9094804052838</c:v>
                  </c:pt>
                  <c:pt idx="1">
                    <c:v>15972.060000000003</c:v>
                  </c:pt>
                  <c:pt idx="3">
                    <c:v>7334.0685311345305</c:v>
                  </c:pt>
                  <c:pt idx="4">
                    <c:v>19122.391610417832</c:v>
                  </c:pt>
                  <c:pt idx="5">
                    <c:v>75925.593930988296</c:v>
                  </c:pt>
                  <c:pt idx="6">
                    <c:v>37586.468142213875</c:v>
                  </c:pt>
                  <c:pt idx="7">
                    <c:v>71699.347934610792</c:v>
                  </c:pt>
                  <c:pt idx="8">
                    <c:v>102719.15555481652</c:v>
                  </c:pt>
                  <c:pt idx="9">
                    <c:v>83110.272615501293</c:v>
                  </c:pt>
                </c:numCache>
              </c:numRef>
            </c:plus>
            <c:minus>
              <c:numRef>
                <c:f>'Overall HOLO-SHA Comp'!$D$2:$D$11</c:f>
                <c:numCache>
                  <c:formatCode>General</c:formatCode>
                  <c:ptCount val="10"/>
                  <c:pt idx="0">
                    <c:v>4914.9094804052838</c:v>
                  </c:pt>
                  <c:pt idx="1">
                    <c:v>15972.060000000003</c:v>
                  </c:pt>
                  <c:pt idx="3">
                    <c:v>7334.0685311345305</c:v>
                  </c:pt>
                  <c:pt idx="4">
                    <c:v>19122.391610417832</c:v>
                  </c:pt>
                  <c:pt idx="5">
                    <c:v>75925.593930988296</c:v>
                  </c:pt>
                  <c:pt idx="6">
                    <c:v>37586.468142213875</c:v>
                  </c:pt>
                  <c:pt idx="7">
                    <c:v>71699.347934610792</c:v>
                  </c:pt>
                  <c:pt idx="8">
                    <c:v>102719.15555481652</c:v>
                  </c:pt>
                  <c:pt idx="9">
                    <c:v>83110.272615501293</c:v>
                  </c:pt>
                </c:numCache>
              </c:numRef>
            </c:minus>
          </c:errBars>
          <c:xVal>
            <c:numRef>
              <c:f>'Overall HOLO-SHA Comp'!$K$2:$K$11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1.6666666666666667</c:v>
                </c:pt>
                <c:pt idx="4">
                  <c:v>4.666666666666667</c:v>
                </c:pt>
                <c:pt idx="5">
                  <c:v>7.666666666666667</c:v>
                </c:pt>
                <c:pt idx="6">
                  <c:v>14.333333333333334</c:v>
                </c:pt>
                <c:pt idx="7">
                  <c:v>17.333333333333311</c:v>
                </c:pt>
                <c:pt idx="8">
                  <c:v>25</c:v>
                </c:pt>
                <c:pt idx="9">
                  <c:v>40</c:v>
                </c:pt>
              </c:numCache>
            </c:numRef>
          </c:xVal>
          <c:yVal>
            <c:numRef>
              <c:f>'Overall HOLO-SHA Comp'!$C$2:$C$11</c:f>
              <c:numCache>
                <c:formatCode>General</c:formatCode>
                <c:ptCount val="10"/>
                <c:pt idx="0">
                  <c:v>31782.613333333313</c:v>
                </c:pt>
                <c:pt idx="1">
                  <c:v>20076.400000000001</c:v>
                </c:pt>
                <c:pt idx="2">
                  <c:v>23638.480000000014</c:v>
                </c:pt>
                <c:pt idx="3">
                  <c:v>37816.486666666671</c:v>
                </c:pt>
                <c:pt idx="4">
                  <c:v>41837.006666666675</c:v>
                </c:pt>
                <c:pt idx="5">
                  <c:v>374176.24000000005</c:v>
                </c:pt>
                <c:pt idx="6">
                  <c:v>236359.88666666669</c:v>
                </c:pt>
                <c:pt idx="7">
                  <c:v>426081.63999999972</c:v>
                </c:pt>
                <c:pt idx="8">
                  <c:v>598346.15333333355</c:v>
                </c:pt>
                <c:pt idx="9">
                  <c:v>608313.14000000013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982784"/>
        <c:axId val="84989056"/>
      </c:scatterChart>
      <c:scatterChart>
        <c:scatterStyle val="lineMarker"/>
        <c:varyColors val="0"/>
        <c:ser>
          <c:idx val="1"/>
          <c:order val="1"/>
          <c:tx>
            <c:v>Pod1951 Signal</c:v>
          </c:tx>
          <c:spPr>
            <a:ln w="28575">
              <a:noFill/>
            </a:ln>
          </c:spPr>
          <c:marker>
            <c:symbol val="square"/>
            <c:size val="10"/>
          </c:marker>
          <c:trendline>
            <c:trendlineType val="linear"/>
            <c:dispRSqr val="1"/>
            <c:dispEq val="0"/>
            <c:trendlineLbl>
              <c:layout>
                <c:manualLayout>
                  <c:x val="-0.42015715223097111"/>
                  <c:y val="0.38847243388931224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lang="en-US" sz="1400"/>
                  </a:pPr>
                  <a:endParaRPr lang="en-US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'Overall HOLO-SHA Comp'!$H$2:$H$11</c:f>
                <c:numCache>
                  <c:formatCode>General</c:formatCode>
                  <c:ptCount val="10"/>
                  <c:pt idx="1">
                    <c:v>6.4663230149238152E-2</c:v>
                  </c:pt>
                  <c:pt idx="2">
                    <c:v>3.4641016151377567E-2</c:v>
                  </c:pt>
                  <c:pt idx="3">
                    <c:v>8.207656128748771E-3</c:v>
                  </c:pt>
                  <c:pt idx="4">
                    <c:v>8.8527041275742735E-3</c:v>
                  </c:pt>
                  <c:pt idx="5">
                    <c:v>3.6138613853961255E-3</c:v>
                  </c:pt>
                  <c:pt idx="6">
                    <c:v>9.8149545762236511E-3</c:v>
                  </c:pt>
                  <c:pt idx="7">
                    <c:v>1.0007404665953522E-2</c:v>
                  </c:pt>
                  <c:pt idx="8">
                    <c:v>2.1169509870286277E-2</c:v>
                  </c:pt>
                  <c:pt idx="9">
                    <c:v>4.6188021535170064E-3</c:v>
                  </c:pt>
                </c:numCache>
              </c:numRef>
            </c:plus>
            <c:minus>
              <c:numRef>
                <c:f>'Overall HOLO-SHA Comp'!$H$2:$H$11</c:f>
                <c:numCache>
                  <c:formatCode>General</c:formatCode>
                  <c:ptCount val="10"/>
                  <c:pt idx="1">
                    <c:v>6.4663230149238152E-2</c:v>
                  </c:pt>
                  <c:pt idx="2">
                    <c:v>3.4641016151377567E-2</c:v>
                  </c:pt>
                  <c:pt idx="3">
                    <c:v>8.207656128748771E-3</c:v>
                  </c:pt>
                  <c:pt idx="4">
                    <c:v>8.8527041275742735E-3</c:v>
                  </c:pt>
                  <c:pt idx="5">
                    <c:v>3.6138613853961255E-3</c:v>
                  </c:pt>
                  <c:pt idx="6">
                    <c:v>9.8149545762236511E-3</c:v>
                  </c:pt>
                  <c:pt idx="7">
                    <c:v>1.0007404665953522E-2</c:v>
                  </c:pt>
                  <c:pt idx="8">
                    <c:v>2.1169509870286277E-2</c:v>
                  </c:pt>
                  <c:pt idx="9">
                    <c:v>4.6188021535170064E-3</c:v>
                  </c:pt>
                </c:numCache>
              </c:numRef>
            </c:minus>
          </c:errBars>
          <c:xVal>
            <c:numRef>
              <c:f>'Overall HOLO-SHA Comp'!$K$2:$K$11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1.6666666666666667</c:v>
                </c:pt>
                <c:pt idx="4">
                  <c:v>4.666666666666667</c:v>
                </c:pt>
                <c:pt idx="5">
                  <c:v>7.666666666666667</c:v>
                </c:pt>
                <c:pt idx="6">
                  <c:v>14.333333333333334</c:v>
                </c:pt>
                <c:pt idx="7">
                  <c:v>17.333333333333311</c:v>
                </c:pt>
                <c:pt idx="8">
                  <c:v>25</c:v>
                </c:pt>
                <c:pt idx="9">
                  <c:v>40</c:v>
                </c:pt>
              </c:numCache>
            </c:numRef>
          </c:xVal>
          <c:yVal>
            <c:numRef>
              <c:f>'Overall HOLO-SHA Comp'!$G$2:$G$11</c:f>
              <c:numCache>
                <c:formatCode>General</c:formatCode>
                <c:ptCount val="10"/>
                <c:pt idx="1">
                  <c:v>0.112</c:v>
                </c:pt>
                <c:pt idx="2">
                  <c:v>6.0000000000000026E-2</c:v>
                </c:pt>
                <c:pt idx="3">
                  <c:v>7.6499999999999999E-2</c:v>
                </c:pt>
                <c:pt idx="4">
                  <c:v>9.2333333333333337E-2</c:v>
                </c:pt>
                <c:pt idx="5">
                  <c:v>0.14850000000000008</c:v>
                </c:pt>
                <c:pt idx="6">
                  <c:v>0.22233333333333341</c:v>
                </c:pt>
                <c:pt idx="7">
                  <c:v>0.223</c:v>
                </c:pt>
                <c:pt idx="8">
                  <c:v>0.3193333333333333</c:v>
                </c:pt>
                <c:pt idx="9">
                  <c:v>0.29266666666666691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997248"/>
        <c:axId val="84990976"/>
      </c:scatterChart>
      <c:valAx>
        <c:axId val="84982784"/>
        <c:scaling>
          <c:orientation val="minMax"/>
          <c:max val="5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lang="en-US" sz="1600"/>
                </a:pPr>
                <a:r>
                  <a:rPr lang="en-US" sz="1600" dirty="0" smtClean="0"/>
                  <a:t>Number </a:t>
                </a:r>
                <a:r>
                  <a:rPr lang="en-US" sz="1600" dirty="0"/>
                  <a:t>of copepods on filter</a:t>
                </a:r>
              </a:p>
            </c:rich>
          </c:tx>
          <c:layout>
            <c:manualLayout>
              <c:xMode val="edge"/>
              <c:yMode val="edge"/>
              <c:x val="0.35846828521434831"/>
              <c:y val="0.91644423983292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4989056"/>
        <c:crosses val="autoZero"/>
        <c:crossBetween val="midCat"/>
      </c:valAx>
      <c:valAx>
        <c:axId val="849890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US" sz="1600" dirty="0">
                    <a:latin typeface="+mn-lt"/>
                  </a:rPr>
                  <a:t>Area </a:t>
                </a:r>
                <a:r>
                  <a:rPr lang="en-US" sz="1600" dirty="0" smtClean="0">
                    <a:latin typeface="+mn-lt"/>
                  </a:rPr>
                  <a:t>(</a:t>
                </a:r>
                <a:r>
                  <a:rPr lang="en-US" sz="1600" dirty="0" smtClean="0">
                    <a:latin typeface="+mn-lt"/>
                    <a:cs typeface="Times New Roman"/>
                  </a:rPr>
                  <a:t>µ</a:t>
                </a:r>
                <a:r>
                  <a:rPr lang="en-US" sz="1600" dirty="0" smtClean="0">
                    <a:latin typeface="+mn-lt"/>
                  </a:rPr>
                  <a:t>m</a:t>
                </a:r>
                <a:r>
                  <a:rPr lang="en-CA" sz="1600" dirty="0" smtClean="0">
                    <a:latin typeface="+mn-lt"/>
                  </a:rPr>
                  <a:t>^</a:t>
                </a:r>
                <a:r>
                  <a:rPr lang="en-US" sz="1600" dirty="0" smtClean="0">
                    <a:latin typeface="+mn-lt"/>
                  </a:rPr>
                  <a:t>2</a:t>
                </a:r>
                <a:r>
                  <a:rPr lang="en-US" sz="1600" dirty="0">
                    <a:latin typeface="+mn-lt"/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1.8546369203849521E-2"/>
              <c:y val="0.29437635819716096"/>
            </c:manualLayout>
          </c:layout>
          <c:overlay val="0"/>
        </c:title>
        <c:numFmt formatCode="0.00E+00" sourceLinked="0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4982784"/>
        <c:crosses val="autoZero"/>
        <c:crossBetween val="midCat"/>
      </c:valAx>
      <c:valAx>
        <c:axId val="84990976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lang="en-US" sz="1600"/>
                </a:pPr>
                <a:r>
                  <a:rPr lang="en-US" sz="1600" dirty="0"/>
                  <a:t>Pod1951 SHA </a:t>
                </a:r>
                <a:r>
                  <a:rPr lang="en-US" sz="1600" dirty="0" smtClean="0"/>
                  <a:t>Signal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93452679352580925"/>
              <c:y val="0.2517263215081985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/>
            </a:pPr>
            <a:endParaRPr lang="en-US"/>
          </a:p>
        </c:txPr>
        <c:crossAx val="84997248"/>
        <c:crosses val="max"/>
        <c:crossBetween val="midCat"/>
      </c:valAx>
      <c:valAx>
        <c:axId val="84997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990976"/>
        <c:crosses val="autoZero"/>
        <c:crossBetween val="midCat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6157797462817144"/>
          <c:y val="7.7395674546092141E-2"/>
          <c:w val="0.21016272965879265"/>
          <c:h val="0.14092434749626076"/>
        </c:manualLayout>
      </c:layout>
      <c:overlay val="0"/>
      <c:txPr>
        <a:bodyPr/>
        <a:lstStyle/>
        <a:p>
          <a:pPr>
            <a:defRPr lang="en-US"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6E8A0-08D1-460B-AC8F-8B0BAD68EEA1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CCCA3-4A94-40B1-A0C1-2275167BC3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09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Development</a:t>
            </a:r>
            <a:r>
              <a:rPr lang="en-CA" baseline="0" dirty="0" smtClean="0"/>
              <a:t> </a:t>
            </a:r>
            <a:r>
              <a:rPr lang="en-CA" baseline="0" dirty="0" smtClean="0"/>
              <a:t>of communities in </a:t>
            </a:r>
            <a:r>
              <a:rPr lang="en-CA" baseline="0" dirty="0" smtClean="0"/>
              <a:t>fronts/upwelling, </a:t>
            </a:r>
            <a:r>
              <a:rPr lang="en-CA" baseline="0" dirty="0" smtClean="0"/>
              <a:t>HAB monitoring, larval recruitment, ocean acidification, climate change</a:t>
            </a:r>
            <a:endParaRPr lang="en-CA" dirty="0" smtClean="0"/>
          </a:p>
          <a:p>
            <a:r>
              <a:rPr lang="en-CA" baseline="0" dirty="0" smtClean="0"/>
              <a:t>Plankton </a:t>
            </a:r>
            <a:r>
              <a:rPr lang="en-CA" baseline="0" dirty="0" smtClean="0"/>
              <a:t>sensors look for signatures, but what are they actually seeing? This is where the HOLO comes in</a:t>
            </a:r>
          </a:p>
          <a:p>
            <a:endParaRPr lang="en-CA" baseline="0" dirty="0" smtClean="0"/>
          </a:p>
          <a:p>
            <a:r>
              <a:rPr lang="en-CA" baseline="0" dirty="0" smtClean="0"/>
              <a:t>Plots: Temperature, backscatter at 420nm, backscatter at 700 nm, chlorophyll, bioluminescence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Actual copepods filtered</a:t>
            </a:r>
            <a:r>
              <a:rPr lang="en-CA" baseline="0" dirty="0" smtClean="0"/>
              <a:t> – almost identical R^2 to number of copepods in sample, but steeper slope due to slightly lower numbers on </a:t>
            </a:r>
            <a:r>
              <a:rPr lang="en-CA" baseline="0" dirty="0" smtClean="0"/>
              <a:t>filter</a:t>
            </a: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08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Plenty of other ideas for future bench top use of this instrument –</a:t>
            </a:r>
          </a:p>
          <a:p>
            <a:r>
              <a:rPr lang="en-US" baseline="0" dirty="0" smtClean="0"/>
              <a:t>	Consistently light or dark sampling chamber so as to eliminate behavioral bias in copepods</a:t>
            </a:r>
          </a:p>
          <a:p>
            <a:endParaRPr lang="en-US" baseline="0" dirty="0" smtClean="0"/>
          </a:p>
          <a:p>
            <a:r>
              <a:rPr lang="en-US" baseline="0" dirty="0" smtClean="0"/>
              <a:t>Use on LR-AUVs with decreased housing size and weight – replace gulper samples in taxonomic analysis of plankton community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99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Thomas</a:t>
            </a:r>
            <a:r>
              <a:rPr lang="en-US" baseline="0" dirty="0" smtClean="0"/>
              <a:t> and the LR-AUV Lab</a:t>
            </a:r>
          </a:p>
          <a:p>
            <a:r>
              <a:rPr lang="en-US" baseline="0" dirty="0" err="1" smtClean="0"/>
              <a:t>Elif</a:t>
            </a:r>
            <a:r>
              <a:rPr lang="en-US" baseline="0" dirty="0" smtClean="0"/>
              <a:t> and the </a:t>
            </a:r>
            <a:r>
              <a:rPr lang="en-US" baseline="0" dirty="0" err="1" smtClean="0"/>
              <a:t>Scholin</a:t>
            </a:r>
            <a:r>
              <a:rPr lang="en-US" baseline="0" dirty="0" smtClean="0"/>
              <a:t> Lab</a:t>
            </a:r>
          </a:p>
          <a:p>
            <a:r>
              <a:rPr lang="en-US" dirty="0" err="1" smtClean="0"/>
              <a:t>Vrijenhoek</a:t>
            </a:r>
            <a:r>
              <a:rPr lang="en-US" dirty="0" smtClean="0"/>
              <a:t> Lab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46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r>
              <a:rPr lang="en-US" baseline="0" dirty="0" smtClean="0"/>
              <a:t> </a:t>
            </a:r>
            <a:r>
              <a:rPr lang="en-US" baseline="0" dirty="0" smtClean="0"/>
              <a:t>banks for better taxonomic analysis, more detailed particle statistics (</a:t>
            </a:r>
            <a:r>
              <a:rPr lang="en-US" baseline="0" dirty="0" err="1" smtClean="0"/>
              <a:t>major+minor</a:t>
            </a:r>
            <a:r>
              <a:rPr lang="en-US" baseline="0" dirty="0" smtClean="0"/>
              <a:t> axes, particle </a:t>
            </a:r>
            <a:r>
              <a:rPr lang="en-US" baseline="0" dirty="0" err="1" smtClean="0"/>
              <a:t>area+volume</a:t>
            </a:r>
            <a:r>
              <a:rPr lang="en-US" baseline="0" dirty="0" smtClean="0"/>
              <a:t>, numbers of particles in size classes. </a:t>
            </a:r>
          </a:p>
          <a:p>
            <a:r>
              <a:rPr lang="en-US" baseline="0" dirty="0" smtClean="0"/>
              <a:t>Images give depth through holograph, location in holograph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Sampling rate 0.2</a:t>
            </a:r>
            <a:r>
              <a:rPr lang="en-US" baseline="0" dirty="0" smtClean="0"/>
              <a:t> Hz constantly, or faster burst modes, but lags in sampling due to time for storage</a:t>
            </a:r>
            <a:endParaRPr lang="en-US" dirty="0" smtClean="0"/>
          </a:p>
          <a:p>
            <a:r>
              <a:rPr lang="en-US" dirty="0" smtClean="0"/>
              <a:t>Solid</a:t>
            </a:r>
            <a:r>
              <a:rPr lang="en-US" baseline="0" dirty="0" smtClean="0"/>
              <a:t> state laser diode @ 658 nm</a:t>
            </a:r>
          </a:p>
          <a:p>
            <a:r>
              <a:rPr lang="en-US" baseline="0" dirty="0" smtClean="0"/>
              <a:t>2 MB hologram size</a:t>
            </a:r>
          </a:p>
          <a:p>
            <a:r>
              <a:rPr lang="en-US" dirty="0" smtClean="0"/>
              <a:t>Sampling volume 1.86 cm3</a:t>
            </a:r>
          </a:p>
          <a:p>
            <a:r>
              <a:rPr lang="en-US" dirty="0" smtClean="0"/>
              <a:t>Max current</a:t>
            </a:r>
            <a:r>
              <a:rPr lang="en-US" baseline="0" dirty="0" smtClean="0"/>
              <a:t> velocity 0.4 m/s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6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Intertidal </a:t>
            </a:r>
            <a:r>
              <a:rPr lang="en-US" baseline="0" dirty="0" err="1" smtClean="0"/>
              <a:t>harpacticoid</a:t>
            </a:r>
            <a:r>
              <a:rPr lang="en-US" baseline="0" dirty="0" smtClean="0"/>
              <a:t> copepod, </a:t>
            </a:r>
            <a:r>
              <a:rPr lang="en-US" baseline="0" dirty="0" smtClean="0"/>
              <a:t>very hardy in culture </a:t>
            </a:r>
            <a:r>
              <a:rPr lang="en-US" baseline="0" dirty="0" smtClean="0"/>
              <a:t>– keep this in mind for behavioral issues</a:t>
            </a:r>
          </a:p>
          <a:p>
            <a:endParaRPr lang="en-US" dirty="0" smtClean="0"/>
          </a:p>
          <a:p>
            <a:r>
              <a:rPr lang="en-US" dirty="0" smtClean="0"/>
              <a:t>Isolated from monospecific</a:t>
            </a:r>
            <a:r>
              <a:rPr lang="en-US" baseline="0" dirty="0" smtClean="0"/>
              <a:t> culture, on 80um filter using a dissecting microscope</a:t>
            </a:r>
            <a:endParaRPr lang="en-US" dirty="0" smtClean="0"/>
          </a:p>
          <a:p>
            <a:r>
              <a:rPr lang="en-US" dirty="0" smtClean="0"/>
              <a:t>3 min sample</a:t>
            </a:r>
            <a:r>
              <a:rPr lang="en-US" baseline="0" dirty="0" smtClean="0"/>
              <a:t> time in chamber, water motion with gentle pipetting, captured on 60um nylon mesh filter</a:t>
            </a:r>
          </a:p>
          <a:p>
            <a:r>
              <a:rPr lang="en-US" baseline="0" dirty="0" smtClean="0"/>
              <a:t>Chamber rinsed with 3 washes of FSW to keep samples independent – issues with this discussed later, from controls to highest concentrations to decrease affects of any contamination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While a flow through system would be ideal, the experiment</a:t>
            </a:r>
            <a:r>
              <a:rPr lang="en-US" baseline="0" dirty="0" smtClean="0"/>
              <a:t>al set ups tried this summer failed to provide reliable or consistent copepods detections. Especially without ripples </a:t>
            </a:r>
            <a:r>
              <a:rPr lang="en-US" baseline="0" dirty="0" err="1" smtClean="0"/>
              <a:t>interfereing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1- Raw holograph</a:t>
            </a:r>
            <a:r>
              <a:rPr lang="en-CA" baseline="0" dirty="0" smtClean="0"/>
              <a:t> produced</a:t>
            </a:r>
          </a:p>
          <a:p>
            <a:r>
              <a:rPr lang="en-CA" baseline="0" dirty="0" smtClean="0"/>
              <a:t>2- montage from research code</a:t>
            </a:r>
          </a:p>
          <a:p>
            <a:r>
              <a:rPr lang="en-CA" baseline="0" dirty="0" smtClean="0"/>
              <a:t>4- particle detail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Steps through a raw</a:t>
            </a:r>
            <a:r>
              <a:rPr lang="en-US" baseline="0" dirty="0" smtClean="0"/>
              <a:t> output holograph, particle comes into focus partway through the slices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8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RNA</a:t>
            </a:r>
            <a:r>
              <a:rPr lang="en-US" baseline="0" dirty="0" smtClean="0"/>
              <a:t> in a sample can be confused because juveniles or newer have amounts of RNA for their size than larger “fat and happy” copepods (see work by </a:t>
            </a:r>
            <a:r>
              <a:rPr lang="en-US" baseline="0" dirty="0" err="1" smtClean="0"/>
              <a:t>Vrijenhoek’s</a:t>
            </a:r>
            <a:r>
              <a:rPr lang="en-US" baseline="0" dirty="0" smtClean="0"/>
              <a:t> intern from last summer)</a:t>
            </a:r>
          </a:p>
          <a:p>
            <a:endParaRPr lang="en-US" baseline="0" dirty="0" smtClean="0"/>
          </a:p>
          <a:p>
            <a:r>
              <a:rPr lang="en-US" baseline="0" dirty="0" smtClean="0"/>
              <a:t>A single, relatively “fresh” culture was used for this experiment, so shouldn’t be much variation due to different sized/aged individuals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63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Capture probe used to isolate the </a:t>
            </a:r>
            <a:r>
              <a:rPr lang="en-US" baseline="0" dirty="0" err="1" smtClean="0"/>
              <a:t>rRNA</a:t>
            </a:r>
            <a:r>
              <a:rPr lang="en-US" baseline="0" dirty="0" smtClean="0"/>
              <a:t> of the specific taxa while the signal probe binds to a more general part of the </a:t>
            </a:r>
            <a:r>
              <a:rPr lang="en-US" baseline="0" dirty="0" err="1" smtClean="0"/>
              <a:t>rRNA</a:t>
            </a:r>
            <a:r>
              <a:rPr lang="en-US" baseline="0" dirty="0" smtClean="0"/>
              <a:t> and produces the colorimetric reaction that is read to give the signal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91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Detected</a:t>
            </a:r>
            <a:r>
              <a:rPr lang="en-CA" baseline="0" dirty="0" smtClean="0"/>
              <a:t> vs. Actual copepods – variable, but I suspect this relationship would improve with more replicates and more consistent sampling techniques</a:t>
            </a:r>
          </a:p>
          <a:p>
            <a:r>
              <a:rPr lang="en-CA" baseline="0" dirty="0" smtClean="0"/>
              <a:t>Increase is fairly clear, but low number of replicates (3) </a:t>
            </a:r>
          </a:p>
          <a:p>
            <a:r>
              <a:rPr lang="en-CA" baseline="0" dirty="0" smtClean="0"/>
              <a:t>Average Detection rate: 9.8%</a:t>
            </a:r>
          </a:p>
          <a:p>
            <a:r>
              <a:rPr lang="en-CA" baseline="0" dirty="0" smtClean="0"/>
              <a:t>	This isn’t too bad since the sample chamber is only 4% of the sample volume</a:t>
            </a:r>
          </a:p>
          <a:p>
            <a:r>
              <a:rPr lang="en-CA" baseline="0" dirty="0" smtClean="0"/>
              <a:t>	For 50 evenly distributed, non-moving particles, should only pick up 2</a:t>
            </a:r>
          </a:p>
          <a:p>
            <a:r>
              <a:rPr lang="en-CA" baseline="0" dirty="0" smtClean="0"/>
              <a:t>50 picked as highest concentration as 1/mL is a very high naturally occurring concentration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Relationship between area,</a:t>
            </a:r>
            <a:r>
              <a:rPr lang="en-CA" baseline="0" dirty="0" smtClean="0"/>
              <a:t> copepods and SHA, copepods – very similar, yay!</a:t>
            </a:r>
          </a:p>
          <a:p>
            <a:r>
              <a:rPr lang="en-CA" baseline="0" dirty="0" smtClean="0"/>
              <a:t>Possible leveling off of signal and area detected at higher levels, but likely and artifact </a:t>
            </a:r>
          </a:p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CCCA3-4A94-40B1-A0C1-2275167BC368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02142ED-DE35-43C3-AF55-341DCFA6627A}" type="datetimeFigureOut">
              <a:rPr lang="en-US" smtClean="0"/>
              <a:pPr/>
              <a:t>8/14/2013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AFDFC87-5175-4EC9-A0D6-819F503EB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57400"/>
            <a:ext cx="8458200" cy="1470025"/>
          </a:xfrm>
        </p:spPr>
        <p:txBody>
          <a:bodyPr>
            <a:noAutofit/>
          </a:bodyPr>
          <a:lstStyle/>
          <a:p>
            <a:r>
              <a:rPr lang="en-US" sz="4000" dirty="0" smtClean="0"/>
              <a:t>Through the Looking Glass: </a:t>
            </a:r>
            <a:br>
              <a:rPr lang="en-US" sz="4000" dirty="0" smtClean="0"/>
            </a:br>
            <a:r>
              <a:rPr lang="en-US" sz="4000" dirty="0" smtClean="0"/>
              <a:t>	</a:t>
            </a:r>
            <a:r>
              <a:rPr lang="en-US" sz="3600" dirty="0" smtClean="0"/>
              <a:t>A Comparison of </a:t>
            </a:r>
            <a:r>
              <a:rPr lang="en-US" sz="3200" dirty="0" smtClean="0"/>
              <a:t>Holographic and 	Molecular Detection </a:t>
            </a:r>
            <a:r>
              <a:rPr lang="en-US" sz="3200" dirty="0" smtClean="0"/>
              <a:t>of Plankton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038608"/>
            <a:ext cx="4229100" cy="533400"/>
          </a:xfrm>
        </p:spPr>
        <p:txBody>
          <a:bodyPr>
            <a:noAutofit/>
          </a:bodyPr>
          <a:lstStyle/>
          <a:p>
            <a:r>
              <a:rPr lang="en-US" sz="2000" b="1" spc="300" dirty="0" smtClean="0">
                <a:solidFill>
                  <a:schemeClr val="accent1"/>
                </a:solidFill>
                <a:latin typeface="+mj-lt"/>
              </a:rPr>
              <a:t>Heather Fulton-Bennett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759952"/>
            <a:ext cx="2667000" cy="164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861436"/>
            <a:ext cx="1731339" cy="144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5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75425"/>
              </p:ext>
            </p:extLst>
          </p:nvPr>
        </p:nvGraphicFramePr>
        <p:xfrm>
          <a:off x="0" y="1268760"/>
          <a:ext cx="9144000" cy="5596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Results</a:t>
            </a:r>
            <a:endParaRPr lang="en-US" sz="36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353988"/>
              </p:ext>
            </p:extLst>
          </p:nvPr>
        </p:nvGraphicFramePr>
        <p:xfrm>
          <a:off x="0" y="1268760"/>
          <a:ext cx="914400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Results</a:t>
            </a:r>
            <a:endParaRPr lang="en-US" sz="36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Conclusions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5040560" cy="508975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Strong correlation between </a:t>
            </a:r>
            <a:r>
              <a:rPr lang="en-US" sz="2400" dirty="0" smtClean="0"/>
              <a:t>copepods </a:t>
            </a:r>
            <a:r>
              <a:rPr lang="en-US" sz="2400" dirty="0" smtClean="0"/>
              <a:t>detected by the LISST-HOLO and SHA analyses</a:t>
            </a:r>
          </a:p>
          <a:p>
            <a:r>
              <a:rPr lang="en-US" sz="2400" dirty="0" smtClean="0"/>
              <a:t>Strong correlation between known numbers of copepods and their HOLO and SHA signals</a:t>
            </a:r>
          </a:p>
          <a:p>
            <a:r>
              <a:rPr lang="en-US" sz="2400" dirty="0" smtClean="0"/>
              <a:t>Low percentage of </a:t>
            </a:r>
            <a:r>
              <a:rPr lang="en-US" sz="2400" dirty="0" smtClean="0"/>
              <a:t>copepods </a:t>
            </a:r>
            <a:r>
              <a:rPr lang="en-US" sz="2400" dirty="0" smtClean="0"/>
              <a:t>detected</a:t>
            </a:r>
          </a:p>
          <a:p>
            <a:r>
              <a:rPr lang="en-US" sz="2400" dirty="0" smtClean="0"/>
              <a:t>LISST-HOLO is useful for plankton imaging, but is likely under-sampling communities</a:t>
            </a:r>
          </a:p>
          <a:p>
            <a:r>
              <a:rPr lang="en-US" sz="2400" dirty="0" smtClean="0"/>
              <a:t>Manufacturers software package </a:t>
            </a:r>
            <a:r>
              <a:rPr lang="en-US" sz="2400" dirty="0" smtClean="0"/>
              <a:t>requires </a:t>
            </a:r>
            <a:r>
              <a:rPr lang="en-US" sz="2400" dirty="0" smtClean="0"/>
              <a:t>careful use of settings to produce results comparable hand processing of holographs</a:t>
            </a:r>
          </a:p>
          <a:p>
            <a:endParaRPr lang="en-US" dirty="0"/>
          </a:p>
        </p:txBody>
      </p:sp>
      <p:pic>
        <p:nvPicPr>
          <p:cNvPr id="5" name="Picture 2" descr="C:\Users\hfbennett\Desktop\Presentation HOLOs\059-1023-10-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1" r="14557"/>
          <a:stretch/>
        </p:blipFill>
        <p:spPr bwMode="auto">
          <a:xfrm>
            <a:off x="5868144" y="1362249"/>
            <a:ext cx="3098607" cy="473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39818" y="6091367"/>
            <a:ext cx="19143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Heather Fulton-Bennett/MBARI 2013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0739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Further Work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14488"/>
            <a:ext cx="5410944" cy="4591824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Develop l</a:t>
            </a:r>
            <a:r>
              <a:rPr lang="en-US" sz="2400" dirty="0" smtClean="0"/>
              <a:t>aboratory </a:t>
            </a:r>
            <a:r>
              <a:rPr lang="en-US" sz="2400" dirty="0" smtClean="0"/>
              <a:t>flow-through system to better mimic </a:t>
            </a:r>
            <a:r>
              <a:rPr lang="en-US" sz="2400" i="1" dirty="0" smtClean="0"/>
              <a:t>in situ </a:t>
            </a:r>
            <a:r>
              <a:rPr lang="en-US" sz="2400" dirty="0" smtClean="0"/>
              <a:t>AUV </a:t>
            </a:r>
            <a:r>
              <a:rPr lang="en-US" sz="2400" dirty="0" smtClean="0"/>
              <a:t>collection data</a:t>
            </a:r>
            <a:endParaRPr lang="en-US" sz="2400" dirty="0"/>
          </a:p>
          <a:p>
            <a:r>
              <a:rPr lang="en-US" sz="2400" dirty="0" smtClean="0"/>
              <a:t>Explore detection of other </a:t>
            </a:r>
            <a:r>
              <a:rPr lang="en-US" sz="2400" dirty="0" smtClean="0"/>
              <a:t>zooplankton,  </a:t>
            </a:r>
            <a:r>
              <a:rPr lang="en-US" sz="2400" dirty="0" smtClean="0"/>
              <a:t>phytoplankton, and mixed communities for instrument optimization</a:t>
            </a:r>
          </a:p>
          <a:p>
            <a:r>
              <a:rPr lang="en-US" sz="2400" dirty="0" smtClean="0"/>
              <a:t>Compare results with </a:t>
            </a:r>
            <a:r>
              <a:rPr lang="en-US" sz="2400" dirty="0" smtClean="0"/>
              <a:t>LISST-100x system</a:t>
            </a:r>
          </a:p>
          <a:p>
            <a:r>
              <a:rPr lang="en-US" sz="2400" dirty="0" smtClean="0"/>
              <a:t>Compare LISST-HOLO with other holographic imaging systems</a:t>
            </a:r>
          </a:p>
          <a:p>
            <a:r>
              <a:rPr lang="en-US" sz="2400" dirty="0" smtClean="0"/>
              <a:t>Potential use on long range AUVs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876256" y="6054353"/>
            <a:ext cx="19106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Heather Fulton-Bennett/MBARI 2013</a:t>
            </a:r>
            <a:endParaRPr lang="en-US" sz="800" dirty="0"/>
          </a:p>
        </p:txBody>
      </p:sp>
      <p:pic>
        <p:nvPicPr>
          <p:cNvPr id="6" name="Picture 2" descr="C:\Users\hfbennett\Desktop\Downloads\DSC_81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02268"/>
            <a:ext cx="2918785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096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Acknowledgements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>
            <a:normAutofit/>
          </a:bodyPr>
          <a:lstStyle/>
          <a:p>
            <a:r>
              <a:rPr lang="en-US" sz="2600" dirty="0" smtClean="0"/>
              <a:t>Drew </a:t>
            </a:r>
            <a:r>
              <a:rPr lang="en-US" sz="2600" dirty="0" err="1" smtClean="0"/>
              <a:t>Gashler</a:t>
            </a:r>
            <a:r>
              <a:rPr lang="en-US" sz="2600" dirty="0" smtClean="0"/>
              <a:t> Scholarship –</a:t>
            </a:r>
          </a:p>
          <a:p>
            <a:pPr lvl="1"/>
            <a:r>
              <a:rPr lang="en-US" dirty="0" smtClean="0"/>
              <a:t> The </a:t>
            </a:r>
            <a:r>
              <a:rPr lang="en-US" dirty="0" err="1" smtClean="0"/>
              <a:t>Gashler</a:t>
            </a:r>
            <a:r>
              <a:rPr lang="en-US" dirty="0" smtClean="0"/>
              <a:t> Family and Friends of Moss Landing Marine Labs</a:t>
            </a:r>
          </a:p>
          <a:p>
            <a:r>
              <a:rPr lang="en-US" sz="2600" dirty="0" smtClean="0"/>
              <a:t>Jim Bellingham</a:t>
            </a:r>
          </a:p>
          <a:p>
            <a:r>
              <a:rPr lang="en-US" sz="2600" dirty="0" smtClean="0"/>
              <a:t>Julio Harvey </a:t>
            </a:r>
          </a:p>
          <a:p>
            <a:r>
              <a:rPr lang="en-US" sz="2600" dirty="0" smtClean="0"/>
              <a:t>John Ryan</a:t>
            </a:r>
          </a:p>
          <a:p>
            <a:r>
              <a:rPr lang="en-US" sz="2600" dirty="0" smtClean="0"/>
              <a:t>Thomas Hoover, </a:t>
            </a:r>
            <a:r>
              <a:rPr lang="en-US" sz="2600" dirty="0" err="1" smtClean="0"/>
              <a:t>Elif</a:t>
            </a:r>
            <a:r>
              <a:rPr lang="en-US" sz="2600" dirty="0" smtClean="0"/>
              <a:t> </a:t>
            </a:r>
            <a:r>
              <a:rPr lang="en-US" sz="2600" dirty="0" err="1" smtClean="0"/>
              <a:t>Demir</a:t>
            </a:r>
            <a:r>
              <a:rPr lang="en-US" sz="2600" dirty="0" smtClean="0"/>
              <a:t>-Hilton, </a:t>
            </a:r>
            <a:r>
              <a:rPr lang="en-US" sz="2600" dirty="0" err="1" smtClean="0"/>
              <a:t>Danelle</a:t>
            </a:r>
            <a:r>
              <a:rPr lang="en-US" sz="2600" dirty="0" smtClean="0"/>
              <a:t> Cline</a:t>
            </a:r>
          </a:p>
          <a:p>
            <a:r>
              <a:rPr lang="en-US" sz="2600" dirty="0" smtClean="0"/>
              <a:t>George Matsumoto, Linda </a:t>
            </a:r>
            <a:r>
              <a:rPr lang="en-US" sz="2600" dirty="0" err="1" smtClean="0"/>
              <a:t>Kunhz</a:t>
            </a:r>
            <a:r>
              <a:rPr lang="en-US" sz="2600" dirty="0" smtClean="0"/>
              <a:t>, and the fabulous MBARI Interns</a:t>
            </a:r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100" y="5526035"/>
            <a:ext cx="1612900" cy="134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602569"/>
            <a:ext cx="2020824" cy="124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65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2" t="29804" r="5527" b="29242"/>
          <a:stretch/>
        </p:blipFill>
        <p:spPr>
          <a:xfrm>
            <a:off x="3476730" y="3429000"/>
            <a:ext cx="4501662" cy="191923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066800" y="1981200"/>
            <a:ext cx="3352800" cy="1524000"/>
          </a:xfrm>
          <a:prstGeom prst="wedgeRoundRectCallout">
            <a:avLst>
              <a:gd name="adj1" fmla="val 32969"/>
              <a:gd name="adj2" fmla="val 6164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3600"/>
            <a:ext cx="28194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579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714488"/>
            <a:ext cx="4500594" cy="4860048"/>
          </a:xfrm>
        </p:spPr>
        <p:txBody>
          <a:bodyPr>
            <a:noAutofit/>
          </a:bodyPr>
          <a:lstStyle/>
          <a:p>
            <a:r>
              <a:rPr lang="en-US" sz="2400" dirty="0" smtClean="0"/>
              <a:t>Monitoring of plankton communities is increasingly important</a:t>
            </a:r>
          </a:p>
          <a:p>
            <a:r>
              <a:rPr lang="en-US" sz="2400" dirty="0" smtClean="0"/>
              <a:t>AUV expeditions monitor areas of interest with </a:t>
            </a:r>
            <a:r>
              <a:rPr lang="en-US" sz="2400" dirty="0" smtClean="0"/>
              <a:t>biological</a:t>
            </a:r>
            <a:r>
              <a:rPr lang="en-US" sz="2400" dirty="0" smtClean="0"/>
              <a:t>, chemical, and physical sensors</a:t>
            </a:r>
          </a:p>
          <a:p>
            <a:r>
              <a:rPr lang="en-US" sz="2400" dirty="0" smtClean="0"/>
              <a:t>Plankton </a:t>
            </a:r>
            <a:r>
              <a:rPr lang="en-US" sz="2400" dirty="0"/>
              <a:t>sensing systems: </a:t>
            </a:r>
            <a:r>
              <a:rPr lang="en-US" sz="2400" dirty="0" smtClean="0"/>
              <a:t>fluorometers</a:t>
            </a:r>
            <a:r>
              <a:rPr lang="en-US" sz="2400" dirty="0" smtClean="0"/>
              <a:t>, </a:t>
            </a:r>
            <a:r>
              <a:rPr lang="en-US" sz="2400" dirty="0"/>
              <a:t>LOPC, LISST-100x</a:t>
            </a:r>
            <a:r>
              <a:rPr lang="en-US" sz="2400" dirty="0" smtClean="0"/>
              <a:t>, LISST-HOLO, etc…</a:t>
            </a:r>
          </a:p>
        </p:txBody>
      </p:sp>
      <p:pic>
        <p:nvPicPr>
          <p:cNvPr id="1026" name="Picture 2" descr="C:\Users\Heather\Desktop\Dorado389_2009_084_02_084_02_lopc.png"/>
          <p:cNvPicPr>
            <a:picLocks noChangeAspect="1" noChangeArrowheads="1"/>
          </p:cNvPicPr>
          <p:nvPr/>
        </p:nvPicPr>
        <p:blipFill>
          <a:blip r:embed="rId3"/>
          <a:srcRect l="50000"/>
          <a:stretch>
            <a:fillRect/>
          </a:stretch>
        </p:blipFill>
        <p:spPr bwMode="auto">
          <a:xfrm>
            <a:off x="4786314" y="1263337"/>
            <a:ext cx="4466206" cy="507047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2066" y="607220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 smtClean="0"/>
              <a:t>2009 AUV Field Campaign</a:t>
            </a:r>
          </a:p>
          <a:p>
            <a:r>
              <a:rPr lang="en-CA" sz="1400" dirty="0" smtClean="0"/>
              <a:t>03/25/2009 14:51 to 03/26/2009 09:18 PDT</a:t>
            </a:r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2586652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LISST-HOLO – </a:t>
            </a:r>
            <a:r>
              <a:rPr lang="en-US" sz="2200" dirty="0" smtClean="0"/>
              <a:t>Laser in situ scattering and </a:t>
            </a:r>
            <a:r>
              <a:rPr lang="en-US" sz="2200" dirty="0" smtClean="0"/>
              <a:t>transmissivity 				holographic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85926"/>
            <a:ext cx="3319778" cy="478861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Dorado </a:t>
            </a:r>
            <a:r>
              <a:rPr lang="en-US" sz="2400" dirty="0" smtClean="0"/>
              <a:t>AUV platform</a:t>
            </a:r>
            <a:endParaRPr lang="en-US" sz="2400" dirty="0" smtClean="0"/>
          </a:p>
          <a:p>
            <a:r>
              <a:rPr lang="en-US" sz="2400" dirty="0" smtClean="0"/>
              <a:t>Flow through system paired with the LOPC</a:t>
            </a:r>
          </a:p>
          <a:p>
            <a:r>
              <a:rPr lang="en-US" sz="2400" dirty="0" smtClean="0"/>
              <a:t>Output statistics on particle dimensions, counts, as well as particle images</a:t>
            </a:r>
            <a:endParaRPr lang="en-US" sz="2400" dirty="0" smtClean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000496" y="2000240"/>
            <a:ext cx="4421636" cy="3429024"/>
            <a:chOff x="5187149" y="1905000"/>
            <a:chExt cx="3766014" cy="2514600"/>
          </a:xfrm>
        </p:grpSpPr>
        <p:pic>
          <p:nvPicPr>
            <p:cNvPr id="1026" name="Picture 2" descr="313916_270462312976431_839216229_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149" y="1905000"/>
              <a:ext cx="3766014" cy="251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893754" y="4233396"/>
              <a:ext cx="1058393" cy="186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Sequoia Scientific</a:t>
              </a:r>
              <a:endParaRPr lang="en-US" sz="105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71868" y="1643050"/>
            <a:ext cx="5357818" cy="4843525"/>
            <a:chOff x="3571868" y="1643050"/>
            <a:chExt cx="5357818" cy="4843525"/>
          </a:xfrm>
        </p:grpSpPr>
        <p:pic>
          <p:nvPicPr>
            <p:cNvPr id="1740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71868" y="1643050"/>
              <a:ext cx="5357818" cy="4643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273060" y="6086465"/>
              <a:ext cx="16566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00" dirty="0" smtClean="0"/>
                <a:t>John Ryan/MBARI 2011</a:t>
              </a:r>
            </a:p>
            <a:p>
              <a:endParaRPr lang="en-CA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01131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Experimental Set Up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857364"/>
            <a:ext cx="4358858" cy="464347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Test organism: </a:t>
            </a:r>
            <a:r>
              <a:rPr lang="en-US" sz="2400" i="1" dirty="0" err="1" smtClean="0"/>
              <a:t>Tigriopus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californicus</a:t>
            </a:r>
            <a:r>
              <a:rPr lang="en-US" sz="2400" i="1" dirty="0" smtClean="0"/>
              <a:t> </a:t>
            </a:r>
            <a:r>
              <a:rPr lang="en-US" sz="2400" dirty="0" smtClean="0"/>
              <a:t>(intertidal copepod)</a:t>
            </a:r>
            <a:endParaRPr lang="en-US" sz="2400" dirty="0" smtClean="0"/>
          </a:p>
          <a:p>
            <a:r>
              <a:rPr lang="en-US" sz="2400" dirty="0" smtClean="0"/>
              <a:t>Isolates of pre-determined numbers of organisms</a:t>
            </a:r>
          </a:p>
          <a:p>
            <a:r>
              <a:rPr lang="en-US" sz="2400" dirty="0" smtClean="0"/>
              <a:t>Each sample </a:t>
            </a:r>
            <a:r>
              <a:rPr lang="en-US" sz="2400" dirty="0" smtClean="0"/>
              <a:t>in the chamber</a:t>
            </a:r>
            <a:r>
              <a:rPr lang="en-US" sz="2400" dirty="0" smtClean="0"/>
              <a:t> </a:t>
            </a:r>
            <a:r>
              <a:rPr lang="en-US" sz="2400" dirty="0" smtClean="0"/>
              <a:t>for 3 </a:t>
            </a:r>
            <a:r>
              <a:rPr lang="en-US" sz="2400" dirty="0" smtClean="0"/>
              <a:t>minutes, </a:t>
            </a:r>
            <a:r>
              <a:rPr lang="en-US" sz="2400" dirty="0" smtClean="0"/>
              <a:t>then captured on a filter</a:t>
            </a:r>
          </a:p>
          <a:p>
            <a:r>
              <a:rPr lang="en-US" sz="2400" dirty="0"/>
              <a:t>S</a:t>
            </a:r>
            <a:r>
              <a:rPr lang="en-US" sz="2400" dirty="0" smtClean="0"/>
              <a:t>tored in liquid</a:t>
            </a:r>
            <a:endParaRPr lang="en-US" sz="2400" dirty="0"/>
          </a:p>
          <a:p>
            <a:pPr>
              <a:buNone/>
            </a:pPr>
            <a:r>
              <a:rPr lang="en-US" sz="2400" dirty="0" smtClean="0"/>
              <a:t>   nitrogen for </a:t>
            </a:r>
          </a:p>
          <a:p>
            <a:pPr>
              <a:buNone/>
            </a:pPr>
            <a:r>
              <a:rPr lang="en-US" sz="2400" dirty="0" smtClean="0"/>
              <a:t>   further analysis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004048" y="1412776"/>
            <a:ext cx="2843152" cy="1848736"/>
            <a:chOff x="5057108" y="785794"/>
            <a:chExt cx="3586858" cy="2812471"/>
          </a:xfrm>
        </p:grpSpPr>
        <p:pic>
          <p:nvPicPr>
            <p:cNvPr id="15364" name="Picture 4" descr="http://cdn.shopify.com/s/files/1/0151/2679/products/Tigriopus_zoomed_1024x1024.jpg?62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43504" y="785794"/>
              <a:ext cx="3500462" cy="2481773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5057108" y="3270511"/>
              <a:ext cx="1790151" cy="3277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00" dirty="0" smtClean="0"/>
                <a:t>Coldwater Marine Aquatics</a:t>
              </a:r>
              <a:endParaRPr lang="en-CA" sz="800" dirty="0"/>
            </a:p>
          </p:txBody>
        </p:sp>
      </p:grpSp>
      <p:pic>
        <p:nvPicPr>
          <p:cNvPr id="10" name="Picture 9" descr="DSC_8200.JPG"/>
          <p:cNvPicPr>
            <a:picLocks noChangeAspect="1"/>
          </p:cNvPicPr>
          <p:nvPr/>
        </p:nvPicPr>
        <p:blipFill>
          <a:blip r:embed="rId4" cstate="print"/>
          <a:srcRect l="10156" t="12654" r="10937" b="41831"/>
          <a:stretch>
            <a:fillRect/>
          </a:stretch>
        </p:blipFill>
        <p:spPr>
          <a:xfrm>
            <a:off x="3563888" y="4437112"/>
            <a:ext cx="5173176" cy="19975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90046" y="4183196"/>
            <a:ext cx="19143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Heather Fulton-Bennett/MBARI 2013</a:t>
            </a:r>
            <a:endParaRPr lang="en-US" sz="800" dirty="0"/>
          </a:p>
        </p:txBody>
      </p:sp>
      <p:pic>
        <p:nvPicPr>
          <p:cNvPr id="3074" name="Picture 2" descr="C:\Users\hfbennett\Desktop\Downloads\DSC_8231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308" y="2564904"/>
            <a:ext cx="2285132" cy="158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528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7" t="4031" r="7210"/>
          <a:stretch/>
        </p:blipFill>
        <p:spPr bwMode="auto">
          <a:xfrm>
            <a:off x="-13717" y="-85869"/>
            <a:ext cx="9157717" cy="695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79511" y="-75779"/>
            <a:ext cx="8964487" cy="6825950"/>
            <a:chOff x="-13717" y="-75780"/>
            <a:chExt cx="9157716" cy="695675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84" t="6549" r="8684" b="5497"/>
            <a:stretch/>
          </p:blipFill>
          <p:spPr bwMode="auto">
            <a:xfrm>
              <a:off x="-13717" y="-75780"/>
              <a:ext cx="9157716" cy="6942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835696" y="6619365"/>
              <a:ext cx="77777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1000  µm</a:t>
              </a:r>
              <a:endParaRPr lang="en-US" sz="105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813540" y="-85869"/>
            <a:ext cx="4330459" cy="3648083"/>
            <a:chOff x="4813540" y="-85869"/>
            <a:chExt cx="4330459" cy="3648083"/>
          </a:xfrm>
        </p:grpSpPr>
        <p:pic>
          <p:nvPicPr>
            <p:cNvPr id="13313" name="Picture 1" descr="C:\Users\Heather\Desktop\059-0925-00-5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13540" y="-85869"/>
              <a:ext cx="4330459" cy="3648083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7217834" y="3330026"/>
              <a:ext cx="191430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Heather Fulton-Bennett/MBARI 2013</a:t>
              </a:r>
              <a:endParaRPr 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86759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059-0696-s00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750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Sandwich Hybridization Assay (SHA)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3542928" cy="48981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Targets specific </a:t>
            </a:r>
            <a:r>
              <a:rPr lang="en-US" sz="2400" dirty="0" smtClean="0"/>
              <a:t>taxon e.g. </a:t>
            </a:r>
            <a:r>
              <a:rPr lang="en-US" sz="2400" dirty="0" err="1" smtClean="0"/>
              <a:t>podoplead</a:t>
            </a:r>
            <a:r>
              <a:rPr lang="en-US" sz="2400" dirty="0" smtClean="0"/>
              <a:t> copepods</a:t>
            </a:r>
            <a:endParaRPr lang="en-US" sz="2400" dirty="0" smtClean="0"/>
          </a:p>
          <a:p>
            <a:r>
              <a:rPr lang="en-US" sz="2400" dirty="0" smtClean="0"/>
              <a:t>Signal proportional to the amount of RNA in a sample</a:t>
            </a:r>
          </a:p>
          <a:p>
            <a:r>
              <a:rPr lang="en-US" sz="2400" dirty="0" smtClean="0"/>
              <a:t>Capture probes: </a:t>
            </a:r>
          </a:p>
          <a:p>
            <a:pPr lvl="1"/>
            <a:r>
              <a:rPr lang="en-US" sz="1800" dirty="0" smtClean="0"/>
              <a:t>Pod1951</a:t>
            </a:r>
          </a:p>
          <a:p>
            <a:pPr lvl="1"/>
            <a:r>
              <a:rPr lang="en-US" sz="1800" dirty="0" smtClean="0"/>
              <a:t>AuD1</a:t>
            </a:r>
          </a:p>
          <a:p>
            <a:r>
              <a:rPr lang="en-US" sz="2400" dirty="0" smtClean="0"/>
              <a:t>Signal probes: </a:t>
            </a:r>
          </a:p>
          <a:p>
            <a:pPr lvl="1"/>
            <a:r>
              <a:rPr lang="en-US" sz="2200" dirty="0" smtClean="0"/>
              <a:t>EUK 519, </a:t>
            </a:r>
            <a:r>
              <a:rPr lang="en-US" sz="2000" dirty="0" smtClean="0"/>
              <a:t>EUK 915, EUK 1194, </a:t>
            </a:r>
          </a:p>
          <a:p>
            <a:pPr lvl="1"/>
            <a:r>
              <a:rPr lang="en-US" sz="2000" dirty="0" err="1" smtClean="0"/>
              <a:t>PsDs</a:t>
            </a:r>
            <a:r>
              <a:rPr lang="en-US" sz="2000" dirty="0" smtClean="0"/>
              <a:t> TRD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052" name="Picture 4" descr="C:\Users\hfbennett\Desktop\Downloads\DSC_82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207037" cy="214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hfbennett\Desktop\Downloads\DSC_82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56992"/>
            <a:ext cx="2160240" cy="32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fbennett\Desktop\Downloads\DSC_82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56992"/>
            <a:ext cx="2714975" cy="322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56844" y="6607920"/>
            <a:ext cx="19143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Heather Fulton-Bennett/MBARI 2013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23331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t="8502" r="62240" b="5423"/>
          <a:stretch/>
        </p:blipFill>
        <p:spPr bwMode="auto">
          <a:xfrm>
            <a:off x="1447800" y="662298"/>
            <a:ext cx="6076528" cy="602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40164" y="6553168"/>
            <a:ext cx="2303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Harvey et al in press Fig. 1 </a:t>
            </a:r>
          </a:p>
        </p:txBody>
      </p:sp>
    </p:spTree>
    <p:extLst>
      <p:ext uri="{BB962C8B-B14F-4D97-AF65-F5344CB8AC3E}">
        <p14:creationId xmlns:p14="http://schemas.microsoft.com/office/powerpoint/2010/main" val="2487561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HOLO Results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242627"/>
              </p:ext>
            </p:extLst>
          </p:nvPr>
        </p:nvGraphicFramePr>
        <p:xfrm>
          <a:off x="0" y="1214422"/>
          <a:ext cx="9144000" cy="564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5520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5060</TotalTime>
  <Words>877</Words>
  <Application>Microsoft Office PowerPoint</Application>
  <PresentationFormat>On-screen Show (4:3)</PresentationFormat>
  <Paragraphs>128</Paragraphs>
  <Slides>15</Slides>
  <Notes>13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Urban</vt:lpstr>
      <vt:lpstr>Through the Looking Glass:   A Comparison of Holographic and  Molecular Detection of Plankton</vt:lpstr>
      <vt:lpstr>Introduction</vt:lpstr>
      <vt:lpstr>LISST-HOLO – Laser in situ scattering and transmissivity     holographic system</vt:lpstr>
      <vt:lpstr>Experimental Set Up</vt:lpstr>
      <vt:lpstr>PowerPoint Presentation</vt:lpstr>
      <vt:lpstr>PowerPoint Presentation</vt:lpstr>
      <vt:lpstr>Sandwich Hybridization Assay (SHA)</vt:lpstr>
      <vt:lpstr>PowerPoint Presentation</vt:lpstr>
      <vt:lpstr>HOLO Results</vt:lpstr>
      <vt:lpstr>Results</vt:lpstr>
      <vt:lpstr>Results</vt:lpstr>
      <vt:lpstr>Conclusions</vt:lpstr>
      <vt:lpstr>Further Work</vt:lpstr>
      <vt:lpstr>Acknowledgements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LISST-HOLO and SHA</dc:title>
  <dc:creator>Heather Fulton-Bennett</dc:creator>
  <cp:lastModifiedBy>Heather Fulton-Bennett</cp:lastModifiedBy>
  <cp:revision>166</cp:revision>
  <dcterms:created xsi:type="dcterms:W3CDTF">2013-07-16T16:43:09Z</dcterms:created>
  <dcterms:modified xsi:type="dcterms:W3CDTF">2013-08-14T14:47:06Z</dcterms:modified>
</cp:coreProperties>
</file>