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316" r:id="rId2"/>
    <p:sldId id="391" r:id="rId3"/>
    <p:sldId id="400" r:id="rId4"/>
    <p:sldId id="392" r:id="rId5"/>
    <p:sldId id="373" r:id="rId6"/>
    <p:sldId id="374" r:id="rId7"/>
    <p:sldId id="375" r:id="rId8"/>
    <p:sldId id="376" r:id="rId9"/>
    <p:sldId id="377" r:id="rId10"/>
    <p:sldId id="393" r:id="rId11"/>
    <p:sldId id="32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E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02" autoAdjust="0"/>
    <p:restoredTop sz="94636"/>
  </p:normalViewPr>
  <p:slideViewPr>
    <p:cSldViewPr snapToGrid="0" snapToObjects="1">
      <p:cViewPr varScale="1">
        <p:scale>
          <a:sx n="165" d="100"/>
          <a:sy n="165" d="100"/>
        </p:scale>
        <p:origin x="64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38148-73D7-7445-A4EF-19DE953E433F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C0B72D-D376-8448-B764-C94A1756F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34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C8F237-FE09-0F4E-A46A-5C8EB960A014}" type="slidenum">
              <a:rPr lang="en-US"/>
              <a:pPr/>
              <a:t>1</a:t>
            </a:fld>
            <a:endParaRPr lang="en-US"/>
          </a:p>
        </p:txBody>
      </p:sp>
      <p:sp>
        <p:nvSpPr>
          <p:cNvPr id="490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28AE63-2825-AD4E-BAE0-F46E20FA0D6A}" type="slidenum">
              <a:rPr lang="en-US"/>
              <a:pPr/>
              <a:t>2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02756" indent="-270291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081164" indent="-216233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513629" indent="-216233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1946095" indent="-216233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DD69D3B2-3908-0B47-88CD-40470428BB78}" type="slidenum">
              <a:rPr lang="en-US" sz="1100">
                <a:latin typeface="Times New Roman" charset="0"/>
              </a:rPr>
              <a:pPr eaLnBrk="1" hangingPunct="1"/>
              <a:t>5</a:t>
            </a:fld>
            <a:endParaRPr lang="en-US" sz="1100">
              <a:latin typeface="Times New Roman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The new design was able to discern the tidally driven pH signal.</a:t>
            </a:r>
          </a:p>
          <a:p>
            <a:pPr eaLnBrk="1" hangingPunct="1"/>
            <a:r>
              <a:rPr lang="en-US">
                <a:latin typeface="Times New Roman" charset="0"/>
              </a:rPr>
              <a:t>The MARS observatory connection enables </a:t>
            </a:r>
            <a:r>
              <a:rPr lang="ja-JP" altLang="en-US">
                <a:latin typeface="Times New Roman" charset="0"/>
              </a:rPr>
              <a:t>‘</a:t>
            </a:r>
            <a:r>
              <a:rPr lang="en-US">
                <a:latin typeface="Times New Roman" charset="0"/>
              </a:rPr>
              <a:t>real time</a:t>
            </a:r>
            <a:r>
              <a:rPr lang="ja-JP" altLang="en-US">
                <a:latin typeface="Times New Roman" charset="0"/>
              </a:rPr>
              <a:t>’</a:t>
            </a:r>
            <a:r>
              <a:rPr lang="en-US">
                <a:latin typeface="Times New Roman" charset="0"/>
              </a:rPr>
              <a:t> data analysis and experiment control.</a:t>
            </a:r>
          </a:p>
          <a:p>
            <a:pPr eaLnBrk="1" hangingPunct="1"/>
            <a:r>
              <a:rPr lang="en-US">
                <a:latin typeface="Times New Roman" charset="0"/>
              </a:rPr>
              <a:t>In-situ calibration by offset adjustment could be made at the peak of the pH tidal cycle</a:t>
            </a:r>
          </a:p>
          <a:p>
            <a:pPr eaLnBrk="1" hangingPunct="1"/>
            <a:endParaRPr lang="en-US">
              <a:latin typeface="Times New Roman" charset="0"/>
            </a:endParaRPr>
          </a:p>
          <a:p>
            <a:pPr eaLnBrk="1" hangingPunct="1"/>
            <a:r>
              <a:rPr lang="en-US">
                <a:latin typeface="Times New Roman" charset="0"/>
              </a:rPr>
              <a:t>Note: Vertical bars are in-situ calibration points</a:t>
            </a:r>
          </a:p>
          <a:p>
            <a:pPr eaLnBrk="1" hangingPunct="1"/>
            <a:r>
              <a:rPr lang="en-US">
                <a:latin typeface="Times New Roman" charset="0"/>
              </a:rPr>
              <a:t>          Data is intentional offset by 0.25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02756" indent="-270291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081164" indent="-216233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513629" indent="-216233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1946095" indent="-216233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18CD677B-9540-3B4B-851F-DFF4BF43257F}" type="slidenum">
              <a:rPr lang="en-US" sz="1100">
                <a:latin typeface="Times New Roman" charset="0"/>
              </a:rPr>
              <a:pPr eaLnBrk="1" hangingPunct="1"/>
              <a:t>6</a:t>
            </a:fld>
            <a:endParaRPr lang="en-US" sz="1100">
              <a:latin typeface="Times New Roman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The new design was able to discern the tidally driven pH signal.</a:t>
            </a:r>
          </a:p>
          <a:p>
            <a:pPr eaLnBrk="1" hangingPunct="1"/>
            <a:r>
              <a:rPr lang="en-US">
                <a:latin typeface="Times New Roman" charset="0"/>
              </a:rPr>
              <a:t>The MARS observatory connection enables </a:t>
            </a:r>
            <a:r>
              <a:rPr lang="ja-JP" altLang="en-US">
                <a:latin typeface="Times New Roman" charset="0"/>
              </a:rPr>
              <a:t>‘</a:t>
            </a:r>
            <a:r>
              <a:rPr lang="en-US">
                <a:latin typeface="Times New Roman" charset="0"/>
              </a:rPr>
              <a:t>real time</a:t>
            </a:r>
            <a:r>
              <a:rPr lang="ja-JP" altLang="en-US">
                <a:latin typeface="Times New Roman" charset="0"/>
              </a:rPr>
              <a:t>’</a:t>
            </a:r>
            <a:r>
              <a:rPr lang="en-US">
                <a:latin typeface="Times New Roman" charset="0"/>
              </a:rPr>
              <a:t> data analysis and experiment control.</a:t>
            </a:r>
          </a:p>
          <a:p>
            <a:pPr eaLnBrk="1" hangingPunct="1"/>
            <a:r>
              <a:rPr lang="en-US">
                <a:latin typeface="Times New Roman" charset="0"/>
              </a:rPr>
              <a:t>In-situ calibration by offset adjustment could be made at the peak of the pH tidal cycle</a:t>
            </a:r>
          </a:p>
          <a:p>
            <a:pPr eaLnBrk="1" hangingPunct="1"/>
            <a:endParaRPr lang="en-US">
              <a:latin typeface="Times New Roman" charset="0"/>
            </a:endParaRPr>
          </a:p>
          <a:p>
            <a:pPr eaLnBrk="1" hangingPunct="1"/>
            <a:r>
              <a:rPr lang="en-US">
                <a:latin typeface="Times New Roman" charset="0"/>
              </a:rPr>
              <a:t>Note: Vertical bars are in-situ calibration points</a:t>
            </a:r>
          </a:p>
          <a:p>
            <a:pPr eaLnBrk="1" hangingPunct="1"/>
            <a:r>
              <a:rPr lang="en-US">
                <a:latin typeface="Times New Roman" charset="0"/>
              </a:rPr>
              <a:t>          Data is intentional offset by 0.25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02756" indent="-270291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081164" indent="-216233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513629" indent="-216233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1946095" indent="-216233" defTabSz="914485" eaLnBrk="0" hangingPunct="0"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A233FED2-C819-D146-BC50-4206EE5DE1C0}" type="slidenum">
              <a:rPr lang="en-US" sz="1100">
                <a:latin typeface="Times New Roman" charset="0"/>
              </a:rPr>
              <a:pPr eaLnBrk="1" hangingPunct="1"/>
              <a:t>7</a:t>
            </a:fld>
            <a:endParaRPr lang="en-US" sz="11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EB0BDD-8B29-A741-97DD-141D44A06B15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new design was able to discern the tidally driven pH signal.</a:t>
            </a:r>
          </a:p>
          <a:p>
            <a:r>
              <a:rPr lang="en-US" dirty="0"/>
              <a:t>The MARS observatory connection enables </a:t>
            </a:r>
            <a:r>
              <a:rPr lang="ja-JP" altLang="en-US">
                <a:latin typeface="Arial"/>
              </a:rPr>
              <a:t>‘</a:t>
            </a:r>
            <a:r>
              <a:rPr lang="en-US" dirty="0"/>
              <a:t>real time</a:t>
            </a:r>
            <a:r>
              <a:rPr lang="ja-JP" altLang="en-US">
                <a:latin typeface="Arial"/>
              </a:rPr>
              <a:t>’</a:t>
            </a:r>
            <a:r>
              <a:rPr lang="en-US" dirty="0"/>
              <a:t> data analysis and experiment control.</a:t>
            </a:r>
          </a:p>
          <a:p>
            <a:r>
              <a:rPr lang="en-US" dirty="0"/>
              <a:t>In-situ calibration by offset adjustment could be made at the peak of the pH tidal cycle</a:t>
            </a:r>
          </a:p>
          <a:p>
            <a:endParaRPr lang="en-US" dirty="0"/>
          </a:p>
          <a:p>
            <a:r>
              <a:rPr lang="en-US" dirty="0"/>
              <a:t>Note: Vertical bars are in-situ calibration points</a:t>
            </a:r>
          </a:p>
          <a:p>
            <a:r>
              <a:rPr lang="en-US" dirty="0"/>
              <a:t>          Data is intentional offset by 0.25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AB0CCB-EA6D-FF47-86AF-72A48E9C44E9}" type="datetimeFigureOut">
              <a:rPr lang="en-US" smtClean="0"/>
              <a:t>11/18/19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296EE3-AE64-A24E-9943-89EABF7985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  <a:alpha val="74000"/>
              </a:schemeClr>
            </a:gs>
            <a:gs pos="100000">
              <a:schemeClr val="accent5">
                <a:lumMod val="60000"/>
                <a:lumOff val="40000"/>
                <a:alpha val="74000"/>
              </a:schemeClr>
            </a:gs>
          </a:gsLst>
          <a:lin ang="17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0" y="6626942"/>
            <a:ext cx="171072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MBARI_BuildingxFOCE_Dec2012</a:t>
            </a:r>
          </a:p>
        </p:txBody>
      </p:sp>
      <p:pic>
        <p:nvPicPr>
          <p:cNvPr id="2" name="Picture 1" descr="transparent_logo2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884" y="6265333"/>
            <a:ext cx="748582" cy="524707"/>
          </a:xfrm>
          <a:prstGeom prst="rect">
            <a:avLst/>
          </a:prstGeom>
        </p:spPr>
      </p:pic>
      <p:pic>
        <p:nvPicPr>
          <p:cNvPr id="10" name="Picture 9" descr="xFOCE_clrBackgnd.gif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48" y="127000"/>
            <a:ext cx="2677170" cy="9713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8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50634" y="449527"/>
            <a:ext cx="6934200" cy="86836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2400" dirty="0" err="1">
                <a:solidFill>
                  <a:srgbClr val="000000"/>
                </a:solidFill>
              </a:rPr>
              <a:t>Zeebe</a:t>
            </a:r>
            <a:r>
              <a:rPr lang="en-US" sz="2400" dirty="0">
                <a:solidFill>
                  <a:srgbClr val="000000"/>
                </a:solidFill>
              </a:rPr>
              <a:t> &amp; Wolf-</a:t>
            </a:r>
            <a:r>
              <a:rPr lang="en-US" sz="2400" dirty="0" err="1">
                <a:solidFill>
                  <a:srgbClr val="000000"/>
                </a:solidFill>
              </a:rPr>
              <a:t>Gladrow</a:t>
            </a:r>
            <a:r>
              <a:rPr lang="en-US" sz="2400" dirty="0">
                <a:solidFill>
                  <a:srgbClr val="000000"/>
                </a:solidFill>
              </a:rPr>
              <a:t> Model (2001)</a:t>
            </a:r>
          </a:p>
        </p:txBody>
      </p:sp>
      <p:pic>
        <p:nvPicPr>
          <p:cNvPr id="476168" name="Picture 8" descr="Zeebe_Wol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76400"/>
            <a:ext cx="2479675" cy="34290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76221" name="Group 61"/>
          <p:cNvGrpSpPr>
            <a:grpSpLocks/>
          </p:cNvGrpSpPr>
          <p:nvPr/>
        </p:nvGrpSpPr>
        <p:grpSpPr bwMode="auto">
          <a:xfrm>
            <a:off x="684213" y="5238848"/>
            <a:ext cx="8077200" cy="1190625"/>
            <a:chOff x="288" y="576"/>
            <a:chExt cx="5088" cy="750"/>
          </a:xfrm>
        </p:grpSpPr>
        <p:sp>
          <p:nvSpPr>
            <p:cNvPr id="476222" name="Text Box 62"/>
            <p:cNvSpPr txBox="1">
              <a:spLocks noChangeArrowheads="1"/>
            </p:cNvSpPr>
            <p:nvPr/>
          </p:nvSpPr>
          <p:spPr bwMode="auto">
            <a:xfrm>
              <a:off x="288" y="921"/>
              <a:ext cx="18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Linear differential equation:</a:t>
              </a:r>
            </a:p>
          </p:txBody>
        </p:sp>
        <p:sp>
          <p:nvSpPr>
            <p:cNvPr id="476223" name="Rectangle 63"/>
            <p:cNvSpPr>
              <a:spLocks noChangeArrowheads="1"/>
            </p:cNvSpPr>
            <p:nvPr/>
          </p:nvSpPr>
          <p:spPr bwMode="auto">
            <a:xfrm>
              <a:off x="2503" y="888"/>
              <a:ext cx="89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 dirty="0">
                  <a:solidFill>
                    <a:srgbClr val="000000"/>
                  </a:solidFill>
                </a:rPr>
                <a:t>d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76224" name="Rectangle 64"/>
            <p:cNvSpPr>
              <a:spLocks noChangeArrowheads="1"/>
            </p:cNvSpPr>
            <p:nvPr/>
          </p:nvSpPr>
          <p:spPr bwMode="auto">
            <a:xfrm>
              <a:off x="2585" y="888"/>
              <a:ext cx="51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 dirty="0">
                  <a:solidFill>
                    <a:srgbClr val="000000"/>
                  </a:solidFill>
                </a:rPr>
                <a:t>(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76225" name="Rectangle 65"/>
            <p:cNvSpPr>
              <a:spLocks noChangeArrowheads="1"/>
            </p:cNvSpPr>
            <p:nvPr/>
          </p:nvSpPr>
          <p:spPr bwMode="auto">
            <a:xfrm>
              <a:off x="2723" y="888"/>
              <a:ext cx="9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000000"/>
                  </a:solidFill>
                </a:rPr>
                <a:t>C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6226" name="Rectangle 66"/>
            <p:cNvSpPr>
              <a:spLocks noChangeArrowheads="1"/>
            </p:cNvSpPr>
            <p:nvPr/>
          </p:nvSpPr>
          <p:spPr bwMode="auto">
            <a:xfrm>
              <a:off x="2833" y="888"/>
              <a:ext cx="112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 dirty="0">
                  <a:solidFill>
                    <a:srgbClr val="000000"/>
                  </a:solidFill>
                </a:rPr>
                <a:t>O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76227" name="Rectangle 67"/>
            <p:cNvSpPr>
              <a:spLocks noChangeArrowheads="1"/>
            </p:cNvSpPr>
            <p:nvPr/>
          </p:nvSpPr>
          <p:spPr bwMode="auto">
            <a:xfrm>
              <a:off x="2997" y="888"/>
              <a:ext cx="51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 dirty="0">
                  <a:solidFill>
                    <a:srgbClr val="000000"/>
                  </a:solidFill>
                </a:rPr>
                <a:t>)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76228" name="Rectangle 68"/>
            <p:cNvSpPr>
              <a:spLocks noChangeArrowheads="1"/>
            </p:cNvSpPr>
            <p:nvPr/>
          </p:nvSpPr>
          <p:spPr bwMode="auto">
            <a:xfrm>
              <a:off x="2645" y="920"/>
              <a:ext cx="8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 dirty="0">
                  <a:solidFill>
                    <a:srgbClr val="000000"/>
                  </a:solidFill>
                  <a:latin typeface="Symbol" charset="0"/>
                  <a:sym typeface="Symbol" charset="0"/>
                </a:rPr>
                <a:t>d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76229" name="Rectangle 69"/>
            <p:cNvSpPr>
              <a:spLocks noChangeArrowheads="1"/>
            </p:cNvSpPr>
            <p:nvPr/>
          </p:nvSpPr>
          <p:spPr bwMode="auto">
            <a:xfrm>
              <a:off x="2965" y="997"/>
              <a:ext cx="4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2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6230" name="Rectangle 70"/>
            <p:cNvSpPr>
              <a:spLocks noChangeArrowheads="1"/>
            </p:cNvSpPr>
            <p:nvPr/>
          </p:nvSpPr>
          <p:spPr bwMode="auto">
            <a:xfrm>
              <a:off x="2502" y="1105"/>
              <a:ext cx="572" cy="10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</a:endParaRPr>
            </a:p>
          </p:txBody>
        </p:sp>
        <p:sp>
          <p:nvSpPr>
            <p:cNvPr id="476231" name="Rectangle 71"/>
            <p:cNvSpPr>
              <a:spLocks noChangeArrowheads="1"/>
            </p:cNvSpPr>
            <p:nvPr/>
          </p:nvSpPr>
          <p:spPr bwMode="auto">
            <a:xfrm>
              <a:off x="2698" y="1122"/>
              <a:ext cx="89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 dirty="0">
                  <a:solidFill>
                    <a:srgbClr val="000000"/>
                  </a:solidFill>
                </a:rPr>
                <a:t>d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76232" name="Rectangle 72"/>
            <p:cNvSpPr>
              <a:spLocks noChangeArrowheads="1"/>
            </p:cNvSpPr>
            <p:nvPr/>
          </p:nvSpPr>
          <p:spPr bwMode="auto">
            <a:xfrm>
              <a:off x="2783" y="1122"/>
              <a:ext cx="67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 i="1" dirty="0">
                  <a:solidFill>
                    <a:srgbClr val="000000"/>
                  </a:solidFill>
                </a:rPr>
                <a:t>t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76233" name="Rectangle 73"/>
            <p:cNvSpPr>
              <a:spLocks noChangeArrowheads="1"/>
            </p:cNvSpPr>
            <p:nvPr/>
          </p:nvSpPr>
          <p:spPr bwMode="auto">
            <a:xfrm>
              <a:off x="3188" y="1009"/>
              <a:ext cx="8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/>
          </p:spPr>
          <p:txBody>
            <a:bodyPr wrap="none" lIns="0" tIns="0" rIns="0" bIns="0">
              <a:spAutoFit/>
            </a:bodyPr>
            <a:lstStyle/>
            <a:p>
              <a:r>
                <a:rPr lang="en-US" sz="210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</a:rPr>
                <a:t>=</a:t>
              </a:r>
              <a:endParaRPr lang="en-US" dirty="0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</a:endParaRPr>
            </a:p>
          </p:txBody>
        </p:sp>
        <p:sp>
          <p:nvSpPr>
            <p:cNvPr id="476234" name="Rectangle 74"/>
            <p:cNvSpPr>
              <a:spLocks noChangeArrowheads="1"/>
            </p:cNvSpPr>
            <p:nvPr/>
          </p:nvSpPr>
          <p:spPr bwMode="auto">
            <a:xfrm>
              <a:off x="3282" y="1009"/>
              <a:ext cx="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endPara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6235" name="Rectangle 75"/>
            <p:cNvSpPr>
              <a:spLocks noChangeArrowheads="1"/>
            </p:cNvSpPr>
            <p:nvPr/>
          </p:nvSpPr>
          <p:spPr bwMode="auto">
            <a:xfrm>
              <a:off x="3367" y="991"/>
              <a:ext cx="52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/>
          </p:spPr>
          <p:txBody>
            <a:bodyPr wrap="none" lIns="0" tIns="0" rIns="0" bIns="0">
              <a:spAutoFit/>
            </a:bodyPr>
            <a:lstStyle/>
            <a:p>
              <a:r>
                <a:rPr lang="en-US" sz="210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</a:rPr>
                <a:t>-</a:t>
              </a:r>
              <a:endParaRPr lang="en-US" dirty="0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</a:endParaRPr>
            </a:p>
          </p:txBody>
        </p:sp>
        <p:sp>
          <p:nvSpPr>
            <p:cNvPr id="476236" name="Rectangle 76"/>
            <p:cNvSpPr>
              <a:spLocks noChangeArrowheads="1"/>
            </p:cNvSpPr>
            <p:nvPr/>
          </p:nvSpPr>
          <p:spPr bwMode="auto">
            <a:xfrm>
              <a:off x="3666" y="1029"/>
              <a:ext cx="8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000000"/>
                  </a:solidFill>
                  <a:latin typeface="Symbol" charset="0"/>
                  <a:sym typeface="Symbol" charset="0"/>
                </a:rPr>
                <a:t>d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6237" name="Rectangle 77"/>
            <p:cNvSpPr>
              <a:spLocks noChangeArrowheads="1"/>
            </p:cNvSpPr>
            <p:nvPr/>
          </p:nvSpPr>
          <p:spPr bwMode="auto">
            <a:xfrm>
              <a:off x="3750" y="997"/>
              <a:ext cx="9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000000"/>
                  </a:solidFill>
                </a:rPr>
                <a:t>C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6238" name="Rectangle 78"/>
            <p:cNvSpPr>
              <a:spLocks noChangeArrowheads="1"/>
            </p:cNvSpPr>
            <p:nvPr/>
          </p:nvSpPr>
          <p:spPr bwMode="auto">
            <a:xfrm>
              <a:off x="3860" y="997"/>
              <a:ext cx="112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 dirty="0">
                  <a:solidFill>
                    <a:srgbClr val="000000"/>
                  </a:solidFill>
                </a:rPr>
                <a:t>O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76239" name="Rectangle 79"/>
            <p:cNvSpPr>
              <a:spLocks noChangeArrowheads="1"/>
            </p:cNvSpPr>
            <p:nvPr/>
          </p:nvSpPr>
          <p:spPr bwMode="auto">
            <a:xfrm>
              <a:off x="3986" y="1106"/>
              <a:ext cx="4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2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6240" name="Rectangle 80"/>
            <p:cNvSpPr>
              <a:spLocks noChangeArrowheads="1"/>
            </p:cNvSpPr>
            <p:nvPr/>
          </p:nvSpPr>
          <p:spPr bwMode="auto">
            <a:xfrm>
              <a:off x="3483" y="934"/>
              <a:ext cx="86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>
                  <a:solidFill>
                    <a:srgbClr val="000000"/>
                  </a:solidFill>
                </a:rPr>
                <a:t>1</a:t>
              </a: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6241" name="Rectangle 81"/>
            <p:cNvSpPr>
              <a:spLocks noChangeArrowheads="1"/>
            </p:cNvSpPr>
            <p:nvPr/>
          </p:nvSpPr>
          <p:spPr bwMode="auto">
            <a:xfrm>
              <a:off x="3451" y="1105"/>
              <a:ext cx="160" cy="10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</a:endParaRPr>
            </a:p>
          </p:txBody>
        </p:sp>
        <p:sp>
          <p:nvSpPr>
            <p:cNvPr id="476242" name="Rectangle 82"/>
            <p:cNvSpPr>
              <a:spLocks noChangeArrowheads="1"/>
            </p:cNvSpPr>
            <p:nvPr/>
          </p:nvSpPr>
          <p:spPr bwMode="auto">
            <a:xfrm>
              <a:off x="3499" y="1113"/>
              <a:ext cx="83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100" dirty="0">
                  <a:solidFill>
                    <a:srgbClr val="000000"/>
                  </a:solidFill>
                  <a:latin typeface="Symbol" charset="0"/>
                  <a:sym typeface="Symbol" charset="0"/>
                </a:rPr>
                <a:t>t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76243" name="Text Box 83"/>
            <p:cNvSpPr txBox="1">
              <a:spLocks noChangeArrowheads="1"/>
            </p:cNvSpPr>
            <p:nvPr/>
          </p:nvSpPr>
          <p:spPr bwMode="auto">
            <a:xfrm>
              <a:off x="576" y="576"/>
              <a:ext cx="48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Arial" charset="0"/>
                </a:rPr>
                <a:t>F Appendix C.7:</a:t>
              </a:r>
            </a:p>
          </p:txBody>
        </p:sp>
      </p:grpSp>
      <p:grpSp>
        <p:nvGrpSpPr>
          <p:cNvPr id="476246" name="Group 86"/>
          <p:cNvGrpSpPr>
            <a:grpSpLocks/>
          </p:cNvGrpSpPr>
          <p:nvPr/>
        </p:nvGrpSpPr>
        <p:grpSpPr bwMode="auto">
          <a:xfrm>
            <a:off x="295275" y="868363"/>
            <a:ext cx="7527925" cy="5619750"/>
            <a:chOff x="192" y="816"/>
            <a:chExt cx="4742" cy="3540"/>
          </a:xfrm>
        </p:grpSpPr>
        <p:sp>
          <p:nvSpPr>
            <p:cNvPr id="476169" name="Rectangle 9"/>
            <p:cNvSpPr>
              <a:spLocks noChangeAspect="1" noChangeArrowheads="1"/>
            </p:cNvSpPr>
            <p:nvPr/>
          </p:nvSpPr>
          <p:spPr bwMode="auto">
            <a:xfrm>
              <a:off x="480" y="1010"/>
              <a:ext cx="12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476170" name="Rectangle 10"/>
            <p:cNvSpPr>
              <a:spLocks noChangeAspect="1" noChangeArrowheads="1"/>
            </p:cNvSpPr>
            <p:nvPr/>
          </p:nvSpPr>
          <p:spPr bwMode="auto">
            <a:xfrm>
              <a:off x="636" y="1010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476171" name="Rectangle 11"/>
            <p:cNvSpPr>
              <a:spLocks noChangeAspect="1" noChangeArrowheads="1"/>
            </p:cNvSpPr>
            <p:nvPr/>
          </p:nvSpPr>
          <p:spPr bwMode="auto">
            <a:xfrm>
              <a:off x="875" y="1010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476172" name="Rectangle 12"/>
            <p:cNvSpPr>
              <a:spLocks noChangeAspect="1" noChangeArrowheads="1"/>
            </p:cNvSpPr>
            <p:nvPr/>
          </p:nvSpPr>
          <p:spPr bwMode="auto">
            <a:xfrm>
              <a:off x="930" y="1010"/>
              <a:ext cx="11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+</a:t>
              </a:r>
            </a:p>
          </p:txBody>
        </p:sp>
        <p:sp>
          <p:nvSpPr>
            <p:cNvPr id="476173" name="Rectangle 13"/>
            <p:cNvSpPr>
              <a:spLocks noChangeAspect="1" noChangeArrowheads="1"/>
            </p:cNvSpPr>
            <p:nvPr/>
          </p:nvSpPr>
          <p:spPr bwMode="auto">
            <a:xfrm>
              <a:off x="1068" y="1010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476174" name="Rectangle 14"/>
            <p:cNvSpPr>
              <a:spLocks noChangeAspect="1" noChangeArrowheads="1"/>
            </p:cNvSpPr>
            <p:nvPr/>
          </p:nvSpPr>
          <p:spPr bwMode="auto">
            <a:xfrm>
              <a:off x="1123" y="1010"/>
              <a:ext cx="14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476175" name="Rectangle 15"/>
            <p:cNvSpPr>
              <a:spLocks noChangeAspect="1" noChangeArrowheads="1"/>
            </p:cNvSpPr>
            <p:nvPr/>
          </p:nvSpPr>
          <p:spPr bwMode="auto">
            <a:xfrm>
              <a:off x="1362" y="1010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476176" name="Rectangle 16"/>
            <p:cNvSpPr>
              <a:spLocks noChangeAspect="1" noChangeArrowheads="1"/>
            </p:cNvSpPr>
            <p:nvPr/>
          </p:nvSpPr>
          <p:spPr bwMode="auto">
            <a:xfrm>
              <a:off x="768" y="1152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476177" name="Rectangle 17"/>
            <p:cNvSpPr>
              <a:spLocks noChangeAspect="1" noChangeArrowheads="1"/>
            </p:cNvSpPr>
            <p:nvPr/>
          </p:nvSpPr>
          <p:spPr bwMode="auto">
            <a:xfrm>
              <a:off x="1296" y="1152"/>
              <a:ext cx="96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476178" name="Freeform 18"/>
            <p:cNvSpPr>
              <a:spLocks noChangeAspect="1"/>
            </p:cNvSpPr>
            <p:nvPr/>
          </p:nvSpPr>
          <p:spPr bwMode="auto">
            <a:xfrm>
              <a:off x="1824" y="1104"/>
              <a:ext cx="506" cy="43"/>
            </a:xfrm>
            <a:custGeom>
              <a:avLst/>
              <a:gdLst>
                <a:gd name="T0" fmla="*/ 0 w 624"/>
                <a:gd name="T1" fmla="*/ 32 h 54"/>
                <a:gd name="T2" fmla="*/ 624 w 624"/>
                <a:gd name="T3" fmla="*/ 32 h 54"/>
                <a:gd name="T4" fmla="*/ 624 w 624"/>
                <a:gd name="T5" fmla="*/ 54 h 54"/>
                <a:gd name="T6" fmla="*/ 0 w 624"/>
                <a:gd name="T7" fmla="*/ 54 h 54"/>
                <a:gd name="T8" fmla="*/ 0 w 624"/>
                <a:gd name="T9" fmla="*/ 32 h 54"/>
                <a:gd name="T10" fmla="*/ 624 w 624"/>
                <a:gd name="T11" fmla="*/ 32 h 54"/>
                <a:gd name="T12" fmla="*/ 624 w 624"/>
                <a:gd name="T13" fmla="*/ 54 h 54"/>
                <a:gd name="T14" fmla="*/ 624 w 624"/>
                <a:gd name="T15" fmla="*/ 43 h 54"/>
                <a:gd name="T16" fmla="*/ 624 w 624"/>
                <a:gd name="T17" fmla="*/ 32 h 54"/>
                <a:gd name="T18" fmla="*/ 0 w 624"/>
                <a:gd name="T19" fmla="*/ 32 h 54"/>
                <a:gd name="T20" fmla="*/ 624 w 624"/>
                <a:gd name="T21" fmla="*/ 54 h 54"/>
                <a:gd name="T22" fmla="*/ 556 w 624"/>
                <a:gd name="T23" fmla="*/ 10 h 54"/>
                <a:gd name="T24" fmla="*/ 567 w 624"/>
                <a:gd name="T25" fmla="*/ 0 h 54"/>
                <a:gd name="T26" fmla="*/ 624 w 624"/>
                <a:gd name="T27" fmla="*/ 32 h 54"/>
                <a:gd name="T28" fmla="*/ 624 w 624"/>
                <a:gd name="T29" fmla="*/ 54 h 54"/>
                <a:gd name="T30" fmla="*/ 0 w 624"/>
                <a:gd name="T31" fmla="*/ 3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4" h="54">
                  <a:moveTo>
                    <a:pt x="0" y="32"/>
                  </a:moveTo>
                  <a:lnTo>
                    <a:pt x="624" y="32"/>
                  </a:lnTo>
                  <a:lnTo>
                    <a:pt x="624" y="54"/>
                  </a:lnTo>
                  <a:lnTo>
                    <a:pt x="0" y="54"/>
                  </a:lnTo>
                  <a:lnTo>
                    <a:pt x="0" y="32"/>
                  </a:lnTo>
                  <a:lnTo>
                    <a:pt x="624" y="32"/>
                  </a:lnTo>
                  <a:lnTo>
                    <a:pt x="624" y="54"/>
                  </a:lnTo>
                  <a:lnTo>
                    <a:pt x="624" y="43"/>
                  </a:lnTo>
                  <a:lnTo>
                    <a:pt x="624" y="32"/>
                  </a:lnTo>
                  <a:lnTo>
                    <a:pt x="0" y="32"/>
                  </a:lnTo>
                  <a:lnTo>
                    <a:pt x="624" y="54"/>
                  </a:lnTo>
                  <a:lnTo>
                    <a:pt x="556" y="10"/>
                  </a:lnTo>
                  <a:lnTo>
                    <a:pt x="567" y="0"/>
                  </a:lnTo>
                  <a:lnTo>
                    <a:pt x="624" y="32"/>
                  </a:lnTo>
                  <a:lnTo>
                    <a:pt x="624" y="5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6179" name="Freeform 19"/>
            <p:cNvSpPr>
              <a:spLocks noChangeAspect="1"/>
            </p:cNvSpPr>
            <p:nvPr/>
          </p:nvSpPr>
          <p:spPr bwMode="auto">
            <a:xfrm>
              <a:off x="1824" y="1165"/>
              <a:ext cx="514" cy="45"/>
            </a:xfrm>
            <a:custGeom>
              <a:avLst/>
              <a:gdLst>
                <a:gd name="T0" fmla="*/ 635 w 635"/>
                <a:gd name="T1" fmla="*/ 11 h 55"/>
                <a:gd name="T2" fmla="*/ 11 w 635"/>
                <a:gd name="T3" fmla="*/ 11 h 55"/>
                <a:gd name="T4" fmla="*/ 11 w 635"/>
                <a:gd name="T5" fmla="*/ 0 h 55"/>
                <a:gd name="T6" fmla="*/ 635 w 635"/>
                <a:gd name="T7" fmla="*/ 0 h 55"/>
                <a:gd name="T8" fmla="*/ 635 w 635"/>
                <a:gd name="T9" fmla="*/ 11 h 55"/>
                <a:gd name="T10" fmla="*/ 0 w 635"/>
                <a:gd name="T11" fmla="*/ 11 h 55"/>
                <a:gd name="T12" fmla="*/ 11 w 635"/>
                <a:gd name="T13" fmla="*/ 0 h 55"/>
                <a:gd name="T14" fmla="*/ 0 w 635"/>
                <a:gd name="T15" fmla="*/ 11 h 55"/>
                <a:gd name="T16" fmla="*/ 635 w 635"/>
                <a:gd name="T17" fmla="*/ 11 h 55"/>
                <a:gd name="T18" fmla="*/ 11 w 635"/>
                <a:gd name="T19" fmla="*/ 0 h 55"/>
                <a:gd name="T20" fmla="*/ 68 w 635"/>
                <a:gd name="T21" fmla="*/ 44 h 55"/>
                <a:gd name="T22" fmla="*/ 68 w 635"/>
                <a:gd name="T23" fmla="*/ 55 h 55"/>
                <a:gd name="T24" fmla="*/ 0 w 635"/>
                <a:gd name="T25" fmla="*/ 11 h 55"/>
                <a:gd name="T26" fmla="*/ 11 w 635"/>
                <a:gd name="T27" fmla="*/ 0 h 55"/>
                <a:gd name="T28" fmla="*/ 635 w 635"/>
                <a:gd name="T29" fmla="*/ 1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5" h="55">
                  <a:moveTo>
                    <a:pt x="635" y="11"/>
                  </a:moveTo>
                  <a:lnTo>
                    <a:pt x="11" y="11"/>
                  </a:lnTo>
                  <a:lnTo>
                    <a:pt x="11" y="0"/>
                  </a:lnTo>
                  <a:lnTo>
                    <a:pt x="635" y="0"/>
                  </a:lnTo>
                  <a:lnTo>
                    <a:pt x="635" y="11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635" y="11"/>
                  </a:lnTo>
                  <a:lnTo>
                    <a:pt x="11" y="0"/>
                  </a:lnTo>
                  <a:lnTo>
                    <a:pt x="68" y="44"/>
                  </a:lnTo>
                  <a:lnTo>
                    <a:pt x="68" y="55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635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6180" name="Rectangle 20"/>
            <p:cNvSpPr>
              <a:spLocks noChangeAspect="1" noChangeArrowheads="1"/>
            </p:cNvSpPr>
            <p:nvPr/>
          </p:nvSpPr>
          <p:spPr bwMode="auto">
            <a:xfrm>
              <a:off x="1932" y="816"/>
              <a:ext cx="118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i="1">
                  <a:solidFill>
                    <a:srgbClr val="000000"/>
                  </a:solidFill>
                </a:rPr>
                <a:t>k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476181" name="Rectangle 21"/>
            <p:cNvSpPr>
              <a:spLocks noChangeAspect="1" noChangeArrowheads="1"/>
            </p:cNvSpPr>
            <p:nvPr/>
          </p:nvSpPr>
          <p:spPr bwMode="auto">
            <a:xfrm>
              <a:off x="2064" y="912"/>
              <a:ext cx="89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+</a:t>
              </a:r>
            </a:p>
          </p:txBody>
        </p:sp>
        <p:sp>
          <p:nvSpPr>
            <p:cNvPr id="476182" name="Rectangle 22"/>
            <p:cNvSpPr>
              <a:spLocks noChangeAspect="1" noChangeArrowheads="1"/>
            </p:cNvSpPr>
            <p:nvPr/>
          </p:nvSpPr>
          <p:spPr bwMode="auto">
            <a:xfrm>
              <a:off x="2160" y="912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476183" name="Rectangle 23"/>
            <p:cNvSpPr>
              <a:spLocks noChangeAspect="1" noChangeArrowheads="1"/>
            </p:cNvSpPr>
            <p:nvPr/>
          </p:nvSpPr>
          <p:spPr bwMode="auto">
            <a:xfrm>
              <a:off x="1914" y="1144"/>
              <a:ext cx="118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i="1">
                  <a:solidFill>
                    <a:srgbClr val="000000"/>
                  </a:solidFill>
                </a:rPr>
                <a:t>k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476184" name="Rectangle 24"/>
            <p:cNvSpPr>
              <a:spLocks noChangeAspect="1" noChangeArrowheads="1"/>
            </p:cNvSpPr>
            <p:nvPr/>
          </p:nvSpPr>
          <p:spPr bwMode="auto">
            <a:xfrm>
              <a:off x="2024" y="1286"/>
              <a:ext cx="5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-</a:t>
              </a:r>
            </a:p>
          </p:txBody>
        </p:sp>
        <p:sp>
          <p:nvSpPr>
            <p:cNvPr id="476185" name="Rectangle 25"/>
            <p:cNvSpPr>
              <a:spLocks noChangeAspect="1" noChangeArrowheads="1"/>
            </p:cNvSpPr>
            <p:nvPr/>
          </p:nvSpPr>
          <p:spPr bwMode="auto">
            <a:xfrm>
              <a:off x="2060" y="1286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476186" name="Rectangle 26"/>
            <p:cNvSpPr>
              <a:spLocks noChangeAspect="1" noChangeArrowheads="1"/>
            </p:cNvSpPr>
            <p:nvPr/>
          </p:nvSpPr>
          <p:spPr bwMode="auto">
            <a:xfrm>
              <a:off x="2557" y="984"/>
              <a:ext cx="14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476187" name="Rectangle 27"/>
            <p:cNvSpPr>
              <a:spLocks noChangeAspect="1" noChangeArrowheads="1"/>
            </p:cNvSpPr>
            <p:nvPr/>
          </p:nvSpPr>
          <p:spPr bwMode="auto">
            <a:xfrm>
              <a:off x="2732" y="984"/>
              <a:ext cx="12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476188" name="Rectangle 28"/>
            <p:cNvSpPr>
              <a:spLocks noChangeAspect="1" noChangeArrowheads="1"/>
            </p:cNvSpPr>
            <p:nvPr/>
          </p:nvSpPr>
          <p:spPr bwMode="auto">
            <a:xfrm>
              <a:off x="2887" y="984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476189" name="Rectangle 29"/>
            <p:cNvSpPr>
              <a:spLocks noChangeAspect="1" noChangeArrowheads="1"/>
            </p:cNvSpPr>
            <p:nvPr/>
          </p:nvSpPr>
          <p:spPr bwMode="auto">
            <a:xfrm>
              <a:off x="3125" y="984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476190" name="Rectangle 30"/>
            <p:cNvSpPr>
              <a:spLocks noChangeAspect="1" noChangeArrowheads="1"/>
            </p:cNvSpPr>
            <p:nvPr/>
          </p:nvSpPr>
          <p:spPr bwMode="auto">
            <a:xfrm>
              <a:off x="3181" y="984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476191" name="Rectangle 31"/>
            <p:cNvSpPr>
              <a:spLocks noChangeAspect="1" noChangeArrowheads="1"/>
            </p:cNvSpPr>
            <p:nvPr/>
          </p:nvSpPr>
          <p:spPr bwMode="auto">
            <a:xfrm>
              <a:off x="3237" y="984"/>
              <a:ext cx="11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+</a:t>
              </a:r>
            </a:p>
          </p:txBody>
        </p:sp>
        <p:sp>
          <p:nvSpPr>
            <p:cNvPr id="476192" name="Rectangle 32"/>
            <p:cNvSpPr>
              <a:spLocks noChangeAspect="1" noChangeArrowheads="1"/>
            </p:cNvSpPr>
            <p:nvPr/>
          </p:nvSpPr>
          <p:spPr bwMode="auto">
            <a:xfrm>
              <a:off x="3375" y="984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476193" name="Rectangle 33"/>
            <p:cNvSpPr>
              <a:spLocks noChangeAspect="1" noChangeArrowheads="1"/>
            </p:cNvSpPr>
            <p:nvPr/>
          </p:nvSpPr>
          <p:spPr bwMode="auto">
            <a:xfrm>
              <a:off x="3430" y="984"/>
              <a:ext cx="14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476194" name="Rectangle 34"/>
            <p:cNvSpPr>
              <a:spLocks noChangeAspect="1" noChangeArrowheads="1"/>
            </p:cNvSpPr>
            <p:nvPr/>
          </p:nvSpPr>
          <p:spPr bwMode="auto">
            <a:xfrm>
              <a:off x="3081" y="1127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476195" name="Rectangle 35"/>
            <p:cNvSpPr>
              <a:spLocks noChangeAspect="1" noChangeArrowheads="1"/>
            </p:cNvSpPr>
            <p:nvPr/>
          </p:nvSpPr>
          <p:spPr bwMode="auto">
            <a:xfrm>
              <a:off x="3600" y="912"/>
              <a:ext cx="89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+</a:t>
              </a:r>
            </a:p>
          </p:txBody>
        </p:sp>
        <p:sp>
          <p:nvSpPr>
            <p:cNvPr id="476196" name="Rectangle 36"/>
            <p:cNvSpPr>
              <a:spLocks noChangeAspect="1" noChangeArrowheads="1"/>
            </p:cNvSpPr>
            <p:nvPr/>
          </p:nvSpPr>
          <p:spPr bwMode="auto">
            <a:xfrm>
              <a:off x="3071" y="878"/>
              <a:ext cx="69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-</a:t>
              </a:r>
            </a:p>
          </p:txBody>
        </p:sp>
        <p:sp>
          <p:nvSpPr>
            <p:cNvPr id="476197" name="Rectangle 37"/>
            <p:cNvSpPr>
              <a:spLocks noChangeAspect="1" noChangeArrowheads="1"/>
            </p:cNvSpPr>
            <p:nvPr/>
          </p:nvSpPr>
          <p:spPr bwMode="auto">
            <a:xfrm>
              <a:off x="508" y="1755"/>
              <a:ext cx="12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476198" name="Rectangle 38"/>
            <p:cNvSpPr>
              <a:spLocks noChangeAspect="1" noChangeArrowheads="1"/>
            </p:cNvSpPr>
            <p:nvPr/>
          </p:nvSpPr>
          <p:spPr bwMode="auto">
            <a:xfrm>
              <a:off x="664" y="1755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476199" name="Rectangle 39"/>
            <p:cNvSpPr>
              <a:spLocks noChangeAspect="1" noChangeArrowheads="1"/>
            </p:cNvSpPr>
            <p:nvPr/>
          </p:nvSpPr>
          <p:spPr bwMode="auto">
            <a:xfrm>
              <a:off x="903" y="1755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476200" name="Rectangle 40"/>
            <p:cNvSpPr>
              <a:spLocks noChangeAspect="1" noChangeArrowheads="1"/>
            </p:cNvSpPr>
            <p:nvPr/>
          </p:nvSpPr>
          <p:spPr bwMode="auto">
            <a:xfrm>
              <a:off x="958" y="1755"/>
              <a:ext cx="11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+</a:t>
              </a:r>
            </a:p>
          </p:txBody>
        </p:sp>
        <p:sp>
          <p:nvSpPr>
            <p:cNvPr id="476201" name="Rectangle 41"/>
            <p:cNvSpPr>
              <a:spLocks noChangeAspect="1" noChangeArrowheads="1"/>
            </p:cNvSpPr>
            <p:nvPr/>
          </p:nvSpPr>
          <p:spPr bwMode="auto">
            <a:xfrm>
              <a:off x="1096" y="1755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476202" name="Rectangle 42"/>
            <p:cNvSpPr>
              <a:spLocks noChangeAspect="1" noChangeArrowheads="1"/>
            </p:cNvSpPr>
            <p:nvPr/>
          </p:nvSpPr>
          <p:spPr bwMode="auto">
            <a:xfrm>
              <a:off x="1151" y="1755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476203" name="Rectangle 43"/>
            <p:cNvSpPr>
              <a:spLocks noChangeAspect="1" noChangeArrowheads="1"/>
            </p:cNvSpPr>
            <p:nvPr/>
          </p:nvSpPr>
          <p:spPr bwMode="auto">
            <a:xfrm>
              <a:off x="1326" y="1755"/>
              <a:ext cx="14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476204" name="Rectangle 44"/>
            <p:cNvSpPr>
              <a:spLocks noChangeAspect="1" noChangeArrowheads="1"/>
            </p:cNvSpPr>
            <p:nvPr/>
          </p:nvSpPr>
          <p:spPr bwMode="auto">
            <a:xfrm>
              <a:off x="847" y="1897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476205" name="Freeform 45"/>
            <p:cNvSpPr>
              <a:spLocks noChangeAspect="1"/>
            </p:cNvSpPr>
            <p:nvPr/>
          </p:nvSpPr>
          <p:spPr bwMode="auto">
            <a:xfrm>
              <a:off x="1824" y="1858"/>
              <a:ext cx="506" cy="44"/>
            </a:xfrm>
            <a:custGeom>
              <a:avLst/>
              <a:gdLst>
                <a:gd name="T0" fmla="*/ 0 w 624"/>
                <a:gd name="T1" fmla="*/ 44 h 55"/>
                <a:gd name="T2" fmla="*/ 624 w 624"/>
                <a:gd name="T3" fmla="*/ 44 h 55"/>
                <a:gd name="T4" fmla="*/ 624 w 624"/>
                <a:gd name="T5" fmla="*/ 55 h 55"/>
                <a:gd name="T6" fmla="*/ 0 w 624"/>
                <a:gd name="T7" fmla="*/ 55 h 55"/>
                <a:gd name="T8" fmla="*/ 0 w 624"/>
                <a:gd name="T9" fmla="*/ 44 h 55"/>
                <a:gd name="T10" fmla="*/ 624 w 624"/>
                <a:gd name="T11" fmla="*/ 44 h 55"/>
                <a:gd name="T12" fmla="*/ 624 w 624"/>
                <a:gd name="T13" fmla="*/ 55 h 55"/>
                <a:gd name="T14" fmla="*/ 624 w 624"/>
                <a:gd name="T15" fmla="*/ 44 h 55"/>
                <a:gd name="T16" fmla="*/ 0 w 624"/>
                <a:gd name="T17" fmla="*/ 44 h 55"/>
                <a:gd name="T18" fmla="*/ 613 w 624"/>
                <a:gd name="T19" fmla="*/ 55 h 55"/>
                <a:gd name="T20" fmla="*/ 556 w 624"/>
                <a:gd name="T21" fmla="*/ 11 h 55"/>
                <a:gd name="T22" fmla="*/ 568 w 624"/>
                <a:gd name="T23" fmla="*/ 0 h 55"/>
                <a:gd name="T24" fmla="*/ 624 w 624"/>
                <a:gd name="T25" fmla="*/ 44 h 55"/>
                <a:gd name="T26" fmla="*/ 613 w 624"/>
                <a:gd name="T27" fmla="*/ 55 h 55"/>
                <a:gd name="T28" fmla="*/ 0 w 624"/>
                <a:gd name="T29" fmla="*/ 4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4" h="55">
                  <a:moveTo>
                    <a:pt x="0" y="44"/>
                  </a:moveTo>
                  <a:lnTo>
                    <a:pt x="624" y="44"/>
                  </a:lnTo>
                  <a:lnTo>
                    <a:pt x="624" y="55"/>
                  </a:lnTo>
                  <a:lnTo>
                    <a:pt x="0" y="55"/>
                  </a:lnTo>
                  <a:lnTo>
                    <a:pt x="0" y="44"/>
                  </a:lnTo>
                  <a:lnTo>
                    <a:pt x="624" y="44"/>
                  </a:lnTo>
                  <a:lnTo>
                    <a:pt x="624" y="55"/>
                  </a:lnTo>
                  <a:lnTo>
                    <a:pt x="624" y="44"/>
                  </a:lnTo>
                  <a:lnTo>
                    <a:pt x="0" y="44"/>
                  </a:lnTo>
                  <a:lnTo>
                    <a:pt x="613" y="55"/>
                  </a:lnTo>
                  <a:lnTo>
                    <a:pt x="556" y="11"/>
                  </a:lnTo>
                  <a:lnTo>
                    <a:pt x="568" y="0"/>
                  </a:lnTo>
                  <a:lnTo>
                    <a:pt x="624" y="44"/>
                  </a:lnTo>
                  <a:lnTo>
                    <a:pt x="613" y="55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tx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6206" name="Freeform 46"/>
            <p:cNvSpPr>
              <a:spLocks noChangeAspect="1"/>
            </p:cNvSpPr>
            <p:nvPr/>
          </p:nvSpPr>
          <p:spPr bwMode="auto">
            <a:xfrm>
              <a:off x="1824" y="1920"/>
              <a:ext cx="506" cy="45"/>
            </a:xfrm>
            <a:custGeom>
              <a:avLst/>
              <a:gdLst>
                <a:gd name="T0" fmla="*/ 624 w 624"/>
                <a:gd name="T1" fmla="*/ 22 h 55"/>
                <a:gd name="T2" fmla="*/ 0 w 624"/>
                <a:gd name="T3" fmla="*/ 22 h 55"/>
                <a:gd name="T4" fmla="*/ 0 w 624"/>
                <a:gd name="T5" fmla="*/ 0 h 55"/>
                <a:gd name="T6" fmla="*/ 624 w 624"/>
                <a:gd name="T7" fmla="*/ 0 h 55"/>
                <a:gd name="T8" fmla="*/ 624 w 624"/>
                <a:gd name="T9" fmla="*/ 22 h 55"/>
                <a:gd name="T10" fmla="*/ 0 w 624"/>
                <a:gd name="T11" fmla="*/ 11 h 55"/>
                <a:gd name="T12" fmla="*/ 0 w 624"/>
                <a:gd name="T13" fmla="*/ 0 h 55"/>
                <a:gd name="T14" fmla="*/ 0 w 624"/>
                <a:gd name="T15" fmla="*/ 11 h 55"/>
                <a:gd name="T16" fmla="*/ 624 w 624"/>
                <a:gd name="T17" fmla="*/ 22 h 55"/>
                <a:gd name="T18" fmla="*/ 12 w 624"/>
                <a:gd name="T19" fmla="*/ 0 h 55"/>
                <a:gd name="T20" fmla="*/ 68 w 624"/>
                <a:gd name="T21" fmla="*/ 44 h 55"/>
                <a:gd name="T22" fmla="*/ 57 w 624"/>
                <a:gd name="T23" fmla="*/ 55 h 55"/>
                <a:gd name="T24" fmla="*/ 0 w 624"/>
                <a:gd name="T25" fmla="*/ 11 h 55"/>
                <a:gd name="T26" fmla="*/ 12 w 624"/>
                <a:gd name="T27" fmla="*/ 0 h 55"/>
                <a:gd name="T28" fmla="*/ 624 w 624"/>
                <a:gd name="T29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4" h="55">
                  <a:moveTo>
                    <a:pt x="624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624" y="0"/>
                  </a:lnTo>
                  <a:lnTo>
                    <a:pt x="624" y="22"/>
                  </a:lnTo>
                  <a:lnTo>
                    <a:pt x="0" y="11"/>
                  </a:lnTo>
                  <a:lnTo>
                    <a:pt x="0" y="0"/>
                  </a:lnTo>
                  <a:lnTo>
                    <a:pt x="0" y="11"/>
                  </a:lnTo>
                  <a:lnTo>
                    <a:pt x="624" y="22"/>
                  </a:lnTo>
                  <a:lnTo>
                    <a:pt x="12" y="0"/>
                  </a:lnTo>
                  <a:lnTo>
                    <a:pt x="68" y="44"/>
                  </a:lnTo>
                  <a:lnTo>
                    <a:pt x="57" y="55"/>
                  </a:lnTo>
                  <a:lnTo>
                    <a:pt x="0" y="11"/>
                  </a:lnTo>
                  <a:lnTo>
                    <a:pt x="12" y="0"/>
                  </a:lnTo>
                  <a:lnTo>
                    <a:pt x="624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6207" name="Rectangle 47"/>
            <p:cNvSpPr>
              <a:spLocks noChangeAspect="1" noChangeArrowheads="1"/>
            </p:cNvSpPr>
            <p:nvPr/>
          </p:nvSpPr>
          <p:spPr bwMode="auto">
            <a:xfrm>
              <a:off x="1922" y="1578"/>
              <a:ext cx="118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i="1">
                  <a:solidFill>
                    <a:srgbClr val="000000"/>
                  </a:solidFill>
                </a:rPr>
                <a:t>k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476208" name="Rectangle 48"/>
            <p:cNvSpPr>
              <a:spLocks noChangeAspect="1" noChangeArrowheads="1"/>
            </p:cNvSpPr>
            <p:nvPr/>
          </p:nvSpPr>
          <p:spPr bwMode="auto">
            <a:xfrm>
              <a:off x="2052" y="1720"/>
              <a:ext cx="89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+</a:t>
              </a:r>
            </a:p>
          </p:txBody>
        </p:sp>
        <p:sp>
          <p:nvSpPr>
            <p:cNvPr id="476209" name="Rectangle 49"/>
            <p:cNvSpPr>
              <a:spLocks noChangeAspect="1" noChangeArrowheads="1"/>
            </p:cNvSpPr>
            <p:nvPr/>
          </p:nvSpPr>
          <p:spPr bwMode="auto">
            <a:xfrm>
              <a:off x="2160" y="1728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476210" name="Rectangle 50"/>
            <p:cNvSpPr>
              <a:spLocks noChangeAspect="1" noChangeArrowheads="1"/>
            </p:cNvSpPr>
            <p:nvPr/>
          </p:nvSpPr>
          <p:spPr bwMode="auto">
            <a:xfrm>
              <a:off x="1905" y="1896"/>
              <a:ext cx="118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i="1" dirty="0">
                  <a:solidFill>
                    <a:srgbClr val="000000"/>
                  </a:solidFill>
                </a:rPr>
                <a:t>k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  <p:sp>
          <p:nvSpPr>
            <p:cNvPr id="476211" name="Rectangle 51"/>
            <p:cNvSpPr>
              <a:spLocks noChangeAspect="1" noChangeArrowheads="1"/>
            </p:cNvSpPr>
            <p:nvPr/>
          </p:nvSpPr>
          <p:spPr bwMode="auto">
            <a:xfrm>
              <a:off x="2015" y="2048"/>
              <a:ext cx="5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-</a:t>
              </a:r>
            </a:p>
          </p:txBody>
        </p:sp>
        <p:sp>
          <p:nvSpPr>
            <p:cNvPr id="476212" name="Rectangle 52"/>
            <p:cNvSpPr>
              <a:spLocks noChangeAspect="1" noChangeArrowheads="1"/>
            </p:cNvSpPr>
            <p:nvPr/>
          </p:nvSpPr>
          <p:spPr bwMode="auto">
            <a:xfrm>
              <a:off x="2112" y="2064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476213" name="Rectangle 53"/>
            <p:cNvSpPr>
              <a:spLocks noChangeAspect="1" noChangeArrowheads="1"/>
            </p:cNvSpPr>
            <p:nvPr/>
          </p:nvSpPr>
          <p:spPr bwMode="auto">
            <a:xfrm>
              <a:off x="2465" y="1720"/>
              <a:ext cx="14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H</a:t>
              </a:r>
            </a:p>
          </p:txBody>
        </p:sp>
        <p:sp>
          <p:nvSpPr>
            <p:cNvPr id="476214" name="Rectangle 54"/>
            <p:cNvSpPr>
              <a:spLocks noChangeAspect="1" noChangeArrowheads="1"/>
            </p:cNvSpPr>
            <p:nvPr/>
          </p:nvSpPr>
          <p:spPr bwMode="auto">
            <a:xfrm>
              <a:off x="2640" y="1720"/>
              <a:ext cx="12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476215" name="Rectangle 55"/>
            <p:cNvSpPr>
              <a:spLocks noChangeAspect="1" noChangeArrowheads="1"/>
            </p:cNvSpPr>
            <p:nvPr/>
          </p:nvSpPr>
          <p:spPr bwMode="auto">
            <a:xfrm>
              <a:off x="2796" y="1720"/>
              <a:ext cx="15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476216" name="Rectangle 56"/>
            <p:cNvSpPr>
              <a:spLocks noChangeAspect="1" noChangeArrowheads="1"/>
            </p:cNvSpPr>
            <p:nvPr/>
          </p:nvSpPr>
          <p:spPr bwMode="auto">
            <a:xfrm>
              <a:off x="3036" y="1720"/>
              <a:ext cx="0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476217" name="Rectangle 57"/>
            <p:cNvSpPr>
              <a:spLocks noChangeAspect="1" noChangeArrowheads="1"/>
            </p:cNvSpPr>
            <p:nvPr/>
          </p:nvSpPr>
          <p:spPr bwMode="auto">
            <a:xfrm>
              <a:off x="2989" y="1861"/>
              <a:ext cx="9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20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476218" name="Rectangle 58"/>
            <p:cNvSpPr>
              <a:spLocks noChangeAspect="1" noChangeArrowheads="1"/>
            </p:cNvSpPr>
            <p:nvPr/>
          </p:nvSpPr>
          <p:spPr bwMode="auto">
            <a:xfrm>
              <a:off x="2981" y="1604"/>
              <a:ext cx="69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-</a:t>
              </a:r>
            </a:p>
          </p:txBody>
        </p:sp>
        <p:sp>
          <p:nvSpPr>
            <p:cNvPr id="476219" name="Rectangle 59"/>
            <p:cNvSpPr>
              <a:spLocks noChangeAspect="1" noChangeArrowheads="1"/>
            </p:cNvSpPr>
            <p:nvPr/>
          </p:nvSpPr>
          <p:spPr bwMode="auto">
            <a:xfrm>
              <a:off x="1555" y="1673"/>
              <a:ext cx="69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</a:rPr>
                <a:t>-</a:t>
              </a:r>
            </a:p>
          </p:txBody>
        </p:sp>
        <p:sp>
          <p:nvSpPr>
            <p:cNvPr id="476167" name="Text Box 7"/>
            <p:cNvSpPr txBox="1">
              <a:spLocks noChangeArrowheads="1"/>
            </p:cNvSpPr>
            <p:nvPr/>
          </p:nvSpPr>
          <p:spPr bwMode="auto">
            <a:xfrm>
              <a:off x="192" y="2304"/>
              <a:ext cx="3648" cy="1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>
                  <a:solidFill>
                    <a:srgbClr val="000000"/>
                  </a:solidFill>
                  <a:latin typeface="Arial" charset="0"/>
                </a:rPr>
                <a:t>Note: reaction kinetics are a function of both CO</a:t>
              </a:r>
              <a:r>
                <a:rPr lang="en-US" baseline="-25000" dirty="0">
                  <a:solidFill>
                    <a:srgbClr val="000000"/>
                  </a:solidFill>
                  <a:latin typeface="Arial" charset="0"/>
                </a:rPr>
                <a:t>2</a:t>
              </a:r>
              <a:r>
                <a:rPr lang="en-US" dirty="0">
                  <a:solidFill>
                    <a:srgbClr val="000000"/>
                  </a:solidFill>
                  <a:latin typeface="Arial" charset="0"/>
                </a:rPr>
                <a:t> and </a:t>
              </a:r>
              <a:r>
                <a:rPr lang="en-US" dirty="0" err="1">
                  <a:solidFill>
                    <a:srgbClr val="000000"/>
                  </a:solidFill>
                  <a:latin typeface="Arial" charset="0"/>
                </a:rPr>
                <a:t>pH.</a:t>
              </a:r>
              <a:endParaRPr lang="en-US" dirty="0">
                <a:solidFill>
                  <a:srgbClr val="000000"/>
                </a:solidFill>
                <a:latin typeface="Arial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rgbClr val="000000"/>
                  </a:solidFill>
                  <a:latin typeface="Arial" charset="0"/>
                </a:rPr>
                <a:t>While, the effect of pressure on the equilibrium constants can be calculated (see Z&amp;W-G appendix A.11), the effect on the reaction kinetics is largely unknown.</a:t>
              </a:r>
            </a:p>
          </p:txBody>
        </p:sp>
        <p:sp>
          <p:nvSpPr>
            <p:cNvPr id="476244" name="Oval 84"/>
            <p:cNvSpPr>
              <a:spLocks noChangeArrowheads="1"/>
            </p:cNvSpPr>
            <p:nvPr/>
          </p:nvSpPr>
          <p:spPr bwMode="auto">
            <a:xfrm>
              <a:off x="3516" y="4131"/>
              <a:ext cx="324" cy="22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6245" name="Text Box 85"/>
            <p:cNvSpPr txBox="1">
              <a:spLocks noChangeArrowheads="1"/>
            </p:cNvSpPr>
            <p:nvPr/>
          </p:nvSpPr>
          <p:spPr bwMode="auto">
            <a:xfrm>
              <a:off x="3840" y="3744"/>
              <a:ext cx="109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000000"/>
                  </a:solidFill>
                </a:rPr>
                <a:t>e-Folding time</a:t>
              </a: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7723556" y="-7255"/>
            <a:ext cx="1331489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</a:rPr>
              <a:t>dpFOCE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33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514600"/>
            <a:ext cx="594360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343400"/>
            <a:ext cx="3352800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70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367213"/>
            <a:ext cx="3200400" cy="224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704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2370138" cy="203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304800" y="546100"/>
            <a:ext cx="88392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sz="1800" b="1" dirty="0"/>
              <a:t>                                                    Our experience with the deep FOCE system at 850m depth:</a:t>
            </a:r>
          </a:p>
          <a:p>
            <a:pPr algn="l"/>
            <a:endParaRPr lang="en-US" sz="1800" dirty="0"/>
          </a:p>
          <a:p>
            <a:pPr algn="l"/>
            <a:r>
              <a:rPr lang="en-US" sz="1800" dirty="0"/>
              <a:t>Long arms to allow time for CO2 hydration to occur, slow flow rates through the system, sensing of external pH variations and feedback control to set a constant </a:t>
            </a:r>
            <a:r>
              <a:rPr lang="el-GR" sz="1800" dirty="0">
                <a:latin typeface="Times New Roman" charset="0"/>
                <a:cs typeface="Times New Roman" charset="0"/>
              </a:rPr>
              <a:t>Δ</a:t>
            </a:r>
            <a:r>
              <a:rPr lang="en-US" sz="1800" dirty="0">
                <a:latin typeface="Times New Roman" charset="0"/>
                <a:cs typeface="Times New Roman" charset="0"/>
              </a:rPr>
              <a:t>pH </a:t>
            </a:r>
            <a:r>
              <a:rPr lang="en-US" sz="1800" dirty="0">
                <a:cs typeface="Times New Roman" charset="0"/>
              </a:rPr>
              <a:t>offset, and control by a GUI via an ethernet link enabling at-home monitoring and adjustments. Video imaging in real time of the central experiment chamber.</a:t>
            </a:r>
            <a:endParaRPr lang="el-GR" sz="1800" dirty="0"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937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SW Deploy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747" y="3714925"/>
            <a:ext cx="3324458" cy="2244009"/>
          </a:xfrm>
          <a:prstGeom prst="rect">
            <a:avLst/>
          </a:prstGeom>
          <a:effectLst>
            <a:outerShdw blurRad="180975" dist="1905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FOCE_deployCtrChamb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79" y="3898486"/>
            <a:ext cx="4009520" cy="2060448"/>
          </a:xfrm>
          <a:prstGeom prst="rect">
            <a:avLst/>
          </a:prstGeom>
          <a:effectLst>
            <a:outerShdw blurRad="180975" dist="1905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723556" y="-7255"/>
            <a:ext cx="1331489" cy="523220"/>
          </a:xfrm>
          <a:prstGeom prst="rect">
            <a:avLst/>
          </a:prstGeom>
          <a:noFill/>
          <a:effectLst>
            <a:outerShdw blurRad="222250" dist="8509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</a:rPr>
              <a:t>dpFOCE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8" name="Picture 7" descr="CO2 Box Slid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681" y="1481667"/>
            <a:ext cx="2583786" cy="2302558"/>
          </a:xfrm>
          <a:prstGeom prst="rect">
            <a:avLst/>
          </a:prstGeom>
          <a:effectLst>
            <a:outerShdw blurRad="180975" dist="1905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IMG_499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87" y="1513416"/>
            <a:ext cx="3180094" cy="2385070"/>
          </a:xfrm>
          <a:prstGeom prst="rect">
            <a:avLst/>
          </a:prstGeom>
          <a:effectLst>
            <a:outerShdw blurRad="180975" dist="1905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743577" y="865651"/>
            <a:ext cx="6391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</a:rPr>
              <a:t>Deployed for long term science – 1.4 years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4296" y="6051730"/>
            <a:ext cx="6075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In Situ CO2 upgrades, new biologic inserts, first bio experiment</a:t>
            </a:r>
          </a:p>
        </p:txBody>
      </p:sp>
      <p:pic>
        <p:nvPicPr>
          <p:cNvPr id="2" name="Picture 1" descr="Screen Shot 2012-12-09 at 12.05.11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515" y="1837267"/>
            <a:ext cx="2307914" cy="2995082"/>
          </a:xfrm>
          <a:prstGeom prst="rect">
            <a:avLst/>
          </a:prstGeom>
          <a:effectLst>
            <a:outerShdw blurRad="177800" dist="165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7199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5543550" cy="558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83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23850" y="260350"/>
            <a:ext cx="8286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83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 i="1">
                <a:solidFill>
                  <a:srgbClr val="FF0000"/>
                </a:solidFill>
                <a:latin typeface="Tahoma" charset="0"/>
              </a:rPr>
              <a:t>Implementing the Zeebe- Wolf-Gladrow kinetic model – T and pH dependency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5940425" y="1125538"/>
            <a:ext cx="3203575" cy="517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83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000000"/>
                </a:solidFill>
                <a:latin typeface="Tahoma" charset="0"/>
              </a:rPr>
              <a:t>The model yields a highly non-linear curve with very strong pH dependency. The reaction is quasi-autocatalytic in that as pH drops the reaction goes faster. Normal sea water is near the peak and in a very steeply sloping region.</a:t>
            </a:r>
          </a:p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000000"/>
                </a:solidFill>
                <a:latin typeface="Tahoma" charset="0"/>
              </a:rPr>
              <a:t>For warm surface water (coral reef) experiments a residence time in the perturbation area of about 2 minutes is required for significant equilibration. Cold, deep waters are lower pH and the residence times are longer.</a:t>
            </a:r>
          </a:p>
        </p:txBody>
      </p:sp>
    </p:spTree>
    <p:extLst>
      <p:ext uri="{BB962C8B-B14F-4D97-AF65-F5344CB8AC3E}">
        <p14:creationId xmlns:p14="http://schemas.microsoft.com/office/powerpoint/2010/main" val="27342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6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5543550" cy="558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83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40677" name="Text Box 5"/>
          <p:cNvSpPr txBox="1">
            <a:spLocks noChangeArrowheads="1"/>
          </p:cNvSpPr>
          <p:nvPr/>
        </p:nvSpPr>
        <p:spPr bwMode="auto">
          <a:xfrm>
            <a:off x="3095625" y="314594"/>
            <a:ext cx="68405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83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i="1" dirty="0"/>
              <a:t>Implementing the kinetic model – T and pH dependent</a:t>
            </a:r>
          </a:p>
        </p:txBody>
      </p:sp>
      <p:sp>
        <p:nvSpPr>
          <p:cNvPr id="540678" name="Text Box 6"/>
          <p:cNvSpPr txBox="1">
            <a:spLocks noChangeArrowheads="1"/>
          </p:cNvSpPr>
          <p:nvPr/>
        </p:nvSpPr>
        <p:spPr bwMode="auto">
          <a:xfrm>
            <a:off x="5940425" y="1125538"/>
            <a:ext cx="3203575" cy="517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83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/>
              <a:t>The model yields a highly non-linear curve with very strong pH dependency. The reaction is quasi-autocatalytic in that as pH drops the reaction goes faster. Normal sea water is near the peak and in a very steeply sloping region.</a:t>
            </a:r>
          </a:p>
          <a:p>
            <a:pPr algn="l"/>
            <a:r>
              <a:rPr lang="en-US"/>
              <a:t>For warm surface water (coral reef) experiments a residence time in the perturbation area of about 2 minutes is required for significant equilibration. Cold, deep waters are lower pH and the residence times are longer.</a:t>
            </a:r>
          </a:p>
        </p:txBody>
      </p:sp>
    </p:spTree>
    <p:extLst>
      <p:ext uri="{BB962C8B-B14F-4D97-AF65-F5344CB8AC3E}">
        <p14:creationId xmlns:p14="http://schemas.microsoft.com/office/powerpoint/2010/main" val="3483071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417" y="2332495"/>
            <a:ext cx="4419600" cy="434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267345" y="1021220"/>
            <a:ext cx="8686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dirty="0"/>
              <a:t>Specific example of the time required for CO2 hydration to occur: the figure illustrates the time for a 0.3 pH offset for deep-sea water at various temperatures and pressures. The result for the e-folding time ranges from about 15 seconds at 25</a:t>
            </a:r>
            <a:r>
              <a:rPr lang="en-US" dirty="0">
                <a:cs typeface="Arial" charset="0"/>
              </a:rPr>
              <a:t>ºC and the surface to 97 seconds at 900m and 4ºC.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62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9160" y="423863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Arial" charset="0"/>
              </a:rPr>
              <a:t>Results – Analog Sensor</a:t>
            </a:r>
          </a:p>
        </p:txBody>
      </p:sp>
      <p:pic>
        <p:nvPicPr>
          <p:cNvPr id="3075" name="Picture 11" descr="SBE18_Analog_FOCE_2008_predicted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38734"/>
            <a:ext cx="57912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13"/>
          <p:cNvSpPr txBox="1">
            <a:spLocks noChangeArrowheads="1"/>
          </p:cNvSpPr>
          <p:nvPr/>
        </p:nvSpPr>
        <p:spPr bwMode="auto">
          <a:xfrm>
            <a:off x="6046922" y="2169385"/>
            <a:ext cx="3097078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800" dirty="0"/>
              <a:t> </a:t>
            </a:r>
            <a:r>
              <a:rPr lang="en-US" sz="1800" dirty="0">
                <a:latin typeface="Arial" charset="0"/>
              </a:rPr>
              <a:t>Electrical interaction with other instruments and thruster motor.</a:t>
            </a:r>
          </a:p>
          <a:p>
            <a:pPr eaLnBrk="1" hangingPunct="1">
              <a:buFontTx/>
              <a:buChar char="•"/>
            </a:pPr>
            <a:endParaRPr lang="en-US" sz="1800" dirty="0"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en-US" sz="1800" dirty="0">
                <a:latin typeface="Arial" charset="0"/>
              </a:rPr>
              <a:t> Too noisy to observe background pH or for precise CO</a:t>
            </a:r>
            <a:r>
              <a:rPr lang="en-US" sz="1800" baseline="-25000" dirty="0">
                <a:latin typeface="Arial" charset="0"/>
              </a:rPr>
              <a:t>2</a:t>
            </a:r>
            <a:r>
              <a:rPr lang="en-US" sz="1800" dirty="0">
                <a:latin typeface="Arial" charset="0"/>
              </a:rPr>
              <a:t> control.</a:t>
            </a:r>
          </a:p>
          <a:p>
            <a:pPr eaLnBrk="1" hangingPunct="1">
              <a:buFontTx/>
              <a:buChar char="•"/>
            </a:pPr>
            <a:endParaRPr lang="en-US" sz="1800" dirty="0"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en-US" sz="1800" dirty="0">
                <a:latin typeface="Arial" charset="0"/>
              </a:rPr>
              <a:t> pH sensor would go to the </a:t>
            </a:r>
            <a:r>
              <a:rPr lang="ja-JP" altLang="en-US" sz="1800">
                <a:latin typeface="Arial" charset="0"/>
              </a:rPr>
              <a:t>‘</a:t>
            </a:r>
            <a:r>
              <a:rPr lang="en-US" sz="1800" dirty="0">
                <a:latin typeface="Arial" charset="0"/>
              </a:rPr>
              <a:t>rail</a:t>
            </a:r>
            <a:r>
              <a:rPr lang="ja-JP" altLang="en-US" sz="1800">
                <a:latin typeface="Arial" charset="0"/>
              </a:rPr>
              <a:t>’</a:t>
            </a:r>
            <a:r>
              <a:rPr lang="en-US" sz="1800" dirty="0">
                <a:latin typeface="Arial" charset="0"/>
              </a:rPr>
              <a:t> at times</a:t>
            </a:r>
          </a:p>
          <a:p>
            <a:pPr eaLnBrk="1" hangingPunct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01346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plot_pH1_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1598613"/>
            <a:ext cx="6783387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805912" y="933316"/>
            <a:ext cx="8229600" cy="1143000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Arial" charset="0"/>
              </a:rPr>
              <a:t>Digital pH sensor corrected</a:t>
            </a:r>
          </a:p>
        </p:txBody>
      </p:sp>
    </p:spTree>
    <p:extLst>
      <p:ext uri="{BB962C8B-B14F-4D97-AF65-F5344CB8AC3E}">
        <p14:creationId xmlns:p14="http://schemas.microsoft.com/office/powerpoint/2010/main" val="3581006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15" descr="plot_pH4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3746500"/>
            <a:ext cx="3875088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4" descr="plot_pH3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3746500"/>
            <a:ext cx="3875087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2" descr="plot_pH1_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1143000"/>
            <a:ext cx="3894137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10"/>
          <p:cNvSpPr>
            <a:spLocks noGrp="1" noChangeArrowheads="1"/>
          </p:cNvSpPr>
          <p:nvPr>
            <p:ph type="title"/>
          </p:nvPr>
        </p:nvSpPr>
        <p:spPr>
          <a:xfrm>
            <a:off x="673100" y="454617"/>
            <a:ext cx="7848600" cy="914400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Times New Roman" charset="0"/>
              </a:rPr>
              <a:t>Consistency</a:t>
            </a:r>
          </a:p>
        </p:txBody>
      </p:sp>
      <p:pic>
        <p:nvPicPr>
          <p:cNvPr id="5127" name="Picture 13" descr="plot_pH2_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1143000"/>
            <a:ext cx="3875088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662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1" name="Picture 3" descr="plot_pH1_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79" y="1588533"/>
            <a:ext cx="6783387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319221" y="499534"/>
            <a:ext cx="3556000" cy="660400"/>
          </a:xfrm>
        </p:spPr>
        <p:txBody>
          <a:bodyPr/>
          <a:lstStyle/>
          <a:p>
            <a:pPr algn="l"/>
            <a:r>
              <a:rPr lang="en-US" sz="2400" dirty="0">
                <a:latin typeface="Arial" charset="0"/>
              </a:rPr>
              <a:t>Digital pH sensor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08199" y="1159934"/>
            <a:ext cx="5008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Uncorrected Digital pH plotted against WOCE data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23666" y="1802937"/>
            <a:ext cx="151553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Digital pH sensor from installation showing the KCl buffer normalization as the sensor settles and approaches being asymptotic with the known background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7662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82" name="Picture 6" descr="plot_pH1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1513947"/>
            <a:ext cx="6783387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0" name="Rectangle 4"/>
          <p:cNvSpPr>
            <a:spLocks noGrp="1" noChangeArrowheads="1"/>
          </p:cNvSpPr>
          <p:nvPr>
            <p:ph type="title"/>
          </p:nvPr>
        </p:nvSpPr>
        <p:spPr>
          <a:xfrm>
            <a:off x="3041542" y="497500"/>
            <a:ext cx="4792851" cy="550333"/>
          </a:xfrm>
        </p:spPr>
        <p:txBody>
          <a:bodyPr/>
          <a:lstStyle/>
          <a:p>
            <a:pPr algn="l"/>
            <a:r>
              <a:rPr lang="en-US" sz="2400" dirty="0"/>
              <a:t>Predicted </a:t>
            </a:r>
            <a:r>
              <a:rPr lang="en-US" sz="2400" dirty="0" err="1"/>
              <a:t>vs</a:t>
            </a:r>
            <a:r>
              <a:rPr lang="en-US" sz="2400" dirty="0"/>
              <a:t> In-Situ Corrected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08749" y="1047833"/>
            <a:ext cx="6716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 isolation and digitization demonstrating improved performance </a:t>
            </a:r>
          </a:p>
        </p:txBody>
      </p:sp>
      <p:sp>
        <p:nvSpPr>
          <p:cNvPr id="3" name="Rectangle 2"/>
          <p:cNvSpPr/>
          <p:nvPr/>
        </p:nvSpPr>
        <p:spPr>
          <a:xfrm>
            <a:off x="2556933" y="5063067"/>
            <a:ext cx="2091267" cy="338666"/>
          </a:xfrm>
          <a:prstGeom prst="rect">
            <a:avLst/>
          </a:prstGeom>
          <a:noFill/>
          <a:ln w="28575" cmpd="sng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82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734</Words>
  <Application>Microsoft Macintosh PowerPoint</Application>
  <PresentationFormat>On-screen Show (4:3)</PresentationFormat>
  <Paragraphs>123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Calibri</vt:lpstr>
      <vt:lpstr>Symbol</vt:lpstr>
      <vt:lpstr>Tahoma</vt:lpstr>
      <vt:lpstr>Times New Roman</vt:lpstr>
      <vt:lpstr>Trebuchet MS</vt:lpstr>
      <vt:lpstr>Office Theme</vt:lpstr>
      <vt:lpstr>Zeebe &amp; Wolf-Gladrow Model (2001)</vt:lpstr>
      <vt:lpstr>PowerPoint Presentation</vt:lpstr>
      <vt:lpstr>PowerPoint Presentation</vt:lpstr>
      <vt:lpstr>PowerPoint Presentation</vt:lpstr>
      <vt:lpstr>Results – Analog Sensor</vt:lpstr>
      <vt:lpstr>Digital pH sensor corrected</vt:lpstr>
      <vt:lpstr>Consistency</vt:lpstr>
      <vt:lpstr>Digital pH sensor</vt:lpstr>
      <vt:lpstr>Predicted vs In-Situ Corrected</vt:lpstr>
      <vt:lpstr>PowerPoint Presentation</vt:lpstr>
      <vt:lpstr>PowerPoint Presentation</vt:lpstr>
    </vt:vector>
  </TitlesOfParts>
  <Company>TLR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Kirkwood</dc:creator>
  <cp:lastModifiedBy>Bill Kirkwood</cp:lastModifiedBy>
  <cp:revision>177</cp:revision>
  <dcterms:created xsi:type="dcterms:W3CDTF">2010-05-26T01:05:59Z</dcterms:created>
  <dcterms:modified xsi:type="dcterms:W3CDTF">2019-11-18T17:36:06Z</dcterms:modified>
</cp:coreProperties>
</file>