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TIF" ContentType="image/tif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256" r:id="rId2"/>
    <p:sldId id="368" r:id="rId3"/>
    <p:sldId id="369" r:id="rId4"/>
    <p:sldId id="361" r:id="rId5"/>
    <p:sldId id="398" r:id="rId6"/>
    <p:sldId id="370" r:id="rId7"/>
    <p:sldId id="386" r:id="rId8"/>
    <p:sldId id="385" r:id="rId9"/>
    <p:sldId id="390" r:id="rId10"/>
    <p:sldId id="261" r:id="rId11"/>
    <p:sldId id="267" r:id="rId12"/>
    <p:sldId id="405" r:id="rId13"/>
    <p:sldId id="406" r:id="rId14"/>
    <p:sldId id="320" r:id="rId15"/>
    <p:sldId id="268" r:id="rId16"/>
    <p:sldId id="321" r:id="rId17"/>
    <p:sldId id="322" r:id="rId18"/>
    <p:sldId id="272" r:id="rId19"/>
    <p:sldId id="276" r:id="rId20"/>
    <p:sldId id="407" r:id="rId21"/>
    <p:sldId id="392" r:id="rId22"/>
    <p:sldId id="282" r:id="rId23"/>
    <p:sldId id="373" r:id="rId24"/>
    <p:sldId id="374" r:id="rId25"/>
    <p:sldId id="376" r:id="rId26"/>
    <p:sldId id="377" r:id="rId27"/>
    <p:sldId id="323" r:id="rId28"/>
    <p:sldId id="383" r:id="rId29"/>
    <p:sldId id="393" r:id="rId30"/>
    <p:sldId id="394" r:id="rId31"/>
    <p:sldId id="326" r:id="rId32"/>
    <p:sldId id="325" r:id="rId33"/>
    <p:sldId id="259" r:id="rId34"/>
    <p:sldId id="329" r:id="rId35"/>
    <p:sldId id="409" r:id="rId36"/>
    <p:sldId id="330" r:id="rId37"/>
    <p:sldId id="334" r:id="rId38"/>
    <p:sldId id="337" r:id="rId39"/>
    <p:sldId id="359" r:id="rId40"/>
    <p:sldId id="339" r:id="rId41"/>
    <p:sldId id="340" r:id="rId42"/>
    <p:sldId id="371" r:id="rId43"/>
    <p:sldId id="341" r:id="rId44"/>
    <p:sldId id="343" r:id="rId45"/>
    <p:sldId id="351" r:id="rId46"/>
    <p:sldId id="338" r:id="rId47"/>
    <p:sldId id="344" r:id="rId48"/>
    <p:sldId id="345" r:id="rId49"/>
    <p:sldId id="346" r:id="rId50"/>
    <p:sldId id="347" r:id="rId51"/>
    <p:sldId id="350" r:id="rId52"/>
    <p:sldId id="353" r:id="rId53"/>
    <p:sldId id="354" r:id="rId54"/>
    <p:sldId id="357" r:id="rId55"/>
    <p:sldId id="358" r:id="rId56"/>
    <p:sldId id="360" r:id="rId57"/>
    <p:sldId id="362" r:id="rId58"/>
    <p:sldId id="335" r:id="rId59"/>
    <p:sldId id="336" r:id="rId60"/>
    <p:sldId id="314" r:id="rId61"/>
    <p:sldId id="410"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E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71" autoAdjust="0"/>
    <p:restoredTop sz="94660"/>
  </p:normalViewPr>
  <p:slideViewPr>
    <p:cSldViewPr snapToGrid="0" snapToObjects="1">
      <p:cViewPr>
        <p:scale>
          <a:sx n="150" d="100"/>
          <a:sy n="150" d="100"/>
        </p:scale>
        <p:origin x="-800" y="-224"/>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notesMaster" Target="notesMasters/notes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B38148-73D7-7445-A4EF-19DE953E433F}" type="datetimeFigureOut">
              <a:rPr lang="en-US" smtClean="0"/>
              <a:t>12/17/12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C0B72D-D376-8448-B764-C94A1756F633}" type="slidenum">
              <a:rPr lang="en-US" smtClean="0"/>
              <a:t>‹#›</a:t>
            </a:fld>
            <a:endParaRPr lang="en-US"/>
          </a:p>
        </p:txBody>
      </p:sp>
    </p:spTree>
    <p:extLst>
      <p:ext uri="{BB962C8B-B14F-4D97-AF65-F5344CB8AC3E}">
        <p14:creationId xmlns:p14="http://schemas.microsoft.com/office/powerpoint/2010/main" val="197183469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AE868F0-0F5C-3A4D-9C59-9080185B40AD}" type="slidenum">
              <a:rPr lang="en-US"/>
              <a:pPr>
                <a:defRPr/>
              </a:pPr>
              <a:t>2</a:t>
            </a:fld>
            <a:endParaRPr lang="en-US"/>
          </a:p>
        </p:txBody>
      </p:sp>
      <p:sp>
        <p:nvSpPr>
          <p:cNvPr id="119810" name="Rectangle 2"/>
          <p:cNvSpPr>
            <a:spLocks noGrp="1" noRot="1" noChangeAspect="1" noChangeArrowheads="1" noTextEdit="1"/>
          </p:cNvSpPr>
          <p:nvPr>
            <p:ph type="sldImg"/>
          </p:nvPr>
        </p:nvSpPr>
        <p:spPr>
          <a:solidFill>
            <a:srgbClr val="FFFFFF"/>
          </a:solidFill>
          <a:ln/>
          <a:extLst>
            <a:ext uri="{FAA26D3D-D897-4be2-8F04-BA451C77F1D7}">
              <ma14:placeholderFlag xmlns:ma14="http://schemas.microsoft.com/office/mac/drawingml/2011/main" val="1"/>
            </a:ext>
          </a:extLst>
        </p:spPr>
      </p:sp>
      <p:sp>
        <p:nvSpPr>
          <p:cNvPr id="119811"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EB5F4F-65CE-8C4C-9F03-8F6A621AF925}" type="slidenum">
              <a:rPr lang="en-US"/>
              <a:pPr/>
              <a:t>18</a:t>
            </a:fld>
            <a:endParaRPr lang="en-US"/>
          </a:p>
        </p:txBody>
      </p:sp>
      <p:sp>
        <p:nvSpPr>
          <p:cNvPr id="96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96259" name="Rectangle 3"/>
          <p:cNvSpPr>
            <a:spLocks noGrp="1" noChangeArrowheads="1"/>
          </p:cNvSpPr>
          <p:nvPr>
            <p:ph type="body" idx="1"/>
          </p:nvPr>
        </p:nvSpPr>
        <p:spPr>
          <a:xfrm>
            <a:off x="685800" y="4343400"/>
            <a:ext cx="5486400" cy="4114800"/>
          </a:xfrm>
        </p:spPr>
        <p:txBody>
          <a:bodyPr/>
          <a:lstStyle/>
          <a:p>
            <a:r>
              <a:rPr lang="en-US"/>
              <a:t>In an attempt to minimize the impact of this phenomenon on the feedback control, we re-ran the experiment using only pH probe 1 to control the feedback loop.  This is a 10 minute segment of that data, where with the exception of a small negative spike which quickly recovered, the pH was regulated extremely well, within +/- 0.04 units from the set-point.    </a:t>
            </a:r>
          </a:p>
          <a:p>
            <a:endParaRPr lang="en-US"/>
          </a:p>
          <a:p>
            <a:r>
              <a:rPr lang="en-US"/>
              <a:t>So what lessons did we learn from these trials, and what are our plans for the next FOCE deployments…..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E903A7-0798-9443-AD84-082DF52EED50}" type="slidenum">
              <a:rPr lang="en-GB"/>
              <a:pPr/>
              <a:t>19</a:t>
            </a:fld>
            <a:endParaRPr lang="en-GB"/>
          </a:p>
        </p:txBody>
      </p:sp>
      <p:sp>
        <p:nvSpPr>
          <p:cNvPr id="4433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443395" name="Rectangle 3"/>
          <p:cNvSpPr>
            <a:spLocks noGrp="1" noChangeArrowheads="1"/>
          </p:cNvSpPr>
          <p:nvPr>
            <p:ph type="body" idx="1"/>
          </p:nvPr>
        </p:nvSpPr>
        <p:spPr/>
        <p:txBody>
          <a:bodyPr/>
          <a:lstStyle/>
          <a:p>
            <a:r>
              <a:rPr lang="en-US"/>
              <a:t>At the point of acid injection, we essentially drive the carbonate system equilibria to the left, and form aqueous CO2.  These reactions are all fast.  The CO2 enriched parcel of seawater then mixes with ambient seawater – it is now out of equilibrium </a:t>
            </a:r>
          </a:p>
          <a:p>
            <a:endParaRPr lang="en-US"/>
          </a:p>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C8F237-FE09-0F4E-A46A-5C8EB960A014}" type="slidenum">
              <a:rPr lang="en-US"/>
              <a:pPr/>
              <a:t>20</a:t>
            </a:fld>
            <a:endParaRPr lang="en-US"/>
          </a:p>
        </p:txBody>
      </p:sp>
      <p:sp>
        <p:nvSpPr>
          <p:cNvPr id="490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490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185ED4-069F-154D-8DC8-1A58C0E0E938}" type="slidenum">
              <a:rPr lang="en-US"/>
              <a:pPr/>
              <a:t>22</a:t>
            </a:fld>
            <a:endParaRPr lang="en-US"/>
          </a:p>
        </p:txBody>
      </p:sp>
      <p:sp>
        <p:nvSpPr>
          <p:cNvPr id="4014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401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1900">
                <a:solidFill>
                  <a:schemeClr val="tx1"/>
                </a:solidFill>
                <a:latin typeface="Trebuchet MS" charset="0"/>
                <a:ea typeface="ＭＳ Ｐゴシック" charset="0"/>
              </a:defRPr>
            </a:lvl1pPr>
            <a:lvl2pPr marL="702756" indent="-270291" defTabSz="914485" eaLnBrk="0" hangingPunct="0">
              <a:defRPr sz="1900">
                <a:solidFill>
                  <a:schemeClr val="tx1"/>
                </a:solidFill>
                <a:latin typeface="Trebuchet MS" charset="0"/>
                <a:ea typeface="ＭＳ Ｐゴシック" charset="0"/>
              </a:defRPr>
            </a:lvl2pPr>
            <a:lvl3pPr marL="1081164" indent="-216233" defTabSz="914485" eaLnBrk="0" hangingPunct="0">
              <a:defRPr sz="1900">
                <a:solidFill>
                  <a:schemeClr val="tx1"/>
                </a:solidFill>
                <a:latin typeface="Trebuchet MS" charset="0"/>
                <a:ea typeface="ＭＳ Ｐゴシック" charset="0"/>
              </a:defRPr>
            </a:lvl3pPr>
            <a:lvl4pPr marL="1513629" indent="-216233" defTabSz="914485" eaLnBrk="0" hangingPunct="0">
              <a:defRPr sz="1900">
                <a:solidFill>
                  <a:schemeClr val="tx1"/>
                </a:solidFill>
                <a:latin typeface="Trebuchet MS" charset="0"/>
                <a:ea typeface="ＭＳ Ｐゴシック" charset="0"/>
              </a:defRPr>
            </a:lvl4pPr>
            <a:lvl5pPr marL="1946095" indent="-216233" defTabSz="914485" eaLnBrk="0" hangingPunct="0">
              <a:defRPr sz="1900">
                <a:solidFill>
                  <a:schemeClr val="tx1"/>
                </a:solidFill>
                <a:latin typeface="Trebuchet MS" charset="0"/>
                <a:ea typeface="ＭＳ Ｐゴシック" charset="0"/>
              </a:defRPr>
            </a:lvl5pPr>
            <a:lvl6pPr marL="2378560" indent="-216233" defTabSz="914485" eaLnBrk="0" fontAlgn="base" hangingPunct="0">
              <a:spcBef>
                <a:spcPct val="0"/>
              </a:spcBef>
              <a:spcAft>
                <a:spcPct val="0"/>
              </a:spcAft>
              <a:defRPr sz="1900">
                <a:solidFill>
                  <a:schemeClr val="tx1"/>
                </a:solidFill>
                <a:latin typeface="Trebuchet MS" charset="0"/>
                <a:ea typeface="ＭＳ Ｐゴシック" charset="0"/>
              </a:defRPr>
            </a:lvl6pPr>
            <a:lvl7pPr marL="2811026" indent="-216233" defTabSz="914485" eaLnBrk="0" fontAlgn="base" hangingPunct="0">
              <a:spcBef>
                <a:spcPct val="0"/>
              </a:spcBef>
              <a:spcAft>
                <a:spcPct val="0"/>
              </a:spcAft>
              <a:defRPr sz="1900">
                <a:solidFill>
                  <a:schemeClr val="tx1"/>
                </a:solidFill>
                <a:latin typeface="Trebuchet MS" charset="0"/>
                <a:ea typeface="ＭＳ Ｐゴシック" charset="0"/>
              </a:defRPr>
            </a:lvl7pPr>
            <a:lvl8pPr marL="3243491" indent="-216233" defTabSz="914485" eaLnBrk="0" fontAlgn="base" hangingPunct="0">
              <a:spcBef>
                <a:spcPct val="0"/>
              </a:spcBef>
              <a:spcAft>
                <a:spcPct val="0"/>
              </a:spcAft>
              <a:defRPr sz="1900">
                <a:solidFill>
                  <a:schemeClr val="tx1"/>
                </a:solidFill>
                <a:latin typeface="Trebuchet MS" charset="0"/>
                <a:ea typeface="ＭＳ Ｐゴシック" charset="0"/>
              </a:defRPr>
            </a:lvl8pPr>
            <a:lvl9pPr marL="3675957" indent="-216233" defTabSz="914485" eaLnBrk="0" fontAlgn="base" hangingPunct="0">
              <a:spcBef>
                <a:spcPct val="0"/>
              </a:spcBef>
              <a:spcAft>
                <a:spcPct val="0"/>
              </a:spcAft>
              <a:defRPr sz="1900">
                <a:solidFill>
                  <a:schemeClr val="tx1"/>
                </a:solidFill>
                <a:latin typeface="Trebuchet MS" charset="0"/>
                <a:ea typeface="ＭＳ Ｐゴシック" charset="0"/>
              </a:defRPr>
            </a:lvl9pPr>
          </a:lstStyle>
          <a:p>
            <a:pPr eaLnBrk="1" hangingPunct="1"/>
            <a:fld id="{DD69D3B2-3908-0B47-88CD-40470428BB78}" type="slidenum">
              <a:rPr lang="en-US" sz="1100">
                <a:latin typeface="Times New Roman" charset="0"/>
              </a:rPr>
              <a:pPr eaLnBrk="1" hangingPunct="1"/>
              <a:t>23</a:t>
            </a:fld>
            <a:endParaRPr lang="en-US" sz="1100">
              <a:latin typeface="Times New Roman"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Times New Roman" charset="0"/>
              </a:rPr>
              <a:t>The new design was able to discern the tidally driven pH signal.</a:t>
            </a:r>
          </a:p>
          <a:p>
            <a:pPr eaLnBrk="1" hangingPunct="1"/>
            <a:r>
              <a:rPr lang="en-US">
                <a:latin typeface="Times New Roman" charset="0"/>
              </a:rPr>
              <a:t>The MARS observatory connection enables </a:t>
            </a:r>
            <a:r>
              <a:rPr lang="ja-JP" altLang="en-US">
                <a:latin typeface="Times New Roman" charset="0"/>
              </a:rPr>
              <a:t>‘</a:t>
            </a:r>
            <a:r>
              <a:rPr lang="en-US">
                <a:latin typeface="Times New Roman" charset="0"/>
              </a:rPr>
              <a:t>real time</a:t>
            </a:r>
            <a:r>
              <a:rPr lang="ja-JP" altLang="en-US">
                <a:latin typeface="Times New Roman" charset="0"/>
              </a:rPr>
              <a:t>’</a:t>
            </a:r>
            <a:r>
              <a:rPr lang="en-US">
                <a:latin typeface="Times New Roman" charset="0"/>
              </a:rPr>
              <a:t> data analysis and experiment control.</a:t>
            </a:r>
          </a:p>
          <a:p>
            <a:pPr eaLnBrk="1" hangingPunct="1"/>
            <a:r>
              <a:rPr lang="en-US">
                <a:latin typeface="Times New Roman" charset="0"/>
              </a:rPr>
              <a:t>In-situ calibration by offset adjustment could be made at the peak of the pH tidal cycle</a:t>
            </a:r>
          </a:p>
          <a:p>
            <a:pPr eaLnBrk="1" hangingPunct="1"/>
            <a:endParaRPr lang="en-US">
              <a:latin typeface="Times New Roman" charset="0"/>
            </a:endParaRPr>
          </a:p>
          <a:p>
            <a:pPr eaLnBrk="1" hangingPunct="1"/>
            <a:r>
              <a:rPr lang="en-US">
                <a:latin typeface="Times New Roman" charset="0"/>
              </a:rPr>
              <a:t>Note: Vertical bars are in-situ calibration points</a:t>
            </a:r>
          </a:p>
          <a:p>
            <a:pPr eaLnBrk="1" hangingPunct="1"/>
            <a:r>
              <a:rPr lang="en-US">
                <a:latin typeface="Times New Roman" charset="0"/>
              </a:rPr>
              <a:t>          Data is intentional offset by 0.25</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1900">
                <a:solidFill>
                  <a:schemeClr val="tx1"/>
                </a:solidFill>
                <a:latin typeface="Trebuchet MS" charset="0"/>
                <a:ea typeface="ＭＳ Ｐゴシック" charset="0"/>
              </a:defRPr>
            </a:lvl1pPr>
            <a:lvl2pPr marL="702756" indent="-270291" defTabSz="914485" eaLnBrk="0" hangingPunct="0">
              <a:defRPr sz="1900">
                <a:solidFill>
                  <a:schemeClr val="tx1"/>
                </a:solidFill>
                <a:latin typeface="Trebuchet MS" charset="0"/>
                <a:ea typeface="ＭＳ Ｐゴシック" charset="0"/>
              </a:defRPr>
            </a:lvl2pPr>
            <a:lvl3pPr marL="1081164" indent="-216233" defTabSz="914485" eaLnBrk="0" hangingPunct="0">
              <a:defRPr sz="1900">
                <a:solidFill>
                  <a:schemeClr val="tx1"/>
                </a:solidFill>
                <a:latin typeface="Trebuchet MS" charset="0"/>
                <a:ea typeface="ＭＳ Ｐゴシック" charset="0"/>
              </a:defRPr>
            </a:lvl3pPr>
            <a:lvl4pPr marL="1513629" indent="-216233" defTabSz="914485" eaLnBrk="0" hangingPunct="0">
              <a:defRPr sz="1900">
                <a:solidFill>
                  <a:schemeClr val="tx1"/>
                </a:solidFill>
                <a:latin typeface="Trebuchet MS" charset="0"/>
                <a:ea typeface="ＭＳ Ｐゴシック" charset="0"/>
              </a:defRPr>
            </a:lvl4pPr>
            <a:lvl5pPr marL="1946095" indent="-216233" defTabSz="914485" eaLnBrk="0" hangingPunct="0">
              <a:defRPr sz="1900">
                <a:solidFill>
                  <a:schemeClr val="tx1"/>
                </a:solidFill>
                <a:latin typeface="Trebuchet MS" charset="0"/>
                <a:ea typeface="ＭＳ Ｐゴシック" charset="0"/>
              </a:defRPr>
            </a:lvl5pPr>
            <a:lvl6pPr marL="2378560" indent="-216233" defTabSz="914485" eaLnBrk="0" fontAlgn="base" hangingPunct="0">
              <a:spcBef>
                <a:spcPct val="0"/>
              </a:spcBef>
              <a:spcAft>
                <a:spcPct val="0"/>
              </a:spcAft>
              <a:defRPr sz="1900">
                <a:solidFill>
                  <a:schemeClr val="tx1"/>
                </a:solidFill>
                <a:latin typeface="Trebuchet MS" charset="0"/>
                <a:ea typeface="ＭＳ Ｐゴシック" charset="0"/>
              </a:defRPr>
            </a:lvl6pPr>
            <a:lvl7pPr marL="2811026" indent="-216233" defTabSz="914485" eaLnBrk="0" fontAlgn="base" hangingPunct="0">
              <a:spcBef>
                <a:spcPct val="0"/>
              </a:spcBef>
              <a:spcAft>
                <a:spcPct val="0"/>
              </a:spcAft>
              <a:defRPr sz="1900">
                <a:solidFill>
                  <a:schemeClr val="tx1"/>
                </a:solidFill>
                <a:latin typeface="Trebuchet MS" charset="0"/>
                <a:ea typeface="ＭＳ Ｐゴシック" charset="0"/>
              </a:defRPr>
            </a:lvl7pPr>
            <a:lvl8pPr marL="3243491" indent="-216233" defTabSz="914485" eaLnBrk="0" fontAlgn="base" hangingPunct="0">
              <a:spcBef>
                <a:spcPct val="0"/>
              </a:spcBef>
              <a:spcAft>
                <a:spcPct val="0"/>
              </a:spcAft>
              <a:defRPr sz="1900">
                <a:solidFill>
                  <a:schemeClr val="tx1"/>
                </a:solidFill>
                <a:latin typeface="Trebuchet MS" charset="0"/>
                <a:ea typeface="ＭＳ Ｐゴシック" charset="0"/>
              </a:defRPr>
            </a:lvl8pPr>
            <a:lvl9pPr marL="3675957" indent="-216233" defTabSz="914485" eaLnBrk="0" fontAlgn="base" hangingPunct="0">
              <a:spcBef>
                <a:spcPct val="0"/>
              </a:spcBef>
              <a:spcAft>
                <a:spcPct val="0"/>
              </a:spcAft>
              <a:defRPr sz="1900">
                <a:solidFill>
                  <a:schemeClr val="tx1"/>
                </a:solidFill>
                <a:latin typeface="Trebuchet MS" charset="0"/>
                <a:ea typeface="ＭＳ Ｐゴシック" charset="0"/>
              </a:defRPr>
            </a:lvl9pPr>
          </a:lstStyle>
          <a:p>
            <a:pPr eaLnBrk="1" hangingPunct="1"/>
            <a:fld id="{18CD677B-9540-3B4B-851F-DFF4BF43257F}" type="slidenum">
              <a:rPr lang="en-US" sz="1100">
                <a:latin typeface="Times New Roman" charset="0"/>
              </a:rPr>
              <a:pPr eaLnBrk="1" hangingPunct="1"/>
              <a:t>24</a:t>
            </a:fld>
            <a:endParaRPr lang="en-US" sz="1100">
              <a:latin typeface="Times New Roman"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Times New Roman" charset="0"/>
              </a:rPr>
              <a:t>The new design was able to discern the tidally driven pH signal.</a:t>
            </a:r>
          </a:p>
          <a:p>
            <a:pPr eaLnBrk="1" hangingPunct="1"/>
            <a:r>
              <a:rPr lang="en-US">
                <a:latin typeface="Times New Roman" charset="0"/>
              </a:rPr>
              <a:t>The MARS observatory connection enables </a:t>
            </a:r>
            <a:r>
              <a:rPr lang="ja-JP" altLang="en-US">
                <a:latin typeface="Times New Roman" charset="0"/>
              </a:rPr>
              <a:t>‘</a:t>
            </a:r>
            <a:r>
              <a:rPr lang="en-US">
                <a:latin typeface="Times New Roman" charset="0"/>
              </a:rPr>
              <a:t>real time</a:t>
            </a:r>
            <a:r>
              <a:rPr lang="ja-JP" altLang="en-US">
                <a:latin typeface="Times New Roman" charset="0"/>
              </a:rPr>
              <a:t>’</a:t>
            </a:r>
            <a:r>
              <a:rPr lang="en-US">
                <a:latin typeface="Times New Roman" charset="0"/>
              </a:rPr>
              <a:t> data analysis and experiment control.</a:t>
            </a:r>
          </a:p>
          <a:p>
            <a:pPr eaLnBrk="1" hangingPunct="1"/>
            <a:r>
              <a:rPr lang="en-US">
                <a:latin typeface="Times New Roman" charset="0"/>
              </a:rPr>
              <a:t>In-situ calibration by offset adjustment could be made at the peak of the pH tidal cycle</a:t>
            </a:r>
          </a:p>
          <a:p>
            <a:pPr eaLnBrk="1" hangingPunct="1"/>
            <a:endParaRPr lang="en-US">
              <a:latin typeface="Times New Roman" charset="0"/>
            </a:endParaRPr>
          </a:p>
          <a:p>
            <a:pPr eaLnBrk="1" hangingPunct="1"/>
            <a:r>
              <a:rPr lang="en-US">
                <a:latin typeface="Times New Roman" charset="0"/>
              </a:rPr>
              <a:t>Note: Vertical bars are in-situ calibration points</a:t>
            </a:r>
          </a:p>
          <a:p>
            <a:pPr eaLnBrk="1" hangingPunct="1"/>
            <a:r>
              <a:rPr lang="en-US">
                <a:latin typeface="Times New Roman" charset="0"/>
              </a:rPr>
              <a:t>          Data is intentional offset by 0.25</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EB0BDD-8B29-A741-97DD-141D44A06B15}" type="slidenum">
              <a:rPr lang="en-US"/>
              <a:pPr/>
              <a:t>25</a:t>
            </a:fld>
            <a:endParaRPr lang="en-US" dirty="0"/>
          </a:p>
        </p:txBody>
      </p:sp>
      <p:sp>
        <p:nvSpPr>
          <p:cNvPr id="1669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66915" name="Rectangle 3"/>
          <p:cNvSpPr>
            <a:spLocks noGrp="1" noChangeArrowheads="1"/>
          </p:cNvSpPr>
          <p:nvPr>
            <p:ph type="body" idx="1"/>
          </p:nvPr>
        </p:nvSpPr>
        <p:spPr/>
        <p:txBody>
          <a:bodyPr/>
          <a:lstStyle/>
          <a:p>
            <a:r>
              <a:rPr lang="en-US" dirty="0"/>
              <a:t>The new design was able to discern the tidally driven pH signal.</a:t>
            </a:r>
          </a:p>
          <a:p>
            <a:r>
              <a:rPr lang="en-US" dirty="0"/>
              <a:t>The MARS observatory connection enables </a:t>
            </a:r>
            <a:r>
              <a:rPr lang="ja-JP" altLang="en-US">
                <a:latin typeface="Arial"/>
              </a:rPr>
              <a:t>‘</a:t>
            </a:r>
            <a:r>
              <a:rPr lang="en-US" dirty="0"/>
              <a:t>real time</a:t>
            </a:r>
            <a:r>
              <a:rPr lang="ja-JP" altLang="en-US">
                <a:latin typeface="Arial"/>
              </a:rPr>
              <a:t>’</a:t>
            </a:r>
            <a:r>
              <a:rPr lang="en-US" dirty="0"/>
              <a:t> data analysis and experiment control.</a:t>
            </a:r>
          </a:p>
          <a:p>
            <a:r>
              <a:rPr lang="en-US" dirty="0"/>
              <a:t>In-situ calibration by offset adjustment could be made at the peak of the pH tidal cycle</a:t>
            </a:r>
          </a:p>
          <a:p>
            <a:endParaRPr lang="en-US" dirty="0"/>
          </a:p>
          <a:p>
            <a:r>
              <a:rPr lang="en-US" dirty="0"/>
              <a:t>Note: Vertical bars are in-situ calibration points</a:t>
            </a:r>
          </a:p>
          <a:p>
            <a:r>
              <a:rPr lang="en-US" dirty="0"/>
              <a:t>          Data is intentional offset by 0.25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04F450-19C7-754F-B942-092CB9A77E54}" type="slidenum">
              <a:rPr lang="en-US"/>
              <a:pPr>
                <a:defRPr/>
              </a:pPr>
              <a:t>31</a:t>
            </a:fld>
            <a:endParaRPr lang="en-US"/>
          </a:p>
        </p:txBody>
      </p:sp>
      <p:sp>
        <p:nvSpPr>
          <p:cNvPr id="233474" name="Rectangle 2"/>
          <p:cNvSpPr>
            <a:spLocks noGrp="1" noRot="1" noChangeAspect="1" noChangeArrowheads="1" noTextEdit="1"/>
          </p:cNvSpPr>
          <p:nvPr>
            <p:ph type="sldImg"/>
          </p:nvPr>
        </p:nvSpPr>
        <p:spPr>
          <a:solidFill>
            <a:srgbClr val="FFFFFF"/>
          </a:solidFill>
          <a:ln/>
          <a:extLst>
            <a:ext uri="{FAA26D3D-D897-4be2-8F04-BA451C77F1D7}">
              <ma14:placeholderFlag xmlns:ma14="http://schemas.microsoft.com/office/mac/drawingml/2011/main" val="1"/>
            </a:ext>
          </a:extLst>
        </p:spPr>
      </p:sp>
      <p:sp>
        <p:nvSpPr>
          <p:cNvPr id="233475" name="Rectangle 3"/>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a:defRPr/>
            </a:pP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8B04E7-D252-224D-9425-69ACC488EC4F}" type="slidenum">
              <a:rPr lang="en-US"/>
              <a:pPr/>
              <a:t>38</a:t>
            </a:fld>
            <a:endParaRPr lang="en-US"/>
          </a:p>
        </p:txBody>
      </p:sp>
      <p:sp>
        <p:nvSpPr>
          <p:cNvPr id="23961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3961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48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12CB085-264F-9C42-BAE5-894DF19DAC79}" type="slidenum">
              <a:rPr lang="en-US"/>
              <a:pPr>
                <a:defRPr/>
              </a:pPr>
              <a:t>3</a:t>
            </a:fld>
            <a:endParaRPr lang="en-US"/>
          </a:p>
        </p:txBody>
      </p:sp>
      <p:sp>
        <p:nvSpPr>
          <p:cNvPr id="121858" name="Rectangle 2"/>
          <p:cNvSpPr>
            <a:spLocks noGrp="1" noRot="1" noChangeAspect="1" noChangeArrowheads="1" noTextEdit="1"/>
          </p:cNvSpPr>
          <p:nvPr>
            <p:ph type="sldImg"/>
          </p:nvPr>
        </p:nvSpPr>
        <p:spPr>
          <a:solidFill>
            <a:srgbClr val="FFFFFF"/>
          </a:solidFill>
          <a:ln/>
          <a:extLst>
            <a:ext uri="{FAA26D3D-D897-4be2-8F04-BA451C77F1D7}">
              <ma14:placeholderFlag xmlns:ma14="http://schemas.microsoft.com/office/mac/drawingml/2011/main" val="1"/>
            </a:ext>
          </a:extLst>
        </p:spPr>
      </p:sp>
      <p:sp>
        <p:nvSpPr>
          <p:cNvPr id="1218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0B72D-D376-8448-B764-C94A1756F633}" type="slidenum">
              <a:rPr lang="en-US" smtClean="0"/>
              <a:t>57</a:t>
            </a:fld>
            <a:endParaRPr lang="en-US"/>
          </a:p>
        </p:txBody>
      </p:sp>
    </p:spTree>
    <p:extLst>
      <p:ext uri="{BB962C8B-B14F-4D97-AF65-F5344CB8AC3E}">
        <p14:creationId xmlns:p14="http://schemas.microsoft.com/office/powerpoint/2010/main" val="857699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37931725" indent="-37474525">
              <a:defRPr sz="2400">
                <a:solidFill>
                  <a:schemeClr val="tx1"/>
                </a:solidFill>
                <a:latin typeface="Tahoma" charset="0"/>
                <a:ea typeface="ＭＳ Ｐゴシック" charset="0"/>
              </a:defRPr>
            </a:lvl2pPr>
            <a:lvl3pPr>
              <a:defRPr sz="2400">
                <a:solidFill>
                  <a:schemeClr val="tx1"/>
                </a:solidFill>
                <a:latin typeface="Tahoma" charset="0"/>
                <a:ea typeface="ＭＳ Ｐゴシック" charset="0"/>
              </a:defRPr>
            </a:lvl3pPr>
            <a:lvl4pPr>
              <a:defRPr sz="2400">
                <a:solidFill>
                  <a:schemeClr val="tx1"/>
                </a:solidFill>
                <a:latin typeface="Tahoma" charset="0"/>
                <a:ea typeface="ＭＳ Ｐゴシック" charset="0"/>
              </a:defRPr>
            </a:lvl4pPr>
            <a:lvl5pPr>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fld id="{450888FC-8302-F74B-BAD3-43BB8757A235}" type="slidenum">
              <a:rPr lang="en-US" sz="1200">
                <a:latin typeface="Arial" charset="0"/>
              </a:rPr>
              <a:pPr/>
              <a:t>60</a:t>
            </a:fld>
            <a:endParaRPr lang="en-US" sz="1200">
              <a:latin typeface="Arial" charset="0"/>
            </a:endParaRPr>
          </a:p>
        </p:txBody>
      </p:sp>
      <p:sp>
        <p:nvSpPr>
          <p:cNvPr id="58371" name="Rectangle 2"/>
          <p:cNvSpPr>
            <a:spLocks noGrp="1" noRot="1" noChangeAspect="1" noChangeArrowheads="1"/>
          </p:cNvSpPr>
          <p:nvPr>
            <p:ph type="sldImg"/>
          </p:nvPr>
        </p:nvSpPr>
        <p:spPr>
          <a:xfrm>
            <a:off x="1130300" y="676275"/>
            <a:ext cx="4610100" cy="3457575"/>
          </a:xfrm>
          <a:solidFill>
            <a:srgbClr val="FFFFFF"/>
          </a:solidFill>
          <a:ln/>
        </p:spPr>
      </p:sp>
      <p:sp>
        <p:nvSpPr>
          <p:cNvPr id="58372" name="Rectangle 3"/>
          <p:cNvSpPr>
            <a:spLocks noGrp="1" noChangeArrowheads="1"/>
          </p:cNvSpPr>
          <p:nvPr>
            <p:ph type="body" idx="1"/>
          </p:nvPr>
        </p:nvSpPr>
        <p:spPr>
          <a:xfrm>
            <a:off x="896938" y="4359275"/>
            <a:ext cx="5076825" cy="4133850"/>
          </a:xfrm>
          <a:solidFill>
            <a:srgbClr val="FFFFFF"/>
          </a:solidFill>
          <a:ln>
            <a:solidFill>
              <a:srgbClr val="000000"/>
            </a:solidFill>
          </a:ln>
          <a:extLst>
            <a:ext uri="{FAA26D3D-D897-4be2-8F04-BA451C77F1D7}">
              <ma14:placeholderFlag xmlns:ma14="http://schemas.microsoft.com/office/mac/drawingml/2011/main" val="1"/>
            </a:ext>
          </a:extLst>
        </p:spPr>
        <p:txBody>
          <a:bodyPr lIns="89940" tIns="44970" rIns="89940" bIns="44970"/>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D35C4A3-078C-934A-8D48-C7B10DB65202}" type="slidenum">
              <a:rPr lang="en-US">
                <a:latin typeface="Arial" pitchFamily="-110" charset="0"/>
              </a:rPr>
              <a:pPr/>
              <a:t>7</a:t>
            </a:fld>
            <a:endParaRPr lang="en-US">
              <a:latin typeface="Arial" pitchFamily="-110" charset="0"/>
            </a:endParaRPr>
          </a:p>
        </p:txBody>
      </p:sp>
      <p:sp>
        <p:nvSpPr>
          <p:cNvPr id="59395"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59396" name="Rectangle 3"/>
          <p:cNvSpPr>
            <a:spLocks noGrp="1" noChangeArrowheads="1"/>
          </p:cNvSpPr>
          <p:nvPr>
            <p:ph type="body" idx="1"/>
          </p:nvPr>
        </p:nvSpPr>
        <p:spPr>
          <a:xfrm>
            <a:off x="686421" y="4344025"/>
            <a:ext cx="5485158" cy="4112926"/>
          </a:xfrm>
          <a:solidFill>
            <a:srgbClr val="FFFFFF"/>
          </a:solidFill>
          <a:ln>
            <a:solidFill>
              <a:srgbClr val="000000"/>
            </a:solidFill>
          </a:ln>
        </p:spPr>
        <p:txBody>
          <a:bodyPr/>
          <a:lstStyle/>
          <a:p>
            <a:pPr marL="224325" indent="-224325">
              <a:lnSpc>
                <a:spcPct val="90000"/>
              </a:lnSpc>
            </a:pPr>
            <a:r>
              <a:rPr lang="en-US" dirty="0" smtClean="0">
                <a:latin typeface="Arial" pitchFamily="-110" charset="0"/>
                <a:ea typeface="ＭＳ Ｐゴシック" pitchFamily="-110" charset="-128"/>
                <a:cs typeface="ＭＳ Ｐゴシック" pitchFamily="-110" charset="-128"/>
              </a:rPr>
              <a:t>Here is the basic process – and this is the only slide with chemistry!</a:t>
            </a:r>
          </a:p>
          <a:p>
            <a:pPr marL="224325" indent="-224325">
              <a:lnSpc>
                <a:spcPct val="90000"/>
              </a:lnSpc>
            </a:pPr>
            <a:endParaRPr lang="en-US" dirty="0" smtClean="0">
              <a:latin typeface="Arial" pitchFamily="-110" charset="0"/>
              <a:ea typeface="ＭＳ Ｐゴシック" pitchFamily="-110" charset="-128"/>
              <a:cs typeface="ＭＳ Ｐゴシック" pitchFamily="-110" charset="-128"/>
            </a:endParaRPr>
          </a:p>
          <a:p>
            <a:pPr marL="224325" indent="-224325">
              <a:lnSpc>
                <a:spcPct val="90000"/>
              </a:lnSpc>
            </a:pPr>
            <a:r>
              <a:rPr lang="en-US" dirty="0" smtClean="0">
                <a:latin typeface="Arial" pitchFamily="-110" charset="0"/>
                <a:ea typeface="ＭＳ Ｐゴシック" pitchFamily="-110" charset="-128"/>
                <a:cs typeface="ＭＳ Ｐゴシック" pitchFamily="-110" charset="-128"/>
              </a:rPr>
              <a:t>Ocean</a:t>
            </a:r>
            <a:r>
              <a:rPr lang="en-US" baseline="0" dirty="0" smtClean="0">
                <a:latin typeface="Arial" pitchFamily="-110" charset="0"/>
                <a:ea typeface="ＭＳ Ｐゴシック" pitchFamily="-110" charset="-128"/>
                <a:cs typeface="ＭＳ Ｐゴシック" pitchFamily="-110" charset="-128"/>
              </a:rPr>
              <a:t> acidification occurs because each year, about 25% of the CO2 we put into our atmosphere is taken up by the ocean.</a:t>
            </a:r>
          </a:p>
          <a:p>
            <a:pPr marL="224325" indent="-224325">
              <a:lnSpc>
                <a:spcPct val="90000"/>
              </a:lnSpc>
            </a:pPr>
            <a:r>
              <a:rPr lang="en-US" baseline="0" dirty="0" smtClean="0">
                <a:latin typeface="Arial" pitchFamily="-110" charset="0"/>
                <a:ea typeface="ＭＳ Ｐゴシック" pitchFamily="-110" charset="-128"/>
                <a:cs typeface="ＭＳ Ｐゴシック" pitchFamily="-110" charset="-128"/>
              </a:rPr>
              <a:t>Adding CO2 to water forms carbonic acid, which then breaks down into bicarbonate, and can further break down into carbonate</a:t>
            </a:r>
            <a:endParaRPr lang="en-US" baseline="0" dirty="0">
              <a:latin typeface="Arial" pitchFamily="-110" charset="0"/>
              <a:ea typeface="ＭＳ Ｐゴシック" pitchFamily="-110" charset="-128"/>
              <a:cs typeface="ＭＳ Ｐゴシック" pitchFamily="-110" charset="-128"/>
            </a:endParaRPr>
          </a:p>
          <a:p>
            <a:pPr marL="224325" indent="-224325">
              <a:lnSpc>
                <a:spcPct val="90000"/>
              </a:lnSpc>
            </a:pPr>
            <a:endParaRPr lang="en-US" baseline="0" dirty="0" smtClean="0">
              <a:latin typeface="Arial" pitchFamily="-110" charset="0"/>
              <a:ea typeface="ＭＳ Ｐゴシック" pitchFamily="-110" charset="-128"/>
              <a:cs typeface="ＭＳ Ｐゴシック" pitchFamily="-110" charset="-128"/>
            </a:endParaRPr>
          </a:p>
          <a:p>
            <a:pPr marL="224325" indent="-224325">
              <a:lnSpc>
                <a:spcPct val="90000"/>
              </a:lnSpc>
            </a:pPr>
            <a:r>
              <a:rPr lang="en-US" baseline="0" dirty="0" smtClean="0">
                <a:latin typeface="Arial" pitchFamily="-110" charset="0"/>
                <a:ea typeface="ＭＳ Ｐゴシック" pitchFamily="-110" charset="-128"/>
                <a:cs typeface="ＭＳ Ｐゴシック" pitchFamily="-110" charset="-128"/>
              </a:rPr>
              <a:t>Without going into the chemistry, the end result is that both the CO2 concentration and the bicarbonate concentration INCREASE, while the carbonate and the pH both DECREASE.</a:t>
            </a:r>
          </a:p>
          <a:p>
            <a:pPr marL="224325" indent="-224325">
              <a:lnSpc>
                <a:spcPct val="90000"/>
              </a:lnSpc>
            </a:pPr>
            <a:endParaRPr lang="en-US" baseline="0" dirty="0" smtClean="0">
              <a:latin typeface="Arial" pitchFamily="-110" charset="0"/>
              <a:ea typeface="ＭＳ Ｐゴシック" pitchFamily="-110" charset="-128"/>
              <a:cs typeface="ＭＳ Ｐゴシック" pitchFamily="-110" charset="-128"/>
            </a:endParaRPr>
          </a:p>
          <a:p>
            <a:pPr marL="224325" indent="-224325">
              <a:lnSpc>
                <a:spcPct val="90000"/>
              </a:lnSpc>
            </a:pPr>
            <a:r>
              <a:rPr lang="en-US" baseline="0" dirty="0" smtClean="0">
                <a:latin typeface="Arial" pitchFamily="-110" charset="0"/>
                <a:ea typeface="ＭＳ Ｐゴシック" pitchFamily="-110" charset="-128"/>
                <a:cs typeface="ＭＳ Ｐゴシック" pitchFamily="-110" charset="-128"/>
              </a:rPr>
              <a:t>So ocean acidification can be thought of as a SUITE of chemical changes</a:t>
            </a:r>
          </a:p>
          <a:p>
            <a:pPr marL="224325" indent="-224325">
              <a:lnSpc>
                <a:spcPct val="90000"/>
              </a:lnSpc>
            </a:pPr>
            <a:endParaRPr lang="en-US" baseline="0" dirty="0" smtClean="0">
              <a:latin typeface="Arial" pitchFamily="-110" charset="0"/>
              <a:ea typeface="ＭＳ Ｐゴシック" pitchFamily="-110" charset="-128"/>
              <a:cs typeface="ＭＳ Ｐゴシック" pitchFamily="-11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C42863D-68F2-8D40-8F34-62789D360EB5}" type="slidenum">
              <a:rPr lang="en-US"/>
              <a:pPr>
                <a:defRPr/>
              </a:pPr>
              <a:t>8</a:t>
            </a:fld>
            <a:endParaRPr lang="en-US"/>
          </a:p>
        </p:txBody>
      </p:sp>
      <p:sp>
        <p:nvSpPr>
          <p:cNvPr id="342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42019"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FBDA1D-265A-5E4E-96A3-735CED510548}" type="slidenum">
              <a:rPr lang="en-US"/>
              <a:pPr/>
              <a:t>12</a:t>
            </a:fld>
            <a:endParaRPr lang="en-US"/>
          </a:p>
        </p:txBody>
      </p:sp>
      <p:sp>
        <p:nvSpPr>
          <p:cNvPr id="22016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Surrounding this is a 2m diameter ring of 40 vertical emitters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727BF0-E4B5-754F-8F88-C7E71144FCFE}" type="slidenum">
              <a:rPr lang="en-US"/>
              <a:pPr/>
              <a:t>13</a:t>
            </a:fld>
            <a:endParaRPr lang="en-US"/>
          </a:p>
        </p:txBody>
      </p:sp>
      <p:sp>
        <p:nvSpPr>
          <p:cNvPr id="22221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t>A mixture of acid and seawater is pumped from this level through the centre of an 8 port valve and out to the emitter ring.</a:t>
            </a:r>
          </a:p>
          <a:p>
            <a:endParaRPr lang="en-US"/>
          </a:p>
          <a:p>
            <a:r>
              <a:rPr lang="en-US"/>
              <a:t>The section of the ring that the acidified seawater is pumped to is controlled by the valve-vane assembly…..</a:t>
            </a: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366E18-233D-AA43-9487-530E09B13185}" type="slidenum">
              <a:rPr lang="en-US"/>
              <a:pPr/>
              <a:t>14</a:t>
            </a:fld>
            <a:endParaRPr lang="en-US"/>
          </a:p>
        </p:txBody>
      </p:sp>
      <p:sp>
        <p:nvSpPr>
          <p:cNvPr id="153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53603" name="Rectangle 3"/>
          <p:cNvSpPr>
            <a:spLocks noGrp="1" noChangeArrowheads="1"/>
          </p:cNvSpPr>
          <p:nvPr>
            <p:ph type="body" idx="1"/>
          </p:nvPr>
        </p:nvSpPr>
        <p:spPr>
          <a:xfrm>
            <a:off x="685800" y="4343400"/>
            <a:ext cx="5486400" cy="4114800"/>
          </a:xfrm>
        </p:spPr>
        <p:txBody>
          <a:bodyPr/>
          <a:lstStyle/>
          <a:p>
            <a:r>
              <a:rPr lang="en-US"/>
              <a:t>And finally, here is how the schematic relates to the FOCE system prototype.  Taking you through the FOCE system from top to bottom…..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2A0EA7-E56B-5F41-9A50-DBB3FD2EF59D}" type="slidenum">
              <a:rPr lang="en-US"/>
              <a:pPr/>
              <a:t>15</a:t>
            </a:fld>
            <a:endParaRPr lang="en-US"/>
          </a:p>
        </p:txBody>
      </p:sp>
      <p:sp>
        <p:nvSpPr>
          <p:cNvPr id="1515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51555" name="Rectangle 3"/>
          <p:cNvSpPr>
            <a:spLocks noGrp="1" noChangeArrowheads="1"/>
          </p:cNvSpPr>
          <p:nvPr>
            <p:ph type="body" idx="1"/>
          </p:nvPr>
        </p:nvSpPr>
        <p:spPr>
          <a:xfrm>
            <a:off x="685800" y="4343400"/>
            <a:ext cx="5486400" cy="4114800"/>
          </a:xfrm>
        </p:spPr>
        <p:txBody>
          <a:bodyPr/>
          <a:lstStyle/>
          <a:p>
            <a:r>
              <a:rPr lang="en-US"/>
              <a:t>Now for some more detail on the control program.</a:t>
            </a:r>
          </a:p>
          <a:p>
            <a:endParaRPr lang="en-US"/>
          </a:p>
          <a:p>
            <a:r>
              <a:rPr lang="en-US"/>
              <a:t>The 3 pH probes log data every second.  To remove noise from the data we applied a box-car filter, that averages the 30 most recent measurements.  The smoothed pH values are then passed through a quality filter &amp; average, where if any probe records a pH less than 6 or greater than 8 it is excluded.</a:t>
            </a:r>
          </a:p>
          <a:p>
            <a:endParaRPr lang="en-US"/>
          </a:p>
          <a:p>
            <a:r>
              <a:rPr lang="en-US"/>
              <a:t>In simple terms, the difference between the measured average pH, and the set-point target, then controls the ratio of acid to water.</a:t>
            </a:r>
          </a:p>
          <a:p>
            <a:endParaRPr lang="en-US"/>
          </a:p>
          <a:p>
            <a:r>
              <a:rPr lang="en-US"/>
              <a:t>The current speed input controls the total volume pumped.</a:t>
            </a:r>
          </a:p>
          <a:p>
            <a:endParaRPr lang="en-US"/>
          </a:p>
          <a:p>
            <a:r>
              <a:rPr lang="en-US"/>
              <a:t>The control algorithm used yields a heavily damped, but exponentially responsive system.  This was to provide for quick adjustments in current, while minimising bounce under constant current regimes.</a:t>
            </a:r>
          </a:p>
          <a:p>
            <a:endParaRPr lang="en-US"/>
          </a:p>
          <a:p>
            <a:r>
              <a:rPr lang="en-US"/>
              <a:t>As a fail-safe, and because prior to our first trials we quite simply didn</a:t>
            </a:r>
            <a:r>
              <a:rPr lang="ja-JP" altLang="en-US">
                <a:latin typeface="Arial"/>
              </a:rPr>
              <a:t>’</a:t>
            </a:r>
            <a:r>
              <a:rPr lang="en-US"/>
              <a:t>t know how the system would respond, we also had manual over-ride on both control parameters. </a:t>
            </a:r>
          </a:p>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EE70C6-9DAA-004A-AB6A-63BF75937D14}" type="slidenum">
              <a:rPr lang="en-US"/>
              <a:pPr/>
              <a:t>17</a:t>
            </a:fld>
            <a:endParaRPr lang="en-US"/>
          </a:p>
        </p:txBody>
      </p:sp>
      <p:sp>
        <p:nvSpPr>
          <p:cNvPr id="92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92163" name="Rectangle 3"/>
          <p:cNvSpPr>
            <a:spLocks noGrp="1" noChangeArrowheads="1"/>
          </p:cNvSpPr>
          <p:nvPr>
            <p:ph type="body" idx="1"/>
          </p:nvPr>
        </p:nvSpPr>
        <p:spPr>
          <a:xfrm>
            <a:off x="685800" y="4343400"/>
            <a:ext cx="5486400" cy="4114800"/>
          </a:xfrm>
        </p:spPr>
        <p:txBody>
          <a:bodyPr/>
          <a:lstStyle/>
          <a:p>
            <a:r>
              <a:rPr lang="en-US"/>
              <a:t>The following pictures were taken using the camera mounted on Ventana.</a:t>
            </a:r>
          </a:p>
          <a:p>
            <a:endParaRPr lang="en-US"/>
          </a:p>
          <a:p>
            <a:r>
              <a:rPr lang="en-US"/>
              <a:t>At the seafloor, the visibility was very poor, and we had a few nerve wracking moments until looming out of the gloom we saw the FOCE frame.</a:t>
            </a:r>
          </a:p>
          <a:p>
            <a:endParaRPr lang="en-US"/>
          </a:p>
          <a:p>
            <a:r>
              <a:rPr lang="en-US"/>
              <a:t>To the RHS of the frame you can see the underwater mateable connector, which is acquired using the manipulator arm on the ROV, and plugged into the front of the ROV.</a:t>
            </a:r>
          </a:p>
          <a:p>
            <a:endParaRPr lang="en-US"/>
          </a:p>
          <a:p>
            <a:r>
              <a:rPr lang="en-US"/>
              <a:t>&amp; finally here</a:t>
            </a:r>
            <a:r>
              <a:rPr lang="ja-JP" altLang="en-US">
                <a:latin typeface="Arial"/>
              </a:rPr>
              <a:t>’</a:t>
            </a:r>
            <a:r>
              <a:rPr lang="en-US"/>
              <a:t>s a nice shot of a ling-cod sitting immediately between two acid emitters.</a:t>
            </a:r>
          </a:p>
          <a:p>
            <a:endParaRPr lang="en-US"/>
          </a:p>
          <a:p>
            <a:r>
              <a:rPr lang="en-US"/>
              <a:t>On the first day of field trials, the current speeds were very low, ranging from no flow to ~ 8cm/s, well below our design remit, and the system did not perform particularly well.  However on the 2</a:t>
            </a:r>
            <a:r>
              <a:rPr lang="en-US" baseline="30000"/>
              <a:t>nd</a:t>
            </a:r>
            <a:r>
              <a:rPr lang="en-US"/>
              <a:t> day we were fortunate and had current velocities of 10-20 cm/s, and the system performed very well indeed…..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88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43000"/>
            <a:ext cx="4038600" cy="4983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143000"/>
            <a:ext cx="4038600" cy="241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09988"/>
            <a:ext cx="4038600" cy="24161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52368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4AB0CCB-EA6D-FF47-86AF-72A48E9C44E9}" type="datetimeFigureOut">
              <a:rPr lang="en-US" smtClean="0"/>
              <a:t>12/17/12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F296EE3-AE64-A24E-9943-89EABF79857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TIF"/><Relationship Id="rId16" Type="http://schemas.openxmlformats.org/officeDocument/2006/relationships/image" Target="../media/image2.gif"/><Relationship Id="rId17" Type="http://schemas.openxmlformats.org/officeDocument/2006/relationships/image" Target="../media/image3.gi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75000"/>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userDrawn="1"/>
        </p:nvSpPr>
        <p:spPr>
          <a:xfrm>
            <a:off x="0" y="6626942"/>
            <a:ext cx="1710725" cy="230832"/>
          </a:xfrm>
          <a:prstGeom prst="rect">
            <a:avLst/>
          </a:prstGeom>
          <a:noFill/>
        </p:spPr>
        <p:txBody>
          <a:bodyPr wrap="none" rtlCol="0">
            <a:spAutoFit/>
          </a:bodyPr>
          <a:lstStyle/>
          <a:p>
            <a:r>
              <a:rPr lang="en-US" sz="900" dirty="0" smtClean="0">
                <a:solidFill>
                  <a:schemeClr val="tx1"/>
                </a:solidFill>
              </a:rPr>
              <a:t>MBARI_BuildingxFOCE_Dec2012</a:t>
            </a:r>
            <a:endParaRPr lang="en-US" sz="900" dirty="0">
              <a:solidFill>
                <a:schemeClr val="tx1"/>
              </a:solidFill>
            </a:endParaRPr>
          </a:p>
        </p:txBody>
      </p:sp>
      <p:pic>
        <p:nvPicPr>
          <p:cNvPr id="2" name="Picture 1" descr="transparent_logo2.gif"/>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76884" y="6265333"/>
            <a:ext cx="748582" cy="524707"/>
          </a:xfrm>
          <a:prstGeom prst="rect">
            <a:avLst/>
          </a:prstGeom>
        </p:spPr>
      </p:pic>
      <p:pic>
        <p:nvPicPr>
          <p:cNvPr id="10" name="Picture 9" descr="xFOCE_clrBackgnd.gif"/>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41748" y="127000"/>
            <a:ext cx="2677170" cy="97134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8.png"/><Relationship Id="rId5" Type="http://schemas.openxmlformats.org/officeDocument/2006/relationships/image" Target="../media/image19.jpeg"/><Relationship Id="rId6" Type="http://schemas.openxmlformats.org/officeDocument/2006/relationships/image" Target="../media/image20.jpeg"/><Relationship Id="rId7" Type="http://schemas.openxmlformats.org/officeDocument/2006/relationships/image" Target="../media/image21.jpeg"/><Relationship Id="rId8" Type="http://schemas.openxmlformats.org/officeDocument/2006/relationships/image" Target="../media/image22.jpeg"/><Relationship Id="rId9" Type="http://schemas.openxmlformats.org/officeDocument/2006/relationships/image" Target="../media/image23.png"/><Relationship Id="rId1" Type="http://schemas.microsoft.com/office/2007/relationships/media" Target="file:///\\Salinity\Cdrive\Documents%20and%20Settings\brpe\My%20Documents\overflow%20fish.mpg" TargetMode="External"/><Relationship Id="rId2" Type="http://schemas.openxmlformats.org/officeDocument/2006/relationships/video" Target="file:///\\Salinity\Cdrive\Documents%20and%20Settings\brpe\My%20Documents\overflow%20fish.mp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4" Type="http://schemas.openxmlformats.org/officeDocument/2006/relationships/image" Target="../media/image26.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jpe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wmf"/></Relationships>
</file>

<file path=ppt/slides/_rels/slide22.xml.rels><?xml version="1.0" encoding="UTF-8" standalone="yes"?>
<Relationships xmlns="http://schemas.openxmlformats.org/package/2006/relationships"><Relationship Id="rId3" Type="http://schemas.openxmlformats.org/officeDocument/2006/relationships/image" Target="../media/image36.wmf"/><Relationship Id="rId4" Type="http://schemas.openxmlformats.org/officeDocument/2006/relationships/image" Target="../media/image37.jpeg"/><Relationship Id="rId5"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4" Type="http://schemas.openxmlformats.org/officeDocument/2006/relationships/image" Target="../media/image45.jpg"/><Relationship Id="rId5"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1" Type="http://schemas.openxmlformats.org/officeDocument/2006/relationships/slideLayout" Target="../slideLayouts/slideLayout7.xml"/><Relationship Id="rId2" Type="http://schemas.openxmlformats.org/officeDocument/2006/relationships/image" Target="../media/image48.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wmf"/><Relationship Id="rId3" Type="http://schemas.openxmlformats.org/officeDocument/2006/relationships/image" Target="../media/image52.wmf"/></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JPG"/><Relationship Id="rId5" Type="http://schemas.openxmlformats.org/officeDocument/2006/relationships/image" Target="../media/image58.JPG"/><Relationship Id="rId6"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0.jp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jpeg"/><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28.jpeg"/><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gif"/><Relationship Id="rId5" Type="http://schemas.openxmlformats.org/officeDocument/2006/relationships/image" Target="../media/image67.gif"/><Relationship Id="rId6" Type="http://schemas.openxmlformats.org/officeDocument/2006/relationships/image" Target="../media/image68.gif"/><Relationship Id="rId7" Type="http://schemas.openxmlformats.org/officeDocument/2006/relationships/image" Target="../media/image69.gif"/><Relationship Id="rId8" Type="http://schemas.openxmlformats.org/officeDocument/2006/relationships/image" Target="../media/image70.gif"/><Relationship Id="rId9" Type="http://schemas.openxmlformats.org/officeDocument/2006/relationships/image" Target="../media/image71.jpg"/><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jpeg"/><Relationship Id="rId3"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67.gif"/><Relationship Id="rId4" Type="http://schemas.openxmlformats.org/officeDocument/2006/relationships/image" Target="../media/image68.gif"/><Relationship Id="rId5" Type="http://schemas.openxmlformats.org/officeDocument/2006/relationships/image" Target="../media/image76.gif"/><Relationship Id="rId6" Type="http://schemas.openxmlformats.org/officeDocument/2006/relationships/image" Target="../media/image69.gif"/><Relationship Id="rId7" Type="http://schemas.openxmlformats.org/officeDocument/2006/relationships/image" Target="../media/image70.gif"/><Relationship Id="rId8" Type="http://schemas.openxmlformats.org/officeDocument/2006/relationships/image" Target="../media/image77.gif"/><Relationship Id="rId1" Type="http://schemas.openxmlformats.org/officeDocument/2006/relationships/slideLayout" Target="../slideLayouts/slideLayout2.xml"/><Relationship Id="rId2" Type="http://schemas.openxmlformats.org/officeDocument/2006/relationships/image" Target="../media/image66.gif"/></Relationships>
</file>

<file path=ppt/slides/_rels/slide45.xml.rels><?xml version="1.0" encoding="UTF-8" standalone="yes"?>
<Relationships xmlns="http://schemas.openxmlformats.org/package/2006/relationships"><Relationship Id="rId3" Type="http://schemas.openxmlformats.org/officeDocument/2006/relationships/image" Target="../media/image79.jpg"/><Relationship Id="rId4" Type="http://schemas.openxmlformats.org/officeDocument/2006/relationships/image" Target="../media/image80.jpg"/><Relationship Id="rId5" Type="http://schemas.openxmlformats.org/officeDocument/2006/relationships/image" Target="../media/image81.png"/><Relationship Id="rId1" Type="http://schemas.openxmlformats.org/officeDocument/2006/relationships/slideLayout" Target="../slideLayouts/slideLayout2.xml"/><Relationship Id="rId2" Type="http://schemas.openxmlformats.org/officeDocument/2006/relationships/image" Target="../media/image7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png"/><Relationship Id="rId3" Type="http://schemas.openxmlformats.org/officeDocument/2006/relationships/image" Target="../media/image8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jpg"/></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4" Type="http://schemas.openxmlformats.org/officeDocument/2006/relationships/image" Target="../media/image86.png"/><Relationship Id="rId5" Type="http://schemas.openxmlformats.org/officeDocument/2006/relationships/image" Target="../media/image87.jpeg"/><Relationship Id="rId6" Type="http://schemas.openxmlformats.org/officeDocument/2006/relationships/image" Target="../media/image88.jpeg"/><Relationship Id="rId7" Type="http://schemas.openxmlformats.org/officeDocument/2006/relationships/image" Target="../media/image89.jpeg"/><Relationship Id="rId8" Type="http://schemas.openxmlformats.org/officeDocument/2006/relationships/image" Target="../media/image90.png"/><Relationship Id="rId9" Type="http://schemas.openxmlformats.org/officeDocument/2006/relationships/image" Target="../media/image91.png"/><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49.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oleObject" Target="../embeddings/oleObject4.bin"/><Relationship Id="rId5" Type="http://schemas.openxmlformats.org/officeDocument/2006/relationships/image" Target="../media/image92.emf"/><Relationship Id="rId1" Type="http://schemas.openxmlformats.org/officeDocument/2006/relationships/vmlDrawing" Target="../drawings/vmlDrawing3.vml"/><Relationship Id="rId2"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94.emf"/><Relationship Id="rId1" Type="http://schemas.openxmlformats.org/officeDocument/2006/relationships/vmlDrawing" Target="../drawings/vmlDrawing4.vml"/><Relationship Id="rId2"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png"/><Relationship Id="rId3" Type="http://schemas.openxmlformats.org/officeDocument/2006/relationships/image" Target="../media/image9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jpg"/></Relationships>
</file>

<file path=ppt/slides/_rels/slide54.xml.rels><?xml version="1.0" encoding="UTF-8" standalone="yes"?>
<Relationships xmlns="http://schemas.openxmlformats.org/package/2006/relationships"><Relationship Id="rId3" Type="http://schemas.openxmlformats.org/officeDocument/2006/relationships/image" Target="../media/image77.gif"/><Relationship Id="rId4"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image" Target="../media/image98.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JPG"/><Relationship Id="rId3" Type="http://schemas.openxmlformats.org/officeDocument/2006/relationships/image" Target="../media/image10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png"/><Relationship Id="rId3" Type="http://schemas.openxmlformats.org/officeDocument/2006/relationships/image" Target="../media/image103.png"/></Relationships>
</file>

<file path=ppt/slides/_rels/slide57.xml.rels><?xml version="1.0" encoding="UTF-8" standalone="yes"?>
<Relationships xmlns="http://schemas.openxmlformats.org/package/2006/relationships"><Relationship Id="rId3" Type="http://schemas.openxmlformats.org/officeDocument/2006/relationships/image" Target="../media/image104.png"/><Relationship Id="rId4" Type="http://schemas.openxmlformats.org/officeDocument/2006/relationships/image" Target="../media/image105.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g"/><Relationship Id="rId3" Type="http://schemas.openxmlformats.org/officeDocument/2006/relationships/image" Target="../media/image10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07.jpg"/></Relationships>
</file>

<file path=ppt/slides/_rels/slide61.xml.rels><?xml version="1.0" encoding="UTF-8" standalone="yes"?>
<Relationships xmlns="http://schemas.openxmlformats.org/package/2006/relationships"><Relationship Id="rId3" Type="http://schemas.openxmlformats.org/officeDocument/2006/relationships/image" Target="../media/image109.jpg"/><Relationship Id="rId4" Type="http://schemas.openxmlformats.org/officeDocument/2006/relationships/image" Target="../media/image110.png"/><Relationship Id="rId5" Type="http://schemas.openxmlformats.org/officeDocument/2006/relationships/image" Target="../media/image111.jpg"/><Relationship Id="rId6" Type="http://schemas.openxmlformats.org/officeDocument/2006/relationships/image" Target="../media/image112.jpg"/><Relationship Id="rId7" Type="http://schemas.openxmlformats.org/officeDocument/2006/relationships/image" Target="../media/image113.JPG"/><Relationship Id="rId8" Type="http://schemas.openxmlformats.org/officeDocument/2006/relationships/image" Target="../media/image114.jpg"/><Relationship Id="rId9" Type="http://schemas.openxmlformats.org/officeDocument/2006/relationships/image" Target="../media/image115.jpg"/><Relationship Id="rId10" Type="http://schemas.openxmlformats.org/officeDocument/2006/relationships/image" Target="../media/image116.jpg"/><Relationship Id="rId11" Type="http://schemas.openxmlformats.org/officeDocument/2006/relationships/image" Target="../media/image117.jpg"/><Relationship Id="rId1" Type="http://schemas.openxmlformats.org/officeDocument/2006/relationships/slideLayout" Target="../slideLayouts/slideLayout2.xml"/><Relationship Id="rId2" Type="http://schemas.openxmlformats.org/officeDocument/2006/relationships/image" Target="../media/image10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1.bin"/><Relationship Id="rId5" Type="http://schemas.openxmlformats.org/officeDocument/2006/relationships/image" Target="../media/image10.png"/><Relationship Id="rId6" Type="http://schemas.openxmlformats.org/officeDocument/2006/relationships/image" Target="../media/image12.jpeg"/><Relationship Id="rId7" Type="http://schemas.openxmlformats.org/officeDocument/2006/relationships/oleObject" Target="../embeddings/oleObject2.bin"/><Relationship Id="rId8" Type="http://schemas.openxmlformats.org/officeDocument/2006/relationships/image" Target="../media/image11.png"/><Relationship Id="rId9" Type="http://schemas.openxmlformats.org/officeDocument/2006/relationships/image" Target="../media/image13.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14.wmf"/><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6650" y="1803400"/>
            <a:ext cx="7164742" cy="1877437"/>
          </a:xfrm>
          <a:prstGeom prst="rect">
            <a:avLst/>
          </a:prstGeom>
          <a:noFill/>
          <a:effectLst/>
        </p:spPr>
        <p:txBody>
          <a:bodyPr wrap="none" rtlCol="0">
            <a:spAutoFit/>
          </a:bodyPr>
          <a:lstStyle/>
          <a:p>
            <a:pPr algn="ctr"/>
            <a:r>
              <a:rPr lang="en-US" sz="3200" b="1" dirty="0">
                <a:solidFill>
                  <a:srgbClr val="FFFF00"/>
                </a:solidFill>
                <a:effectLst>
                  <a:outerShdw blurRad="66675" dist="63500" dir="2700000" algn="tl" rotWithShape="0">
                    <a:srgbClr val="000000"/>
                  </a:outerShdw>
                </a:effectLst>
              </a:rPr>
              <a:t>Building </a:t>
            </a:r>
            <a:r>
              <a:rPr lang="en-US" sz="3200" b="1" dirty="0" err="1">
                <a:solidFill>
                  <a:srgbClr val="FFFF00"/>
                </a:solidFill>
                <a:effectLst>
                  <a:outerShdw blurRad="66675" dist="63500" dir="2700000" algn="tl" rotWithShape="0">
                    <a:srgbClr val="000000"/>
                  </a:outerShdw>
                </a:effectLst>
              </a:rPr>
              <a:t>xFOCE</a:t>
            </a:r>
            <a:r>
              <a:rPr lang="en-US" sz="3200" b="1" dirty="0">
                <a:solidFill>
                  <a:srgbClr val="FFFF00"/>
                </a:solidFill>
                <a:effectLst>
                  <a:outerShdw blurRad="66675" dist="63500" dir="2700000" algn="tl" rotWithShape="0">
                    <a:srgbClr val="000000"/>
                  </a:outerShdw>
                </a:effectLst>
              </a:rPr>
              <a:t>: Open Source Technology</a:t>
            </a:r>
          </a:p>
          <a:p>
            <a:pPr algn="ctr"/>
            <a:r>
              <a:rPr lang="en-US" sz="3200" b="1" dirty="0">
                <a:solidFill>
                  <a:srgbClr val="FFFF00"/>
                </a:solidFill>
                <a:effectLst>
                  <a:outerShdw blurRad="66675" dist="63500" dir="2700000" algn="tl" rotWithShape="0">
                    <a:srgbClr val="000000"/>
                  </a:outerShdw>
                </a:effectLst>
              </a:rPr>
              <a:t>for In Situ Ocean Acidification Research </a:t>
            </a:r>
            <a:endParaRPr lang="en-US" sz="3200" b="1" dirty="0" smtClean="0">
              <a:solidFill>
                <a:srgbClr val="FFFF00"/>
              </a:solidFill>
              <a:effectLst>
                <a:outerShdw blurRad="66675" dist="63500" dir="2700000" algn="tl" rotWithShape="0">
                  <a:srgbClr val="000000"/>
                </a:outerShdw>
              </a:effectLst>
            </a:endParaRPr>
          </a:p>
          <a:p>
            <a:endParaRPr lang="en-US" sz="2800" dirty="0">
              <a:solidFill>
                <a:srgbClr val="FFFF00"/>
              </a:solidFill>
              <a:effectLst>
                <a:outerShdw blurRad="66675" dist="63500" dir="2700000" algn="tl" rotWithShape="0">
                  <a:srgbClr val="000000"/>
                </a:outerShdw>
              </a:effectLst>
            </a:endParaRPr>
          </a:p>
          <a:p>
            <a:r>
              <a:rPr lang="en-US" sz="2400" dirty="0" smtClean="0">
                <a:solidFill>
                  <a:srgbClr val="FFFF00"/>
                </a:solidFill>
                <a:effectLst>
                  <a:outerShdw blurRad="66675" dist="63500" dir="2700000" algn="tl" rotWithShape="0">
                    <a:srgbClr val="000000"/>
                  </a:outerShdw>
                </a:effectLst>
              </a:rPr>
              <a:t>Plymouth Marine Laboratory</a:t>
            </a:r>
            <a:endParaRPr lang="en-US" sz="2400" dirty="0">
              <a:solidFill>
                <a:srgbClr val="FFFF00"/>
              </a:solidFill>
              <a:effectLst>
                <a:outerShdw blurRad="66675" dist="63500" dir="2700000" algn="tl" rotWithShape="0">
                  <a:srgbClr val="000000"/>
                </a:outerShdw>
              </a:effectLst>
            </a:endParaRPr>
          </a:p>
        </p:txBody>
      </p:sp>
      <p:sp>
        <p:nvSpPr>
          <p:cNvPr id="5" name="TextBox 4"/>
          <p:cNvSpPr txBox="1"/>
          <p:nvPr/>
        </p:nvSpPr>
        <p:spPr>
          <a:xfrm>
            <a:off x="812477" y="4489379"/>
            <a:ext cx="7587859" cy="677108"/>
          </a:xfrm>
          <a:prstGeom prst="rect">
            <a:avLst/>
          </a:prstGeom>
          <a:noFill/>
          <a:effectLst/>
        </p:spPr>
        <p:txBody>
          <a:bodyPr wrap="square" rtlCol="0">
            <a:spAutoFit/>
          </a:bodyPr>
          <a:lstStyle/>
          <a:p>
            <a:pPr algn="ctr"/>
            <a:r>
              <a:rPr lang="en-US" sz="2400" dirty="0" smtClean="0">
                <a:solidFill>
                  <a:srgbClr val="FFFF00"/>
                </a:solidFill>
                <a:effectLst>
                  <a:outerShdw blurRad="66675" dist="63500" dir="2700000" algn="tl" rotWithShape="0">
                    <a:srgbClr val="000000"/>
                  </a:outerShdw>
                </a:effectLst>
              </a:rPr>
              <a:t>W. Kirkwood</a:t>
            </a:r>
          </a:p>
          <a:p>
            <a:pPr algn="ctr"/>
            <a:r>
              <a:rPr lang="en-US" sz="1400" dirty="0" smtClean="0">
                <a:solidFill>
                  <a:srgbClr val="FFFF00"/>
                </a:solidFill>
                <a:effectLst>
                  <a:outerShdw blurRad="66675" dist="63500" dir="2700000" algn="tl" rotWithShape="0">
                    <a:srgbClr val="000000"/>
                  </a:outerShdw>
                </a:effectLst>
              </a:rPr>
              <a:t>Sr. R&amp;D Engr. </a:t>
            </a:r>
            <a:endParaRPr lang="en-US" sz="1400" dirty="0">
              <a:solidFill>
                <a:srgbClr val="FFFF00"/>
              </a:solidFill>
              <a:effectLst>
                <a:outerShdw blurRad="66675" dist="63500" dir="2700000" algn="tl" rotWithShape="0">
                  <a:srgbClr val="000000"/>
                </a:outerShdw>
              </a:effectLs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rved Right Arrow 7"/>
          <p:cNvSpPr/>
          <p:nvPr/>
        </p:nvSpPr>
        <p:spPr>
          <a:xfrm rot="15142247">
            <a:off x="7242915" y="3646448"/>
            <a:ext cx="731520" cy="1216152"/>
          </a:xfrm>
          <a:prstGeom prst="curvedRightArrow">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6654947" y="-1713"/>
            <a:ext cx="2483046"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Beyond Climate</a:t>
            </a:r>
          </a:p>
        </p:txBody>
      </p:sp>
      <p:sp>
        <p:nvSpPr>
          <p:cNvPr id="5" name="TextBox 4"/>
          <p:cNvSpPr txBox="1"/>
          <p:nvPr/>
        </p:nvSpPr>
        <p:spPr>
          <a:xfrm>
            <a:off x="2773971" y="597131"/>
            <a:ext cx="5989029" cy="461665"/>
          </a:xfrm>
          <a:prstGeom prst="rect">
            <a:avLst/>
          </a:prstGeom>
          <a:noFill/>
          <a:effectLst/>
        </p:spPr>
        <p:txBody>
          <a:bodyPr wrap="square" rtlCol="0">
            <a:spAutoFit/>
          </a:bodyPr>
          <a:lstStyle/>
          <a:p>
            <a:pPr algn="ctr"/>
            <a:r>
              <a:rPr lang="en-US" sz="2400" dirty="0" smtClean="0">
                <a:solidFill>
                  <a:srgbClr val="FFFF00"/>
                </a:solidFill>
                <a:effectLst>
                  <a:outerShdw blurRad="66675" dist="63500" dir="2700000" algn="tl" rotWithShape="0">
                    <a:srgbClr val="000000"/>
                  </a:outerShdw>
                </a:effectLst>
              </a:rPr>
              <a:t>Closed loop pH control in the ocean concept </a:t>
            </a:r>
          </a:p>
        </p:txBody>
      </p:sp>
      <p:pic>
        <p:nvPicPr>
          <p:cNvPr id="6" name="Picture 5" descr="BeyondClima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937" y="2225046"/>
            <a:ext cx="5685075" cy="4263806"/>
          </a:xfrm>
          <a:prstGeom prst="rect">
            <a:avLst/>
          </a:prstGeom>
          <a:effectLst>
            <a:outerShdw blurRad="120650" dist="114300" dir="2700000" algn="tl" rotWithShape="0">
              <a:srgbClr val="000000">
                <a:alpha val="43000"/>
              </a:srgbClr>
            </a:outerShdw>
          </a:effectLst>
        </p:spPr>
      </p:pic>
      <p:pic>
        <p:nvPicPr>
          <p:cNvPr id="2" name="Picture 1" descr="Screen Shot 2012-12-08 at 10.56.5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3417" y="1571082"/>
            <a:ext cx="1713779" cy="2194700"/>
          </a:xfrm>
          <a:prstGeom prst="rect">
            <a:avLst/>
          </a:prstGeom>
          <a:effectLst>
            <a:outerShdw blurRad="177800" dist="165100" dir="2700000" algn="tl" rotWithShape="0">
              <a:srgbClr val="000000">
                <a:alpha val="43000"/>
              </a:srgbClr>
            </a:outerShdw>
          </a:effectLst>
        </p:spPr>
      </p:pic>
      <p:sp>
        <p:nvSpPr>
          <p:cNvPr id="3" name="Curved Right Arrow 2"/>
          <p:cNvSpPr/>
          <p:nvPr/>
        </p:nvSpPr>
        <p:spPr>
          <a:xfrm rot="19341867">
            <a:off x="659099" y="2861351"/>
            <a:ext cx="731520" cy="1216152"/>
          </a:xfrm>
          <a:prstGeom prst="curvedRightArrow">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7" name="Picture 2" descr="C:\Documents and Settings\brpe\My Documents\My Pictures\face aspen expt wiscons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455" y="1491709"/>
            <a:ext cx="1931004" cy="1504910"/>
          </a:xfrm>
          <a:prstGeom prst="rect">
            <a:avLst/>
          </a:prstGeom>
          <a:noFill/>
          <a:effectLst>
            <a:outerShdw blurRad="152400" dist="889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5115" y="3973379"/>
            <a:ext cx="1355059" cy="646331"/>
          </a:xfrm>
          <a:prstGeom prst="rect">
            <a:avLst/>
          </a:prstGeom>
          <a:noFill/>
        </p:spPr>
        <p:txBody>
          <a:bodyPr wrap="none" rtlCol="0">
            <a:spAutoFit/>
          </a:bodyPr>
          <a:lstStyle/>
          <a:p>
            <a:pPr algn="ctr"/>
            <a:r>
              <a:rPr lang="en-US" dirty="0" smtClean="0">
                <a:solidFill>
                  <a:srgbClr val="FFFF00"/>
                </a:solidFill>
                <a:effectLst>
                  <a:outerShdw blurRad="66675" dist="63500" dir="2700000" algn="tl" rotWithShape="0">
                    <a:srgbClr val="000000"/>
                  </a:outerShdw>
                </a:effectLst>
              </a:rPr>
              <a:t>FACE</a:t>
            </a:r>
          </a:p>
          <a:p>
            <a:pPr algn="ctr"/>
            <a:r>
              <a:rPr lang="en-US" dirty="0" smtClean="0">
                <a:solidFill>
                  <a:srgbClr val="FFFF00"/>
                </a:solidFill>
                <a:effectLst>
                  <a:outerShdw blurRad="66675" dist="63500" dir="2700000" algn="tl" rotWithShape="0">
                    <a:srgbClr val="000000"/>
                  </a:outerShdw>
                </a:effectLst>
              </a:rPr>
              <a:t>Experiments</a:t>
            </a:r>
          </a:p>
        </p:txBody>
      </p:sp>
      <p:sp>
        <p:nvSpPr>
          <p:cNvPr id="10" name="TextBox 9"/>
          <p:cNvSpPr txBox="1"/>
          <p:nvPr/>
        </p:nvSpPr>
        <p:spPr>
          <a:xfrm>
            <a:off x="7255012" y="4687443"/>
            <a:ext cx="1882981" cy="923330"/>
          </a:xfrm>
          <a:prstGeom prst="rect">
            <a:avLst/>
          </a:prstGeom>
          <a:noFill/>
        </p:spPr>
        <p:txBody>
          <a:bodyPr wrap="square" rtlCol="0">
            <a:spAutoFit/>
          </a:bodyPr>
          <a:lstStyle/>
          <a:p>
            <a:pPr algn="ctr"/>
            <a:r>
              <a:rPr lang="en-US" dirty="0" smtClean="0">
                <a:solidFill>
                  <a:srgbClr val="FFFF00"/>
                </a:solidFill>
                <a:effectLst>
                  <a:outerShdw blurRad="66675" dist="63500" dir="2700000" algn="tl" rotWithShape="0">
                    <a:srgbClr val="000000"/>
                  </a:outerShdw>
                </a:effectLst>
              </a:rPr>
              <a:t>Concept first published</a:t>
            </a:r>
          </a:p>
          <a:p>
            <a:pPr algn="ctr"/>
            <a:r>
              <a:rPr lang="en-US" dirty="0" smtClean="0">
                <a:solidFill>
                  <a:srgbClr val="FFFF00"/>
                </a:solidFill>
                <a:effectLst>
                  <a:outerShdw blurRad="66675" dist="63500" dir="2700000" algn="tl" rotWithShape="0">
                    <a:srgbClr val="000000"/>
                  </a:outerShdw>
                </a:effectLst>
              </a:rPr>
              <a:t>June 2006</a:t>
            </a:r>
          </a:p>
        </p:txBody>
      </p:sp>
      <p:sp>
        <p:nvSpPr>
          <p:cNvPr id="11" name="TextBox 10"/>
          <p:cNvSpPr txBox="1"/>
          <p:nvPr/>
        </p:nvSpPr>
        <p:spPr>
          <a:xfrm>
            <a:off x="2148459" y="1194372"/>
            <a:ext cx="4911074" cy="1200329"/>
          </a:xfrm>
          <a:prstGeom prst="rect">
            <a:avLst/>
          </a:prstGeom>
          <a:noFill/>
        </p:spPr>
        <p:txBody>
          <a:bodyPr wrap="square" rtlCol="0">
            <a:spAutoFit/>
          </a:bodyPr>
          <a:lstStyle/>
          <a:p>
            <a:pPr algn="ctr"/>
            <a:r>
              <a:rPr lang="en-US" dirty="0" smtClean="0">
                <a:solidFill>
                  <a:srgbClr val="FFFF00"/>
                </a:solidFill>
                <a:effectLst>
                  <a:outerShdw blurRad="66675" dist="63500" dir="2700000" algn="tl" rotWithShape="0">
                    <a:srgbClr val="000000"/>
                  </a:outerShdw>
                </a:effectLst>
              </a:rPr>
              <a:t>An in situ </a:t>
            </a:r>
            <a:r>
              <a:rPr lang="en-US" dirty="0">
                <a:solidFill>
                  <a:srgbClr val="FFFF00"/>
                </a:solidFill>
                <a:effectLst>
                  <a:outerShdw blurRad="66675" dist="63500" dir="2700000" algn="tl" rotWithShape="0">
                    <a:srgbClr val="000000"/>
                  </a:outerShdw>
                </a:effectLst>
              </a:rPr>
              <a:t>deep sea cabled </a:t>
            </a:r>
            <a:r>
              <a:rPr lang="en-US" dirty="0" smtClean="0">
                <a:solidFill>
                  <a:srgbClr val="FFFF00"/>
                </a:solidFill>
                <a:effectLst>
                  <a:outerShdw blurRad="66675" dist="63500" dir="2700000" algn="tl" rotWithShape="0">
                    <a:srgbClr val="000000"/>
                  </a:outerShdw>
                </a:effectLst>
              </a:rPr>
              <a:t>observatory experiment looking at the impacts of anthropogenic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and lower pH in the deep ocean</a:t>
            </a:r>
            <a:endParaRPr lang="en-US" dirty="0">
              <a:solidFill>
                <a:srgbClr val="FFFF00"/>
              </a:solidFill>
              <a:effectLst>
                <a:outerShdw blurRad="66675" dist="63500" dir="2700000" algn="tl" rotWithShape="0">
                  <a:srgbClr val="000000"/>
                </a:outerShdw>
              </a:effectLst>
            </a:endParaRPr>
          </a:p>
          <a:p>
            <a:pPr algn="ct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11320040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bwMode="auto">
          <a:xfrm>
            <a:off x="499534" y="377085"/>
            <a:ext cx="8229600" cy="6397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1440" tIns="45720" rIns="91440" bIns="45720" numCol="1" anchor="t" anchorCtr="0" compatLnSpc="1">
            <a:prstTxWarp prst="textNoShape">
              <a:avLst/>
            </a:prstTxWarp>
          </a:bodyPr>
          <a:lstStyle/>
          <a:p>
            <a:r>
              <a:rPr lang="en-US" sz="2800" dirty="0">
                <a:solidFill>
                  <a:srgbClr val="FFFF00"/>
                </a:solidFill>
                <a:effectLst>
                  <a:outerShdw blurRad="66675" dist="63500" dir="2700000" algn="tl" rotWithShape="0">
                    <a:srgbClr val="000000"/>
                  </a:outerShdw>
                </a:effectLst>
              </a:rPr>
              <a:t>Supporting Work</a:t>
            </a:r>
          </a:p>
        </p:txBody>
      </p:sp>
      <p:pic>
        <p:nvPicPr>
          <p:cNvPr id="104452" name="overflow fish.mpg">
            <a:hlinkClick r:id="" action="ppaction://media"/>
          </p:cNvPr>
          <p:cNvPicPr>
            <a:picLocks noGrp="1" noRot="1" noChangeAspect="1" noChangeArrowheads="1"/>
          </p:cNvPicPr>
          <p:nvPr>
            <p:ph idx="1"/>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533400" y="1600200"/>
            <a:ext cx="2667000" cy="2000250"/>
          </a:xfrm>
          <a:noFill/>
          <a:ln>
            <a:noFill/>
            <a:miter lim="800000"/>
            <a:headEnd/>
            <a:tailEnd/>
          </a:ln>
          <a:effectLst>
            <a:outerShdw blurRad="152400" dist="114300" dir="2700000" algn="tl" rotWithShape="0">
              <a:srgbClr val="000000">
                <a:alpha val="43000"/>
              </a:srgbClr>
            </a:outerShdw>
          </a:effectLst>
          <a:extLst/>
        </p:spPr>
      </p:pic>
      <p:pic>
        <p:nvPicPr>
          <p:cNvPr id="104454" name="Picture 6" descr="00_01_28_1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1447800"/>
            <a:ext cx="3200400" cy="2430463"/>
          </a:xfrm>
          <a:prstGeom prst="rect">
            <a:avLst/>
          </a:prstGeom>
          <a:noFill/>
          <a:ln w="9525">
            <a:noFill/>
            <a:miter lim="800000"/>
            <a:headEnd/>
            <a:tailEnd/>
          </a:ln>
          <a:effectLst>
            <a:outerShdw blurRad="152400" dist="114300" dir="2700000" algn="tl" rotWithShape="0">
              <a:srgbClr val="000000">
                <a:alpha val="43000"/>
              </a:srgbClr>
            </a:outerShdw>
          </a:effectLst>
          <a:extLst/>
        </p:spPr>
      </p:pic>
      <p:pic>
        <p:nvPicPr>
          <p:cNvPr id="104455" name="Picture 7" descr="Pic0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200400"/>
            <a:ext cx="3276600" cy="2303463"/>
          </a:xfrm>
          <a:prstGeom prst="rect">
            <a:avLst/>
          </a:prstGeom>
          <a:noFill/>
          <a:ln w="9525">
            <a:noFill/>
            <a:miter lim="800000"/>
            <a:headEnd/>
            <a:tailEnd/>
          </a:ln>
          <a:effectLst>
            <a:outerShdw blurRad="152400" dist="114300" dir="2700000" algn="tl" rotWithShape="0">
              <a:srgbClr val="000000">
                <a:alpha val="43000"/>
              </a:srgbClr>
            </a:outerShdw>
          </a:effectLst>
          <a:extLst/>
        </p:spPr>
      </p:pic>
      <p:pic>
        <p:nvPicPr>
          <p:cNvPr id="104456" name="Picture 8" descr="PICT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1371600"/>
            <a:ext cx="2895600" cy="2170113"/>
          </a:xfrm>
          <a:prstGeom prst="rect">
            <a:avLst/>
          </a:prstGeom>
          <a:noFill/>
          <a:ln w="9525">
            <a:noFill/>
            <a:miter lim="800000"/>
            <a:headEnd/>
            <a:tailEnd/>
          </a:ln>
          <a:effectLst>
            <a:outerShdw blurRad="152400" dist="114300" dir="2700000" algn="tl" rotWithShape="0">
              <a:srgbClr val="000000">
                <a:alpha val="43000"/>
              </a:srgbClr>
            </a:outerShdw>
          </a:effectLst>
          <a:extLst/>
        </p:spPr>
      </p:pic>
      <p:pic>
        <p:nvPicPr>
          <p:cNvPr id="104457" name="Picture 9" descr="figure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3886200"/>
            <a:ext cx="2743200" cy="2057400"/>
          </a:xfrm>
          <a:prstGeom prst="rect">
            <a:avLst/>
          </a:prstGeom>
          <a:noFill/>
          <a:ln w="12700">
            <a:noFill/>
            <a:miter lim="800000"/>
            <a:headEnd/>
            <a:tailEnd/>
          </a:ln>
          <a:effectLst>
            <a:outerShdw blurRad="152400" dist="114300" dir="2700000" algn="tl" rotWithShape="0">
              <a:srgbClr val="000000">
                <a:alpha val="43000"/>
              </a:srgbClr>
            </a:outerShdw>
          </a:effectLst>
          <a:extLst/>
        </p:spPr>
      </p:pic>
      <p:pic>
        <p:nvPicPr>
          <p:cNvPr id="104458" name="Picture 10" descr="fish with corra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9000" y="3429000"/>
            <a:ext cx="2743200" cy="1852613"/>
          </a:xfrm>
          <a:prstGeom prst="rect">
            <a:avLst/>
          </a:prstGeom>
          <a:noFill/>
          <a:ln w="9525">
            <a:noFill/>
            <a:miter lim="800000"/>
            <a:headEnd/>
            <a:tailEnd/>
          </a:ln>
          <a:effectLst>
            <a:outerShdw blurRad="152400" dist="114300" dir="2700000" algn="tl" rotWithShape="0">
              <a:srgbClr val="000000">
                <a:alpha val="43000"/>
              </a:srgbClr>
            </a:outerShdw>
          </a:effectLst>
          <a:extLst/>
        </p:spPr>
      </p:pic>
      <p:sp>
        <p:nvSpPr>
          <p:cNvPr id="104461" name="Text Box 13"/>
          <p:cNvSpPr txBox="1">
            <a:spLocks noChangeArrowheads="1"/>
          </p:cNvSpPr>
          <p:nvPr/>
        </p:nvSpPr>
        <p:spPr bwMode="auto">
          <a:xfrm>
            <a:off x="1811867" y="5989766"/>
            <a:ext cx="3962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dirty="0" smtClean="0">
                <a:solidFill>
                  <a:srgbClr val="FFFF00"/>
                </a:solidFill>
                <a:effectLst>
                  <a:outerShdw blurRad="66675" dist="63500" dir="2700000" algn="tl" rotWithShape="0">
                    <a:srgbClr val="000000"/>
                  </a:outerShdw>
                </a:effectLst>
              </a:rPr>
              <a:t>Examples </a:t>
            </a:r>
            <a:r>
              <a:rPr lang="en-US" dirty="0">
                <a:solidFill>
                  <a:srgbClr val="FFFF00"/>
                </a:solidFill>
                <a:effectLst>
                  <a:outerShdw blurRad="66675" dist="63500" dir="2700000" algn="tl" rotWithShape="0">
                    <a:srgbClr val="000000"/>
                  </a:outerShdw>
                </a:effectLst>
              </a:rPr>
              <a:t>of Brewer </a:t>
            </a:r>
            <a:r>
              <a:rPr lang="en-US" dirty="0" smtClean="0">
                <a:solidFill>
                  <a:srgbClr val="FFFF00"/>
                </a:solidFill>
                <a:effectLst>
                  <a:outerShdw blurRad="66675" dist="63500" dir="2700000" algn="tl" rotWithShape="0">
                    <a:srgbClr val="000000"/>
                  </a:outerShdw>
                </a:effectLst>
              </a:rPr>
              <a:t>et. al. lab and in situ work </a:t>
            </a:r>
            <a:r>
              <a:rPr lang="en-US" dirty="0">
                <a:solidFill>
                  <a:srgbClr val="FFFF00"/>
                </a:solidFill>
                <a:effectLst>
                  <a:outerShdw blurRad="66675" dist="63500" dir="2700000" algn="tl" rotWithShape="0">
                    <a:srgbClr val="000000"/>
                  </a:outerShdw>
                </a:effectLst>
              </a:rPr>
              <a:t>in </a:t>
            </a:r>
            <a:r>
              <a:rPr lang="en-US" dirty="0" smtClean="0">
                <a:solidFill>
                  <a:srgbClr val="FFFF00"/>
                </a:solidFill>
                <a:effectLst>
                  <a:outerShdw blurRad="66675" dist="63500" dir="2700000" algn="tl" rotWithShape="0">
                    <a:srgbClr val="000000"/>
                  </a:outerShdw>
                </a:effectLst>
              </a:rPr>
              <a:t>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studies since </a:t>
            </a:r>
            <a:r>
              <a:rPr lang="en-US" dirty="0">
                <a:solidFill>
                  <a:srgbClr val="FFFF00"/>
                </a:solidFill>
                <a:effectLst>
                  <a:outerShdw blurRad="66675" dist="63500" dir="2700000" algn="tl" rotWithShape="0">
                    <a:srgbClr val="000000"/>
                  </a:outerShdw>
                </a:effectLst>
              </a:rPr>
              <a:t>1996</a:t>
            </a:r>
          </a:p>
        </p:txBody>
      </p:sp>
      <p:sp>
        <p:nvSpPr>
          <p:cNvPr id="104462" name="Text Box 14"/>
          <p:cNvSpPr txBox="1">
            <a:spLocks noChangeArrowheads="1"/>
          </p:cNvSpPr>
          <p:nvPr/>
        </p:nvSpPr>
        <p:spPr bwMode="auto">
          <a:xfrm>
            <a:off x="822872" y="1230868"/>
            <a:ext cx="19383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Sequestration</a:t>
            </a:r>
          </a:p>
        </p:txBody>
      </p:sp>
      <p:sp>
        <p:nvSpPr>
          <p:cNvPr id="104463" name="Text Box 15"/>
          <p:cNvSpPr txBox="1">
            <a:spLocks noChangeArrowheads="1"/>
          </p:cNvSpPr>
          <p:nvPr/>
        </p:nvSpPr>
        <p:spPr bwMode="auto">
          <a:xfrm>
            <a:off x="3793067" y="5328271"/>
            <a:ext cx="193833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Sequestration </a:t>
            </a:r>
            <a:endParaRPr lang="en-US" dirty="0" smtClean="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and </a:t>
            </a:r>
            <a:r>
              <a:rPr lang="en-US" dirty="0">
                <a:solidFill>
                  <a:srgbClr val="FFFF00"/>
                </a:solidFill>
                <a:effectLst>
                  <a:outerShdw blurRad="66675" dist="63500" dir="2700000" algn="tl" rotWithShape="0">
                    <a:srgbClr val="000000"/>
                  </a:outerShdw>
                </a:effectLst>
              </a:rPr>
              <a:t>habitat</a:t>
            </a:r>
          </a:p>
        </p:txBody>
      </p:sp>
      <p:sp>
        <p:nvSpPr>
          <p:cNvPr id="104464" name="Text Box 16"/>
          <p:cNvSpPr txBox="1">
            <a:spLocks noChangeArrowheads="1"/>
          </p:cNvSpPr>
          <p:nvPr/>
        </p:nvSpPr>
        <p:spPr bwMode="auto">
          <a:xfrm>
            <a:off x="6313724" y="1078468"/>
            <a:ext cx="21585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Instrumentation</a:t>
            </a:r>
          </a:p>
        </p:txBody>
      </p:sp>
      <p:sp>
        <p:nvSpPr>
          <p:cNvPr id="104465" name="Text Box 17"/>
          <p:cNvSpPr txBox="1">
            <a:spLocks noChangeArrowheads="1"/>
          </p:cNvSpPr>
          <p:nvPr/>
        </p:nvSpPr>
        <p:spPr bwMode="auto">
          <a:xfrm>
            <a:off x="3657600" y="1010735"/>
            <a:ext cx="17043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Equilibrium</a:t>
            </a:r>
          </a:p>
        </p:txBody>
      </p:sp>
      <p:sp>
        <p:nvSpPr>
          <p:cNvPr id="104466" name="Text Box 18"/>
          <p:cNvSpPr txBox="1">
            <a:spLocks noChangeArrowheads="1"/>
          </p:cNvSpPr>
          <p:nvPr/>
        </p:nvSpPr>
        <p:spPr bwMode="auto">
          <a:xfrm>
            <a:off x="1250048" y="5503877"/>
            <a:ext cx="1511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a:t>
            </a:r>
            <a:r>
              <a:rPr lang="en-US" dirty="0" err="1">
                <a:solidFill>
                  <a:srgbClr val="FFFF00"/>
                </a:solidFill>
                <a:effectLst>
                  <a:outerShdw blurRad="66675" dist="63500" dir="2700000" algn="tl" rotWithShape="0">
                    <a:srgbClr val="000000"/>
                  </a:outerShdw>
                </a:effectLst>
              </a:rPr>
              <a:t>Clahrates</a:t>
            </a:r>
            <a:endParaRPr lang="en-US" dirty="0">
              <a:solidFill>
                <a:srgbClr val="FFFF00"/>
              </a:solidFill>
              <a:effectLst>
                <a:outerShdw blurRad="66675" dist="63500" dir="2700000" algn="tl" rotWithShape="0">
                  <a:srgbClr val="000000"/>
                </a:outerShdw>
              </a:effectLst>
            </a:endParaRPr>
          </a:p>
        </p:txBody>
      </p:sp>
      <p:sp>
        <p:nvSpPr>
          <p:cNvPr id="104467" name="Text Box 19"/>
          <p:cNvSpPr txBox="1">
            <a:spLocks noChangeArrowheads="1"/>
          </p:cNvSpPr>
          <p:nvPr/>
        </p:nvSpPr>
        <p:spPr bwMode="auto">
          <a:xfrm>
            <a:off x="6727486" y="5943600"/>
            <a:ext cx="12629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Mixing</a:t>
            </a:r>
          </a:p>
        </p:txBody>
      </p:sp>
      <p:sp>
        <p:nvSpPr>
          <p:cNvPr id="18" name="TextBox 17"/>
          <p:cNvSpPr txBox="1"/>
          <p:nvPr/>
        </p:nvSpPr>
        <p:spPr>
          <a:xfrm>
            <a:off x="6291712" y="-7255"/>
            <a:ext cx="2852288"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CO</a:t>
            </a:r>
            <a:r>
              <a:rPr lang="en-US" sz="2800" baseline="-25000" dirty="0" smtClean="0">
                <a:solidFill>
                  <a:srgbClr val="FFFF00"/>
                </a:solidFill>
                <a:effectLst>
                  <a:outerShdw blurRad="66675" dist="63500" dir="2700000" algn="tl" rotWithShape="0">
                    <a:srgbClr val="000000"/>
                  </a:outerShdw>
                </a:effectLst>
              </a:rPr>
              <a:t>2</a:t>
            </a:r>
            <a:r>
              <a:rPr lang="en-US" sz="2800" dirty="0" smtClean="0">
                <a:solidFill>
                  <a:srgbClr val="FFFF00"/>
                </a:solidFill>
                <a:effectLst>
                  <a:outerShdw blurRad="66675" dist="63500" dir="2700000" algn="tl" rotWithShape="0">
                    <a:srgbClr val="000000"/>
                  </a:outerShdw>
                </a:effectLst>
              </a:rPr>
              <a:t> Development</a:t>
            </a:r>
          </a:p>
        </p:txBody>
      </p:sp>
    </p:spTree>
    <p:extLst>
      <p:ext uri="{BB962C8B-B14F-4D97-AF65-F5344CB8AC3E}">
        <p14:creationId xmlns:p14="http://schemas.microsoft.com/office/powerpoint/2010/main" val="2336091033"/>
      </p:ext>
    </p:extLst>
  </p:cSld>
  <p:clrMapOvr>
    <a:masterClrMapping/>
  </p:clrMapOvr>
  <p:timing>
    <p:tnLst>
      <p:par>
        <p:cTn xmlns:p14="http://schemas.microsoft.com/office/powerpoint/2010/mai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10445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Oval 3"/>
          <p:cNvSpPr>
            <a:spLocks noChangeAspect="1" noChangeArrowheads="1"/>
          </p:cNvSpPr>
          <p:nvPr/>
        </p:nvSpPr>
        <p:spPr bwMode="auto">
          <a:xfrm>
            <a:off x="1431363" y="3403632"/>
            <a:ext cx="1666875" cy="1666875"/>
          </a:xfrm>
          <a:prstGeom prst="ellipse">
            <a:avLst/>
          </a:prstGeom>
          <a:solidFill>
            <a:srgbClr val="FFCC00">
              <a:alpha val="52000"/>
            </a:srgb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19140" name="Group 4"/>
          <p:cNvGrpSpPr>
            <a:grpSpLocks noChangeAspect="1"/>
          </p:cNvGrpSpPr>
          <p:nvPr/>
        </p:nvGrpSpPr>
        <p:grpSpPr bwMode="auto">
          <a:xfrm>
            <a:off x="1428188" y="3103594"/>
            <a:ext cx="1671638" cy="144463"/>
            <a:chOff x="1173" y="3744"/>
            <a:chExt cx="1108" cy="96"/>
          </a:xfrm>
        </p:grpSpPr>
        <p:sp>
          <p:nvSpPr>
            <p:cNvPr id="219141" name="Line 5"/>
            <p:cNvSpPr>
              <a:spLocks noChangeAspect="1" noChangeShapeType="1"/>
            </p:cNvSpPr>
            <p:nvPr/>
          </p:nvSpPr>
          <p:spPr bwMode="auto">
            <a:xfrm>
              <a:off x="1175" y="3792"/>
              <a:ext cx="1106"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142" name="Line 6"/>
            <p:cNvSpPr>
              <a:spLocks noChangeAspect="1" noChangeShapeType="1"/>
            </p:cNvSpPr>
            <p:nvPr/>
          </p:nvSpPr>
          <p:spPr bwMode="auto">
            <a:xfrm>
              <a:off x="1173"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143" name="Line 7"/>
            <p:cNvSpPr>
              <a:spLocks noChangeAspect="1" noChangeShapeType="1"/>
            </p:cNvSpPr>
            <p:nvPr/>
          </p:nvSpPr>
          <p:spPr bwMode="auto">
            <a:xfrm>
              <a:off x="2277"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19144" name="Text Box 8"/>
          <p:cNvSpPr txBox="1">
            <a:spLocks noChangeAspect="1" noChangeArrowheads="1"/>
          </p:cNvSpPr>
          <p:nvPr/>
        </p:nvSpPr>
        <p:spPr bwMode="auto">
          <a:xfrm>
            <a:off x="1937776" y="2827369"/>
            <a:ext cx="6524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dirty="0">
                <a:solidFill>
                  <a:srgbClr val="FFFF00"/>
                </a:solidFill>
                <a:effectLst>
                  <a:outerShdw blurRad="66675" dist="63500" dir="2700000" algn="tl" rotWithShape="0">
                    <a:srgbClr val="000000"/>
                  </a:outerShdw>
                </a:effectLst>
              </a:rPr>
              <a:t>1m</a:t>
            </a:r>
          </a:p>
        </p:txBody>
      </p:sp>
      <p:grpSp>
        <p:nvGrpSpPr>
          <p:cNvPr id="219145" name="Group 9"/>
          <p:cNvGrpSpPr>
            <a:grpSpLocks/>
          </p:cNvGrpSpPr>
          <p:nvPr/>
        </p:nvGrpSpPr>
        <p:grpSpPr bwMode="auto">
          <a:xfrm>
            <a:off x="550301" y="1932019"/>
            <a:ext cx="3427412" cy="4019550"/>
            <a:chOff x="456" y="1470"/>
            <a:chExt cx="2159" cy="2532"/>
          </a:xfrm>
        </p:grpSpPr>
        <p:grpSp>
          <p:nvGrpSpPr>
            <p:cNvPr id="219146" name="Group 10"/>
            <p:cNvGrpSpPr>
              <a:grpSpLocks noChangeAspect="1"/>
            </p:cNvGrpSpPr>
            <p:nvPr/>
          </p:nvGrpSpPr>
          <p:grpSpPr bwMode="auto">
            <a:xfrm>
              <a:off x="456" y="1843"/>
              <a:ext cx="2159" cy="2159"/>
              <a:chOff x="592" y="1216"/>
              <a:chExt cx="2272" cy="2272"/>
            </a:xfrm>
          </p:grpSpPr>
          <p:sp>
            <p:nvSpPr>
              <p:cNvPr id="219147" name="Oval 11"/>
              <p:cNvSpPr>
                <a:spLocks noChangeAspect="1" noChangeArrowheads="1"/>
              </p:cNvSpPr>
              <p:nvPr/>
            </p:nvSpPr>
            <p:spPr bwMode="auto">
              <a:xfrm>
                <a:off x="624" y="1253"/>
                <a:ext cx="2209" cy="220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19148" name="Group 12"/>
              <p:cNvGrpSpPr>
                <a:grpSpLocks noChangeAspect="1"/>
              </p:cNvGrpSpPr>
              <p:nvPr/>
            </p:nvGrpSpPr>
            <p:grpSpPr bwMode="auto">
              <a:xfrm>
                <a:off x="592" y="1216"/>
                <a:ext cx="2272" cy="2272"/>
                <a:chOff x="592" y="1216"/>
                <a:chExt cx="2272" cy="2272"/>
              </a:xfrm>
            </p:grpSpPr>
            <p:grpSp>
              <p:nvGrpSpPr>
                <p:cNvPr id="219149" name="Group 13"/>
                <p:cNvGrpSpPr>
                  <a:grpSpLocks noChangeAspect="1"/>
                </p:cNvGrpSpPr>
                <p:nvPr/>
              </p:nvGrpSpPr>
              <p:grpSpPr bwMode="auto">
                <a:xfrm>
                  <a:off x="597" y="2427"/>
                  <a:ext cx="333" cy="687"/>
                  <a:chOff x="597" y="2427"/>
                  <a:chExt cx="333" cy="687"/>
                </a:xfrm>
              </p:grpSpPr>
              <p:sp>
                <p:nvSpPr>
                  <p:cNvPr id="219150" name="Oval 14"/>
                  <p:cNvSpPr>
                    <a:spLocks noChangeAspect="1" noChangeArrowheads="1"/>
                  </p:cNvSpPr>
                  <p:nvPr/>
                </p:nvSpPr>
                <p:spPr bwMode="auto">
                  <a:xfrm>
                    <a:off x="868" y="3052"/>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1" name="Oval 15"/>
                  <p:cNvSpPr>
                    <a:spLocks noChangeAspect="1" noChangeArrowheads="1"/>
                  </p:cNvSpPr>
                  <p:nvPr/>
                </p:nvSpPr>
                <p:spPr bwMode="auto">
                  <a:xfrm>
                    <a:off x="765" y="2915"/>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2" name="Oval 16"/>
                  <p:cNvSpPr>
                    <a:spLocks noChangeAspect="1" noChangeArrowheads="1"/>
                  </p:cNvSpPr>
                  <p:nvPr/>
                </p:nvSpPr>
                <p:spPr bwMode="auto">
                  <a:xfrm>
                    <a:off x="683" y="2763"/>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3" name="Oval 17"/>
                  <p:cNvSpPr>
                    <a:spLocks noChangeAspect="1" noChangeArrowheads="1"/>
                  </p:cNvSpPr>
                  <p:nvPr/>
                </p:nvSpPr>
                <p:spPr bwMode="auto">
                  <a:xfrm>
                    <a:off x="627" y="2596"/>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4" name="Oval 18"/>
                  <p:cNvSpPr>
                    <a:spLocks noChangeAspect="1" noChangeArrowheads="1"/>
                  </p:cNvSpPr>
                  <p:nvPr/>
                </p:nvSpPr>
                <p:spPr bwMode="auto">
                  <a:xfrm>
                    <a:off x="597" y="2427"/>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55" name="Group 19"/>
                <p:cNvGrpSpPr>
                  <a:grpSpLocks noChangeAspect="1"/>
                </p:cNvGrpSpPr>
                <p:nvPr/>
              </p:nvGrpSpPr>
              <p:grpSpPr bwMode="auto">
                <a:xfrm>
                  <a:off x="592" y="1617"/>
                  <a:ext cx="314" cy="698"/>
                  <a:chOff x="592" y="1617"/>
                  <a:chExt cx="314" cy="698"/>
                </a:xfrm>
              </p:grpSpPr>
              <p:sp>
                <p:nvSpPr>
                  <p:cNvPr id="219156" name="Oval 20"/>
                  <p:cNvSpPr>
                    <a:spLocks noChangeAspect="1" noChangeArrowheads="1"/>
                  </p:cNvSpPr>
                  <p:nvPr/>
                </p:nvSpPr>
                <p:spPr bwMode="auto">
                  <a:xfrm>
                    <a:off x="745" y="1761"/>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7" name="Oval 21"/>
                  <p:cNvSpPr>
                    <a:spLocks noChangeAspect="1" noChangeArrowheads="1"/>
                  </p:cNvSpPr>
                  <p:nvPr/>
                </p:nvSpPr>
                <p:spPr bwMode="auto">
                  <a:xfrm>
                    <a:off x="844" y="1617"/>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8" name="Oval 22"/>
                  <p:cNvSpPr>
                    <a:spLocks noChangeAspect="1" noChangeArrowheads="1"/>
                  </p:cNvSpPr>
                  <p:nvPr/>
                </p:nvSpPr>
                <p:spPr bwMode="auto">
                  <a:xfrm>
                    <a:off x="592" y="2253"/>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59" name="Oval 23"/>
                  <p:cNvSpPr>
                    <a:spLocks noChangeAspect="1" noChangeArrowheads="1"/>
                  </p:cNvSpPr>
                  <p:nvPr/>
                </p:nvSpPr>
                <p:spPr bwMode="auto">
                  <a:xfrm>
                    <a:off x="619" y="2082"/>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0" name="Oval 24"/>
                  <p:cNvSpPr>
                    <a:spLocks noChangeAspect="1" noChangeArrowheads="1"/>
                  </p:cNvSpPr>
                  <p:nvPr/>
                </p:nvSpPr>
                <p:spPr bwMode="auto">
                  <a:xfrm>
                    <a:off x="669" y="1915"/>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61" name="Group 25"/>
                <p:cNvGrpSpPr>
                  <a:grpSpLocks noChangeAspect="1"/>
                </p:cNvGrpSpPr>
                <p:nvPr/>
              </p:nvGrpSpPr>
              <p:grpSpPr bwMode="auto">
                <a:xfrm>
                  <a:off x="1804" y="3150"/>
                  <a:ext cx="688" cy="334"/>
                  <a:chOff x="1804" y="3150"/>
                  <a:chExt cx="688" cy="334"/>
                </a:xfrm>
              </p:grpSpPr>
              <p:sp>
                <p:nvSpPr>
                  <p:cNvPr id="219162" name="Oval 26"/>
                  <p:cNvSpPr>
                    <a:spLocks noChangeAspect="1" noChangeArrowheads="1"/>
                  </p:cNvSpPr>
                  <p:nvPr/>
                </p:nvSpPr>
                <p:spPr bwMode="auto">
                  <a:xfrm>
                    <a:off x="2430" y="3150"/>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3" name="Oval 27"/>
                  <p:cNvSpPr>
                    <a:spLocks noChangeAspect="1" noChangeArrowheads="1"/>
                  </p:cNvSpPr>
                  <p:nvPr/>
                </p:nvSpPr>
                <p:spPr bwMode="auto">
                  <a:xfrm>
                    <a:off x="2292" y="3254"/>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4" name="Oval 28"/>
                  <p:cNvSpPr>
                    <a:spLocks noChangeAspect="1" noChangeArrowheads="1"/>
                  </p:cNvSpPr>
                  <p:nvPr/>
                </p:nvSpPr>
                <p:spPr bwMode="auto">
                  <a:xfrm>
                    <a:off x="2140" y="3336"/>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5" name="Oval 29"/>
                  <p:cNvSpPr>
                    <a:spLocks noChangeAspect="1" noChangeArrowheads="1"/>
                  </p:cNvSpPr>
                  <p:nvPr/>
                </p:nvSpPr>
                <p:spPr bwMode="auto">
                  <a:xfrm>
                    <a:off x="1973" y="3392"/>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6" name="Oval 30"/>
                  <p:cNvSpPr>
                    <a:spLocks noChangeAspect="1" noChangeArrowheads="1"/>
                  </p:cNvSpPr>
                  <p:nvPr/>
                </p:nvSpPr>
                <p:spPr bwMode="auto">
                  <a:xfrm>
                    <a:off x="1804" y="3422"/>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67" name="Group 31"/>
                <p:cNvGrpSpPr>
                  <a:grpSpLocks noChangeAspect="1"/>
                </p:cNvGrpSpPr>
                <p:nvPr/>
              </p:nvGrpSpPr>
              <p:grpSpPr bwMode="auto">
                <a:xfrm>
                  <a:off x="994" y="3174"/>
                  <a:ext cx="697" cy="314"/>
                  <a:chOff x="994" y="3174"/>
                  <a:chExt cx="697" cy="314"/>
                </a:xfrm>
              </p:grpSpPr>
              <p:sp>
                <p:nvSpPr>
                  <p:cNvPr id="219168" name="Oval 32"/>
                  <p:cNvSpPr>
                    <a:spLocks noChangeAspect="1" noChangeArrowheads="1"/>
                  </p:cNvSpPr>
                  <p:nvPr/>
                </p:nvSpPr>
                <p:spPr bwMode="auto">
                  <a:xfrm>
                    <a:off x="1137" y="3274"/>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69" name="Oval 33"/>
                  <p:cNvSpPr>
                    <a:spLocks noChangeAspect="1" noChangeArrowheads="1"/>
                  </p:cNvSpPr>
                  <p:nvPr/>
                </p:nvSpPr>
                <p:spPr bwMode="auto">
                  <a:xfrm>
                    <a:off x="994" y="3174"/>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0" name="Oval 34"/>
                  <p:cNvSpPr>
                    <a:spLocks noChangeAspect="1" noChangeArrowheads="1"/>
                  </p:cNvSpPr>
                  <p:nvPr/>
                </p:nvSpPr>
                <p:spPr bwMode="auto">
                  <a:xfrm>
                    <a:off x="1630" y="3426"/>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1" name="Oval 35"/>
                  <p:cNvSpPr>
                    <a:spLocks noChangeAspect="1" noChangeArrowheads="1"/>
                  </p:cNvSpPr>
                  <p:nvPr/>
                </p:nvSpPr>
                <p:spPr bwMode="auto">
                  <a:xfrm>
                    <a:off x="1459" y="3400"/>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2" name="Oval 36"/>
                  <p:cNvSpPr>
                    <a:spLocks noChangeAspect="1" noChangeArrowheads="1"/>
                  </p:cNvSpPr>
                  <p:nvPr/>
                </p:nvSpPr>
                <p:spPr bwMode="auto">
                  <a:xfrm>
                    <a:off x="1292" y="3349"/>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73" name="Group 37"/>
                <p:cNvGrpSpPr>
                  <a:grpSpLocks noChangeAspect="1"/>
                </p:cNvGrpSpPr>
                <p:nvPr/>
              </p:nvGrpSpPr>
              <p:grpSpPr bwMode="auto">
                <a:xfrm>
                  <a:off x="2527" y="1589"/>
                  <a:ext cx="333" cy="687"/>
                  <a:chOff x="2527" y="1589"/>
                  <a:chExt cx="333" cy="687"/>
                </a:xfrm>
              </p:grpSpPr>
              <p:sp>
                <p:nvSpPr>
                  <p:cNvPr id="219174" name="Oval 38"/>
                  <p:cNvSpPr>
                    <a:spLocks noChangeAspect="1" noChangeArrowheads="1"/>
                  </p:cNvSpPr>
                  <p:nvPr/>
                </p:nvSpPr>
                <p:spPr bwMode="auto">
                  <a:xfrm>
                    <a:off x="2527" y="1589"/>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5" name="Oval 39"/>
                  <p:cNvSpPr>
                    <a:spLocks noChangeAspect="1" noChangeArrowheads="1"/>
                  </p:cNvSpPr>
                  <p:nvPr/>
                </p:nvSpPr>
                <p:spPr bwMode="auto">
                  <a:xfrm>
                    <a:off x="2631" y="1727"/>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6" name="Oval 40"/>
                  <p:cNvSpPr>
                    <a:spLocks noChangeAspect="1" noChangeArrowheads="1"/>
                  </p:cNvSpPr>
                  <p:nvPr/>
                </p:nvSpPr>
                <p:spPr bwMode="auto">
                  <a:xfrm>
                    <a:off x="2712" y="1879"/>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7" name="Oval 41"/>
                  <p:cNvSpPr>
                    <a:spLocks noChangeAspect="1" noChangeArrowheads="1"/>
                  </p:cNvSpPr>
                  <p:nvPr/>
                </p:nvSpPr>
                <p:spPr bwMode="auto">
                  <a:xfrm>
                    <a:off x="2769" y="2046"/>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78" name="Oval 42"/>
                  <p:cNvSpPr>
                    <a:spLocks noChangeAspect="1" noChangeArrowheads="1"/>
                  </p:cNvSpPr>
                  <p:nvPr/>
                </p:nvSpPr>
                <p:spPr bwMode="auto">
                  <a:xfrm>
                    <a:off x="2799" y="2215"/>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79" name="Group 43"/>
                <p:cNvGrpSpPr>
                  <a:grpSpLocks noChangeAspect="1"/>
                </p:cNvGrpSpPr>
                <p:nvPr/>
              </p:nvGrpSpPr>
              <p:grpSpPr bwMode="auto">
                <a:xfrm>
                  <a:off x="2550" y="2389"/>
                  <a:ext cx="314" cy="698"/>
                  <a:chOff x="2550" y="2389"/>
                  <a:chExt cx="314" cy="698"/>
                </a:xfrm>
              </p:grpSpPr>
              <p:sp>
                <p:nvSpPr>
                  <p:cNvPr id="219180" name="Oval 44"/>
                  <p:cNvSpPr>
                    <a:spLocks noChangeAspect="1" noChangeArrowheads="1"/>
                  </p:cNvSpPr>
                  <p:nvPr/>
                </p:nvSpPr>
                <p:spPr bwMode="auto">
                  <a:xfrm>
                    <a:off x="2651" y="2882"/>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1" name="Oval 45"/>
                  <p:cNvSpPr>
                    <a:spLocks noChangeAspect="1" noChangeArrowheads="1"/>
                  </p:cNvSpPr>
                  <p:nvPr/>
                </p:nvSpPr>
                <p:spPr bwMode="auto">
                  <a:xfrm>
                    <a:off x="2550" y="3025"/>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2" name="Oval 46"/>
                  <p:cNvSpPr>
                    <a:spLocks noChangeAspect="1" noChangeArrowheads="1"/>
                  </p:cNvSpPr>
                  <p:nvPr/>
                </p:nvSpPr>
                <p:spPr bwMode="auto">
                  <a:xfrm>
                    <a:off x="2803" y="2389"/>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3" name="Oval 47"/>
                  <p:cNvSpPr>
                    <a:spLocks noChangeAspect="1" noChangeArrowheads="1"/>
                  </p:cNvSpPr>
                  <p:nvPr/>
                </p:nvSpPr>
                <p:spPr bwMode="auto">
                  <a:xfrm>
                    <a:off x="2778" y="2559"/>
                    <a:ext cx="62"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4" name="Oval 48"/>
                  <p:cNvSpPr>
                    <a:spLocks noChangeAspect="1" noChangeArrowheads="1"/>
                  </p:cNvSpPr>
                  <p:nvPr/>
                </p:nvSpPr>
                <p:spPr bwMode="auto">
                  <a:xfrm>
                    <a:off x="2726" y="2727"/>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85" name="Group 49"/>
                <p:cNvGrpSpPr>
                  <a:grpSpLocks noChangeAspect="1"/>
                </p:cNvGrpSpPr>
                <p:nvPr/>
              </p:nvGrpSpPr>
              <p:grpSpPr bwMode="auto">
                <a:xfrm>
                  <a:off x="966" y="1220"/>
                  <a:ext cx="688" cy="333"/>
                  <a:chOff x="966" y="1220"/>
                  <a:chExt cx="688" cy="333"/>
                </a:xfrm>
              </p:grpSpPr>
              <p:sp>
                <p:nvSpPr>
                  <p:cNvPr id="219186" name="Oval 50"/>
                  <p:cNvSpPr>
                    <a:spLocks noChangeAspect="1" noChangeArrowheads="1"/>
                  </p:cNvSpPr>
                  <p:nvPr/>
                </p:nvSpPr>
                <p:spPr bwMode="auto">
                  <a:xfrm>
                    <a:off x="966" y="1491"/>
                    <a:ext cx="61" cy="62"/>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7" name="Oval 51"/>
                  <p:cNvSpPr>
                    <a:spLocks noChangeAspect="1" noChangeArrowheads="1"/>
                  </p:cNvSpPr>
                  <p:nvPr/>
                </p:nvSpPr>
                <p:spPr bwMode="auto">
                  <a:xfrm>
                    <a:off x="1103" y="1388"/>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8" name="Oval 52"/>
                  <p:cNvSpPr>
                    <a:spLocks noChangeAspect="1" noChangeArrowheads="1"/>
                  </p:cNvSpPr>
                  <p:nvPr/>
                </p:nvSpPr>
                <p:spPr bwMode="auto">
                  <a:xfrm>
                    <a:off x="1255" y="1307"/>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89" name="Oval 53"/>
                  <p:cNvSpPr>
                    <a:spLocks noChangeAspect="1" noChangeArrowheads="1"/>
                  </p:cNvSpPr>
                  <p:nvPr/>
                </p:nvSpPr>
                <p:spPr bwMode="auto">
                  <a:xfrm>
                    <a:off x="1423" y="1250"/>
                    <a:ext cx="61"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90" name="Oval 54"/>
                  <p:cNvSpPr>
                    <a:spLocks noChangeAspect="1" noChangeArrowheads="1"/>
                  </p:cNvSpPr>
                  <p:nvPr/>
                </p:nvSpPr>
                <p:spPr bwMode="auto">
                  <a:xfrm>
                    <a:off x="1592" y="1220"/>
                    <a:ext cx="62" cy="61"/>
                  </a:xfrm>
                  <a:prstGeom prst="ellipse">
                    <a:avLst/>
                  </a:prstGeom>
                  <a:solidFill>
                    <a:schemeClr val="tx1"/>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191" name="Group 55"/>
                <p:cNvGrpSpPr>
                  <a:grpSpLocks noChangeAspect="1"/>
                </p:cNvGrpSpPr>
                <p:nvPr/>
              </p:nvGrpSpPr>
              <p:grpSpPr bwMode="auto">
                <a:xfrm>
                  <a:off x="1766" y="1216"/>
                  <a:ext cx="698" cy="315"/>
                  <a:chOff x="1766" y="1216"/>
                  <a:chExt cx="698" cy="315"/>
                </a:xfrm>
              </p:grpSpPr>
              <p:sp>
                <p:nvSpPr>
                  <p:cNvPr id="219192" name="Oval 56"/>
                  <p:cNvSpPr>
                    <a:spLocks noChangeAspect="1" noChangeArrowheads="1"/>
                  </p:cNvSpPr>
                  <p:nvPr/>
                </p:nvSpPr>
                <p:spPr bwMode="auto">
                  <a:xfrm>
                    <a:off x="2258" y="1369"/>
                    <a:ext cx="62" cy="61"/>
                  </a:xfrm>
                  <a:prstGeom prst="ellipse">
                    <a:avLst/>
                  </a:prstGeom>
                  <a:solidFill>
                    <a:schemeClr val="tx2"/>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93" name="Oval 57"/>
                  <p:cNvSpPr>
                    <a:spLocks noChangeAspect="1" noChangeArrowheads="1"/>
                  </p:cNvSpPr>
                  <p:nvPr/>
                </p:nvSpPr>
                <p:spPr bwMode="auto">
                  <a:xfrm>
                    <a:off x="2402" y="1469"/>
                    <a:ext cx="62" cy="62"/>
                  </a:xfrm>
                  <a:prstGeom prst="ellipse">
                    <a:avLst/>
                  </a:prstGeom>
                  <a:solidFill>
                    <a:schemeClr val="tx2"/>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94" name="Oval 58"/>
                  <p:cNvSpPr>
                    <a:spLocks noChangeAspect="1" noChangeArrowheads="1"/>
                  </p:cNvSpPr>
                  <p:nvPr/>
                </p:nvSpPr>
                <p:spPr bwMode="auto">
                  <a:xfrm>
                    <a:off x="1766" y="1216"/>
                    <a:ext cx="62" cy="61"/>
                  </a:xfrm>
                  <a:prstGeom prst="ellipse">
                    <a:avLst/>
                  </a:prstGeom>
                  <a:solidFill>
                    <a:schemeClr val="tx2"/>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95" name="Oval 59"/>
                  <p:cNvSpPr>
                    <a:spLocks noChangeAspect="1" noChangeArrowheads="1"/>
                  </p:cNvSpPr>
                  <p:nvPr/>
                </p:nvSpPr>
                <p:spPr bwMode="auto">
                  <a:xfrm>
                    <a:off x="1936" y="1241"/>
                    <a:ext cx="61" cy="62"/>
                  </a:xfrm>
                  <a:prstGeom prst="ellipse">
                    <a:avLst/>
                  </a:prstGeom>
                  <a:solidFill>
                    <a:schemeClr val="tx2"/>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196" name="Oval 60"/>
                  <p:cNvSpPr>
                    <a:spLocks noChangeAspect="1" noChangeArrowheads="1"/>
                  </p:cNvSpPr>
                  <p:nvPr/>
                </p:nvSpPr>
                <p:spPr bwMode="auto">
                  <a:xfrm>
                    <a:off x="2104" y="1292"/>
                    <a:ext cx="62" cy="61"/>
                  </a:xfrm>
                  <a:prstGeom prst="ellipse">
                    <a:avLst/>
                  </a:prstGeom>
                  <a:solidFill>
                    <a:schemeClr val="tx2"/>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grpSp>
        <p:grpSp>
          <p:nvGrpSpPr>
            <p:cNvPr id="219197" name="Group 61"/>
            <p:cNvGrpSpPr>
              <a:grpSpLocks noChangeAspect="1"/>
            </p:cNvGrpSpPr>
            <p:nvPr/>
          </p:nvGrpSpPr>
          <p:grpSpPr bwMode="auto">
            <a:xfrm>
              <a:off x="487" y="1632"/>
              <a:ext cx="2097" cy="91"/>
              <a:chOff x="627" y="3936"/>
              <a:chExt cx="2206" cy="96"/>
            </a:xfrm>
          </p:grpSpPr>
          <p:sp>
            <p:nvSpPr>
              <p:cNvPr id="219198" name="Line 62"/>
              <p:cNvSpPr>
                <a:spLocks noChangeAspect="1" noChangeShapeType="1"/>
              </p:cNvSpPr>
              <p:nvPr/>
            </p:nvSpPr>
            <p:spPr bwMode="auto">
              <a:xfrm>
                <a:off x="631" y="3984"/>
                <a:ext cx="220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199" name="Line 63"/>
              <p:cNvSpPr>
                <a:spLocks noChangeAspect="1" noChangeShapeType="1"/>
              </p:cNvSpPr>
              <p:nvPr/>
            </p:nvSpPr>
            <p:spPr bwMode="auto">
              <a:xfrm>
                <a:off x="627" y="3936"/>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00" name="Line 64"/>
              <p:cNvSpPr>
                <a:spLocks noChangeAspect="1" noChangeShapeType="1"/>
              </p:cNvSpPr>
              <p:nvPr/>
            </p:nvSpPr>
            <p:spPr bwMode="auto">
              <a:xfrm>
                <a:off x="2833" y="3936"/>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19201" name="Text Box 65"/>
            <p:cNvSpPr txBox="1">
              <a:spLocks noChangeAspect="1" noChangeArrowheads="1"/>
            </p:cNvSpPr>
            <p:nvPr/>
          </p:nvSpPr>
          <p:spPr bwMode="auto">
            <a:xfrm>
              <a:off x="1330" y="1470"/>
              <a:ext cx="41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dirty="0">
                  <a:solidFill>
                    <a:srgbClr val="FFFF00"/>
                  </a:solidFill>
                  <a:effectLst>
                    <a:outerShdw blurRad="66675" dist="63500" dir="2700000" algn="tl" rotWithShape="0">
                      <a:srgbClr val="000000"/>
                    </a:outerShdw>
                  </a:effectLst>
                </a:rPr>
                <a:t>2m</a:t>
              </a:r>
            </a:p>
          </p:txBody>
        </p:sp>
      </p:grpSp>
      <p:grpSp>
        <p:nvGrpSpPr>
          <p:cNvPr id="219202" name="Group 66"/>
          <p:cNvGrpSpPr>
            <a:grpSpLocks/>
          </p:cNvGrpSpPr>
          <p:nvPr/>
        </p:nvGrpSpPr>
        <p:grpSpPr bwMode="auto">
          <a:xfrm>
            <a:off x="4069788" y="2951194"/>
            <a:ext cx="4430713" cy="3000375"/>
            <a:chOff x="2673" y="2112"/>
            <a:chExt cx="2791" cy="1890"/>
          </a:xfrm>
        </p:grpSpPr>
        <p:sp>
          <p:nvSpPr>
            <p:cNvPr id="219203" name="Text Box 67"/>
            <p:cNvSpPr txBox="1">
              <a:spLocks noChangeArrowheads="1"/>
            </p:cNvSpPr>
            <p:nvPr/>
          </p:nvSpPr>
          <p:spPr bwMode="auto">
            <a:xfrm>
              <a:off x="2673" y="3438"/>
              <a:ext cx="52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dirty="0">
                  <a:solidFill>
                    <a:srgbClr val="FFFF00"/>
                  </a:solidFill>
                  <a:effectLst>
                    <a:outerShdw blurRad="66675" dist="63500" dir="2700000" algn="tl" rotWithShape="0">
                      <a:srgbClr val="000000"/>
                    </a:outerShdw>
                  </a:effectLst>
                </a:rPr>
                <a:t>0.5m</a:t>
              </a:r>
            </a:p>
          </p:txBody>
        </p:sp>
        <p:grpSp>
          <p:nvGrpSpPr>
            <p:cNvPr id="219204" name="Group 68"/>
            <p:cNvGrpSpPr>
              <a:grpSpLocks/>
            </p:cNvGrpSpPr>
            <p:nvPr/>
          </p:nvGrpSpPr>
          <p:grpSpPr bwMode="auto">
            <a:xfrm>
              <a:off x="3153" y="2112"/>
              <a:ext cx="2311" cy="1890"/>
              <a:chOff x="3153" y="2112"/>
              <a:chExt cx="2311" cy="1890"/>
            </a:xfrm>
          </p:grpSpPr>
          <p:grpSp>
            <p:nvGrpSpPr>
              <p:cNvPr id="219205" name="Group 69"/>
              <p:cNvGrpSpPr>
                <a:grpSpLocks/>
              </p:cNvGrpSpPr>
              <p:nvPr/>
            </p:nvGrpSpPr>
            <p:grpSpPr bwMode="auto">
              <a:xfrm>
                <a:off x="3368" y="2112"/>
                <a:ext cx="2096" cy="602"/>
                <a:chOff x="3368" y="2445"/>
                <a:chExt cx="2096" cy="602"/>
              </a:xfrm>
            </p:grpSpPr>
            <p:grpSp>
              <p:nvGrpSpPr>
                <p:cNvPr id="219206" name="Group 70"/>
                <p:cNvGrpSpPr>
                  <a:grpSpLocks/>
                </p:cNvGrpSpPr>
                <p:nvPr/>
              </p:nvGrpSpPr>
              <p:grpSpPr bwMode="auto">
                <a:xfrm>
                  <a:off x="3890" y="2951"/>
                  <a:ext cx="1052" cy="96"/>
                  <a:chOff x="1173" y="3744"/>
                  <a:chExt cx="1108" cy="96"/>
                </a:xfrm>
              </p:grpSpPr>
              <p:sp>
                <p:nvSpPr>
                  <p:cNvPr id="219207" name="Line 71"/>
                  <p:cNvSpPr>
                    <a:spLocks noChangeShapeType="1"/>
                  </p:cNvSpPr>
                  <p:nvPr/>
                </p:nvSpPr>
                <p:spPr bwMode="auto">
                  <a:xfrm>
                    <a:off x="1175" y="3792"/>
                    <a:ext cx="1106"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08" name="Line 72"/>
                  <p:cNvSpPr>
                    <a:spLocks noChangeShapeType="1"/>
                  </p:cNvSpPr>
                  <p:nvPr/>
                </p:nvSpPr>
                <p:spPr bwMode="auto">
                  <a:xfrm>
                    <a:off x="1173"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09" name="Line 73"/>
                  <p:cNvSpPr>
                    <a:spLocks noChangeShapeType="1"/>
                  </p:cNvSpPr>
                  <p:nvPr/>
                </p:nvSpPr>
                <p:spPr bwMode="auto">
                  <a:xfrm>
                    <a:off x="2277"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19210" name="Text Box 74"/>
                <p:cNvSpPr txBox="1">
                  <a:spLocks noChangeArrowheads="1"/>
                </p:cNvSpPr>
                <p:nvPr/>
              </p:nvSpPr>
              <p:spPr bwMode="auto">
                <a:xfrm>
                  <a:off x="4211" y="2759"/>
                  <a:ext cx="41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dirty="0">
                      <a:solidFill>
                        <a:srgbClr val="FFFF00"/>
                      </a:solidFill>
                      <a:effectLst>
                        <a:outerShdw blurRad="66675" dist="63500" dir="2700000" algn="tl" rotWithShape="0">
                          <a:srgbClr val="000000"/>
                        </a:outerShdw>
                      </a:effectLst>
                    </a:rPr>
                    <a:t>1m</a:t>
                  </a:r>
                </a:p>
              </p:txBody>
            </p:sp>
            <p:grpSp>
              <p:nvGrpSpPr>
                <p:cNvPr id="219211" name="Group 75"/>
                <p:cNvGrpSpPr>
                  <a:grpSpLocks/>
                </p:cNvGrpSpPr>
                <p:nvPr/>
              </p:nvGrpSpPr>
              <p:grpSpPr bwMode="auto">
                <a:xfrm>
                  <a:off x="3368" y="2615"/>
                  <a:ext cx="2096" cy="96"/>
                  <a:chOff x="627" y="3936"/>
                  <a:chExt cx="2206" cy="96"/>
                </a:xfrm>
              </p:grpSpPr>
              <p:sp>
                <p:nvSpPr>
                  <p:cNvPr id="219212" name="Line 76"/>
                  <p:cNvSpPr>
                    <a:spLocks noChangeShapeType="1"/>
                  </p:cNvSpPr>
                  <p:nvPr/>
                </p:nvSpPr>
                <p:spPr bwMode="auto">
                  <a:xfrm>
                    <a:off x="631" y="3984"/>
                    <a:ext cx="2201"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13" name="Line 77"/>
                  <p:cNvSpPr>
                    <a:spLocks noChangeShapeType="1"/>
                  </p:cNvSpPr>
                  <p:nvPr/>
                </p:nvSpPr>
                <p:spPr bwMode="auto">
                  <a:xfrm>
                    <a:off x="627" y="3936"/>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14" name="Line 78"/>
                  <p:cNvSpPr>
                    <a:spLocks noChangeShapeType="1"/>
                  </p:cNvSpPr>
                  <p:nvPr/>
                </p:nvSpPr>
                <p:spPr bwMode="auto">
                  <a:xfrm>
                    <a:off x="2833" y="3936"/>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19215" name="Text Box 79"/>
                <p:cNvSpPr txBox="1">
                  <a:spLocks noChangeArrowheads="1"/>
                </p:cNvSpPr>
                <p:nvPr/>
              </p:nvSpPr>
              <p:spPr bwMode="auto">
                <a:xfrm>
                  <a:off x="4211" y="2445"/>
                  <a:ext cx="41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dirty="0">
                      <a:solidFill>
                        <a:srgbClr val="FFFF00"/>
                      </a:solidFill>
                      <a:effectLst>
                        <a:outerShdw blurRad="66675" dist="63500" dir="2700000" algn="tl" rotWithShape="0">
                          <a:srgbClr val="000000"/>
                        </a:outerShdw>
                      </a:effectLst>
                    </a:rPr>
                    <a:t>2m</a:t>
                  </a:r>
                </a:p>
              </p:txBody>
            </p:sp>
          </p:grpSp>
          <p:grpSp>
            <p:nvGrpSpPr>
              <p:cNvPr id="219216" name="Group 80"/>
              <p:cNvGrpSpPr>
                <a:grpSpLocks/>
              </p:cNvGrpSpPr>
              <p:nvPr/>
            </p:nvGrpSpPr>
            <p:grpSpPr bwMode="auto">
              <a:xfrm>
                <a:off x="3153" y="2925"/>
                <a:ext cx="2308" cy="1077"/>
                <a:chOff x="3153" y="3095"/>
                <a:chExt cx="2308" cy="908"/>
              </a:xfrm>
            </p:grpSpPr>
            <p:grpSp>
              <p:nvGrpSpPr>
                <p:cNvPr id="219217" name="Group 81"/>
                <p:cNvGrpSpPr>
                  <a:grpSpLocks/>
                </p:cNvGrpSpPr>
                <p:nvPr/>
              </p:nvGrpSpPr>
              <p:grpSpPr bwMode="auto">
                <a:xfrm rot="-5400000">
                  <a:off x="2939" y="3505"/>
                  <a:ext cx="524" cy="96"/>
                  <a:chOff x="1173" y="3744"/>
                  <a:chExt cx="1108" cy="96"/>
                </a:xfrm>
              </p:grpSpPr>
              <p:sp>
                <p:nvSpPr>
                  <p:cNvPr id="219218" name="Line 82"/>
                  <p:cNvSpPr>
                    <a:spLocks noChangeShapeType="1"/>
                  </p:cNvSpPr>
                  <p:nvPr/>
                </p:nvSpPr>
                <p:spPr bwMode="auto">
                  <a:xfrm>
                    <a:off x="1175" y="3792"/>
                    <a:ext cx="1106"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19" name="Line 83"/>
                  <p:cNvSpPr>
                    <a:spLocks noChangeShapeType="1"/>
                  </p:cNvSpPr>
                  <p:nvPr/>
                </p:nvSpPr>
                <p:spPr bwMode="auto">
                  <a:xfrm>
                    <a:off x="1173"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0" name="Line 84"/>
                  <p:cNvSpPr>
                    <a:spLocks noChangeShapeType="1"/>
                  </p:cNvSpPr>
                  <p:nvPr/>
                </p:nvSpPr>
                <p:spPr bwMode="auto">
                  <a:xfrm>
                    <a:off x="2277" y="3744"/>
                    <a:ext cx="0" cy="96"/>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19221" name="Group 85"/>
                <p:cNvGrpSpPr>
                  <a:grpSpLocks/>
                </p:cNvGrpSpPr>
                <p:nvPr/>
              </p:nvGrpSpPr>
              <p:grpSpPr bwMode="auto">
                <a:xfrm>
                  <a:off x="3365" y="3095"/>
                  <a:ext cx="2096" cy="908"/>
                  <a:chOff x="3365" y="3095"/>
                  <a:chExt cx="2096" cy="908"/>
                </a:xfrm>
              </p:grpSpPr>
              <p:grpSp>
                <p:nvGrpSpPr>
                  <p:cNvPr id="219222" name="Group 86"/>
                  <p:cNvGrpSpPr>
                    <a:grpSpLocks/>
                  </p:cNvGrpSpPr>
                  <p:nvPr/>
                </p:nvGrpSpPr>
                <p:grpSpPr bwMode="auto">
                  <a:xfrm>
                    <a:off x="3365" y="3108"/>
                    <a:ext cx="2096" cy="895"/>
                    <a:chOff x="3520" y="2749"/>
                    <a:chExt cx="2096" cy="895"/>
                  </a:xfrm>
                </p:grpSpPr>
                <p:grpSp>
                  <p:nvGrpSpPr>
                    <p:cNvPr id="219223" name="Group 87"/>
                    <p:cNvGrpSpPr>
                      <a:grpSpLocks/>
                    </p:cNvGrpSpPr>
                    <p:nvPr/>
                  </p:nvGrpSpPr>
                  <p:grpSpPr bwMode="auto">
                    <a:xfrm>
                      <a:off x="3532" y="2749"/>
                      <a:ext cx="2079" cy="705"/>
                      <a:chOff x="2852" y="2498"/>
                      <a:chExt cx="2744" cy="906"/>
                    </a:xfrm>
                  </p:grpSpPr>
                  <p:sp>
                    <p:nvSpPr>
                      <p:cNvPr id="219224" name="Line 88"/>
                      <p:cNvSpPr>
                        <a:spLocks noChangeAspect="1" noChangeShapeType="1"/>
                      </p:cNvSpPr>
                      <p:nvPr/>
                    </p:nvSpPr>
                    <p:spPr bwMode="auto">
                      <a:xfrm flipV="1">
                        <a:off x="2852" y="2701"/>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5" name="Line 89"/>
                      <p:cNvSpPr>
                        <a:spLocks noChangeAspect="1" noChangeShapeType="1"/>
                      </p:cNvSpPr>
                      <p:nvPr/>
                    </p:nvSpPr>
                    <p:spPr bwMode="auto">
                      <a:xfrm flipV="1">
                        <a:off x="2897" y="2671"/>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6" name="Line 90"/>
                      <p:cNvSpPr>
                        <a:spLocks noChangeAspect="1" noChangeShapeType="1"/>
                      </p:cNvSpPr>
                      <p:nvPr/>
                    </p:nvSpPr>
                    <p:spPr bwMode="auto">
                      <a:xfrm flipV="1">
                        <a:off x="2962" y="2641"/>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7" name="Line 91"/>
                      <p:cNvSpPr>
                        <a:spLocks noChangeAspect="1" noChangeShapeType="1"/>
                      </p:cNvSpPr>
                      <p:nvPr/>
                    </p:nvSpPr>
                    <p:spPr bwMode="auto">
                      <a:xfrm flipV="1">
                        <a:off x="3063" y="2605"/>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8" name="Line 92"/>
                      <p:cNvSpPr>
                        <a:spLocks noChangeAspect="1" noChangeShapeType="1"/>
                      </p:cNvSpPr>
                      <p:nvPr/>
                    </p:nvSpPr>
                    <p:spPr bwMode="auto">
                      <a:xfrm flipV="1">
                        <a:off x="3192" y="2575"/>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29" name="Line 93"/>
                      <p:cNvSpPr>
                        <a:spLocks noChangeAspect="1" noChangeShapeType="1"/>
                      </p:cNvSpPr>
                      <p:nvPr/>
                    </p:nvSpPr>
                    <p:spPr bwMode="auto">
                      <a:xfrm flipV="1">
                        <a:off x="3367" y="2543"/>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0" name="Line 94"/>
                      <p:cNvSpPr>
                        <a:spLocks noChangeAspect="1" noChangeShapeType="1"/>
                      </p:cNvSpPr>
                      <p:nvPr/>
                    </p:nvSpPr>
                    <p:spPr bwMode="auto">
                      <a:xfrm flipV="1">
                        <a:off x="3530" y="2533"/>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1" name="Line 95"/>
                      <p:cNvSpPr>
                        <a:spLocks noChangeAspect="1" noChangeShapeType="1"/>
                      </p:cNvSpPr>
                      <p:nvPr/>
                    </p:nvSpPr>
                    <p:spPr bwMode="auto">
                      <a:xfrm flipV="1">
                        <a:off x="3729" y="2514"/>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2" name="Line 96"/>
                      <p:cNvSpPr>
                        <a:spLocks noChangeAspect="1" noChangeShapeType="1"/>
                      </p:cNvSpPr>
                      <p:nvPr/>
                    </p:nvSpPr>
                    <p:spPr bwMode="auto">
                      <a:xfrm flipV="1">
                        <a:off x="3938" y="2506"/>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3" name="Line 97"/>
                      <p:cNvSpPr>
                        <a:spLocks noChangeAspect="1" noChangeShapeType="1"/>
                      </p:cNvSpPr>
                      <p:nvPr/>
                    </p:nvSpPr>
                    <p:spPr bwMode="auto">
                      <a:xfrm flipV="1">
                        <a:off x="4148" y="2498"/>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4" name="Line 98"/>
                      <p:cNvSpPr>
                        <a:spLocks noChangeAspect="1" noChangeShapeType="1"/>
                      </p:cNvSpPr>
                      <p:nvPr/>
                    </p:nvSpPr>
                    <p:spPr bwMode="auto">
                      <a:xfrm flipV="1">
                        <a:off x="4369" y="2502"/>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5" name="Line 99"/>
                      <p:cNvSpPr>
                        <a:spLocks noChangeAspect="1" noChangeShapeType="1"/>
                      </p:cNvSpPr>
                      <p:nvPr/>
                    </p:nvSpPr>
                    <p:spPr bwMode="auto">
                      <a:xfrm flipH="1" flipV="1">
                        <a:off x="5596" y="2712"/>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6" name="Line 100"/>
                      <p:cNvSpPr>
                        <a:spLocks noChangeAspect="1" noChangeShapeType="1"/>
                      </p:cNvSpPr>
                      <p:nvPr/>
                    </p:nvSpPr>
                    <p:spPr bwMode="auto">
                      <a:xfrm flipH="1" flipV="1">
                        <a:off x="5562" y="2675"/>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7" name="Line 101"/>
                      <p:cNvSpPr>
                        <a:spLocks noChangeAspect="1" noChangeShapeType="1"/>
                      </p:cNvSpPr>
                      <p:nvPr/>
                    </p:nvSpPr>
                    <p:spPr bwMode="auto">
                      <a:xfrm flipH="1" flipV="1">
                        <a:off x="5496" y="2646"/>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8" name="Line 102"/>
                      <p:cNvSpPr>
                        <a:spLocks noChangeAspect="1" noChangeShapeType="1"/>
                      </p:cNvSpPr>
                      <p:nvPr/>
                    </p:nvSpPr>
                    <p:spPr bwMode="auto">
                      <a:xfrm flipH="1" flipV="1">
                        <a:off x="5418" y="2613"/>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39" name="Line 103"/>
                      <p:cNvSpPr>
                        <a:spLocks noChangeAspect="1" noChangeShapeType="1"/>
                      </p:cNvSpPr>
                      <p:nvPr/>
                    </p:nvSpPr>
                    <p:spPr bwMode="auto">
                      <a:xfrm flipH="1" flipV="1">
                        <a:off x="5294" y="2584"/>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0" name="Line 104"/>
                      <p:cNvSpPr>
                        <a:spLocks noChangeAspect="1" noChangeShapeType="1"/>
                      </p:cNvSpPr>
                      <p:nvPr/>
                    </p:nvSpPr>
                    <p:spPr bwMode="auto">
                      <a:xfrm flipH="1" flipV="1">
                        <a:off x="5140" y="2559"/>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1" name="Line 105"/>
                      <p:cNvSpPr>
                        <a:spLocks noChangeAspect="1" noChangeShapeType="1"/>
                      </p:cNvSpPr>
                      <p:nvPr/>
                    </p:nvSpPr>
                    <p:spPr bwMode="auto">
                      <a:xfrm flipH="1" flipV="1">
                        <a:off x="4968" y="2537"/>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2" name="Line 106"/>
                      <p:cNvSpPr>
                        <a:spLocks noChangeAspect="1" noChangeShapeType="1"/>
                      </p:cNvSpPr>
                      <p:nvPr/>
                    </p:nvSpPr>
                    <p:spPr bwMode="auto">
                      <a:xfrm flipH="1" flipV="1">
                        <a:off x="4777" y="2523"/>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3" name="Line 107"/>
                      <p:cNvSpPr>
                        <a:spLocks noChangeAspect="1" noChangeShapeType="1"/>
                      </p:cNvSpPr>
                      <p:nvPr/>
                    </p:nvSpPr>
                    <p:spPr bwMode="auto">
                      <a:xfrm flipH="1" flipV="1">
                        <a:off x="4576" y="2509"/>
                        <a:ext cx="0" cy="692"/>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19244" name="Oval 108"/>
                    <p:cNvSpPr>
                      <a:spLocks noChangeAspect="1" noChangeArrowheads="1"/>
                    </p:cNvSpPr>
                    <p:nvPr/>
                  </p:nvSpPr>
                  <p:spPr bwMode="auto">
                    <a:xfrm>
                      <a:off x="3521" y="3286"/>
                      <a:ext cx="2095" cy="35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245" name="Line 109"/>
                    <p:cNvSpPr>
                      <a:spLocks noChangeAspect="1" noChangeShapeType="1"/>
                    </p:cNvSpPr>
                    <p:nvPr/>
                  </p:nvSpPr>
                  <p:spPr bwMode="auto">
                    <a:xfrm>
                      <a:off x="3549" y="2975"/>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6" name="Line 110"/>
                    <p:cNvSpPr>
                      <a:spLocks noChangeAspect="1" noChangeShapeType="1"/>
                    </p:cNvSpPr>
                    <p:nvPr/>
                  </p:nvSpPr>
                  <p:spPr bwMode="auto">
                    <a:xfrm>
                      <a:off x="3520" y="2943"/>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7" name="Line 111"/>
                    <p:cNvSpPr>
                      <a:spLocks noChangeAspect="1" noChangeShapeType="1"/>
                    </p:cNvSpPr>
                    <p:nvPr/>
                  </p:nvSpPr>
                  <p:spPr bwMode="auto">
                    <a:xfrm>
                      <a:off x="3596" y="2998"/>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8" name="Line 112"/>
                    <p:cNvSpPr>
                      <a:spLocks noChangeAspect="1" noChangeShapeType="1"/>
                    </p:cNvSpPr>
                    <p:nvPr/>
                  </p:nvSpPr>
                  <p:spPr bwMode="auto">
                    <a:xfrm>
                      <a:off x="5607" y="2949"/>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49" name="Line 113"/>
                    <p:cNvSpPr>
                      <a:spLocks noChangeAspect="1" noChangeShapeType="1"/>
                    </p:cNvSpPr>
                    <p:nvPr/>
                  </p:nvSpPr>
                  <p:spPr bwMode="auto">
                    <a:xfrm>
                      <a:off x="3673" y="3026"/>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0" name="Line 114"/>
                    <p:cNvSpPr>
                      <a:spLocks noChangeAspect="1" noChangeShapeType="1"/>
                    </p:cNvSpPr>
                    <p:nvPr/>
                  </p:nvSpPr>
                  <p:spPr bwMode="auto">
                    <a:xfrm>
                      <a:off x="3762" y="3049"/>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1" name="Line 115"/>
                    <p:cNvSpPr>
                      <a:spLocks noChangeAspect="1" noChangeShapeType="1"/>
                    </p:cNvSpPr>
                    <p:nvPr/>
                  </p:nvSpPr>
                  <p:spPr bwMode="auto">
                    <a:xfrm>
                      <a:off x="3870" y="3068"/>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2" name="Line 116"/>
                    <p:cNvSpPr>
                      <a:spLocks noChangeAspect="1" noChangeShapeType="1"/>
                    </p:cNvSpPr>
                    <p:nvPr/>
                  </p:nvSpPr>
                  <p:spPr bwMode="auto">
                    <a:xfrm>
                      <a:off x="4008" y="3086"/>
                      <a:ext cx="0" cy="53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3" name="Line 117"/>
                    <p:cNvSpPr>
                      <a:spLocks noChangeAspect="1" noChangeShapeType="1"/>
                    </p:cNvSpPr>
                    <p:nvPr/>
                  </p:nvSpPr>
                  <p:spPr bwMode="auto">
                    <a:xfrm flipH="1">
                      <a:off x="5569" y="2976"/>
                      <a:ext cx="0" cy="53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4" name="Line 118"/>
                    <p:cNvSpPr>
                      <a:spLocks noChangeAspect="1" noChangeShapeType="1"/>
                    </p:cNvSpPr>
                    <p:nvPr/>
                  </p:nvSpPr>
                  <p:spPr bwMode="auto">
                    <a:xfrm flipH="1">
                      <a:off x="5517" y="3006"/>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5" name="Line 119"/>
                    <p:cNvSpPr>
                      <a:spLocks noChangeAspect="1" noChangeShapeType="1"/>
                    </p:cNvSpPr>
                    <p:nvPr/>
                  </p:nvSpPr>
                  <p:spPr bwMode="auto">
                    <a:xfrm flipH="1">
                      <a:off x="5441" y="3030"/>
                      <a:ext cx="0" cy="53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6" name="Line 120"/>
                    <p:cNvSpPr>
                      <a:spLocks noChangeAspect="1" noChangeShapeType="1"/>
                    </p:cNvSpPr>
                    <p:nvPr/>
                  </p:nvSpPr>
                  <p:spPr bwMode="auto">
                    <a:xfrm flipH="1">
                      <a:off x="5340" y="3050"/>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57" name="Line 121"/>
                    <p:cNvSpPr>
                      <a:spLocks noChangeAspect="1" noChangeShapeType="1"/>
                    </p:cNvSpPr>
                    <p:nvPr/>
                  </p:nvSpPr>
                  <p:spPr bwMode="auto">
                    <a:xfrm flipH="1">
                      <a:off x="5226" y="3068"/>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19258" name="Group 122"/>
                  <p:cNvGrpSpPr>
                    <a:grpSpLocks/>
                  </p:cNvGrpSpPr>
                  <p:nvPr/>
                </p:nvGrpSpPr>
                <p:grpSpPr bwMode="auto">
                  <a:xfrm>
                    <a:off x="3890" y="3180"/>
                    <a:ext cx="1051" cy="717"/>
                    <a:chOff x="3168" y="2016"/>
                    <a:chExt cx="1051" cy="717"/>
                  </a:xfrm>
                </p:grpSpPr>
                <p:sp>
                  <p:nvSpPr>
                    <p:cNvPr id="219259" name="AutoShape 123"/>
                    <p:cNvSpPr>
                      <a:spLocks noChangeAspect="1" noChangeArrowheads="1"/>
                    </p:cNvSpPr>
                    <p:nvPr/>
                  </p:nvSpPr>
                  <p:spPr bwMode="auto">
                    <a:xfrm>
                      <a:off x="3173"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260" name="Oval 124"/>
                    <p:cNvSpPr>
                      <a:spLocks noChangeArrowheads="1"/>
                    </p:cNvSpPr>
                    <p:nvPr/>
                  </p:nvSpPr>
                  <p:spPr bwMode="auto">
                    <a:xfrm>
                      <a:off x="3170" y="2553"/>
                      <a:ext cx="1043" cy="180"/>
                    </a:xfrm>
                    <a:prstGeom prst="ellipse">
                      <a:avLst/>
                    </a:prstGeom>
                    <a:noFill/>
                    <a:ln w="952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261" name="AutoShape 125"/>
                    <p:cNvSpPr>
                      <a:spLocks noChangeAspect="1" noChangeArrowheads="1"/>
                    </p:cNvSpPr>
                    <p:nvPr/>
                  </p:nvSpPr>
                  <p:spPr bwMode="auto">
                    <a:xfrm>
                      <a:off x="3168"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19262" name="Group 126"/>
                  <p:cNvGrpSpPr>
                    <a:grpSpLocks/>
                  </p:cNvGrpSpPr>
                  <p:nvPr/>
                </p:nvGrpSpPr>
                <p:grpSpPr bwMode="auto">
                  <a:xfrm>
                    <a:off x="3366" y="3095"/>
                    <a:ext cx="2095" cy="900"/>
                    <a:chOff x="3521" y="2748"/>
                    <a:chExt cx="2095" cy="900"/>
                  </a:xfrm>
                </p:grpSpPr>
                <p:sp>
                  <p:nvSpPr>
                    <p:cNvPr id="219263" name="Oval 127"/>
                    <p:cNvSpPr>
                      <a:spLocks noChangeAspect="1" noChangeArrowheads="1"/>
                    </p:cNvSpPr>
                    <p:nvPr/>
                  </p:nvSpPr>
                  <p:spPr bwMode="auto">
                    <a:xfrm>
                      <a:off x="3521" y="2748"/>
                      <a:ext cx="2095" cy="359"/>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19264" name="Line 128"/>
                    <p:cNvSpPr>
                      <a:spLocks noChangeAspect="1" noChangeShapeType="1"/>
                    </p:cNvSpPr>
                    <p:nvPr/>
                  </p:nvSpPr>
                  <p:spPr bwMode="auto">
                    <a:xfrm>
                      <a:off x="4145" y="3089"/>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65" name="Line 129"/>
                    <p:cNvSpPr>
                      <a:spLocks noChangeAspect="1" noChangeShapeType="1"/>
                    </p:cNvSpPr>
                    <p:nvPr/>
                  </p:nvSpPr>
                  <p:spPr bwMode="auto">
                    <a:xfrm>
                      <a:off x="4299" y="3110"/>
                      <a:ext cx="0" cy="53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66" name="Line 130"/>
                    <p:cNvSpPr>
                      <a:spLocks noChangeAspect="1" noChangeShapeType="1"/>
                    </p:cNvSpPr>
                    <p:nvPr/>
                  </p:nvSpPr>
                  <p:spPr bwMode="auto">
                    <a:xfrm>
                      <a:off x="4463" y="3109"/>
                      <a:ext cx="0" cy="53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67" name="Line 131"/>
                    <p:cNvSpPr>
                      <a:spLocks noChangeAspect="1" noChangeShapeType="1"/>
                    </p:cNvSpPr>
                    <p:nvPr/>
                  </p:nvSpPr>
                  <p:spPr bwMode="auto">
                    <a:xfrm flipH="1">
                      <a:off x="5091" y="3089"/>
                      <a:ext cx="0" cy="539"/>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68" name="Line 132"/>
                    <p:cNvSpPr>
                      <a:spLocks noChangeAspect="1" noChangeShapeType="1"/>
                    </p:cNvSpPr>
                    <p:nvPr/>
                  </p:nvSpPr>
                  <p:spPr bwMode="auto">
                    <a:xfrm flipH="1">
                      <a:off x="4946" y="3098"/>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69" name="Line 133"/>
                    <p:cNvSpPr>
                      <a:spLocks noChangeAspect="1" noChangeShapeType="1"/>
                    </p:cNvSpPr>
                    <p:nvPr/>
                  </p:nvSpPr>
                  <p:spPr bwMode="auto">
                    <a:xfrm flipH="1">
                      <a:off x="4785" y="3104"/>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0" name="Line 134"/>
                    <p:cNvSpPr>
                      <a:spLocks noChangeAspect="1" noChangeShapeType="1"/>
                    </p:cNvSpPr>
                    <p:nvPr/>
                  </p:nvSpPr>
                  <p:spPr bwMode="auto">
                    <a:xfrm flipH="1">
                      <a:off x="4624" y="3110"/>
                      <a:ext cx="0" cy="53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grpSp>
        </p:grpSp>
      </p:grpSp>
      <p:sp>
        <p:nvSpPr>
          <p:cNvPr id="219271" name="Line 135"/>
          <p:cNvSpPr>
            <a:spLocks noChangeShapeType="1"/>
          </p:cNvSpPr>
          <p:nvPr/>
        </p:nvSpPr>
        <p:spPr bwMode="auto">
          <a:xfrm flipH="1">
            <a:off x="2988701" y="2313019"/>
            <a:ext cx="1371600" cy="14478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2" name="Line 136"/>
          <p:cNvSpPr>
            <a:spLocks noChangeShapeType="1"/>
          </p:cNvSpPr>
          <p:nvPr/>
        </p:nvSpPr>
        <p:spPr bwMode="auto">
          <a:xfrm>
            <a:off x="4360301" y="2313019"/>
            <a:ext cx="1676400" cy="23622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3" name="Line 137"/>
          <p:cNvSpPr>
            <a:spLocks noChangeShapeType="1"/>
          </p:cNvSpPr>
          <p:nvPr/>
        </p:nvSpPr>
        <p:spPr bwMode="auto">
          <a:xfrm>
            <a:off x="4360301" y="2313019"/>
            <a:ext cx="45720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4" name="Text Box 138"/>
          <p:cNvSpPr txBox="1">
            <a:spLocks noChangeArrowheads="1"/>
          </p:cNvSpPr>
          <p:nvPr/>
        </p:nvSpPr>
        <p:spPr bwMode="auto">
          <a:xfrm>
            <a:off x="4817501" y="2060607"/>
            <a:ext cx="16594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a:solidFill>
                  <a:srgbClr val="FFFF00"/>
                </a:solidFill>
                <a:effectLst>
                  <a:outerShdw blurRad="66675" dist="63500" dir="2700000" algn="tl" rotWithShape="0">
                    <a:srgbClr val="000000"/>
                  </a:outerShdw>
                </a:effectLst>
                <a:latin typeface="Times New Roman" charset="0"/>
              </a:rPr>
              <a:t>Control Volume </a:t>
            </a:r>
          </a:p>
        </p:txBody>
      </p:sp>
      <p:sp>
        <p:nvSpPr>
          <p:cNvPr id="219275" name="Text Box 139"/>
          <p:cNvSpPr txBox="1">
            <a:spLocks noChangeArrowheads="1"/>
          </p:cNvSpPr>
          <p:nvPr/>
        </p:nvSpPr>
        <p:spPr bwMode="auto">
          <a:xfrm>
            <a:off x="4893701" y="1603407"/>
            <a:ext cx="1428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a:solidFill>
                  <a:srgbClr val="FFFF00"/>
                </a:solidFill>
                <a:effectLst>
                  <a:outerShdw blurRad="66675" dist="63500" dir="2700000" algn="tl" rotWithShape="0">
                    <a:srgbClr val="000000"/>
                  </a:outerShdw>
                </a:effectLst>
                <a:latin typeface="Times New Roman" charset="0"/>
              </a:rPr>
              <a:t>Emitter Ring </a:t>
            </a:r>
          </a:p>
        </p:txBody>
      </p:sp>
      <p:sp>
        <p:nvSpPr>
          <p:cNvPr id="219276" name="Line 140"/>
          <p:cNvSpPr>
            <a:spLocks noChangeShapeType="1"/>
          </p:cNvSpPr>
          <p:nvPr/>
        </p:nvSpPr>
        <p:spPr bwMode="auto">
          <a:xfrm flipH="1">
            <a:off x="4360301" y="1855819"/>
            <a:ext cx="45720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7" name="Line 141"/>
          <p:cNvSpPr>
            <a:spLocks noChangeShapeType="1"/>
          </p:cNvSpPr>
          <p:nvPr/>
        </p:nvSpPr>
        <p:spPr bwMode="auto">
          <a:xfrm flipH="1">
            <a:off x="3445901" y="1855819"/>
            <a:ext cx="914400" cy="11430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19278" name="Text Box 142"/>
          <p:cNvSpPr txBox="1">
            <a:spLocks noChangeArrowheads="1"/>
          </p:cNvSpPr>
          <p:nvPr/>
        </p:nvSpPr>
        <p:spPr bwMode="auto">
          <a:xfrm>
            <a:off x="3581400" y="6583363"/>
            <a:ext cx="2054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200">
                <a:solidFill>
                  <a:srgbClr val="FFFF00"/>
                </a:solidFill>
                <a:effectLst>
                  <a:outerShdw blurRad="66675" dist="63500" dir="2700000" algn="tl" rotWithShape="0">
                    <a:srgbClr val="000000"/>
                  </a:outerShdw>
                </a:effectLst>
                <a:latin typeface="Times New Roman" charset="0"/>
              </a:rPr>
              <a:t>Slide courtesy of Rachel Dunk</a:t>
            </a:r>
          </a:p>
        </p:txBody>
      </p:sp>
      <p:sp>
        <p:nvSpPr>
          <p:cNvPr id="219279" name="Rectangle 143"/>
          <p:cNvSpPr>
            <a:spLocks noChangeArrowheads="1"/>
          </p:cNvSpPr>
          <p:nvPr/>
        </p:nvSpPr>
        <p:spPr bwMode="auto">
          <a:xfrm>
            <a:off x="1114496" y="826558"/>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2400" dirty="0" smtClean="0">
                <a:solidFill>
                  <a:srgbClr val="FFFF00"/>
                </a:solidFill>
                <a:effectLst>
                  <a:outerShdw blurRad="66675" dist="63500" dir="2700000" algn="tl" rotWithShape="0">
                    <a:srgbClr val="000000"/>
                  </a:outerShdw>
                </a:effectLst>
                <a:latin typeface="Arial" charset="0"/>
                <a:cs typeface="ＭＳ Ｐゴシック" charset="0"/>
              </a:rPr>
              <a:t>Free Ocean CO</a:t>
            </a:r>
            <a:r>
              <a:rPr lang="en-US" altLang="ja-JP" sz="2400" baseline="-25000" dirty="0" smtClean="0">
                <a:solidFill>
                  <a:srgbClr val="FFFF00"/>
                </a:solidFill>
                <a:effectLst>
                  <a:outerShdw blurRad="66675" dist="63500" dir="2700000" algn="tl" rotWithShape="0">
                    <a:srgbClr val="000000"/>
                  </a:outerShdw>
                </a:effectLst>
                <a:latin typeface="Arial" charset="0"/>
                <a:cs typeface="ＭＳ Ｐゴシック" charset="0"/>
              </a:rPr>
              <a:t>2</a:t>
            </a:r>
            <a:r>
              <a:rPr lang="en-US" altLang="ja-JP" sz="2400" dirty="0" smtClean="0">
                <a:solidFill>
                  <a:srgbClr val="FFFF00"/>
                </a:solidFill>
                <a:effectLst>
                  <a:outerShdw blurRad="66675" dist="63500" dir="2700000" algn="tl" rotWithShape="0">
                    <a:srgbClr val="000000"/>
                  </a:outerShdw>
                </a:effectLst>
                <a:latin typeface="Arial" charset="0"/>
                <a:cs typeface="ＭＳ Ｐゴシック" charset="0"/>
              </a:rPr>
              <a:t> Enrichment Prototype</a:t>
            </a:r>
            <a:endParaRPr lang="en-US" altLang="ja-JP" sz="2400" dirty="0">
              <a:solidFill>
                <a:srgbClr val="FFFF00"/>
              </a:solidFill>
              <a:effectLst>
                <a:outerShdw blurRad="66675" dist="63500" dir="2700000" algn="tl" rotWithShape="0">
                  <a:srgbClr val="000000"/>
                </a:outerShdw>
              </a:effectLst>
              <a:latin typeface="Arial" charset="0"/>
              <a:cs typeface="ＭＳ Ｐゴシック" charset="0"/>
            </a:endParaRPr>
          </a:p>
        </p:txBody>
      </p:sp>
      <p:sp>
        <p:nvSpPr>
          <p:cNvPr id="144" name="TextBox 143"/>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8187744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1186" name="Group 2"/>
          <p:cNvGrpSpPr>
            <a:grpSpLocks/>
          </p:cNvGrpSpPr>
          <p:nvPr/>
        </p:nvGrpSpPr>
        <p:grpSpPr bwMode="auto">
          <a:xfrm>
            <a:off x="5334000" y="4521889"/>
            <a:ext cx="3327400" cy="1709738"/>
            <a:chOff x="3368" y="3093"/>
            <a:chExt cx="2096" cy="910"/>
          </a:xfrm>
        </p:grpSpPr>
        <p:sp>
          <p:nvSpPr>
            <p:cNvPr id="221187" name="Oval 3"/>
            <p:cNvSpPr>
              <a:spLocks noChangeAspect="1" noChangeArrowheads="1"/>
            </p:cNvSpPr>
            <p:nvPr/>
          </p:nvSpPr>
          <p:spPr bwMode="auto">
            <a:xfrm>
              <a:off x="3369" y="3643"/>
              <a:ext cx="2095" cy="35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188" name="Group 4"/>
            <p:cNvGrpSpPr>
              <a:grpSpLocks/>
            </p:cNvGrpSpPr>
            <p:nvPr/>
          </p:nvGrpSpPr>
          <p:grpSpPr bwMode="auto">
            <a:xfrm>
              <a:off x="3380" y="3166"/>
              <a:ext cx="258" cy="636"/>
              <a:chOff x="3532" y="2809"/>
              <a:chExt cx="258" cy="636"/>
            </a:xfrm>
          </p:grpSpPr>
          <p:sp>
            <p:nvSpPr>
              <p:cNvPr id="221189" name="Line 5"/>
              <p:cNvSpPr>
                <a:spLocks noChangeAspect="1" noChangeShapeType="1"/>
              </p:cNvSpPr>
              <p:nvPr/>
            </p:nvSpPr>
            <p:spPr bwMode="auto">
              <a:xfrm flipV="1">
                <a:off x="3532" y="2907"/>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0" name="Line 6"/>
              <p:cNvSpPr>
                <a:spLocks noChangeAspect="1" noChangeShapeType="1"/>
              </p:cNvSpPr>
              <p:nvPr/>
            </p:nvSpPr>
            <p:spPr bwMode="auto">
              <a:xfrm flipV="1">
                <a:off x="3566" y="2884"/>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1" name="Line 7"/>
              <p:cNvSpPr>
                <a:spLocks noChangeAspect="1" noChangeShapeType="1"/>
              </p:cNvSpPr>
              <p:nvPr/>
            </p:nvSpPr>
            <p:spPr bwMode="auto">
              <a:xfrm flipV="1">
                <a:off x="3615" y="2860"/>
                <a:ext cx="0" cy="539"/>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2" name="Line 8"/>
              <p:cNvSpPr>
                <a:spLocks noChangeAspect="1" noChangeShapeType="1"/>
              </p:cNvSpPr>
              <p:nvPr/>
            </p:nvSpPr>
            <p:spPr bwMode="auto">
              <a:xfrm flipV="1">
                <a:off x="3692" y="2832"/>
                <a:ext cx="0" cy="539"/>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3" name="Line 9"/>
              <p:cNvSpPr>
                <a:spLocks noChangeAspect="1" noChangeShapeType="1"/>
              </p:cNvSpPr>
              <p:nvPr/>
            </p:nvSpPr>
            <p:spPr bwMode="auto">
              <a:xfrm flipV="1">
                <a:off x="3790" y="2809"/>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21194" name="Group 10"/>
            <p:cNvGrpSpPr>
              <a:grpSpLocks/>
            </p:cNvGrpSpPr>
            <p:nvPr/>
          </p:nvGrpSpPr>
          <p:grpSpPr bwMode="auto">
            <a:xfrm>
              <a:off x="3770" y="3106"/>
              <a:ext cx="592" cy="573"/>
              <a:chOff x="3922" y="2749"/>
              <a:chExt cx="592" cy="573"/>
            </a:xfrm>
          </p:grpSpPr>
          <p:sp>
            <p:nvSpPr>
              <p:cNvPr id="221195" name="Line 11"/>
              <p:cNvSpPr>
                <a:spLocks noChangeAspect="1" noChangeShapeType="1"/>
              </p:cNvSpPr>
              <p:nvPr/>
            </p:nvSpPr>
            <p:spPr bwMode="auto">
              <a:xfrm flipV="1">
                <a:off x="3922" y="2784"/>
                <a:ext cx="0" cy="538"/>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6" name="Line 12"/>
              <p:cNvSpPr>
                <a:spLocks noChangeAspect="1" noChangeShapeType="1"/>
              </p:cNvSpPr>
              <p:nvPr/>
            </p:nvSpPr>
            <p:spPr bwMode="auto">
              <a:xfrm flipV="1">
                <a:off x="4046" y="2776"/>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7" name="Line 13"/>
              <p:cNvSpPr>
                <a:spLocks noChangeAspect="1" noChangeShapeType="1"/>
              </p:cNvSpPr>
              <p:nvPr/>
            </p:nvSpPr>
            <p:spPr bwMode="auto">
              <a:xfrm flipV="1">
                <a:off x="4196" y="2761"/>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8" name="Line 14"/>
              <p:cNvSpPr>
                <a:spLocks noChangeAspect="1" noChangeShapeType="1"/>
              </p:cNvSpPr>
              <p:nvPr/>
            </p:nvSpPr>
            <p:spPr bwMode="auto">
              <a:xfrm flipV="1">
                <a:off x="4355" y="2755"/>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199" name="Line 15"/>
              <p:cNvSpPr>
                <a:spLocks noChangeAspect="1" noChangeShapeType="1"/>
              </p:cNvSpPr>
              <p:nvPr/>
            </p:nvSpPr>
            <p:spPr bwMode="auto">
              <a:xfrm flipV="1">
                <a:off x="4514" y="2749"/>
                <a:ext cx="0" cy="538"/>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21200" name="Group 16"/>
            <p:cNvGrpSpPr>
              <a:grpSpLocks/>
            </p:cNvGrpSpPr>
            <p:nvPr/>
          </p:nvGrpSpPr>
          <p:grpSpPr bwMode="auto">
            <a:xfrm>
              <a:off x="5230" y="3173"/>
              <a:ext cx="229" cy="638"/>
              <a:chOff x="5382" y="2816"/>
              <a:chExt cx="229" cy="638"/>
            </a:xfrm>
          </p:grpSpPr>
          <p:sp>
            <p:nvSpPr>
              <p:cNvPr id="221201" name="Line 17"/>
              <p:cNvSpPr>
                <a:spLocks noChangeAspect="1" noChangeShapeType="1"/>
              </p:cNvSpPr>
              <p:nvPr/>
            </p:nvSpPr>
            <p:spPr bwMode="auto">
              <a:xfrm flipH="1" flipV="1">
                <a:off x="5611" y="2916"/>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2" name="Line 18"/>
              <p:cNvSpPr>
                <a:spLocks noChangeAspect="1" noChangeShapeType="1"/>
              </p:cNvSpPr>
              <p:nvPr/>
            </p:nvSpPr>
            <p:spPr bwMode="auto">
              <a:xfrm flipH="1" flipV="1">
                <a:off x="5585" y="2887"/>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3" name="Line 19"/>
              <p:cNvSpPr>
                <a:spLocks noChangeAspect="1" noChangeShapeType="1"/>
              </p:cNvSpPr>
              <p:nvPr/>
            </p:nvSpPr>
            <p:spPr bwMode="auto">
              <a:xfrm flipH="1" flipV="1">
                <a:off x="5535" y="2864"/>
                <a:ext cx="0" cy="539"/>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4" name="Line 20"/>
              <p:cNvSpPr>
                <a:spLocks noChangeAspect="1" noChangeShapeType="1"/>
              </p:cNvSpPr>
              <p:nvPr/>
            </p:nvSpPr>
            <p:spPr bwMode="auto">
              <a:xfrm flipH="1" flipV="1">
                <a:off x="5476" y="2838"/>
                <a:ext cx="0" cy="539"/>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5" name="Line 21"/>
              <p:cNvSpPr>
                <a:spLocks noChangeAspect="1" noChangeShapeType="1"/>
              </p:cNvSpPr>
              <p:nvPr/>
            </p:nvSpPr>
            <p:spPr bwMode="auto">
              <a:xfrm flipH="1" flipV="1">
                <a:off x="5382" y="2816"/>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21206" name="Group 22"/>
            <p:cNvGrpSpPr>
              <a:grpSpLocks/>
            </p:cNvGrpSpPr>
            <p:nvPr/>
          </p:nvGrpSpPr>
          <p:grpSpPr bwMode="auto">
            <a:xfrm>
              <a:off x="4529" y="3109"/>
              <a:ext cx="585" cy="583"/>
              <a:chOff x="4681" y="2752"/>
              <a:chExt cx="585" cy="583"/>
            </a:xfrm>
          </p:grpSpPr>
          <p:sp>
            <p:nvSpPr>
              <p:cNvPr id="221207" name="Line 23"/>
              <p:cNvSpPr>
                <a:spLocks noChangeAspect="1" noChangeShapeType="1"/>
              </p:cNvSpPr>
              <p:nvPr/>
            </p:nvSpPr>
            <p:spPr bwMode="auto">
              <a:xfrm flipV="1">
                <a:off x="4681" y="2752"/>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8" name="Line 24"/>
              <p:cNvSpPr>
                <a:spLocks noChangeAspect="1" noChangeShapeType="1"/>
              </p:cNvSpPr>
              <p:nvPr/>
            </p:nvSpPr>
            <p:spPr bwMode="auto">
              <a:xfrm flipH="1" flipV="1">
                <a:off x="5266" y="2796"/>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09" name="Line 25"/>
              <p:cNvSpPr>
                <a:spLocks noChangeAspect="1" noChangeShapeType="1"/>
              </p:cNvSpPr>
              <p:nvPr/>
            </p:nvSpPr>
            <p:spPr bwMode="auto">
              <a:xfrm flipH="1" flipV="1">
                <a:off x="5135" y="2779"/>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0" name="Line 26"/>
              <p:cNvSpPr>
                <a:spLocks noChangeAspect="1" noChangeShapeType="1"/>
              </p:cNvSpPr>
              <p:nvPr/>
            </p:nvSpPr>
            <p:spPr bwMode="auto">
              <a:xfrm flipH="1" flipV="1">
                <a:off x="4990" y="2768"/>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1" name="Line 27"/>
              <p:cNvSpPr>
                <a:spLocks noChangeAspect="1" noChangeShapeType="1"/>
              </p:cNvSpPr>
              <p:nvPr/>
            </p:nvSpPr>
            <p:spPr bwMode="auto">
              <a:xfrm flipH="1" flipV="1">
                <a:off x="4838" y="2758"/>
                <a:ext cx="0" cy="538"/>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21212" name="Group 28"/>
            <p:cNvGrpSpPr>
              <a:grpSpLocks/>
            </p:cNvGrpSpPr>
            <p:nvPr/>
          </p:nvGrpSpPr>
          <p:grpSpPr bwMode="auto">
            <a:xfrm>
              <a:off x="3368" y="3300"/>
              <a:ext cx="242" cy="644"/>
              <a:chOff x="3520" y="2943"/>
              <a:chExt cx="242" cy="644"/>
            </a:xfrm>
          </p:grpSpPr>
          <p:sp>
            <p:nvSpPr>
              <p:cNvPr id="221213" name="Line 29"/>
              <p:cNvSpPr>
                <a:spLocks noChangeAspect="1" noChangeShapeType="1"/>
              </p:cNvSpPr>
              <p:nvPr/>
            </p:nvSpPr>
            <p:spPr bwMode="auto">
              <a:xfrm>
                <a:off x="3549" y="2975"/>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4" name="Line 30"/>
              <p:cNvSpPr>
                <a:spLocks noChangeAspect="1" noChangeShapeType="1"/>
              </p:cNvSpPr>
              <p:nvPr/>
            </p:nvSpPr>
            <p:spPr bwMode="auto">
              <a:xfrm>
                <a:off x="3520" y="2943"/>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5" name="Line 31"/>
              <p:cNvSpPr>
                <a:spLocks noChangeAspect="1" noChangeShapeType="1"/>
              </p:cNvSpPr>
              <p:nvPr/>
            </p:nvSpPr>
            <p:spPr bwMode="auto">
              <a:xfrm>
                <a:off x="3596" y="2998"/>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6" name="Line 32"/>
              <p:cNvSpPr>
                <a:spLocks noChangeAspect="1" noChangeShapeType="1"/>
              </p:cNvSpPr>
              <p:nvPr/>
            </p:nvSpPr>
            <p:spPr bwMode="auto">
              <a:xfrm>
                <a:off x="3673" y="3026"/>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17" name="Line 33"/>
              <p:cNvSpPr>
                <a:spLocks noChangeAspect="1" noChangeShapeType="1"/>
              </p:cNvSpPr>
              <p:nvPr/>
            </p:nvSpPr>
            <p:spPr bwMode="auto">
              <a:xfrm>
                <a:off x="3762" y="3049"/>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221218" name="Group 34"/>
            <p:cNvGrpSpPr>
              <a:grpSpLocks/>
            </p:cNvGrpSpPr>
            <p:nvPr/>
          </p:nvGrpSpPr>
          <p:grpSpPr bwMode="auto">
            <a:xfrm>
              <a:off x="5188" y="3306"/>
              <a:ext cx="267" cy="639"/>
              <a:chOff x="5340" y="2949"/>
              <a:chExt cx="267" cy="639"/>
            </a:xfrm>
          </p:grpSpPr>
          <p:sp>
            <p:nvSpPr>
              <p:cNvPr id="221219" name="Line 35"/>
              <p:cNvSpPr>
                <a:spLocks noChangeAspect="1" noChangeShapeType="1"/>
              </p:cNvSpPr>
              <p:nvPr/>
            </p:nvSpPr>
            <p:spPr bwMode="auto">
              <a:xfrm>
                <a:off x="5607" y="2949"/>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0" name="Line 36"/>
              <p:cNvSpPr>
                <a:spLocks noChangeAspect="1" noChangeShapeType="1"/>
              </p:cNvSpPr>
              <p:nvPr/>
            </p:nvSpPr>
            <p:spPr bwMode="auto">
              <a:xfrm flipH="1">
                <a:off x="5569" y="2976"/>
                <a:ext cx="0" cy="537"/>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1" name="Line 37"/>
              <p:cNvSpPr>
                <a:spLocks noChangeAspect="1" noChangeShapeType="1"/>
              </p:cNvSpPr>
              <p:nvPr/>
            </p:nvSpPr>
            <p:spPr bwMode="auto">
              <a:xfrm flipH="1">
                <a:off x="5517" y="3006"/>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2" name="Line 38"/>
              <p:cNvSpPr>
                <a:spLocks noChangeAspect="1" noChangeShapeType="1"/>
              </p:cNvSpPr>
              <p:nvPr/>
            </p:nvSpPr>
            <p:spPr bwMode="auto">
              <a:xfrm flipH="1">
                <a:off x="5441" y="3030"/>
                <a:ext cx="0" cy="537"/>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3" name="Line 39"/>
              <p:cNvSpPr>
                <a:spLocks noChangeAspect="1" noChangeShapeType="1"/>
              </p:cNvSpPr>
              <p:nvPr/>
            </p:nvSpPr>
            <p:spPr bwMode="auto">
              <a:xfrm flipH="1">
                <a:off x="5340" y="3050"/>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21224" name="Line 40"/>
            <p:cNvSpPr>
              <a:spLocks noChangeAspect="1" noChangeShapeType="1"/>
            </p:cNvSpPr>
            <p:nvPr/>
          </p:nvSpPr>
          <p:spPr bwMode="auto">
            <a:xfrm>
              <a:off x="3718" y="3421"/>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5" name="Line 41"/>
            <p:cNvSpPr>
              <a:spLocks noChangeAspect="1" noChangeShapeType="1"/>
            </p:cNvSpPr>
            <p:nvPr/>
          </p:nvSpPr>
          <p:spPr bwMode="auto">
            <a:xfrm>
              <a:off x="3856" y="3443"/>
              <a:ext cx="0" cy="537"/>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26" name="Line 42"/>
            <p:cNvSpPr>
              <a:spLocks noChangeAspect="1" noChangeShapeType="1"/>
            </p:cNvSpPr>
            <p:nvPr/>
          </p:nvSpPr>
          <p:spPr bwMode="auto">
            <a:xfrm flipH="1">
              <a:off x="5074" y="342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221227" name="Group 43"/>
            <p:cNvGrpSpPr>
              <a:grpSpLocks/>
            </p:cNvGrpSpPr>
            <p:nvPr/>
          </p:nvGrpSpPr>
          <p:grpSpPr bwMode="auto">
            <a:xfrm>
              <a:off x="3890" y="3180"/>
              <a:ext cx="1051" cy="717"/>
              <a:chOff x="3168" y="2016"/>
              <a:chExt cx="1051" cy="717"/>
            </a:xfrm>
          </p:grpSpPr>
          <p:sp>
            <p:nvSpPr>
              <p:cNvPr id="221228" name="AutoShape 44"/>
              <p:cNvSpPr>
                <a:spLocks noChangeAspect="1" noChangeArrowheads="1"/>
              </p:cNvSpPr>
              <p:nvPr/>
            </p:nvSpPr>
            <p:spPr bwMode="auto">
              <a:xfrm>
                <a:off x="3173"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29" name="Oval 45"/>
              <p:cNvSpPr>
                <a:spLocks noChangeArrowheads="1"/>
              </p:cNvSpPr>
              <p:nvPr/>
            </p:nvSpPr>
            <p:spPr bwMode="auto">
              <a:xfrm>
                <a:off x="3170" y="2553"/>
                <a:ext cx="1043" cy="180"/>
              </a:xfrm>
              <a:prstGeom prst="ellipse">
                <a:avLst/>
              </a:prstGeom>
              <a:noFill/>
              <a:ln w="952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30" name="AutoShape 46"/>
              <p:cNvSpPr>
                <a:spLocks noChangeAspect="1" noChangeArrowheads="1"/>
              </p:cNvSpPr>
              <p:nvPr/>
            </p:nvSpPr>
            <p:spPr bwMode="auto">
              <a:xfrm>
                <a:off x="3168"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221231" name="Line 47"/>
            <p:cNvSpPr>
              <a:spLocks noChangeAspect="1" noChangeShapeType="1"/>
            </p:cNvSpPr>
            <p:nvPr/>
          </p:nvSpPr>
          <p:spPr bwMode="auto">
            <a:xfrm>
              <a:off x="3993" y="3452"/>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2" name="Line 48"/>
            <p:cNvSpPr>
              <a:spLocks noChangeAspect="1" noChangeShapeType="1"/>
            </p:cNvSpPr>
            <p:nvPr/>
          </p:nvSpPr>
          <p:spPr bwMode="auto">
            <a:xfrm>
              <a:off x="4147" y="3465"/>
              <a:ext cx="0" cy="537"/>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3" name="Line 49"/>
            <p:cNvSpPr>
              <a:spLocks noChangeAspect="1" noChangeShapeType="1"/>
            </p:cNvSpPr>
            <p:nvPr/>
          </p:nvSpPr>
          <p:spPr bwMode="auto">
            <a:xfrm>
              <a:off x="4311" y="3466"/>
              <a:ext cx="0" cy="537"/>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4" name="Line 50"/>
            <p:cNvSpPr>
              <a:spLocks noChangeAspect="1" noChangeShapeType="1"/>
            </p:cNvSpPr>
            <p:nvPr/>
          </p:nvSpPr>
          <p:spPr bwMode="auto">
            <a:xfrm flipH="1">
              <a:off x="4939" y="3442"/>
              <a:ext cx="0" cy="539"/>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5" name="Line 51"/>
            <p:cNvSpPr>
              <a:spLocks noChangeAspect="1" noChangeShapeType="1"/>
            </p:cNvSpPr>
            <p:nvPr/>
          </p:nvSpPr>
          <p:spPr bwMode="auto">
            <a:xfrm flipH="1">
              <a:off x="4794" y="345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6" name="Line 52"/>
            <p:cNvSpPr>
              <a:spLocks noChangeAspect="1" noChangeShapeType="1"/>
            </p:cNvSpPr>
            <p:nvPr/>
          </p:nvSpPr>
          <p:spPr bwMode="auto">
            <a:xfrm flipH="1">
              <a:off x="4633" y="3459"/>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7" name="Line 53"/>
            <p:cNvSpPr>
              <a:spLocks noChangeAspect="1" noChangeShapeType="1"/>
            </p:cNvSpPr>
            <p:nvPr/>
          </p:nvSpPr>
          <p:spPr bwMode="auto">
            <a:xfrm flipH="1">
              <a:off x="4472" y="346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38" name="Oval 54"/>
            <p:cNvSpPr>
              <a:spLocks noChangeAspect="1" noChangeArrowheads="1"/>
            </p:cNvSpPr>
            <p:nvPr/>
          </p:nvSpPr>
          <p:spPr bwMode="auto">
            <a:xfrm>
              <a:off x="3369" y="3093"/>
              <a:ext cx="2095" cy="359"/>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221239" name="Line 55"/>
          <p:cNvSpPr>
            <a:spLocks noChangeShapeType="1"/>
          </p:cNvSpPr>
          <p:nvPr/>
        </p:nvSpPr>
        <p:spPr bwMode="auto">
          <a:xfrm>
            <a:off x="7064375" y="4155177"/>
            <a:ext cx="1470025" cy="584200"/>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40" name="Line 56"/>
          <p:cNvSpPr>
            <a:spLocks noChangeShapeType="1"/>
          </p:cNvSpPr>
          <p:nvPr/>
        </p:nvSpPr>
        <p:spPr bwMode="auto">
          <a:xfrm flipH="1">
            <a:off x="5483225" y="4148827"/>
            <a:ext cx="1425575" cy="596900"/>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41" name="Line 57"/>
          <p:cNvSpPr>
            <a:spLocks noChangeShapeType="1"/>
          </p:cNvSpPr>
          <p:nvPr/>
        </p:nvSpPr>
        <p:spPr bwMode="auto">
          <a:xfrm flipH="1">
            <a:off x="6410325" y="4180577"/>
            <a:ext cx="539750" cy="381000"/>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42" name="Line 58"/>
          <p:cNvSpPr>
            <a:spLocks noChangeShapeType="1"/>
          </p:cNvSpPr>
          <p:nvPr/>
        </p:nvSpPr>
        <p:spPr bwMode="auto">
          <a:xfrm>
            <a:off x="7029450" y="4167877"/>
            <a:ext cx="635000" cy="387350"/>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43" name="Line 59"/>
          <p:cNvSpPr>
            <a:spLocks noChangeShapeType="1"/>
          </p:cNvSpPr>
          <p:nvPr/>
        </p:nvSpPr>
        <p:spPr bwMode="auto">
          <a:xfrm>
            <a:off x="6997700" y="2774052"/>
            <a:ext cx="0" cy="990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221245" name="Group 61"/>
          <p:cNvGrpSpPr>
            <a:grpSpLocks/>
          </p:cNvGrpSpPr>
          <p:nvPr/>
        </p:nvGrpSpPr>
        <p:grpSpPr bwMode="auto">
          <a:xfrm>
            <a:off x="6889750" y="3155052"/>
            <a:ext cx="701675" cy="1066800"/>
            <a:chOff x="4176" y="1958"/>
            <a:chExt cx="584" cy="672"/>
          </a:xfrm>
        </p:grpSpPr>
        <p:sp>
          <p:nvSpPr>
            <p:cNvPr id="221246" name="AutoShape 62"/>
            <p:cNvSpPr>
              <a:spLocks noChangeArrowheads="1"/>
            </p:cNvSpPr>
            <p:nvPr/>
          </p:nvSpPr>
          <p:spPr bwMode="auto">
            <a:xfrm>
              <a:off x="4176" y="2342"/>
              <a:ext cx="173" cy="288"/>
            </a:xfrm>
            <a:prstGeom prst="can">
              <a:avLst>
                <a:gd name="adj" fmla="val 41618"/>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47" name="Freeform 63"/>
            <p:cNvSpPr>
              <a:spLocks/>
            </p:cNvSpPr>
            <p:nvPr/>
          </p:nvSpPr>
          <p:spPr bwMode="auto">
            <a:xfrm>
              <a:off x="4261" y="1958"/>
              <a:ext cx="499" cy="642"/>
            </a:xfrm>
            <a:custGeom>
              <a:avLst/>
              <a:gdLst>
                <a:gd name="T0" fmla="*/ 91 w 499"/>
                <a:gd name="T1" fmla="*/ 551 h 642"/>
                <a:gd name="T2" fmla="*/ 92 w 499"/>
                <a:gd name="T3" fmla="*/ 428 h 642"/>
                <a:gd name="T4" fmla="*/ 7 w 499"/>
                <a:gd name="T5" fmla="*/ 428 h 642"/>
                <a:gd name="T6" fmla="*/ 13 w 499"/>
                <a:gd name="T7" fmla="*/ 399 h 642"/>
                <a:gd name="T8" fmla="*/ 376 w 499"/>
                <a:gd name="T9" fmla="*/ 36 h 642"/>
                <a:gd name="T10" fmla="*/ 499 w 499"/>
                <a:gd name="T11" fmla="*/ 84 h 642"/>
                <a:gd name="T12" fmla="*/ 475 w 499"/>
                <a:gd name="T13" fmla="*/ 282 h 642"/>
                <a:gd name="T14" fmla="*/ 313 w 499"/>
                <a:gd name="T15" fmla="*/ 585 h 642"/>
                <a:gd name="T16" fmla="*/ 121 w 499"/>
                <a:gd name="T17" fmla="*/ 618 h 642"/>
                <a:gd name="T18" fmla="*/ 91 w 499"/>
                <a:gd name="T19" fmla="*/ 55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9" h="642">
                  <a:moveTo>
                    <a:pt x="91" y="551"/>
                  </a:moveTo>
                  <a:cubicBezTo>
                    <a:pt x="91" y="527"/>
                    <a:pt x="92" y="464"/>
                    <a:pt x="92" y="428"/>
                  </a:cubicBezTo>
                  <a:cubicBezTo>
                    <a:pt x="34" y="428"/>
                    <a:pt x="49" y="428"/>
                    <a:pt x="7" y="428"/>
                  </a:cubicBezTo>
                  <a:cubicBezTo>
                    <a:pt x="0" y="400"/>
                    <a:pt x="2" y="420"/>
                    <a:pt x="13" y="399"/>
                  </a:cubicBezTo>
                  <a:cubicBezTo>
                    <a:pt x="181" y="234"/>
                    <a:pt x="193" y="222"/>
                    <a:pt x="376" y="36"/>
                  </a:cubicBezTo>
                  <a:cubicBezTo>
                    <a:pt x="430" y="0"/>
                    <a:pt x="475" y="20"/>
                    <a:pt x="499" y="84"/>
                  </a:cubicBezTo>
                  <a:cubicBezTo>
                    <a:pt x="496" y="151"/>
                    <a:pt x="490" y="213"/>
                    <a:pt x="475" y="282"/>
                  </a:cubicBezTo>
                  <a:cubicBezTo>
                    <a:pt x="446" y="362"/>
                    <a:pt x="400" y="525"/>
                    <a:pt x="313" y="585"/>
                  </a:cubicBezTo>
                  <a:cubicBezTo>
                    <a:pt x="247" y="642"/>
                    <a:pt x="158" y="624"/>
                    <a:pt x="121" y="618"/>
                  </a:cubicBezTo>
                  <a:cubicBezTo>
                    <a:pt x="84" y="612"/>
                    <a:pt x="97" y="565"/>
                    <a:pt x="91" y="551"/>
                  </a:cubicBezTo>
                  <a:close/>
                </a:path>
              </a:pathLst>
            </a:cu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21248" name="Line 64"/>
          <p:cNvSpPr>
            <a:spLocks noChangeShapeType="1"/>
          </p:cNvSpPr>
          <p:nvPr/>
        </p:nvSpPr>
        <p:spPr bwMode="auto">
          <a:xfrm flipH="1">
            <a:off x="6318250" y="4186927"/>
            <a:ext cx="638175" cy="987425"/>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49" name="Line 65"/>
          <p:cNvSpPr>
            <a:spLocks noChangeShapeType="1"/>
          </p:cNvSpPr>
          <p:nvPr/>
        </p:nvSpPr>
        <p:spPr bwMode="auto">
          <a:xfrm>
            <a:off x="7026275" y="4193277"/>
            <a:ext cx="574675" cy="981075"/>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50" name="Line 66"/>
          <p:cNvSpPr>
            <a:spLocks noChangeShapeType="1"/>
          </p:cNvSpPr>
          <p:nvPr/>
        </p:nvSpPr>
        <p:spPr bwMode="auto">
          <a:xfrm flipH="1">
            <a:off x="5330825" y="4158352"/>
            <a:ext cx="1577975" cy="746125"/>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251" name="Line 67"/>
          <p:cNvSpPr>
            <a:spLocks noChangeShapeType="1"/>
          </p:cNvSpPr>
          <p:nvPr/>
        </p:nvSpPr>
        <p:spPr bwMode="auto">
          <a:xfrm>
            <a:off x="7070725" y="4155177"/>
            <a:ext cx="1428750" cy="850900"/>
          </a:xfrm>
          <a:prstGeom prst="line">
            <a:avLst/>
          </a:prstGeom>
          <a:noFill/>
          <a:ln w="25400">
            <a:solidFill>
              <a:srgbClr val="FF0000"/>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221252" name="Group 68"/>
          <p:cNvGrpSpPr>
            <a:grpSpLocks/>
          </p:cNvGrpSpPr>
          <p:nvPr/>
        </p:nvGrpSpPr>
        <p:grpSpPr bwMode="auto">
          <a:xfrm>
            <a:off x="6884988" y="4132952"/>
            <a:ext cx="211137" cy="77787"/>
            <a:chOff x="4345" y="2680"/>
            <a:chExt cx="133" cy="49"/>
          </a:xfrm>
        </p:grpSpPr>
        <p:sp>
          <p:nvSpPr>
            <p:cNvPr id="221253" name="Oval 69"/>
            <p:cNvSpPr>
              <a:spLocks noChangeAspect="1" noChangeArrowheads="1"/>
            </p:cNvSpPr>
            <p:nvPr/>
          </p:nvSpPr>
          <p:spPr bwMode="auto">
            <a:xfrm>
              <a:off x="4379" y="2698"/>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54" name="Oval 70"/>
            <p:cNvSpPr>
              <a:spLocks noChangeAspect="1" noChangeArrowheads="1"/>
            </p:cNvSpPr>
            <p:nvPr/>
          </p:nvSpPr>
          <p:spPr bwMode="auto">
            <a:xfrm>
              <a:off x="4419" y="270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55" name="Oval 71"/>
            <p:cNvSpPr>
              <a:spLocks noChangeAspect="1" noChangeArrowheads="1"/>
            </p:cNvSpPr>
            <p:nvPr/>
          </p:nvSpPr>
          <p:spPr bwMode="auto">
            <a:xfrm>
              <a:off x="4345" y="268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56" name="Oval 72"/>
            <p:cNvSpPr>
              <a:spLocks noChangeAspect="1" noChangeArrowheads="1"/>
            </p:cNvSpPr>
            <p:nvPr/>
          </p:nvSpPr>
          <p:spPr bwMode="auto">
            <a:xfrm>
              <a:off x="4449" y="268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257" name="Group 73"/>
          <p:cNvGrpSpPr>
            <a:grpSpLocks/>
          </p:cNvGrpSpPr>
          <p:nvPr/>
        </p:nvGrpSpPr>
        <p:grpSpPr bwMode="auto">
          <a:xfrm>
            <a:off x="5321300" y="1783452"/>
            <a:ext cx="3324225" cy="1041400"/>
            <a:chOff x="3360" y="1200"/>
            <a:chExt cx="2094" cy="656"/>
          </a:xfrm>
        </p:grpSpPr>
        <p:sp>
          <p:nvSpPr>
            <p:cNvPr id="221258" name="Rectangle 74"/>
            <p:cNvSpPr>
              <a:spLocks noChangeArrowheads="1"/>
            </p:cNvSpPr>
            <p:nvPr/>
          </p:nvSpPr>
          <p:spPr bwMode="auto">
            <a:xfrm>
              <a:off x="3888" y="1632"/>
              <a:ext cx="528" cy="224"/>
            </a:xfrm>
            <a:prstGeom prst="rect">
              <a:avLst/>
            </a:prstGeom>
            <a:solidFill>
              <a:srgbClr val="66FF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259" name="Group 75"/>
            <p:cNvGrpSpPr>
              <a:grpSpLocks/>
            </p:cNvGrpSpPr>
            <p:nvPr/>
          </p:nvGrpSpPr>
          <p:grpSpPr bwMode="auto">
            <a:xfrm>
              <a:off x="3360" y="1200"/>
              <a:ext cx="2094" cy="432"/>
              <a:chOff x="3360" y="1392"/>
              <a:chExt cx="2094" cy="432"/>
            </a:xfrm>
          </p:grpSpPr>
          <p:sp>
            <p:nvSpPr>
              <p:cNvPr id="221260" name="AutoShape 76"/>
              <p:cNvSpPr>
                <a:spLocks noChangeAspect="1" noChangeArrowheads="1"/>
              </p:cNvSpPr>
              <p:nvPr/>
            </p:nvSpPr>
            <p:spPr bwMode="auto">
              <a:xfrm>
                <a:off x="3360" y="1392"/>
                <a:ext cx="2094" cy="432"/>
              </a:xfrm>
              <a:prstGeom prst="can">
                <a:avLst>
                  <a:gd name="adj" fmla="val 21208"/>
                </a:avLst>
              </a:prstGeom>
              <a:solidFill>
                <a:srgbClr val="0000FF"/>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61" name="Text Box 77"/>
              <p:cNvSpPr txBox="1">
                <a:spLocks noChangeArrowheads="1"/>
              </p:cNvSpPr>
              <p:nvPr/>
            </p:nvSpPr>
            <p:spPr bwMode="auto">
              <a:xfrm>
                <a:off x="3408" y="1497"/>
                <a:ext cx="20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pPr>
                <a:r>
                  <a:rPr lang="en-US" b="1">
                    <a:solidFill>
                      <a:srgbClr val="FFFF00"/>
                    </a:solidFill>
                  </a:rPr>
                  <a:t>Acid Reservoir</a:t>
                </a:r>
              </a:p>
            </p:txBody>
          </p:sp>
        </p:grpSp>
        <p:sp>
          <p:nvSpPr>
            <p:cNvPr id="221262" name="Rectangle 78"/>
            <p:cNvSpPr>
              <a:spLocks noChangeArrowheads="1"/>
            </p:cNvSpPr>
            <p:nvPr/>
          </p:nvSpPr>
          <p:spPr bwMode="auto">
            <a:xfrm>
              <a:off x="4416" y="1632"/>
              <a:ext cx="528" cy="224"/>
            </a:xfrm>
            <a:prstGeom prst="rect">
              <a:avLst/>
            </a:prstGeom>
            <a:solidFill>
              <a:srgbClr val="66FF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63" name="Text Box 79"/>
            <p:cNvSpPr txBox="1">
              <a:spLocks noChangeArrowheads="1"/>
            </p:cNvSpPr>
            <p:nvPr/>
          </p:nvSpPr>
          <p:spPr bwMode="auto">
            <a:xfrm>
              <a:off x="3984" y="1609"/>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a:solidFill>
                    <a:srgbClr val="000000"/>
                  </a:solidFill>
                </a:rPr>
                <a:t>Acid</a:t>
              </a:r>
            </a:p>
          </p:txBody>
        </p:sp>
        <p:sp>
          <p:nvSpPr>
            <p:cNvPr id="221264" name="Text Box 80"/>
            <p:cNvSpPr txBox="1">
              <a:spLocks noChangeArrowheads="1"/>
            </p:cNvSpPr>
            <p:nvPr/>
          </p:nvSpPr>
          <p:spPr bwMode="auto">
            <a:xfrm>
              <a:off x="4464" y="1608"/>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a:solidFill>
                    <a:srgbClr val="000000"/>
                  </a:solidFill>
                </a:rPr>
                <a:t>H</a:t>
              </a:r>
              <a:r>
                <a:rPr lang="en-US" baseline="-25000">
                  <a:solidFill>
                    <a:srgbClr val="000000"/>
                  </a:solidFill>
                </a:rPr>
                <a:t>2</a:t>
              </a:r>
              <a:r>
                <a:rPr lang="en-US">
                  <a:solidFill>
                    <a:srgbClr val="000000"/>
                  </a:solidFill>
                </a:rPr>
                <a:t>O</a:t>
              </a:r>
            </a:p>
          </p:txBody>
        </p:sp>
      </p:grpSp>
      <p:sp>
        <p:nvSpPr>
          <p:cNvPr id="221265" name="Text Box 81"/>
          <p:cNvSpPr txBox="1">
            <a:spLocks noChangeArrowheads="1"/>
          </p:cNvSpPr>
          <p:nvPr/>
        </p:nvSpPr>
        <p:spPr bwMode="auto">
          <a:xfrm>
            <a:off x="4787900" y="2469252"/>
            <a:ext cx="1219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b="1">
                <a:solidFill>
                  <a:srgbClr val="FFFF00"/>
                </a:solidFill>
                <a:effectLst>
                  <a:outerShdw blurRad="66675" dist="63500" dir="2700000" algn="tl" rotWithShape="0">
                    <a:srgbClr val="000000"/>
                  </a:outerShdw>
                </a:effectLst>
              </a:rPr>
              <a:t>Pumps</a:t>
            </a:r>
          </a:p>
        </p:txBody>
      </p:sp>
      <p:sp>
        <p:nvSpPr>
          <p:cNvPr id="221266" name="Line 82"/>
          <p:cNvSpPr>
            <a:spLocks noChangeShapeType="1"/>
          </p:cNvSpPr>
          <p:nvPr/>
        </p:nvSpPr>
        <p:spPr bwMode="auto">
          <a:xfrm>
            <a:off x="5702300" y="2647052"/>
            <a:ext cx="457200" cy="0"/>
          </a:xfrm>
          <a:prstGeom prst="line">
            <a:avLst/>
          </a:prstGeom>
          <a:noFill/>
          <a:ln w="25400">
            <a:solidFill>
              <a:srgbClr val="FFFF00"/>
            </a:solidFill>
            <a:round/>
            <a:headEnd/>
            <a:tailEnd type="triangle" w="med" len="med"/>
          </a:ln>
          <a:effectLst>
            <a:outerShdw blurRad="66675" dist="63500" dir="2700000" algn="ctr" rotWithShape="0">
              <a:schemeClr val="tx1"/>
            </a:outerShdw>
          </a:effectLst>
          <a:extLst>
            <a:ext uri="{909E8E84-426E-40dd-AFC4-6F175D3DCCD1}">
              <a14:hiddenFill xmlns:a14="http://schemas.microsoft.com/office/drawing/2010/main">
                <a:noFill/>
              </a14:hiddenFill>
            </a:ext>
          </a:extLst>
        </p:spPr>
        <p:txBody>
          <a:bodyPr/>
          <a:lstStyle/>
          <a:p>
            <a:endParaRPr lang="en-US"/>
          </a:p>
        </p:txBody>
      </p:sp>
      <p:grpSp>
        <p:nvGrpSpPr>
          <p:cNvPr id="221267" name="Group 83"/>
          <p:cNvGrpSpPr>
            <a:grpSpLocks/>
          </p:cNvGrpSpPr>
          <p:nvPr/>
        </p:nvGrpSpPr>
        <p:grpSpPr bwMode="auto">
          <a:xfrm>
            <a:off x="901700" y="1326252"/>
            <a:ext cx="2436813" cy="2466975"/>
            <a:chOff x="456" y="1824"/>
            <a:chExt cx="2159" cy="2178"/>
          </a:xfrm>
        </p:grpSpPr>
        <p:sp>
          <p:nvSpPr>
            <p:cNvPr id="221268" name="Oval 84"/>
            <p:cNvSpPr>
              <a:spLocks noChangeAspect="1" noChangeArrowheads="1"/>
            </p:cNvSpPr>
            <p:nvPr/>
          </p:nvSpPr>
          <p:spPr bwMode="auto">
            <a:xfrm>
              <a:off x="1008" y="2398"/>
              <a:ext cx="1050" cy="1050"/>
            </a:xfrm>
            <a:prstGeom prst="ellipse">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69" name="Oval 85"/>
            <p:cNvSpPr>
              <a:spLocks noChangeAspect="1" noChangeArrowheads="1"/>
            </p:cNvSpPr>
            <p:nvPr/>
          </p:nvSpPr>
          <p:spPr bwMode="auto">
            <a:xfrm>
              <a:off x="486" y="1878"/>
              <a:ext cx="2100" cy="209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270" name="Group 86"/>
            <p:cNvGrpSpPr>
              <a:grpSpLocks noChangeAspect="1"/>
            </p:cNvGrpSpPr>
            <p:nvPr/>
          </p:nvGrpSpPr>
          <p:grpSpPr bwMode="auto">
            <a:xfrm>
              <a:off x="461" y="2994"/>
              <a:ext cx="316" cy="653"/>
              <a:chOff x="597" y="2427"/>
              <a:chExt cx="333" cy="687"/>
            </a:xfrm>
          </p:grpSpPr>
          <p:sp>
            <p:nvSpPr>
              <p:cNvPr id="221271" name="Oval 87"/>
              <p:cNvSpPr>
                <a:spLocks noChangeAspect="1" noChangeArrowheads="1"/>
              </p:cNvSpPr>
              <p:nvPr/>
            </p:nvSpPr>
            <p:spPr bwMode="auto">
              <a:xfrm>
                <a:off x="868" y="3052"/>
                <a:ext cx="62" cy="62"/>
              </a:xfrm>
              <a:prstGeom prst="ellipse">
                <a:avLst/>
              </a:prstGeom>
              <a:solidFill>
                <a:srgbClr val="800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2" name="Oval 88"/>
              <p:cNvSpPr>
                <a:spLocks noChangeAspect="1" noChangeArrowheads="1"/>
              </p:cNvSpPr>
              <p:nvPr/>
            </p:nvSpPr>
            <p:spPr bwMode="auto">
              <a:xfrm>
                <a:off x="765" y="2915"/>
                <a:ext cx="61" cy="61"/>
              </a:xfrm>
              <a:prstGeom prst="ellipse">
                <a:avLst/>
              </a:prstGeom>
              <a:solidFill>
                <a:srgbClr val="800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3" name="Oval 89"/>
              <p:cNvSpPr>
                <a:spLocks noChangeAspect="1" noChangeArrowheads="1"/>
              </p:cNvSpPr>
              <p:nvPr/>
            </p:nvSpPr>
            <p:spPr bwMode="auto">
              <a:xfrm>
                <a:off x="683" y="2763"/>
                <a:ext cx="61" cy="61"/>
              </a:xfrm>
              <a:prstGeom prst="ellipse">
                <a:avLst/>
              </a:prstGeom>
              <a:solidFill>
                <a:srgbClr val="800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4" name="Oval 90"/>
              <p:cNvSpPr>
                <a:spLocks noChangeAspect="1" noChangeArrowheads="1"/>
              </p:cNvSpPr>
              <p:nvPr/>
            </p:nvSpPr>
            <p:spPr bwMode="auto">
              <a:xfrm>
                <a:off x="627" y="2596"/>
                <a:ext cx="61" cy="61"/>
              </a:xfrm>
              <a:prstGeom prst="ellipse">
                <a:avLst/>
              </a:prstGeom>
              <a:solidFill>
                <a:srgbClr val="800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5" name="Oval 91"/>
              <p:cNvSpPr>
                <a:spLocks noChangeAspect="1" noChangeArrowheads="1"/>
              </p:cNvSpPr>
              <p:nvPr/>
            </p:nvSpPr>
            <p:spPr bwMode="auto">
              <a:xfrm>
                <a:off x="597" y="2427"/>
                <a:ext cx="62" cy="62"/>
              </a:xfrm>
              <a:prstGeom prst="ellipse">
                <a:avLst/>
              </a:prstGeom>
              <a:solidFill>
                <a:srgbClr val="800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276" name="Group 92"/>
            <p:cNvGrpSpPr>
              <a:grpSpLocks noChangeAspect="1"/>
            </p:cNvGrpSpPr>
            <p:nvPr/>
          </p:nvGrpSpPr>
          <p:grpSpPr bwMode="auto">
            <a:xfrm>
              <a:off x="456" y="2224"/>
              <a:ext cx="298" cy="663"/>
              <a:chOff x="592" y="1617"/>
              <a:chExt cx="314" cy="698"/>
            </a:xfrm>
          </p:grpSpPr>
          <p:sp>
            <p:nvSpPr>
              <p:cNvPr id="221277" name="Oval 93"/>
              <p:cNvSpPr>
                <a:spLocks noChangeAspect="1" noChangeArrowheads="1"/>
              </p:cNvSpPr>
              <p:nvPr/>
            </p:nvSpPr>
            <p:spPr bwMode="auto">
              <a:xfrm>
                <a:off x="745" y="1761"/>
                <a:ext cx="61"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8" name="Oval 94"/>
              <p:cNvSpPr>
                <a:spLocks noChangeAspect="1" noChangeArrowheads="1"/>
              </p:cNvSpPr>
              <p:nvPr/>
            </p:nvSpPr>
            <p:spPr bwMode="auto">
              <a:xfrm>
                <a:off x="844" y="1617"/>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79" name="Oval 95"/>
              <p:cNvSpPr>
                <a:spLocks noChangeAspect="1" noChangeArrowheads="1"/>
              </p:cNvSpPr>
              <p:nvPr/>
            </p:nvSpPr>
            <p:spPr bwMode="auto">
              <a:xfrm>
                <a:off x="592" y="2253"/>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0" name="Oval 96"/>
              <p:cNvSpPr>
                <a:spLocks noChangeAspect="1" noChangeArrowheads="1"/>
              </p:cNvSpPr>
              <p:nvPr/>
            </p:nvSpPr>
            <p:spPr bwMode="auto">
              <a:xfrm>
                <a:off x="619" y="2082"/>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1" name="Oval 97"/>
              <p:cNvSpPr>
                <a:spLocks noChangeAspect="1" noChangeArrowheads="1"/>
              </p:cNvSpPr>
              <p:nvPr/>
            </p:nvSpPr>
            <p:spPr bwMode="auto">
              <a:xfrm>
                <a:off x="669" y="1915"/>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282" name="Group 98"/>
            <p:cNvGrpSpPr>
              <a:grpSpLocks noChangeAspect="1"/>
            </p:cNvGrpSpPr>
            <p:nvPr/>
          </p:nvGrpSpPr>
          <p:grpSpPr bwMode="auto">
            <a:xfrm>
              <a:off x="1608" y="3681"/>
              <a:ext cx="654" cy="317"/>
              <a:chOff x="1804" y="3150"/>
              <a:chExt cx="688" cy="334"/>
            </a:xfrm>
          </p:grpSpPr>
          <p:sp>
            <p:nvSpPr>
              <p:cNvPr id="221283" name="Oval 99"/>
              <p:cNvSpPr>
                <a:spLocks noChangeAspect="1" noChangeArrowheads="1"/>
              </p:cNvSpPr>
              <p:nvPr/>
            </p:nvSpPr>
            <p:spPr bwMode="auto">
              <a:xfrm>
                <a:off x="2430" y="3150"/>
                <a:ext cx="62"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4" name="Oval 100"/>
              <p:cNvSpPr>
                <a:spLocks noChangeAspect="1" noChangeArrowheads="1"/>
              </p:cNvSpPr>
              <p:nvPr/>
            </p:nvSpPr>
            <p:spPr bwMode="auto">
              <a:xfrm>
                <a:off x="2292" y="3254"/>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5" name="Oval 101"/>
              <p:cNvSpPr>
                <a:spLocks noChangeAspect="1" noChangeArrowheads="1"/>
              </p:cNvSpPr>
              <p:nvPr/>
            </p:nvSpPr>
            <p:spPr bwMode="auto">
              <a:xfrm>
                <a:off x="2140" y="3336"/>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6" name="Oval 102"/>
              <p:cNvSpPr>
                <a:spLocks noChangeAspect="1" noChangeArrowheads="1"/>
              </p:cNvSpPr>
              <p:nvPr/>
            </p:nvSpPr>
            <p:spPr bwMode="auto">
              <a:xfrm>
                <a:off x="1973" y="3392"/>
                <a:ext cx="61" cy="61"/>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87" name="Oval 103"/>
              <p:cNvSpPr>
                <a:spLocks noChangeAspect="1" noChangeArrowheads="1"/>
              </p:cNvSpPr>
              <p:nvPr/>
            </p:nvSpPr>
            <p:spPr bwMode="auto">
              <a:xfrm>
                <a:off x="1804" y="3422"/>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288" name="Group 104"/>
            <p:cNvGrpSpPr>
              <a:grpSpLocks noChangeAspect="1"/>
            </p:cNvGrpSpPr>
            <p:nvPr/>
          </p:nvGrpSpPr>
          <p:grpSpPr bwMode="auto">
            <a:xfrm>
              <a:off x="838" y="3704"/>
              <a:ext cx="662" cy="298"/>
              <a:chOff x="994" y="3174"/>
              <a:chExt cx="697" cy="314"/>
            </a:xfrm>
          </p:grpSpPr>
          <p:sp>
            <p:nvSpPr>
              <p:cNvPr id="221289" name="Oval 105"/>
              <p:cNvSpPr>
                <a:spLocks noChangeAspect="1" noChangeArrowheads="1"/>
              </p:cNvSpPr>
              <p:nvPr/>
            </p:nvSpPr>
            <p:spPr bwMode="auto">
              <a:xfrm>
                <a:off x="1137" y="3274"/>
                <a:ext cx="62" cy="61"/>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0" name="Oval 106"/>
              <p:cNvSpPr>
                <a:spLocks noChangeAspect="1" noChangeArrowheads="1"/>
              </p:cNvSpPr>
              <p:nvPr/>
            </p:nvSpPr>
            <p:spPr bwMode="auto">
              <a:xfrm>
                <a:off x="994" y="3174"/>
                <a:ext cx="61"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1" name="Oval 107"/>
              <p:cNvSpPr>
                <a:spLocks noChangeAspect="1" noChangeArrowheads="1"/>
              </p:cNvSpPr>
              <p:nvPr/>
            </p:nvSpPr>
            <p:spPr bwMode="auto">
              <a:xfrm>
                <a:off x="1630" y="3426"/>
                <a:ext cx="61"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2" name="Oval 108"/>
              <p:cNvSpPr>
                <a:spLocks noChangeAspect="1" noChangeArrowheads="1"/>
              </p:cNvSpPr>
              <p:nvPr/>
            </p:nvSpPr>
            <p:spPr bwMode="auto">
              <a:xfrm>
                <a:off x="1459" y="3400"/>
                <a:ext cx="62"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3" name="Oval 109"/>
              <p:cNvSpPr>
                <a:spLocks noChangeAspect="1" noChangeArrowheads="1"/>
              </p:cNvSpPr>
              <p:nvPr/>
            </p:nvSpPr>
            <p:spPr bwMode="auto">
              <a:xfrm>
                <a:off x="1292" y="3349"/>
                <a:ext cx="62"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294" name="Group 110"/>
            <p:cNvGrpSpPr>
              <a:grpSpLocks noChangeAspect="1"/>
            </p:cNvGrpSpPr>
            <p:nvPr/>
          </p:nvGrpSpPr>
          <p:grpSpPr bwMode="auto">
            <a:xfrm>
              <a:off x="2295" y="2197"/>
              <a:ext cx="316" cy="653"/>
              <a:chOff x="2527" y="1589"/>
              <a:chExt cx="333" cy="687"/>
            </a:xfrm>
          </p:grpSpPr>
          <p:sp>
            <p:nvSpPr>
              <p:cNvPr id="221295" name="Oval 111"/>
              <p:cNvSpPr>
                <a:spLocks noChangeAspect="1" noChangeArrowheads="1"/>
              </p:cNvSpPr>
              <p:nvPr/>
            </p:nvSpPr>
            <p:spPr bwMode="auto">
              <a:xfrm>
                <a:off x="2527" y="1589"/>
                <a:ext cx="62"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6" name="Oval 112"/>
              <p:cNvSpPr>
                <a:spLocks noChangeAspect="1" noChangeArrowheads="1"/>
              </p:cNvSpPr>
              <p:nvPr/>
            </p:nvSpPr>
            <p:spPr bwMode="auto">
              <a:xfrm>
                <a:off x="2631" y="1727"/>
                <a:ext cx="62" cy="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7" name="Oval 113"/>
              <p:cNvSpPr>
                <a:spLocks noChangeAspect="1" noChangeArrowheads="1"/>
              </p:cNvSpPr>
              <p:nvPr/>
            </p:nvSpPr>
            <p:spPr bwMode="auto">
              <a:xfrm>
                <a:off x="2712" y="1879"/>
                <a:ext cx="62" cy="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8" name="Oval 114"/>
              <p:cNvSpPr>
                <a:spLocks noChangeAspect="1" noChangeArrowheads="1"/>
              </p:cNvSpPr>
              <p:nvPr/>
            </p:nvSpPr>
            <p:spPr bwMode="auto">
              <a:xfrm>
                <a:off x="2769" y="2046"/>
                <a:ext cx="61"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299" name="Oval 115"/>
              <p:cNvSpPr>
                <a:spLocks noChangeAspect="1" noChangeArrowheads="1"/>
              </p:cNvSpPr>
              <p:nvPr/>
            </p:nvSpPr>
            <p:spPr bwMode="auto">
              <a:xfrm>
                <a:off x="2799" y="2215"/>
                <a:ext cx="61"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00" name="Group 116"/>
            <p:cNvGrpSpPr>
              <a:grpSpLocks noChangeAspect="1"/>
            </p:cNvGrpSpPr>
            <p:nvPr/>
          </p:nvGrpSpPr>
          <p:grpSpPr bwMode="auto">
            <a:xfrm>
              <a:off x="2317" y="2958"/>
              <a:ext cx="298" cy="663"/>
              <a:chOff x="2550" y="2389"/>
              <a:chExt cx="314" cy="698"/>
            </a:xfrm>
          </p:grpSpPr>
          <p:sp>
            <p:nvSpPr>
              <p:cNvPr id="221301" name="Oval 117"/>
              <p:cNvSpPr>
                <a:spLocks noChangeAspect="1" noChangeArrowheads="1"/>
              </p:cNvSpPr>
              <p:nvPr/>
            </p:nvSpPr>
            <p:spPr bwMode="auto">
              <a:xfrm>
                <a:off x="2651" y="2882"/>
                <a:ext cx="61"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2" name="Oval 118"/>
              <p:cNvSpPr>
                <a:spLocks noChangeAspect="1" noChangeArrowheads="1"/>
              </p:cNvSpPr>
              <p:nvPr/>
            </p:nvSpPr>
            <p:spPr bwMode="auto">
              <a:xfrm>
                <a:off x="2550" y="3025"/>
                <a:ext cx="62"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3" name="Oval 119"/>
              <p:cNvSpPr>
                <a:spLocks noChangeAspect="1" noChangeArrowheads="1"/>
              </p:cNvSpPr>
              <p:nvPr/>
            </p:nvSpPr>
            <p:spPr bwMode="auto">
              <a:xfrm>
                <a:off x="2803" y="2389"/>
                <a:ext cx="61" cy="61"/>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4" name="Oval 120"/>
              <p:cNvSpPr>
                <a:spLocks noChangeAspect="1" noChangeArrowheads="1"/>
              </p:cNvSpPr>
              <p:nvPr/>
            </p:nvSpPr>
            <p:spPr bwMode="auto">
              <a:xfrm>
                <a:off x="2778" y="2559"/>
                <a:ext cx="62"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5" name="Oval 121"/>
              <p:cNvSpPr>
                <a:spLocks noChangeAspect="1" noChangeArrowheads="1"/>
              </p:cNvSpPr>
              <p:nvPr/>
            </p:nvSpPr>
            <p:spPr bwMode="auto">
              <a:xfrm>
                <a:off x="2726" y="2727"/>
                <a:ext cx="61"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06" name="Group 122"/>
            <p:cNvGrpSpPr>
              <a:grpSpLocks noChangeAspect="1"/>
            </p:cNvGrpSpPr>
            <p:nvPr/>
          </p:nvGrpSpPr>
          <p:grpSpPr bwMode="auto">
            <a:xfrm>
              <a:off x="811" y="1847"/>
              <a:ext cx="654" cy="316"/>
              <a:chOff x="966" y="1220"/>
              <a:chExt cx="688" cy="333"/>
            </a:xfrm>
          </p:grpSpPr>
          <p:sp>
            <p:nvSpPr>
              <p:cNvPr id="221307" name="Oval 123"/>
              <p:cNvSpPr>
                <a:spLocks noChangeAspect="1" noChangeArrowheads="1"/>
              </p:cNvSpPr>
              <p:nvPr/>
            </p:nvSpPr>
            <p:spPr bwMode="auto">
              <a:xfrm>
                <a:off x="966" y="1491"/>
                <a:ext cx="61"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8" name="Oval 124"/>
              <p:cNvSpPr>
                <a:spLocks noChangeAspect="1" noChangeArrowheads="1"/>
              </p:cNvSpPr>
              <p:nvPr/>
            </p:nvSpPr>
            <p:spPr bwMode="auto">
              <a:xfrm>
                <a:off x="1103" y="1388"/>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09" name="Oval 125"/>
              <p:cNvSpPr>
                <a:spLocks noChangeAspect="1" noChangeArrowheads="1"/>
              </p:cNvSpPr>
              <p:nvPr/>
            </p:nvSpPr>
            <p:spPr bwMode="auto">
              <a:xfrm>
                <a:off x="1255" y="1307"/>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0" name="Oval 126"/>
              <p:cNvSpPr>
                <a:spLocks noChangeAspect="1" noChangeArrowheads="1"/>
              </p:cNvSpPr>
              <p:nvPr/>
            </p:nvSpPr>
            <p:spPr bwMode="auto">
              <a:xfrm>
                <a:off x="1423" y="1250"/>
                <a:ext cx="61"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1" name="Oval 127"/>
              <p:cNvSpPr>
                <a:spLocks noChangeAspect="1" noChangeArrowheads="1"/>
              </p:cNvSpPr>
              <p:nvPr/>
            </p:nvSpPr>
            <p:spPr bwMode="auto">
              <a:xfrm>
                <a:off x="1592" y="1220"/>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12" name="Group 128"/>
            <p:cNvGrpSpPr>
              <a:grpSpLocks noChangeAspect="1"/>
            </p:cNvGrpSpPr>
            <p:nvPr/>
          </p:nvGrpSpPr>
          <p:grpSpPr bwMode="auto">
            <a:xfrm>
              <a:off x="1572" y="1843"/>
              <a:ext cx="663" cy="299"/>
              <a:chOff x="1766" y="1216"/>
              <a:chExt cx="698" cy="315"/>
            </a:xfrm>
          </p:grpSpPr>
          <p:sp>
            <p:nvSpPr>
              <p:cNvPr id="221313" name="Oval 129"/>
              <p:cNvSpPr>
                <a:spLocks noChangeAspect="1" noChangeArrowheads="1"/>
              </p:cNvSpPr>
              <p:nvPr/>
            </p:nvSpPr>
            <p:spPr bwMode="auto">
              <a:xfrm>
                <a:off x="2258" y="1369"/>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4" name="Oval 130"/>
              <p:cNvSpPr>
                <a:spLocks noChangeAspect="1" noChangeArrowheads="1"/>
              </p:cNvSpPr>
              <p:nvPr/>
            </p:nvSpPr>
            <p:spPr bwMode="auto">
              <a:xfrm>
                <a:off x="2402" y="1469"/>
                <a:ext cx="62" cy="62"/>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5" name="Oval 131"/>
              <p:cNvSpPr>
                <a:spLocks noChangeAspect="1" noChangeArrowheads="1"/>
              </p:cNvSpPr>
              <p:nvPr/>
            </p:nvSpPr>
            <p:spPr bwMode="auto">
              <a:xfrm>
                <a:off x="1766" y="1216"/>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6" name="Oval 132"/>
              <p:cNvSpPr>
                <a:spLocks noChangeAspect="1" noChangeArrowheads="1"/>
              </p:cNvSpPr>
              <p:nvPr/>
            </p:nvSpPr>
            <p:spPr bwMode="auto">
              <a:xfrm>
                <a:off x="1936" y="1241"/>
                <a:ext cx="61" cy="62"/>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7" name="Oval 133"/>
              <p:cNvSpPr>
                <a:spLocks noChangeAspect="1" noChangeArrowheads="1"/>
              </p:cNvSpPr>
              <p:nvPr/>
            </p:nvSpPr>
            <p:spPr bwMode="auto">
              <a:xfrm>
                <a:off x="2104" y="1292"/>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221318" name="Oval 134"/>
            <p:cNvSpPr>
              <a:spLocks noChangeAspect="1" noChangeArrowheads="1"/>
            </p:cNvSpPr>
            <p:nvPr/>
          </p:nvSpPr>
          <p:spPr bwMode="auto">
            <a:xfrm>
              <a:off x="1357" y="2744"/>
              <a:ext cx="355" cy="355"/>
            </a:xfrm>
            <a:prstGeom prst="ellipse">
              <a:avLst/>
            </a:prstGeom>
            <a:solidFill>
              <a:srgbClr val="FFFF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19" name="Oval 135"/>
            <p:cNvSpPr>
              <a:spLocks noChangeAspect="1" noChangeArrowheads="1"/>
            </p:cNvSpPr>
            <p:nvPr/>
          </p:nvSpPr>
          <p:spPr bwMode="auto">
            <a:xfrm>
              <a:off x="1425" y="2812"/>
              <a:ext cx="219" cy="219"/>
            </a:xfrm>
            <a:prstGeom prst="ellipse">
              <a:avLst/>
            </a:prstGeom>
            <a:solidFill>
              <a:srgbClr val="FFFF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0" name="Oval 136"/>
            <p:cNvSpPr>
              <a:spLocks noChangeAspect="1" noChangeArrowheads="1"/>
            </p:cNvSpPr>
            <p:nvPr/>
          </p:nvSpPr>
          <p:spPr bwMode="auto">
            <a:xfrm>
              <a:off x="1380" y="2845"/>
              <a:ext cx="45" cy="45"/>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1" name="Oval 137"/>
            <p:cNvSpPr>
              <a:spLocks noChangeAspect="1" noChangeArrowheads="1"/>
            </p:cNvSpPr>
            <p:nvPr/>
          </p:nvSpPr>
          <p:spPr bwMode="auto">
            <a:xfrm>
              <a:off x="1642" y="2956"/>
              <a:ext cx="46"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2" name="Oval 138"/>
            <p:cNvSpPr>
              <a:spLocks noChangeAspect="1" noChangeArrowheads="1"/>
            </p:cNvSpPr>
            <p:nvPr/>
          </p:nvSpPr>
          <p:spPr bwMode="auto">
            <a:xfrm>
              <a:off x="1455" y="3030"/>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3" name="Oval 139"/>
            <p:cNvSpPr>
              <a:spLocks noChangeAspect="1" noChangeArrowheads="1"/>
            </p:cNvSpPr>
            <p:nvPr/>
          </p:nvSpPr>
          <p:spPr bwMode="auto">
            <a:xfrm>
              <a:off x="1568" y="2768"/>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4" name="Oval 140"/>
            <p:cNvSpPr>
              <a:spLocks noChangeAspect="1" noChangeArrowheads="1"/>
            </p:cNvSpPr>
            <p:nvPr/>
          </p:nvSpPr>
          <p:spPr bwMode="auto">
            <a:xfrm>
              <a:off x="1455" y="2767"/>
              <a:ext cx="45" cy="45"/>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5" name="Oval 141"/>
            <p:cNvSpPr>
              <a:spLocks noChangeAspect="1" noChangeArrowheads="1"/>
            </p:cNvSpPr>
            <p:nvPr/>
          </p:nvSpPr>
          <p:spPr bwMode="auto">
            <a:xfrm>
              <a:off x="1562" y="3031"/>
              <a:ext cx="46"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6" name="Oval 142"/>
            <p:cNvSpPr>
              <a:spLocks noChangeAspect="1" noChangeArrowheads="1"/>
            </p:cNvSpPr>
            <p:nvPr/>
          </p:nvSpPr>
          <p:spPr bwMode="auto">
            <a:xfrm>
              <a:off x="1377" y="2951"/>
              <a:ext cx="45" cy="46"/>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27" name="Oval 143"/>
            <p:cNvSpPr>
              <a:spLocks noChangeAspect="1" noChangeArrowheads="1"/>
            </p:cNvSpPr>
            <p:nvPr/>
          </p:nvSpPr>
          <p:spPr bwMode="auto">
            <a:xfrm>
              <a:off x="1643" y="2845"/>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328" name="Group 144"/>
            <p:cNvGrpSpPr>
              <a:grpSpLocks/>
            </p:cNvGrpSpPr>
            <p:nvPr/>
          </p:nvGrpSpPr>
          <p:grpSpPr bwMode="auto">
            <a:xfrm rot="2700000">
              <a:off x="1404" y="2922"/>
              <a:ext cx="459" cy="192"/>
              <a:chOff x="1440" y="2826"/>
              <a:chExt cx="459" cy="192"/>
            </a:xfrm>
          </p:grpSpPr>
          <p:sp>
            <p:nvSpPr>
              <p:cNvPr id="221329" name="Rectangle 145"/>
              <p:cNvSpPr>
                <a:spLocks noChangeAspect="1" noChangeArrowheads="1"/>
              </p:cNvSpPr>
              <p:nvPr/>
            </p:nvSpPr>
            <p:spPr bwMode="auto">
              <a:xfrm>
                <a:off x="1534" y="2901"/>
                <a:ext cx="365" cy="45"/>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330" name="Group 146"/>
              <p:cNvGrpSpPr>
                <a:grpSpLocks/>
              </p:cNvGrpSpPr>
              <p:nvPr/>
            </p:nvGrpSpPr>
            <p:grpSpPr bwMode="auto">
              <a:xfrm>
                <a:off x="1440" y="2826"/>
                <a:ext cx="192" cy="192"/>
                <a:chOff x="1440" y="2826"/>
                <a:chExt cx="192" cy="192"/>
              </a:xfrm>
            </p:grpSpPr>
            <p:sp>
              <p:nvSpPr>
                <p:cNvPr id="221331" name="AutoShape 147"/>
                <p:cNvSpPr>
                  <a:spLocks noChangeAspect="1" noChangeArrowheads="1"/>
                </p:cNvSpPr>
                <p:nvPr/>
              </p:nvSpPr>
              <p:spPr bwMode="auto">
                <a:xfrm rot="16200000">
                  <a:off x="1440" y="2826"/>
                  <a:ext cx="192" cy="192"/>
                </a:xfrm>
                <a:custGeom>
                  <a:avLst/>
                  <a:gdLst>
                    <a:gd name="G0" fmla="+- 7409 0 0"/>
                    <a:gd name="G1" fmla="+- -9170264 0 0"/>
                    <a:gd name="G2" fmla="+- 0 0 -9170264"/>
                    <a:gd name="T0" fmla="*/ 0 256 1"/>
                    <a:gd name="T1" fmla="*/ 180 256 1"/>
                    <a:gd name="G3" fmla="+- -9170264 T0 T1"/>
                    <a:gd name="T2" fmla="*/ 0 256 1"/>
                    <a:gd name="T3" fmla="*/ 90 256 1"/>
                    <a:gd name="G4" fmla="+- -9170264 T2 T3"/>
                    <a:gd name="G5" fmla="*/ G4 2 1"/>
                    <a:gd name="T4" fmla="*/ 90 256 1"/>
                    <a:gd name="T5" fmla="*/ 0 256 1"/>
                    <a:gd name="G6" fmla="+- -9170264 T4 T5"/>
                    <a:gd name="G7" fmla="*/ G6 2 1"/>
                    <a:gd name="G8" fmla="abs -9170264"/>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09"/>
                    <a:gd name="G18" fmla="*/ 7409 1 2"/>
                    <a:gd name="G19" fmla="+- G18 5400 0"/>
                    <a:gd name="G20" fmla="cos G19 -9170264"/>
                    <a:gd name="G21" fmla="sin G19 -9170264"/>
                    <a:gd name="G22" fmla="+- G20 10800 0"/>
                    <a:gd name="G23" fmla="+- G21 10800 0"/>
                    <a:gd name="G24" fmla="+- 10800 0 G20"/>
                    <a:gd name="G25" fmla="+- 7409 10800 0"/>
                    <a:gd name="G26" fmla="?: G9 G17 G25"/>
                    <a:gd name="G27" fmla="?: G9 0 21600"/>
                    <a:gd name="G28" fmla="cos 10800 -9170264"/>
                    <a:gd name="G29" fmla="sin 10800 -9170264"/>
                    <a:gd name="G30" fmla="sin 7409 -9170264"/>
                    <a:gd name="G31" fmla="+- G28 10800 0"/>
                    <a:gd name="G32" fmla="+- G29 10800 0"/>
                    <a:gd name="G33" fmla="+- G30 10800 0"/>
                    <a:gd name="G34" fmla="?: G4 0 G31"/>
                    <a:gd name="G35" fmla="?: -9170264 G34 0"/>
                    <a:gd name="G36" fmla="?: G6 G35 G31"/>
                    <a:gd name="G37" fmla="+- 21600 0 G36"/>
                    <a:gd name="G38" fmla="?: G4 0 G33"/>
                    <a:gd name="G39" fmla="?: -9170264 G38 G32"/>
                    <a:gd name="G40" fmla="?: G6 G39 0"/>
                    <a:gd name="G41" fmla="?: G4 G32 21600"/>
                    <a:gd name="G42" fmla="?: G6 G41 G33"/>
                    <a:gd name="T12" fmla="*/ 10800 w 21600"/>
                    <a:gd name="T13" fmla="*/ 0 h 21600"/>
                    <a:gd name="T14" fmla="*/ 3832 w 21600"/>
                    <a:gd name="T15" fmla="*/ 4938 h 21600"/>
                    <a:gd name="T16" fmla="*/ 10800 w 21600"/>
                    <a:gd name="T17" fmla="*/ 3391 h 21600"/>
                    <a:gd name="T18" fmla="*/ 17768 w 21600"/>
                    <a:gd name="T19" fmla="*/ 49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130" y="6030"/>
                      </a:moveTo>
                      <a:cubicBezTo>
                        <a:pt x="6538" y="4357"/>
                        <a:pt x="8613" y="3390"/>
                        <a:pt x="10800" y="3390"/>
                      </a:cubicBezTo>
                      <a:cubicBezTo>
                        <a:pt x="12986" y="3390"/>
                        <a:pt x="15061" y="4357"/>
                        <a:pt x="16469" y="6030"/>
                      </a:cubicBezTo>
                      <a:lnTo>
                        <a:pt x="19064" y="3847"/>
                      </a:lnTo>
                      <a:cubicBezTo>
                        <a:pt x="17012" y="1408"/>
                        <a:pt x="13987" y="0"/>
                        <a:pt x="10799" y="0"/>
                      </a:cubicBezTo>
                      <a:cubicBezTo>
                        <a:pt x="7612" y="0"/>
                        <a:pt x="4587" y="1408"/>
                        <a:pt x="2535" y="3847"/>
                      </a:cubicBezTo>
                      <a:close/>
                    </a:path>
                  </a:pathLst>
                </a:cu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32" name="Oval 148"/>
                <p:cNvSpPr>
                  <a:spLocks noChangeAspect="1" noChangeArrowheads="1"/>
                </p:cNvSpPr>
                <p:nvPr/>
              </p:nvSpPr>
              <p:spPr bwMode="auto">
                <a:xfrm>
                  <a:off x="1514" y="2899"/>
                  <a:ext cx="45" cy="45"/>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33" name="Line 149"/>
                <p:cNvSpPr>
                  <a:spLocks noChangeAspect="1" noChangeShapeType="1"/>
                </p:cNvSpPr>
                <p:nvPr/>
              </p:nvSpPr>
              <p:spPr bwMode="auto">
                <a:xfrm>
                  <a:off x="1440" y="2922"/>
                  <a:ext cx="96"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sp>
          <p:nvSpPr>
            <p:cNvPr id="221334" name="AutoShape 150"/>
            <p:cNvSpPr>
              <a:spLocks noChangeArrowheads="1"/>
            </p:cNvSpPr>
            <p:nvPr/>
          </p:nvSpPr>
          <p:spPr bwMode="auto">
            <a:xfrm rot="2700000">
              <a:off x="432" y="1872"/>
              <a:ext cx="336" cy="240"/>
            </a:xfrm>
            <a:prstGeom prst="rightArrow">
              <a:avLst>
                <a:gd name="adj1" fmla="val 50000"/>
                <a:gd name="adj2" fmla="val 3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35" name="Group 151"/>
          <p:cNvGrpSpPr>
            <a:grpSpLocks/>
          </p:cNvGrpSpPr>
          <p:nvPr/>
        </p:nvGrpSpPr>
        <p:grpSpPr bwMode="auto">
          <a:xfrm>
            <a:off x="444500" y="3917052"/>
            <a:ext cx="3048000" cy="2619375"/>
            <a:chOff x="96" y="1843"/>
            <a:chExt cx="2519" cy="2159"/>
          </a:xfrm>
        </p:grpSpPr>
        <p:sp>
          <p:nvSpPr>
            <p:cNvPr id="221336" name="Oval 152"/>
            <p:cNvSpPr>
              <a:spLocks noChangeAspect="1" noChangeArrowheads="1"/>
            </p:cNvSpPr>
            <p:nvPr/>
          </p:nvSpPr>
          <p:spPr bwMode="auto">
            <a:xfrm>
              <a:off x="1008" y="2398"/>
              <a:ext cx="1050" cy="1050"/>
            </a:xfrm>
            <a:prstGeom prst="ellipse">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37" name="Oval 153"/>
            <p:cNvSpPr>
              <a:spLocks noChangeAspect="1" noChangeArrowheads="1"/>
            </p:cNvSpPr>
            <p:nvPr/>
          </p:nvSpPr>
          <p:spPr bwMode="auto">
            <a:xfrm>
              <a:off x="486" y="1878"/>
              <a:ext cx="2100" cy="209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338" name="Group 154"/>
            <p:cNvGrpSpPr>
              <a:grpSpLocks noChangeAspect="1"/>
            </p:cNvGrpSpPr>
            <p:nvPr/>
          </p:nvGrpSpPr>
          <p:grpSpPr bwMode="auto">
            <a:xfrm>
              <a:off x="461" y="2994"/>
              <a:ext cx="316" cy="653"/>
              <a:chOff x="597" y="2427"/>
              <a:chExt cx="333" cy="687"/>
            </a:xfrm>
          </p:grpSpPr>
          <p:sp>
            <p:nvSpPr>
              <p:cNvPr id="221339" name="Oval 155"/>
              <p:cNvSpPr>
                <a:spLocks noChangeAspect="1" noChangeArrowheads="1"/>
              </p:cNvSpPr>
              <p:nvPr/>
            </p:nvSpPr>
            <p:spPr bwMode="auto">
              <a:xfrm>
                <a:off x="868" y="3052"/>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0" name="Oval 156"/>
              <p:cNvSpPr>
                <a:spLocks noChangeAspect="1" noChangeArrowheads="1"/>
              </p:cNvSpPr>
              <p:nvPr/>
            </p:nvSpPr>
            <p:spPr bwMode="auto">
              <a:xfrm>
                <a:off x="765" y="2915"/>
                <a:ext cx="61"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1" name="Oval 157"/>
              <p:cNvSpPr>
                <a:spLocks noChangeAspect="1" noChangeArrowheads="1"/>
              </p:cNvSpPr>
              <p:nvPr/>
            </p:nvSpPr>
            <p:spPr bwMode="auto">
              <a:xfrm>
                <a:off x="683" y="2763"/>
                <a:ext cx="61"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2" name="Oval 158"/>
              <p:cNvSpPr>
                <a:spLocks noChangeAspect="1" noChangeArrowheads="1"/>
              </p:cNvSpPr>
              <p:nvPr/>
            </p:nvSpPr>
            <p:spPr bwMode="auto">
              <a:xfrm>
                <a:off x="627" y="2596"/>
                <a:ext cx="61"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3" name="Oval 159"/>
              <p:cNvSpPr>
                <a:spLocks noChangeAspect="1" noChangeArrowheads="1"/>
              </p:cNvSpPr>
              <p:nvPr/>
            </p:nvSpPr>
            <p:spPr bwMode="auto">
              <a:xfrm>
                <a:off x="597" y="2427"/>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44" name="Group 160"/>
            <p:cNvGrpSpPr>
              <a:grpSpLocks noChangeAspect="1"/>
            </p:cNvGrpSpPr>
            <p:nvPr/>
          </p:nvGrpSpPr>
          <p:grpSpPr bwMode="auto">
            <a:xfrm>
              <a:off x="456" y="2224"/>
              <a:ext cx="298" cy="663"/>
              <a:chOff x="592" y="1617"/>
              <a:chExt cx="314" cy="698"/>
            </a:xfrm>
          </p:grpSpPr>
          <p:sp>
            <p:nvSpPr>
              <p:cNvPr id="221345" name="Oval 161"/>
              <p:cNvSpPr>
                <a:spLocks noChangeAspect="1" noChangeArrowheads="1"/>
              </p:cNvSpPr>
              <p:nvPr/>
            </p:nvSpPr>
            <p:spPr bwMode="auto">
              <a:xfrm>
                <a:off x="745" y="1761"/>
                <a:ext cx="61"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6" name="Oval 162"/>
              <p:cNvSpPr>
                <a:spLocks noChangeAspect="1" noChangeArrowheads="1"/>
              </p:cNvSpPr>
              <p:nvPr/>
            </p:nvSpPr>
            <p:spPr bwMode="auto">
              <a:xfrm>
                <a:off x="844" y="1617"/>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7" name="Oval 163"/>
              <p:cNvSpPr>
                <a:spLocks noChangeAspect="1" noChangeArrowheads="1"/>
              </p:cNvSpPr>
              <p:nvPr/>
            </p:nvSpPr>
            <p:spPr bwMode="auto">
              <a:xfrm>
                <a:off x="592" y="2253"/>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8" name="Oval 164"/>
              <p:cNvSpPr>
                <a:spLocks noChangeAspect="1" noChangeArrowheads="1"/>
              </p:cNvSpPr>
              <p:nvPr/>
            </p:nvSpPr>
            <p:spPr bwMode="auto">
              <a:xfrm>
                <a:off x="619" y="2082"/>
                <a:ext cx="62" cy="61"/>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49" name="Oval 165"/>
              <p:cNvSpPr>
                <a:spLocks noChangeAspect="1" noChangeArrowheads="1"/>
              </p:cNvSpPr>
              <p:nvPr/>
            </p:nvSpPr>
            <p:spPr bwMode="auto">
              <a:xfrm>
                <a:off x="669" y="1915"/>
                <a:ext cx="62" cy="62"/>
              </a:xfrm>
              <a:prstGeom prst="ellipse">
                <a:avLst/>
              </a:prstGeom>
              <a:solidFill>
                <a:srgbClr val="00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50" name="Group 166"/>
            <p:cNvGrpSpPr>
              <a:grpSpLocks noChangeAspect="1"/>
            </p:cNvGrpSpPr>
            <p:nvPr/>
          </p:nvGrpSpPr>
          <p:grpSpPr bwMode="auto">
            <a:xfrm>
              <a:off x="1608" y="3681"/>
              <a:ext cx="654" cy="317"/>
              <a:chOff x="1804" y="3150"/>
              <a:chExt cx="688" cy="334"/>
            </a:xfrm>
          </p:grpSpPr>
          <p:sp>
            <p:nvSpPr>
              <p:cNvPr id="221351" name="Oval 167"/>
              <p:cNvSpPr>
                <a:spLocks noChangeAspect="1" noChangeArrowheads="1"/>
              </p:cNvSpPr>
              <p:nvPr/>
            </p:nvSpPr>
            <p:spPr bwMode="auto">
              <a:xfrm>
                <a:off x="2430" y="3150"/>
                <a:ext cx="62"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2" name="Oval 168"/>
              <p:cNvSpPr>
                <a:spLocks noChangeAspect="1" noChangeArrowheads="1"/>
              </p:cNvSpPr>
              <p:nvPr/>
            </p:nvSpPr>
            <p:spPr bwMode="auto">
              <a:xfrm>
                <a:off x="2292" y="3254"/>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3" name="Oval 169"/>
              <p:cNvSpPr>
                <a:spLocks noChangeAspect="1" noChangeArrowheads="1"/>
              </p:cNvSpPr>
              <p:nvPr/>
            </p:nvSpPr>
            <p:spPr bwMode="auto">
              <a:xfrm>
                <a:off x="2140" y="3336"/>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4" name="Oval 170"/>
              <p:cNvSpPr>
                <a:spLocks noChangeAspect="1" noChangeArrowheads="1"/>
              </p:cNvSpPr>
              <p:nvPr/>
            </p:nvSpPr>
            <p:spPr bwMode="auto">
              <a:xfrm>
                <a:off x="1973" y="3392"/>
                <a:ext cx="61" cy="61"/>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5" name="Oval 171"/>
              <p:cNvSpPr>
                <a:spLocks noChangeAspect="1" noChangeArrowheads="1"/>
              </p:cNvSpPr>
              <p:nvPr/>
            </p:nvSpPr>
            <p:spPr bwMode="auto">
              <a:xfrm>
                <a:off x="1804" y="3422"/>
                <a:ext cx="61" cy="62"/>
              </a:xfrm>
              <a:prstGeom prst="ellipse">
                <a:avLst/>
              </a:prstGeom>
              <a:solidFill>
                <a:srgbClr val="CC99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56" name="Group 172"/>
            <p:cNvGrpSpPr>
              <a:grpSpLocks noChangeAspect="1"/>
            </p:cNvGrpSpPr>
            <p:nvPr/>
          </p:nvGrpSpPr>
          <p:grpSpPr bwMode="auto">
            <a:xfrm>
              <a:off x="838" y="3704"/>
              <a:ext cx="662" cy="298"/>
              <a:chOff x="994" y="3174"/>
              <a:chExt cx="697" cy="314"/>
            </a:xfrm>
          </p:grpSpPr>
          <p:sp>
            <p:nvSpPr>
              <p:cNvPr id="221357" name="Oval 173"/>
              <p:cNvSpPr>
                <a:spLocks noChangeAspect="1" noChangeArrowheads="1"/>
              </p:cNvSpPr>
              <p:nvPr/>
            </p:nvSpPr>
            <p:spPr bwMode="auto">
              <a:xfrm>
                <a:off x="1137" y="3274"/>
                <a:ext cx="62" cy="61"/>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8" name="Oval 174"/>
              <p:cNvSpPr>
                <a:spLocks noChangeAspect="1" noChangeArrowheads="1"/>
              </p:cNvSpPr>
              <p:nvPr/>
            </p:nvSpPr>
            <p:spPr bwMode="auto">
              <a:xfrm>
                <a:off x="994" y="3174"/>
                <a:ext cx="61"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59" name="Oval 175"/>
              <p:cNvSpPr>
                <a:spLocks noChangeAspect="1" noChangeArrowheads="1"/>
              </p:cNvSpPr>
              <p:nvPr/>
            </p:nvSpPr>
            <p:spPr bwMode="auto">
              <a:xfrm>
                <a:off x="1630" y="3426"/>
                <a:ext cx="61"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0" name="Oval 176"/>
              <p:cNvSpPr>
                <a:spLocks noChangeAspect="1" noChangeArrowheads="1"/>
              </p:cNvSpPr>
              <p:nvPr/>
            </p:nvSpPr>
            <p:spPr bwMode="auto">
              <a:xfrm>
                <a:off x="1459" y="3400"/>
                <a:ext cx="62"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1" name="Oval 177"/>
              <p:cNvSpPr>
                <a:spLocks noChangeAspect="1" noChangeArrowheads="1"/>
              </p:cNvSpPr>
              <p:nvPr/>
            </p:nvSpPr>
            <p:spPr bwMode="auto">
              <a:xfrm>
                <a:off x="1292" y="3349"/>
                <a:ext cx="62" cy="62"/>
              </a:xfrm>
              <a:prstGeom prst="ellipse">
                <a:avLst/>
              </a:prstGeom>
              <a:solidFill>
                <a:srgbClr val="FF00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62" name="Group 178"/>
            <p:cNvGrpSpPr>
              <a:grpSpLocks noChangeAspect="1"/>
            </p:cNvGrpSpPr>
            <p:nvPr/>
          </p:nvGrpSpPr>
          <p:grpSpPr bwMode="auto">
            <a:xfrm>
              <a:off x="2295" y="2197"/>
              <a:ext cx="316" cy="653"/>
              <a:chOff x="2527" y="1589"/>
              <a:chExt cx="333" cy="687"/>
            </a:xfrm>
          </p:grpSpPr>
          <p:sp>
            <p:nvSpPr>
              <p:cNvPr id="221363" name="Oval 179"/>
              <p:cNvSpPr>
                <a:spLocks noChangeAspect="1" noChangeArrowheads="1"/>
              </p:cNvSpPr>
              <p:nvPr/>
            </p:nvSpPr>
            <p:spPr bwMode="auto">
              <a:xfrm>
                <a:off x="2527" y="1589"/>
                <a:ext cx="62"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4" name="Oval 180"/>
              <p:cNvSpPr>
                <a:spLocks noChangeAspect="1" noChangeArrowheads="1"/>
              </p:cNvSpPr>
              <p:nvPr/>
            </p:nvSpPr>
            <p:spPr bwMode="auto">
              <a:xfrm>
                <a:off x="2631" y="1727"/>
                <a:ext cx="62" cy="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5" name="Oval 181"/>
              <p:cNvSpPr>
                <a:spLocks noChangeAspect="1" noChangeArrowheads="1"/>
              </p:cNvSpPr>
              <p:nvPr/>
            </p:nvSpPr>
            <p:spPr bwMode="auto">
              <a:xfrm>
                <a:off x="2712" y="1879"/>
                <a:ext cx="62" cy="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6" name="Oval 182"/>
              <p:cNvSpPr>
                <a:spLocks noChangeAspect="1" noChangeArrowheads="1"/>
              </p:cNvSpPr>
              <p:nvPr/>
            </p:nvSpPr>
            <p:spPr bwMode="auto">
              <a:xfrm>
                <a:off x="2769" y="2046"/>
                <a:ext cx="61"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67" name="Oval 183"/>
              <p:cNvSpPr>
                <a:spLocks noChangeAspect="1" noChangeArrowheads="1"/>
              </p:cNvSpPr>
              <p:nvPr/>
            </p:nvSpPr>
            <p:spPr bwMode="auto">
              <a:xfrm>
                <a:off x="2799" y="2215"/>
                <a:ext cx="61" cy="61"/>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68" name="Group 184"/>
            <p:cNvGrpSpPr>
              <a:grpSpLocks noChangeAspect="1"/>
            </p:cNvGrpSpPr>
            <p:nvPr/>
          </p:nvGrpSpPr>
          <p:grpSpPr bwMode="auto">
            <a:xfrm>
              <a:off x="2317" y="2958"/>
              <a:ext cx="298" cy="663"/>
              <a:chOff x="2550" y="2389"/>
              <a:chExt cx="314" cy="698"/>
            </a:xfrm>
          </p:grpSpPr>
          <p:sp>
            <p:nvSpPr>
              <p:cNvPr id="221369" name="Oval 185"/>
              <p:cNvSpPr>
                <a:spLocks noChangeAspect="1" noChangeArrowheads="1"/>
              </p:cNvSpPr>
              <p:nvPr/>
            </p:nvSpPr>
            <p:spPr bwMode="auto">
              <a:xfrm>
                <a:off x="2651" y="2882"/>
                <a:ext cx="61"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0" name="Oval 186"/>
              <p:cNvSpPr>
                <a:spLocks noChangeAspect="1" noChangeArrowheads="1"/>
              </p:cNvSpPr>
              <p:nvPr/>
            </p:nvSpPr>
            <p:spPr bwMode="auto">
              <a:xfrm>
                <a:off x="2550" y="3025"/>
                <a:ext cx="62"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1" name="Oval 187"/>
              <p:cNvSpPr>
                <a:spLocks noChangeAspect="1" noChangeArrowheads="1"/>
              </p:cNvSpPr>
              <p:nvPr/>
            </p:nvSpPr>
            <p:spPr bwMode="auto">
              <a:xfrm>
                <a:off x="2803" y="2389"/>
                <a:ext cx="61" cy="61"/>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2" name="Oval 188"/>
              <p:cNvSpPr>
                <a:spLocks noChangeAspect="1" noChangeArrowheads="1"/>
              </p:cNvSpPr>
              <p:nvPr/>
            </p:nvSpPr>
            <p:spPr bwMode="auto">
              <a:xfrm>
                <a:off x="2778" y="2559"/>
                <a:ext cx="62"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3" name="Oval 189"/>
              <p:cNvSpPr>
                <a:spLocks noChangeAspect="1" noChangeArrowheads="1"/>
              </p:cNvSpPr>
              <p:nvPr/>
            </p:nvSpPr>
            <p:spPr bwMode="auto">
              <a:xfrm>
                <a:off x="2726" y="2727"/>
                <a:ext cx="61" cy="62"/>
              </a:xfrm>
              <a:prstGeom prst="ellipse">
                <a:avLst/>
              </a:prstGeom>
              <a:solidFill>
                <a:srgbClr val="00808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74" name="Group 190"/>
            <p:cNvGrpSpPr>
              <a:grpSpLocks noChangeAspect="1"/>
            </p:cNvGrpSpPr>
            <p:nvPr/>
          </p:nvGrpSpPr>
          <p:grpSpPr bwMode="auto">
            <a:xfrm>
              <a:off x="811" y="1847"/>
              <a:ext cx="654" cy="316"/>
              <a:chOff x="966" y="1220"/>
              <a:chExt cx="688" cy="333"/>
            </a:xfrm>
          </p:grpSpPr>
          <p:sp>
            <p:nvSpPr>
              <p:cNvPr id="221375" name="Oval 191"/>
              <p:cNvSpPr>
                <a:spLocks noChangeAspect="1" noChangeArrowheads="1"/>
              </p:cNvSpPr>
              <p:nvPr/>
            </p:nvSpPr>
            <p:spPr bwMode="auto">
              <a:xfrm>
                <a:off x="966" y="1491"/>
                <a:ext cx="61" cy="62"/>
              </a:xfrm>
              <a:prstGeom prst="ellipse">
                <a:avLst/>
              </a:prstGeom>
              <a:solidFill>
                <a:srgbClr val="FF99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6" name="Oval 192"/>
              <p:cNvSpPr>
                <a:spLocks noChangeAspect="1" noChangeArrowheads="1"/>
              </p:cNvSpPr>
              <p:nvPr/>
            </p:nvSpPr>
            <p:spPr bwMode="auto">
              <a:xfrm>
                <a:off x="1103" y="1388"/>
                <a:ext cx="62" cy="61"/>
              </a:xfrm>
              <a:prstGeom prst="ellipse">
                <a:avLst/>
              </a:prstGeom>
              <a:solidFill>
                <a:srgbClr val="FF99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7" name="Oval 193"/>
              <p:cNvSpPr>
                <a:spLocks noChangeAspect="1" noChangeArrowheads="1"/>
              </p:cNvSpPr>
              <p:nvPr/>
            </p:nvSpPr>
            <p:spPr bwMode="auto">
              <a:xfrm>
                <a:off x="1255" y="1307"/>
                <a:ext cx="62" cy="61"/>
              </a:xfrm>
              <a:prstGeom prst="ellipse">
                <a:avLst/>
              </a:prstGeom>
              <a:solidFill>
                <a:srgbClr val="FF99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8" name="Oval 194"/>
              <p:cNvSpPr>
                <a:spLocks noChangeAspect="1" noChangeArrowheads="1"/>
              </p:cNvSpPr>
              <p:nvPr/>
            </p:nvSpPr>
            <p:spPr bwMode="auto">
              <a:xfrm>
                <a:off x="1423" y="1250"/>
                <a:ext cx="61" cy="61"/>
              </a:xfrm>
              <a:prstGeom prst="ellipse">
                <a:avLst/>
              </a:prstGeom>
              <a:solidFill>
                <a:srgbClr val="FF99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79" name="Oval 195"/>
              <p:cNvSpPr>
                <a:spLocks noChangeAspect="1" noChangeArrowheads="1"/>
              </p:cNvSpPr>
              <p:nvPr/>
            </p:nvSpPr>
            <p:spPr bwMode="auto">
              <a:xfrm>
                <a:off x="1592" y="1220"/>
                <a:ext cx="62" cy="61"/>
              </a:xfrm>
              <a:prstGeom prst="ellipse">
                <a:avLst/>
              </a:prstGeom>
              <a:solidFill>
                <a:srgbClr val="FF99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21380" name="Group 196"/>
            <p:cNvGrpSpPr>
              <a:grpSpLocks noChangeAspect="1"/>
            </p:cNvGrpSpPr>
            <p:nvPr/>
          </p:nvGrpSpPr>
          <p:grpSpPr bwMode="auto">
            <a:xfrm>
              <a:off x="1572" y="1843"/>
              <a:ext cx="663" cy="299"/>
              <a:chOff x="1766" y="1216"/>
              <a:chExt cx="698" cy="315"/>
            </a:xfrm>
          </p:grpSpPr>
          <p:sp>
            <p:nvSpPr>
              <p:cNvPr id="221381" name="Oval 197"/>
              <p:cNvSpPr>
                <a:spLocks noChangeAspect="1" noChangeArrowheads="1"/>
              </p:cNvSpPr>
              <p:nvPr/>
            </p:nvSpPr>
            <p:spPr bwMode="auto">
              <a:xfrm>
                <a:off x="2258" y="1369"/>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2" name="Oval 198"/>
              <p:cNvSpPr>
                <a:spLocks noChangeAspect="1" noChangeArrowheads="1"/>
              </p:cNvSpPr>
              <p:nvPr/>
            </p:nvSpPr>
            <p:spPr bwMode="auto">
              <a:xfrm>
                <a:off x="2402" y="1469"/>
                <a:ext cx="62" cy="62"/>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3" name="Oval 199"/>
              <p:cNvSpPr>
                <a:spLocks noChangeAspect="1" noChangeArrowheads="1"/>
              </p:cNvSpPr>
              <p:nvPr/>
            </p:nvSpPr>
            <p:spPr bwMode="auto">
              <a:xfrm>
                <a:off x="1766" y="1216"/>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4" name="Oval 200"/>
              <p:cNvSpPr>
                <a:spLocks noChangeAspect="1" noChangeArrowheads="1"/>
              </p:cNvSpPr>
              <p:nvPr/>
            </p:nvSpPr>
            <p:spPr bwMode="auto">
              <a:xfrm>
                <a:off x="1936" y="1241"/>
                <a:ext cx="61" cy="62"/>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5" name="Oval 201"/>
              <p:cNvSpPr>
                <a:spLocks noChangeAspect="1" noChangeArrowheads="1"/>
              </p:cNvSpPr>
              <p:nvPr/>
            </p:nvSpPr>
            <p:spPr bwMode="auto">
              <a:xfrm>
                <a:off x="2104" y="1292"/>
                <a:ext cx="62" cy="61"/>
              </a:xfrm>
              <a:prstGeom prst="ellipse">
                <a:avLst/>
              </a:prstGeom>
              <a:solidFill>
                <a:srgbClr val="FFF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221386" name="Oval 202"/>
            <p:cNvSpPr>
              <a:spLocks noChangeAspect="1" noChangeArrowheads="1"/>
            </p:cNvSpPr>
            <p:nvPr/>
          </p:nvSpPr>
          <p:spPr bwMode="auto">
            <a:xfrm>
              <a:off x="1357" y="2744"/>
              <a:ext cx="355" cy="355"/>
            </a:xfrm>
            <a:prstGeom prst="ellipse">
              <a:avLst/>
            </a:prstGeom>
            <a:solidFill>
              <a:srgbClr val="FFFF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7" name="Oval 203"/>
            <p:cNvSpPr>
              <a:spLocks noChangeAspect="1" noChangeArrowheads="1"/>
            </p:cNvSpPr>
            <p:nvPr/>
          </p:nvSpPr>
          <p:spPr bwMode="auto">
            <a:xfrm>
              <a:off x="1425" y="2812"/>
              <a:ext cx="219" cy="219"/>
            </a:xfrm>
            <a:prstGeom prst="ellipse">
              <a:avLst/>
            </a:prstGeom>
            <a:solidFill>
              <a:srgbClr val="FFFF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8" name="Oval 204"/>
            <p:cNvSpPr>
              <a:spLocks noChangeAspect="1" noChangeArrowheads="1"/>
            </p:cNvSpPr>
            <p:nvPr/>
          </p:nvSpPr>
          <p:spPr bwMode="auto">
            <a:xfrm>
              <a:off x="1380" y="2845"/>
              <a:ext cx="45" cy="45"/>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89" name="Oval 205"/>
            <p:cNvSpPr>
              <a:spLocks noChangeAspect="1" noChangeArrowheads="1"/>
            </p:cNvSpPr>
            <p:nvPr/>
          </p:nvSpPr>
          <p:spPr bwMode="auto">
            <a:xfrm>
              <a:off x="1642" y="2956"/>
              <a:ext cx="46"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0" name="Oval 206"/>
            <p:cNvSpPr>
              <a:spLocks noChangeAspect="1" noChangeArrowheads="1"/>
            </p:cNvSpPr>
            <p:nvPr/>
          </p:nvSpPr>
          <p:spPr bwMode="auto">
            <a:xfrm>
              <a:off x="1455" y="3030"/>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1" name="Oval 207"/>
            <p:cNvSpPr>
              <a:spLocks noChangeAspect="1" noChangeArrowheads="1"/>
            </p:cNvSpPr>
            <p:nvPr/>
          </p:nvSpPr>
          <p:spPr bwMode="auto">
            <a:xfrm>
              <a:off x="1568" y="2768"/>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2" name="Oval 208"/>
            <p:cNvSpPr>
              <a:spLocks noChangeAspect="1" noChangeArrowheads="1"/>
            </p:cNvSpPr>
            <p:nvPr/>
          </p:nvSpPr>
          <p:spPr bwMode="auto">
            <a:xfrm>
              <a:off x="1455" y="2767"/>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3" name="Oval 209"/>
            <p:cNvSpPr>
              <a:spLocks noChangeAspect="1" noChangeArrowheads="1"/>
            </p:cNvSpPr>
            <p:nvPr/>
          </p:nvSpPr>
          <p:spPr bwMode="auto">
            <a:xfrm>
              <a:off x="1562" y="3031"/>
              <a:ext cx="46"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4" name="Oval 210"/>
            <p:cNvSpPr>
              <a:spLocks noChangeAspect="1" noChangeArrowheads="1"/>
            </p:cNvSpPr>
            <p:nvPr/>
          </p:nvSpPr>
          <p:spPr bwMode="auto">
            <a:xfrm>
              <a:off x="1377" y="2951"/>
              <a:ext cx="45" cy="46"/>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395" name="Oval 211"/>
            <p:cNvSpPr>
              <a:spLocks noChangeAspect="1" noChangeArrowheads="1"/>
            </p:cNvSpPr>
            <p:nvPr/>
          </p:nvSpPr>
          <p:spPr bwMode="auto">
            <a:xfrm>
              <a:off x="1643" y="2845"/>
              <a:ext cx="45" cy="45"/>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396" name="Group 212"/>
            <p:cNvGrpSpPr>
              <a:grpSpLocks/>
            </p:cNvGrpSpPr>
            <p:nvPr/>
          </p:nvGrpSpPr>
          <p:grpSpPr bwMode="auto">
            <a:xfrm>
              <a:off x="1440" y="2826"/>
              <a:ext cx="459" cy="192"/>
              <a:chOff x="1440" y="2826"/>
              <a:chExt cx="459" cy="192"/>
            </a:xfrm>
          </p:grpSpPr>
          <p:sp>
            <p:nvSpPr>
              <p:cNvPr id="221397" name="Rectangle 213"/>
              <p:cNvSpPr>
                <a:spLocks noChangeAspect="1" noChangeArrowheads="1"/>
              </p:cNvSpPr>
              <p:nvPr/>
            </p:nvSpPr>
            <p:spPr bwMode="auto">
              <a:xfrm>
                <a:off x="1534" y="2901"/>
                <a:ext cx="365" cy="45"/>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221398" name="Group 214"/>
              <p:cNvGrpSpPr>
                <a:grpSpLocks/>
              </p:cNvGrpSpPr>
              <p:nvPr/>
            </p:nvGrpSpPr>
            <p:grpSpPr bwMode="auto">
              <a:xfrm>
                <a:off x="1440" y="2826"/>
                <a:ext cx="192" cy="192"/>
                <a:chOff x="1440" y="2826"/>
                <a:chExt cx="192" cy="192"/>
              </a:xfrm>
            </p:grpSpPr>
            <p:sp>
              <p:nvSpPr>
                <p:cNvPr id="221399" name="AutoShape 215"/>
                <p:cNvSpPr>
                  <a:spLocks noChangeAspect="1" noChangeArrowheads="1"/>
                </p:cNvSpPr>
                <p:nvPr/>
              </p:nvSpPr>
              <p:spPr bwMode="auto">
                <a:xfrm rot="16200000">
                  <a:off x="1440" y="2826"/>
                  <a:ext cx="192" cy="192"/>
                </a:xfrm>
                <a:custGeom>
                  <a:avLst/>
                  <a:gdLst>
                    <a:gd name="G0" fmla="+- 7409 0 0"/>
                    <a:gd name="G1" fmla="+- -9170264 0 0"/>
                    <a:gd name="G2" fmla="+- 0 0 -9170264"/>
                    <a:gd name="T0" fmla="*/ 0 256 1"/>
                    <a:gd name="T1" fmla="*/ 180 256 1"/>
                    <a:gd name="G3" fmla="+- -9170264 T0 T1"/>
                    <a:gd name="T2" fmla="*/ 0 256 1"/>
                    <a:gd name="T3" fmla="*/ 90 256 1"/>
                    <a:gd name="G4" fmla="+- -9170264 T2 T3"/>
                    <a:gd name="G5" fmla="*/ G4 2 1"/>
                    <a:gd name="T4" fmla="*/ 90 256 1"/>
                    <a:gd name="T5" fmla="*/ 0 256 1"/>
                    <a:gd name="G6" fmla="+- -9170264 T4 T5"/>
                    <a:gd name="G7" fmla="*/ G6 2 1"/>
                    <a:gd name="G8" fmla="abs -9170264"/>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09"/>
                    <a:gd name="G18" fmla="*/ 7409 1 2"/>
                    <a:gd name="G19" fmla="+- G18 5400 0"/>
                    <a:gd name="G20" fmla="cos G19 -9170264"/>
                    <a:gd name="G21" fmla="sin G19 -9170264"/>
                    <a:gd name="G22" fmla="+- G20 10800 0"/>
                    <a:gd name="G23" fmla="+- G21 10800 0"/>
                    <a:gd name="G24" fmla="+- 10800 0 G20"/>
                    <a:gd name="G25" fmla="+- 7409 10800 0"/>
                    <a:gd name="G26" fmla="?: G9 G17 G25"/>
                    <a:gd name="G27" fmla="?: G9 0 21600"/>
                    <a:gd name="G28" fmla="cos 10800 -9170264"/>
                    <a:gd name="G29" fmla="sin 10800 -9170264"/>
                    <a:gd name="G30" fmla="sin 7409 -9170264"/>
                    <a:gd name="G31" fmla="+- G28 10800 0"/>
                    <a:gd name="G32" fmla="+- G29 10800 0"/>
                    <a:gd name="G33" fmla="+- G30 10800 0"/>
                    <a:gd name="G34" fmla="?: G4 0 G31"/>
                    <a:gd name="G35" fmla="?: -9170264 G34 0"/>
                    <a:gd name="G36" fmla="?: G6 G35 G31"/>
                    <a:gd name="G37" fmla="+- 21600 0 G36"/>
                    <a:gd name="G38" fmla="?: G4 0 G33"/>
                    <a:gd name="G39" fmla="?: -9170264 G38 G32"/>
                    <a:gd name="G40" fmla="?: G6 G39 0"/>
                    <a:gd name="G41" fmla="?: G4 G32 21600"/>
                    <a:gd name="G42" fmla="?: G6 G41 G33"/>
                    <a:gd name="T12" fmla="*/ 10800 w 21600"/>
                    <a:gd name="T13" fmla="*/ 0 h 21600"/>
                    <a:gd name="T14" fmla="*/ 3832 w 21600"/>
                    <a:gd name="T15" fmla="*/ 4938 h 21600"/>
                    <a:gd name="T16" fmla="*/ 10800 w 21600"/>
                    <a:gd name="T17" fmla="*/ 3391 h 21600"/>
                    <a:gd name="T18" fmla="*/ 17768 w 21600"/>
                    <a:gd name="T19" fmla="*/ 49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130" y="6030"/>
                      </a:moveTo>
                      <a:cubicBezTo>
                        <a:pt x="6538" y="4357"/>
                        <a:pt x="8613" y="3390"/>
                        <a:pt x="10800" y="3390"/>
                      </a:cubicBezTo>
                      <a:cubicBezTo>
                        <a:pt x="12986" y="3390"/>
                        <a:pt x="15061" y="4357"/>
                        <a:pt x="16469" y="6030"/>
                      </a:cubicBezTo>
                      <a:lnTo>
                        <a:pt x="19064" y="3847"/>
                      </a:lnTo>
                      <a:cubicBezTo>
                        <a:pt x="17012" y="1408"/>
                        <a:pt x="13987" y="0"/>
                        <a:pt x="10799" y="0"/>
                      </a:cubicBezTo>
                      <a:cubicBezTo>
                        <a:pt x="7612" y="0"/>
                        <a:pt x="4587" y="1408"/>
                        <a:pt x="2535" y="3847"/>
                      </a:cubicBezTo>
                      <a:close/>
                    </a:path>
                  </a:pathLst>
                </a:cu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400" name="Oval 216"/>
                <p:cNvSpPr>
                  <a:spLocks noChangeAspect="1" noChangeArrowheads="1"/>
                </p:cNvSpPr>
                <p:nvPr/>
              </p:nvSpPr>
              <p:spPr bwMode="auto">
                <a:xfrm>
                  <a:off x="1514" y="2899"/>
                  <a:ext cx="45" cy="45"/>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21401" name="Line 217"/>
                <p:cNvSpPr>
                  <a:spLocks noChangeAspect="1" noChangeShapeType="1"/>
                </p:cNvSpPr>
                <p:nvPr/>
              </p:nvSpPr>
              <p:spPr bwMode="auto">
                <a:xfrm>
                  <a:off x="1440" y="2922"/>
                  <a:ext cx="96"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sp>
          <p:nvSpPr>
            <p:cNvPr id="221402" name="AutoShape 218"/>
            <p:cNvSpPr>
              <a:spLocks noChangeArrowheads="1"/>
            </p:cNvSpPr>
            <p:nvPr/>
          </p:nvSpPr>
          <p:spPr bwMode="auto">
            <a:xfrm>
              <a:off x="96" y="2808"/>
              <a:ext cx="336" cy="240"/>
            </a:xfrm>
            <a:prstGeom prst="rightArrow">
              <a:avLst>
                <a:gd name="adj1" fmla="val 50000"/>
                <a:gd name="adj2" fmla="val 3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221403" name="Line 219"/>
          <p:cNvSpPr>
            <a:spLocks noChangeShapeType="1"/>
          </p:cNvSpPr>
          <p:nvPr/>
        </p:nvSpPr>
        <p:spPr bwMode="auto">
          <a:xfrm>
            <a:off x="596900" y="2316852"/>
            <a:ext cx="1752600" cy="1600200"/>
          </a:xfrm>
          <a:prstGeom prst="line">
            <a:avLst/>
          </a:prstGeom>
          <a:noFill/>
          <a:ln w="19050">
            <a:solidFill>
              <a:schemeClr val="fo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4" name="Line 220"/>
          <p:cNvSpPr>
            <a:spLocks noChangeShapeType="1"/>
          </p:cNvSpPr>
          <p:nvPr/>
        </p:nvSpPr>
        <p:spPr bwMode="auto">
          <a:xfrm>
            <a:off x="1816100" y="1097652"/>
            <a:ext cx="1905000" cy="1828800"/>
          </a:xfrm>
          <a:prstGeom prst="line">
            <a:avLst/>
          </a:prstGeom>
          <a:noFill/>
          <a:ln w="19050">
            <a:solidFill>
              <a:schemeClr val="fo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5" name="Line 221"/>
          <p:cNvSpPr>
            <a:spLocks noChangeShapeType="1"/>
          </p:cNvSpPr>
          <p:nvPr/>
        </p:nvSpPr>
        <p:spPr bwMode="auto">
          <a:xfrm>
            <a:off x="1054100" y="23930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6" name="Line 222"/>
          <p:cNvSpPr>
            <a:spLocks noChangeShapeType="1"/>
          </p:cNvSpPr>
          <p:nvPr/>
        </p:nvSpPr>
        <p:spPr bwMode="auto">
          <a:xfrm>
            <a:off x="1130300" y="21644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7" name="Line 223"/>
          <p:cNvSpPr>
            <a:spLocks noChangeShapeType="1"/>
          </p:cNvSpPr>
          <p:nvPr/>
        </p:nvSpPr>
        <p:spPr bwMode="auto">
          <a:xfrm>
            <a:off x="1206500" y="20120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8" name="Line 224"/>
          <p:cNvSpPr>
            <a:spLocks noChangeShapeType="1"/>
          </p:cNvSpPr>
          <p:nvPr/>
        </p:nvSpPr>
        <p:spPr bwMode="auto">
          <a:xfrm>
            <a:off x="1282700" y="18596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09" name="Line 225"/>
          <p:cNvSpPr>
            <a:spLocks noChangeShapeType="1"/>
          </p:cNvSpPr>
          <p:nvPr/>
        </p:nvSpPr>
        <p:spPr bwMode="auto">
          <a:xfrm>
            <a:off x="1435100" y="17072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0" name="Line 226"/>
          <p:cNvSpPr>
            <a:spLocks noChangeShapeType="1"/>
          </p:cNvSpPr>
          <p:nvPr/>
        </p:nvSpPr>
        <p:spPr bwMode="auto">
          <a:xfrm>
            <a:off x="1587500" y="16310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1" name="Line 227"/>
          <p:cNvSpPr>
            <a:spLocks noChangeShapeType="1"/>
          </p:cNvSpPr>
          <p:nvPr/>
        </p:nvSpPr>
        <p:spPr bwMode="auto">
          <a:xfrm>
            <a:off x="1816100" y="15548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2" name="Line 228"/>
          <p:cNvSpPr>
            <a:spLocks noChangeShapeType="1"/>
          </p:cNvSpPr>
          <p:nvPr/>
        </p:nvSpPr>
        <p:spPr bwMode="auto">
          <a:xfrm>
            <a:off x="2044700" y="1478652"/>
            <a:ext cx="228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3" name="Text Box 229"/>
          <p:cNvSpPr txBox="1">
            <a:spLocks noChangeArrowheads="1"/>
          </p:cNvSpPr>
          <p:nvPr/>
        </p:nvSpPr>
        <p:spPr bwMode="auto">
          <a:xfrm>
            <a:off x="3111500" y="3155052"/>
            <a:ext cx="342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dirty="0">
                <a:solidFill>
                  <a:srgbClr val="FFFF00"/>
                </a:solidFill>
                <a:effectLst>
                  <a:outerShdw blurRad="66675" dist="63500" dir="2700000" algn="tl">
                    <a:srgbClr val="000000"/>
                  </a:outerShdw>
                </a:effectLst>
              </a:rPr>
              <a:t>Emitter Ring: 40 emitters</a:t>
            </a:r>
          </a:p>
        </p:txBody>
      </p:sp>
      <p:sp>
        <p:nvSpPr>
          <p:cNvPr id="221414" name="Text Box 230"/>
          <p:cNvSpPr txBox="1">
            <a:spLocks noChangeArrowheads="1"/>
          </p:cNvSpPr>
          <p:nvPr/>
        </p:nvSpPr>
        <p:spPr bwMode="auto">
          <a:xfrm>
            <a:off x="3416300" y="3764652"/>
            <a:ext cx="3086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solidFill>
                  <a:srgbClr val="FFFF00"/>
                </a:solidFill>
                <a:effectLst>
                  <a:outerShdw blurRad="66675" dist="63500" dir="2700000" algn="tl" rotWithShape="0">
                    <a:srgbClr val="000000"/>
                  </a:outerShdw>
                </a:effectLst>
              </a:rPr>
              <a:t>5 emitters/section</a:t>
            </a:r>
          </a:p>
        </p:txBody>
      </p:sp>
      <p:sp>
        <p:nvSpPr>
          <p:cNvPr id="221415" name="Text Box 231"/>
          <p:cNvSpPr txBox="1">
            <a:spLocks noChangeArrowheads="1"/>
          </p:cNvSpPr>
          <p:nvPr/>
        </p:nvSpPr>
        <p:spPr bwMode="auto">
          <a:xfrm>
            <a:off x="3949700" y="3459852"/>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pPr>
            <a:r>
              <a:rPr lang="en-US" sz="2000" b="1">
                <a:solidFill>
                  <a:srgbClr val="FFFF00"/>
                </a:solidFill>
                <a:effectLst>
                  <a:outerShdw blurRad="66675" dist="63500" dir="2700000" algn="tl">
                    <a:srgbClr val="000000"/>
                  </a:outerShdw>
                </a:effectLst>
              </a:rPr>
              <a:t>8 sections</a:t>
            </a:r>
          </a:p>
        </p:txBody>
      </p:sp>
      <p:sp>
        <p:nvSpPr>
          <p:cNvPr id="221416" name="Line 232"/>
          <p:cNvSpPr>
            <a:spLocks noChangeShapeType="1"/>
          </p:cNvSpPr>
          <p:nvPr/>
        </p:nvSpPr>
        <p:spPr bwMode="auto">
          <a:xfrm flipV="1">
            <a:off x="2806700" y="4679052"/>
            <a:ext cx="533400" cy="304800"/>
          </a:xfrm>
          <a:prstGeom prst="line">
            <a:avLst/>
          </a:prstGeom>
          <a:noFill/>
          <a:ln w="28575">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7" name="Line 233"/>
          <p:cNvSpPr>
            <a:spLocks noChangeShapeType="1"/>
          </p:cNvSpPr>
          <p:nvPr/>
        </p:nvSpPr>
        <p:spPr bwMode="auto">
          <a:xfrm>
            <a:off x="3263900" y="4679052"/>
            <a:ext cx="53340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21418" name="Text Box 234"/>
          <p:cNvSpPr txBox="1">
            <a:spLocks noChangeArrowheads="1"/>
          </p:cNvSpPr>
          <p:nvPr/>
        </p:nvSpPr>
        <p:spPr bwMode="auto">
          <a:xfrm>
            <a:off x="3797300" y="4526652"/>
            <a:ext cx="1371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b="1" u="sng" dirty="0">
                <a:solidFill>
                  <a:srgbClr val="FFFF00"/>
                </a:solidFill>
                <a:effectLst>
                  <a:outerShdw blurRad="66675" dist="63500" dir="2700000" algn="tl" rotWithShape="0">
                    <a:srgbClr val="000000"/>
                  </a:outerShdw>
                </a:effectLst>
                <a:latin typeface="Times New Roman" charset="0"/>
              </a:rPr>
              <a:t>d</a:t>
            </a:r>
            <a:r>
              <a:rPr lang="en-US" b="1" dirty="0">
                <a:solidFill>
                  <a:srgbClr val="FFFF00"/>
                </a:solidFill>
                <a:effectLst>
                  <a:outerShdw blurRad="66675" dist="63500" dir="2700000" algn="tl" rotWithShape="0">
                    <a:srgbClr val="000000"/>
                  </a:outerShdw>
                </a:effectLst>
                <a:latin typeface="Times New Roman" charset="0"/>
              </a:rPr>
              <a:t> a function of current regime and chemistry</a:t>
            </a:r>
          </a:p>
        </p:txBody>
      </p:sp>
      <p:sp>
        <p:nvSpPr>
          <p:cNvPr id="221419" name="Rectangle 235"/>
          <p:cNvSpPr>
            <a:spLocks noChangeArrowheads="1"/>
          </p:cNvSpPr>
          <p:nvPr/>
        </p:nvSpPr>
        <p:spPr bwMode="auto">
          <a:xfrm>
            <a:off x="1923728" y="780181"/>
            <a:ext cx="6606439"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2800" dirty="0">
                <a:solidFill>
                  <a:srgbClr val="FFFF00"/>
                </a:solidFill>
                <a:effectLst>
                  <a:outerShdw blurRad="66675" dist="63500" dir="2700000" algn="tl" rotWithShape="0">
                    <a:srgbClr val="000000"/>
                  </a:outerShdw>
                </a:effectLst>
                <a:latin typeface="Arial" charset="0"/>
                <a:cs typeface="ＭＳ Ｐゴシック" charset="0"/>
              </a:rPr>
              <a:t>FOCE Prototype : </a:t>
            </a:r>
            <a:r>
              <a:rPr lang="en-US" altLang="ja-JP" sz="2800" dirty="0" err="1">
                <a:solidFill>
                  <a:srgbClr val="FFFF00"/>
                </a:solidFill>
                <a:effectLst>
                  <a:outerShdw blurRad="66675" dist="63500" dir="2700000" algn="tl" rotWithShape="0">
                    <a:srgbClr val="000000"/>
                  </a:outerShdw>
                </a:effectLst>
                <a:latin typeface="Arial" charset="0"/>
                <a:cs typeface="ＭＳ Ｐゴシック" charset="0"/>
              </a:rPr>
              <a:t>HCl</a:t>
            </a:r>
            <a:r>
              <a:rPr lang="en-US" altLang="ja-JP" sz="2800" dirty="0">
                <a:solidFill>
                  <a:srgbClr val="FFFF00"/>
                </a:solidFill>
                <a:effectLst>
                  <a:outerShdw blurRad="66675" dist="63500" dir="2700000" algn="tl" rotWithShape="0">
                    <a:srgbClr val="000000"/>
                  </a:outerShdw>
                </a:effectLst>
                <a:latin typeface="Arial" charset="0"/>
                <a:cs typeface="ＭＳ Ｐゴシック" charset="0"/>
              </a:rPr>
              <a:t> System</a:t>
            </a:r>
          </a:p>
        </p:txBody>
      </p:sp>
      <p:sp>
        <p:nvSpPr>
          <p:cNvPr id="235" name="TextBox 234"/>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6253955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bwMode="auto">
          <a:xfrm>
            <a:off x="2833688" y="381000"/>
            <a:ext cx="4343400" cy="60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sz="2800" dirty="0">
                <a:solidFill>
                  <a:srgbClr val="FFFF00"/>
                </a:solidFill>
                <a:effectLst>
                  <a:outerShdw blurRad="66675" dist="63500" dir="2700000" algn="tl" rotWithShape="0">
                    <a:srgbClr val="000000"/>
                  </a:outerShdw>
                </a:effectLst>
              </a:rPr>
              <a:t>The FOCE Prototype</a:t>
            </a:r>
          </a:p>
        </p:txBody>
      </p:sp>
      <p:sp>
        <p:nvSpPr>
          <p:cNvPr id="152579" name="AutoShape 3"/>
          <p:cNvSpPr>
            <a:spLocks noChangeArrowheads="1"/>
          </p:cNvSpPr>
          <p:nvPr/>
        </p:nvSpPr>
        <p:spPr bwMode="auto">
          <a:xfrm>
            <a:off x="6902450" y="3886200"/>
            <a:ext cx="207963" cy="457200"/>
          </a:xfrm>
          <a:prstGeom prst="can">
            <a:avLst>
              <a:gd name="adj" fmla="val 54962"/>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580" name="Freeform 4"/>
          <p:cNvSpPr>
            <a:spLocks/>
          </p:cNvSpPr>
          <p:nvPr/>
        </p:nvSpPr>
        <p:spPr bwMode="auto">
          <a:xfrm>
            <a:off x="7004050" y="3276600"/>
            <a:ext cx="600075" cy="1019175"/>
          </a:xfrm>
          <a:custGeom>
            <a:avLst/>
            <a:gdLst>
              <a:gd name="T0" fmla="*/ 91 w 499"/>
              <a:gd name="T1" fmla="*/ 551 h 642"/>
              <a:gd name="T2" fmla="*/ 92 w 499"/>
              <a:gd name="T3" fmla="*/ 428 h 642"/>
              <a:gd name="T4" fmla="*/ 7 w 499"/>
              <a:gd name="T5" fmla="*/ 428 h 642"/>
              <a:gd name="T6" fmla="*/ 13 w 499"/>
              <a:gd name="T7" fmla="*/ 399 h 642"/>
              <a:gd name="T8" fmla="*/ 376 w 499"/>
              <a:gd name="T9" fmla="*/ 36 h 642"/>
              <a:gd name="T10" fmla="*/ 499 w 499"/>
              <a:gd name="T11" fmla="*/ 84 h 642"/>
              <a:gd name="T12" fmla="*/ 475 w 499"/>
              <a:gd name="T13" fmla="*/ 282 h 642"/>
              <a:gd name="T14" fmla="*/ 313 w 499"/>
              <a:gd name="T15" fmla="*/ 585 h 642"/>
              <a:gd name="T16" fmla="*/ 121 w 499"/>
              <a:gd name="T17" fmla="*/ 618 h 642"/>
              <a:gd name="T18" fmla="*/ 91 w 499"/>
              <a:gd name="T19" fmla="*/ 55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9" h="642">
                <a:moveTo>
                  <a:pt x="91" y="551"/>
                </a:moveTo>
                <a:cubicBezTo>
                  <a:pt x="91" y="527"/>
                  <a:pt x="92" y="464"/>
                  <a:pt x="92" y="428"/>
                </a:cubicBezTo>
                <a:cubicBezTo>
                  <a:pt x="34" y="428"/>
                  <a:pt x="49" y="428"/>
                  <a:pt x="7" y="428"/>
                </a:cubicBezTo>
                <a:cubicBezTo>
                  <a:pt x="0" y="400"/>
                  <a:pt x="2" y="420"/>
                  <a:pt x="13" y="399"/>
                </a:cubicBezTo>
                <a:cubicBezTo>
                  <a:pt x="181" y="234"/>
                  <a:pt x="193" y="222"/>
                  <a:pt x="376" y="36"/>
                </a:cubicBezTo>
                <a:cubicBezTo>
                  <a:pt x="430" y="0"/>
                  <a:pt x="475" y="20"/>
                  <a:pt x="499" y="84"/>
                </a:cubicBezTo>
                <a:cubicBezTo>
                  <a:pt x="496" y="151"/>
                  <a:pt x="490" y="213"/>
                  <a:pt x="475" y="282"/>
                </a:cubicBezTo>
                <a:cubicBezTo>
                  <a:pt x="446" y="362"/>
                  <a:pt x="400" y="525"/>
                  <a:pt x="313" y="585"/>
                </a:cubicBezTo>
                <a:cubicBezTo>
                  <a:pt x="247" y="642"/>
                  <a:pt x="158" y="624"/>
                  <a:pt x="121" y="618"/>
                </a:cubicBezTo>
                <a:cubicBezTo>
                  <a:pt x="84" y="612"/>
                  <a:pt x="97" y="565"/>
                  <a:pt x="91" y="551"/>
                </a:cubicBezTo>
                <a:close/>
              </a:path>
            </a:pathLst>
          </a:cu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152581" name="Group 5"/>
          <p:cNvGrpSpPr>
            <a:grpSpLocks/>
          </p:cNvGrpSpPr>
          <p:nvPr/>
        </p:nvGrpSpPr>
        <p:grpSpPr bwMode="auto">
          <a:xfrm>
            <a:off x="5334000" y="4724400"/>
            <a:ext cx="3327400" cy="1706563"/>
            <a:chOff x="3368" y="3093"/>
            <a:chExt cx="2096" cy="910"/>
          </a:xfrm>
        </p:grpSpPr>
        <p:sp>
          <p:nvSpPr>
            <p:cNvPr id="152582" name="Oval 6"/>
            <p:cNvSpPr>
              <a:spLocks noChangeAspect="1" noChangeArrowheads="1"/>
            </p:cNvSpPr>
            <p:nvPr/>
          </p:nvSpPr>
          <p:spPr bwMode="auto">
            <a:xfrm>
              <a:off x="3369" y="3643"/>
              <a:ext cx="2095" cy="358"/>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152583" name="Group 7"/>
            <p:cNvGrpSpPr>
              <a:grpSpLocks/>
            </p:cNvGrpSpPr>
            <p:nvPr/>
          </p:nvGrpSpPr>
          <p:grpSpPr bwMode="auto">
            <a:xfrm>
              <a:off x="3380" y="3166"/>
              <a:ext cx="258" cy="636"/>
              <a:chOff x="3532" y="2809"/>
              <a:chExt cx="258" cy="636"/>
            </a:xfrm>
          </p:grpSpPr>
          <p:sp>
            <p:nvSpPr>
              <p:cNvPr id="152584" name="Line 8"/>
              <p:cNvSpPr>
                <a:spLocks noChangeAspect="1" noChangeShapeType="1"/>
              </p:cNvSpPr>
              <p:nvPr/>
            </p:nvSpPr>
            <p:spPr bwMode="auto">
              <a:xfrm flipV="1">
                <a:off x="3532" y="2907"/>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85" name="Line 9"/>
              <p:cNvSpPr>
                <a:spLocks noChangeAspect="1" noChangeShapeType="1"/>
              </p:cNvSpPr>
              <p:nvPr/>
            </p:nvSpPr>
            <p:spPr bwMode="auto">
              <a:xfrm flipV="1">
                <a:off x="3566" y="2884"/>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86" name="Line 10"/>
              <p:cNvSpPr>
                <a:spLocks noChangeAspect="1" noChangeShapeType="1"/>
              </p:cNvSpPr>
              <p:nvPr/>
            </p:nvSpPr>
            <p:spPr bwMode="auto">
              <a:xfrm flipV="1">
                <a:off x="3615" y="2860"/>
                <a:ext cx="0" cy="539"/>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87" name="Line 11"/>
              <p:cNvSpPr>
                <a:spLocks noChangeAspect="1" noChangeShapeType="1"/>
              </p:cNvSpPr>
              <p:nvPr/>
            </p:nvSpPr>
            <p:spPr bwMode="auto">
              <a:xfrm flipV="1">
                <a:off x="3692" y="2832"/>
                <a:ext cx="0" cy="539"/>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88" name="Line 12"/>
              <p:cNvSpPr>
                <a:spLocks noChangeAspect="1" noChangeShapeType="1"/>
              </p:cNvSpPr>
              <p:nvPr/>
            </p:nvSpPr>
            <p:spPr bwMode="auto">
              <a:xfrm flipV="1">
                <a:off x="3790" y="2809"/>
                <a:ext cx="0" cy="5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2589" name="Group 13"/>
            <p:cNvGrpSpPr>
              <a:grpSpLocks/>
            </p:cNvGrpSpPr>
            <p:nvPr/>
          </p:nvGrpSpPr>
          <p:grpSpPr bwMode="auto">
            <a:xfrm>
              <a:off x="3770" y="3106"/>
              <a:ext cx="592" cy="573"/>
              <a:chOff x="3922" y="2749"/>
              <a:chExt cx="592" cy="573"/>
            </a:xfrm>
          </p:grpSpPr>
          <p:sp>
            <p:nvSpPr>
              <p:cNvPr id="152590" name="Line 14"/>
              <p:cNvSpPr>
                <a:spLocks noChangeAspect="1" noChangeShapeType="1"/>
              </p:cNvSpPr>
              <p:nvPr/>
            </p:nvSpPr>
            <p:spPr bwMode="auto">
              <a:xfrm flipV="1">
                <a:off x="3922" y="2784"/>
                <a:ext cx="0" cy="538"/>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1" name="Line 15"/>
              <p:cNvSpPr>
                <a:spLocks noChangeAspect="1" noChangeShapeType="1"/>
              </p:cNvSpPr>
              <p:nvPr/>
            </p:nvSpPr>
            <p:spPr bwMode="auto">
              <a:xfrm flipV="1">
                <a:off x="4046" y="2776"/>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2" name="Line 16"/>
              <p:cNvSpPr>
                <a:spLocks noChangeAspect="1" noChangeShapeType="1"/>
              </p:cNvSpPr>
              <p:nvPr/>
            </p:nvSpPr>
            <p:spPr bwMode="auto">
              <a:xfrm flipV="1">
                <a:off x="4196" y="2761"/>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3" name="Line 17"/>
              <p:cNvSpPr>
                <a:spLocks noChangeAspect="1" noChangeShapeType="1"/>
              </p:cNvSpPr>
              <p:nvPr/>
            </p:nvSpPr>
            <p:spPr bwMode="auto">
              <a:xfrm flipV="1">
                <a:off x="4355" y="2755"/>
                <a:ext cx="0" cy="539"/>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4" name="Line 18"/>
              <p:cNvSpPr>
                <a:spLocks noChangeAspect="1" noChangeShapeType="1"/>
              </p:cNvSpPr>
              <p:nvPr/>
            </p:nvSpPr>
            <p:spPr bwMode="auto">
              <a:xfrm flipV="1">
                <a:off x="4514" y="2749"/>
                <a:ext cx="0" cy="538"/>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2595" name="Group 19"/>
            <p:cNvGrpSpPr>
              <a:grpSpLocks/>
            </p:cNvGrpSpPr>
            <p:nvPr/>
          </p:nvGrpSpPr>
          <p:grpSpPr bwMode="auto">
            <a:xfrm>
              <a:off x="5230" y="3173"/>
              <a:ext cx="229" cy="638"/>
              <a:chOff x="5382" y="2816"/>
              <a:chExt cx="229" cy="638"/>
            </a:xfrm>
          </p:grpSpPr>
          <p:sp>
            <p:nvSpPr>
              <p:cNvPr id="152596" name="Line 20"/>
              <p:cNvSpPr>
                <a:spLocks noChangeAspect="1" noChangeShapeType="1"/>
              </p:cNvSpPr>
              <p:nvPr/>
            </p:nvSpPr>
            <p:spPr bwMode="auto">
              <a:xfrm flipH="1" flipV="1">
                <a:off x="5611" y="2916"/>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7" name="Line 21"/>
              <p:cNvSpPr>
                <a:spLocks noChangeAspect="1" noChangeShapeType="1"/>
              </p:cNvSpPr>
              <p:nvPr/>
            </p:nvSpPr>
            <p:spPr bwMode="auto">
              <a:xfrm flipH="1" flipV="1">
                <a:off x="5585" y="2887"/>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8" name="Line 22"/>
              <p:cNvSpPr>
                <a:spLocks noChangeAspect="1" noChangeShapeType="1"/>
              </p:cNvSpPr>
              <p:nvPr/>
            </p:nvSpPr>
            <p:spPr bwMode="auto">
              <a:xfrm flipH="1" flipV="1">
                <a:off x="5535" y="2864"/>
                <a:ext cx="0" cy="539"/>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599" name="Line 23"/>
              <p:cNvSpPr>
                <a:spLocks noChangeAspect="1" noChangeShapeType="1"/>
              </p:cNvSpPr>
              <p:nvPr/>
            </p:nvSpPr>
            <p:spPr bwMode="auto">
              <a:xfrm flipH="1" flipV="1">
                <a:off x="5476" y="2838"/>
                <a:ext cx="0" cy="539"/>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0" name="Line 24"/>
              <p:cNvSpPr>
                <a:spLocks noChangeAspect="1" noChangeShapeType="1"/>
              </p:cNvSpPr>
              <p:nvPr/>
            </p:nvSpPr>
            <p:spPr bwMode="auto">
              <a:xfrm flipH="1" flipV="1">
                <a:off x="5382" y="2816"/>
                <a:ext cx="0" cy="53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2601" name="Group 25"/>
            <p:cNvGrpSpPr>
              <a:grpSpLocks/>
            </p:cNvGrpSpPr>
            <p:nvPr/>
          </p:nvGrpSpPr>
          <p:grpSpPr bwMode="auto">
            <a:xfrm>
              <a:off x="4529" y="3109"/>
              <a:ext cx="585" cy="583"/>
              <a:chOff x="4681" y="2752"/>
              <a:chExt cx="585" cy="583"/>
            </a:xfrm>
          </p:grpSpPr>
          <p:sp>
            <p:nvSpPr>
              <p:cNvPr id="152602" name="Line 26"/>
              <p:cNvSpPr>
                <a:spLocks noChangeAspect="1" noChangeShapeType="1"/>
              </p:cNvSpPr>
              <p:nvPr/>
            </p:nvSpPr>
            <p:spPr bwMode="auto">
              <a:xfrm flipV="1">
                <a:off x="4681" y="2752"/>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3" name="Line 27"/>
              <p:cNvSpPr>
                <a:spLocks noChangeAspect="1" noChangeShapeType="1"/>
              </p:cNvSpPr>
              <p:nvPr/>
            </p:nvSpPr>
            <p:spPr bwMode="auto">
              <a:xfrm flipH="1" flipV="1">
                <a:off x="5266" y="2796"/>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4" name="Line 28"/>
              <p:cNvSpPr>
                <a:spLocks noChangeAspect="1" noChangeShapeType="1"/>
              </p:cNvSpPr>
              <p:nvPr/>
            </p:nvSpPr>
            <p:spPr bwMode="auto">
              <a:xfrm flipH="1" flipV="1">
                <a:off x="5135" y="2779"/>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5" name="Line 29"/>
              <p:cNvSpPr>
                <a:spLocks noChangeAspect="1" noChangeShapeType="1"/>
              </p:cNvSpPr>
              <p:nvPr/>
            </p:nvSpPr>
            <p:spPr bwMode="auto">
              <a:xfrm flipH="1" flipV="1">
                <a:off x="4990" y="2768"/>
                <a:ext cx="0" cy="539"/>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6" name="Line 30"/>
              <p:cNvSpPr>
                <a:spLocks noChangeAspect="1" noChangeShapeType="1"/>
              </p:cNvSpPr>
              <p:nvPr/>
            </p:nvSpPr>
            <p:spPr bwMode="auto">
              <a:xfrm flipH="1" flipV="1">
                <a:off x="4838" y="2758"/>
                <a:ext cx="0" cy="538"/>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2607" name="Group 31"/>
            <p:cNvGrpSpPr>
              <a:grpSpLocks/>
            </p:cNvGrpSpPr>
            <p:nvPr/>
          </p:nvGrpSpPr>
          <p:grpSpPr bwMode="auto">
            <a:xfrm>
              <a:off x="3368" y="3300"/>
              <a:ext cx="242" cy="644"/>
              <a:chOff x="3520" y="2943"/>
              <a:chExt cx="242" cy="644"/>
            </a:xfrm>
          </p:grpSpPr>
          <p:sp>
            <p:nvSpPr>
              <p:cNvPr id="152608" name="Line 32"/>
              <p:cNvSpPr>
                <a:spLocks noChangeAspect="1" noChangeShapeType="1"/>
              </p:cNvSpPr>
              <p:nvPr/>
            </p:nvSpPr>
            <p:spPr bwMode="auto">
              <a:xfrm>
                <a:off x="3549" y="2975"/>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09" name="Line 33"/>
              <p:cNvSpPr>
                <a:spLocks noChangeAspect="1" noChangeShapeType="1"/>
              </p:cNvSpPr>
              <p:nvPr/>
            </p:nvSpPr>
            <p:spPr bwMode="auto">
              <a:xfrm>
                <a:off x="3520" y="2943"/>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0" name="Line 34"/>
              <p:cNvSpPr>
                <a:spLocks noChangeAspect="1" noChangeShapeType="1"/>
              </p:cNvSpPr>
              <p:nvPr/>
            </p:nvSpPr>
            <p:spPr bwMode="auto">
              <a:xfrm>
                <a:off x="3596" y="2998"/>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1" name="Line 35"/>
              <p:cNvSpPr>
                <a:spLocks noChangeAspect="1" noChangeShapeType="1"/>
              </p:cNvSpPr>
              <p:nvPr/>
            </p:nvSpPr>
            <p:spPr bwMode="auto">
              <a:xfrm>
                <a:off x="3673" y="3026"/>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2" name="Line 36"/>
              <p:cNvSpPr>
                <a:spLocks noChangeAspect="1" noChangeShapeType="1"/>
              </p:cNvSpPr>
              <p:nvPr/>
            </p:nvSpPr>
            <p:spPr bwMode="auto">
              <a:xfrm>
                <a:off x="3762" y="3049"/>
                <a:ext cx="0" cy="538"/>
              </a:xfrm>
              <a:prstGeom prst="line">
                <a:avLst/>
              </a:prstGeom>
              <a:noFill/>
              <a:ln w="254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2613" name="Group 37"/>
            <p:cNvGrpSpPr>
              <a:grpSpLocks/>
            </p:cNvGrpSpPr>
            <p:nvPr/>
          </p:nvGrpSpPr>
          <p:grpSpPr bwMode="auto">
            <a:xfrm>
              <a:off x="5188" y="3306"/>
              <a:ext cx="267" cy="639"/>
              <a:chOff x="5340" y="2949"/>
              <a:chExt cx="267" cy="639"/>
            </a:xfrm>
          </p:grpSpPr>
          <p:sp>
            <p:nvSpPr>
              <p:cNvPr id="152614" name="Line 38"/>
              <p:cNvSpPr>
                <a:spLocks noChangeAspect="1" noChangeShapeType="1"/>
              </p:cNvSpPr>
              <p:nvPr/>
            </p:nvSpPr>
            <p:spPr bwMode="auto">
              <a:xfrm>
                <a:off x="5607" y="2949"/>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5" name="Line 39"/>
              <p:cNvSpPr>
                <a:spLocks noChangeAspect="1" noChangeShapeType="1"/>
              </p:cNvSpPr>
              <p:nvPr/>
            </p:nvSpPr>
            <p:spPr bwMode="auto">
              <a:xfrm flipH="1">
                <a:off x="5569" y="2976"/>
                <a:ext cx="0" cy="537"/>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6" name="Line 40"/>
              <p:cNvSpPr>
                <a:spLocks noChangeAspect="1" noChangeShapeType="1"/>
              </p:cNvSpPr>
              <p:nvPr/>
            </p:nvSpPr>
            <p:spPr bwMode="auto">
              <a:xfrm flipH="1">
                <a:off x="5517" y="3006"/>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7" name="Line 41"/>
              <p:cNvSpPr>
                <a:spLocks noChangeAspect="1" noChangeShapeType="1"/>
              </p:cNvSpPr>
              <p:nvPr/>
            </p:nvSpPr>
            <p:spPr bwMode="auto">
              <a:xfrm flipH="1">
                <a:off x="5441" y="3030"/>
                <a:ext cx="0" cy="537"/>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18" name="Line 42"/>
              <p:cNvSpPr>
                <a:spLocks noChangeAspect="1" noChangeShapeType="1"/>
              </p:cNvSpPr>
              <p:nvPr/>
            </p:nvSpPr>
            <p:spPr bwMode="auto">
              <a:xfrm flipH="1">
                <a:off x="5340" y="3050"/>
                <a:ext cx="0" cy="538"/>
              </a:xfrm>
              <a:prstGeom prst="line">
                <a:avLst/>
              </a:prstGeom>
              <a:noFill/>
              <a:ln w="25400">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152619" name="Line 43"/>
            <p:cNvSpPr>
              <a:spLocks noChangeAspect="1" noChangeShapeType="1"/>
            </p:cNvSpPr>
            <p:nvPr/>
          </p:nvSpPr>
          <p:spPr bwMode="auto">
            <a:xfrm>
              <a:off x="3718" y="3421"/>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20" name="Line 44"/>
            <p:cNvSpPr>
              <a:spLocks noChangeAspect="1" noChangeShapeType="1"/>
            </p:cNvSpPr>
            <p:nvPr/>
          </p:nvSpPr>
          <p:spPr bwMode="auto">
            <a:xfrm>
              <a:off x="3856" y="3443"/>
              <a:ext cx="0" cy="537"/>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21" name="Line 45"/>
            <p:cNvSpPr>
              <a:spLocks noChangeAspect="1" noChangeShapeType="1"/>
            </p:cNvSpPr>
            <p:nvPr/>
          </p:nvSpPr>
          <p:spPr bwMode="auto">
            <a:xfrm flipH="1">
              <a:off x="5074" y="342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152622" name="Group 46"/>
            <p:cNvGrpSpPr>
              <a:grpSpLocks/>
            </p:cNvGrpSpPr>
            <p:nvPr/>
          </p:nvGrpSpPr>
          <p:grpSpPr bwMode="auto">
            <a:xfrm>
              <a:off x="3890" y="3180"/>
              <a:ext cx="1051" cy="717"/>
              <a:chOff x="3168" y="2016"/>
              <a:chExt cx="1051" cy="717"/>
            </a:xfrm>
          </p:grpSpPr>
          <p:sp>
            <p:nvSpPr>
              <p:cNvPr id="152623" name="AutoShape 47"/>
              <p:cNvSpPr>
                <a:spLocks noChangeAspect="1" noChangeArrowheads="1"/>
              </p:cNvSpPr>
              <p:nvPr/>
            </p:nvSpPr>
            <p:spPr bwMode="auto">
              <a:xfrm>
                <a:off x="3173"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24" name="Oval 48"/>
              <p:cNvSpPr>
                <a:spLocks noChangeArrowheads="1"/>
              </p:cNvSpPr>
              <p:nvPr/>
            </p:nvSpPr>
            <p:spPr bwMode="auto">
              <a:xfrm>
                <a:off x="3170" y="2553"/>
                <a:ext cx="1043" cy="180"/>
              </a:xfrm>
              <a:prstGeom prst="ellipse">
                <a:avLst/>
              </a:prstGeom>
              <a:noFill/>
              <a:ln w="9525" cap="rnd">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25" name="AutoShape 49"/>
              <p:cNvSpPr>
                <a:spLocks noChangeAspect="1" noChangeArrowheads="1"/>
              </p:cNvSpPr>
              <p:nvPr/>
            </p:nvSpPr>
            <p:spPr bwMode="auto">
              <a:xfrm>
                <a:off x="3168" y="2016"/>
                <a:ext cx="1046" cy="717"/>
              </a:xfrm>
              <a:prstGeom prst="can">
                <a:avLst>
                  <a:gd name="adj" fmla="val 25000"/>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152626" name="Line 50"/>
            <p:cNvSpPr>
              <a:spLocks noChangeAspect="1" noChangeShapeType="1"/>
            </p:cNvSpPr>
            <p:nvPr/>
          </p:nvSpPr>
          <p:spPr bwMode="auto">
            <a:xfrm>
              <a:off x="3993" y="3452"/>
              <a:ext cx="0" cy="53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27" name="Line 51"/>
            <p:cNvSpPr>
              <a:spLocks noChangeAspect="1" noChangeShapeType="1"/>
            </p:cNvSpPr>
            <p:nvPr/>
          </p:nvSpPr>
          <p:spPr bwMode="auto">
            <a:xfrm>
              <a:off x="4147" y="3465"/>
              <a:ext cx="0" cy="537"/>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28" name="Line 52"/>
            <p:cNvSpPr>
              <a:spLocks noChangeAspect="1" noChangeShapeType="1"/>
            </p:cNvSpPr>
            <p:nvPr/>
          </p:nvSpPr>
          <p:spPr bwMode="auto">
            <a:xfrm>
              <a:off x="4311" y="3466"/>
              <a:ext cx="0" cy="537"/>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29" name="Line 53"/>
            <p:cNvSpPr>
              <a:spLocks noChangeAspect="1" noChangeShapeType="1"/>
            </p:cNvSpPr>
            <p:nvPr/>
          </p:nvSpPr>
          <p:spPr bwMode="auto">
            <a:xfrm flipH="1">
              <a:off x="4939" y="3442"/>
              <a:ext cx="0" cy="539"/>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30" name="Line 54"/>
            <p:cNvSpPr>
              <a:spLocks noChangeAspect="1" noChangeShapeType="1"/>
            </p:cNvSpPr>
            <p:nvPr/>
          </p:nvSpPr>
          <p:spPr bwMode="auto">
            <a:xfrm flipH="1">
              <a:off x="4794" y="345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31" name="Line 55"/>
            <p:cNvSpPr>
              <a:spLocks noChangeAspect="1" noChangeShapeType="1"/>
            </p:cNvSpPr>
            <p:nvPr/>
          </p:nvSpPr>
          <p:spPr bwMode="auto">
            <a:xfrm flipH="1">
              <a:off x="4633" y="3459"/>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32" name="Line 56"/>
            <p:cNvSpPr>
              <a:spLocks noChangeAspect="1" noChangeShapeType="1"/>
            </p:cNvSpPr>
            <p:nvPr/>
          </p:nvSpPr>
          <p:spPr bwMode="auto">
            <a:xfrm flipH="1">
              <a:off x="4472" y="3465"/>
              <a:ext cx="0" cy="538"/>
            </a:xfrm>
            <a:prstGeom prst="line">
              <a:avLst/>
            </a:prstGeom>
            <a:noFill/>
            <a:ln w="2540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33" name="AutoShape 57"/>
            <p:cNvSpPr>
              <a:spLocks noChangeArrowheads="1"/>
            </p:cNvSpPr>
            <p:nvPr/>
          </p:nvSpPr>
          <p:spPr bwMode="auto">
            <a:xfrm>
              <a:off x="4393" y="3276"/>
              <a:ext cx="46" cy="115"/>
            </a:xfrm>
            <a:prstGeom prst="can">
              <a:avLst>
                <a:gd name="adj" fmla="val 28900"/>
              </a:avLst>
            </a:prstGeom>
            <a:solidFill>
              <a:srgbClr val="FF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34" name="Oval 58"/>
            <p:cNvSpPr>
              <a:spLocks noChangeAspect="1" noChangeArrowheads="1"/>
            </p:cNvSpPr>
            <p:nvPr/>
          </p:nvSpPr>
          <p:spPr bwMode="auto">
            <a:xfrm>
              <a:off x="3369" y="3093"/>
              <a:ext cx="2095" cy="359"/>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35" name="AutoShape 59"/>
            <p:cNvSpPr>
              <a:spLocks noChangeArrowheads="1"/>
            </p:cNvSpPr>
            <p:nvPr/>
          </p:nvSpPr>
          <p:spPr bwMode="auto">
            <a:xfrm>
              <a:off x="4393" y="3698"/>
              <a:ext cx="46" cy="115"/>
            </a:xfrm>
            <a:prstGeom prst="can">
              <a:avLst>
                <a:gd name="adj" fmla="val 28900"/>
              </a:avLst>
            </a:prstGeom>
            <a:solidFill>
              <a:srgbClr val="FF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36" name="AutoShape 60"/>
            <p:cNvSpPr>
              <a:spLocks noChangeArrowheads="1"/>
            </p:cNvSpPr>
            <p:nvPr/>
          </p:nvSpPr>
          <p:spPr bwMode="auto">
            <a:xfrm>
              <a:off x="4393" y="3484"/>
              <a:ext cx="46" cy="115"/>
            </a:xfrm>
            <a:prstGeom prst="can">
              <a:avLst>
                <a:gd name="adj" fmla="val 28900"/>
              </a:avLst>
            </a:prstGeom>
            <a:solidFill>
              <a:srgbClr val="FF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37" name="Oval 61"/>
            <p:cNvSpPr>
              <a:spLocks noChangeArrowheads="1"/>
            </p:cNvSpPr>
            <p:nvPr/>
          </p:nvSpPr>
          <p:spPr bwMode="auto">
            <a:xfrm>
              <a:off x="3894" y="3178"/>
              <a:ext cx="1046" cy="18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pic>
        <p:nvPicPr>
          <p:cNvPr id="152638" name="Picture 62" descr="FOCE0068 m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387" y="1166813"/>
            <a:ext cx="4228576" cy="534356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52639" name="Group 63"/>
          <p:cNvGrpSpPr>
            <a:grpSpLocks/>
          </p:cNvGrpSpPr>
          <p:nvPr/>
        </p:nvGrpSpPr>
        <p:grpSpPr bwMode="auto">
          <a:xfrm>
            <a:off x="6897688" y="4254500"/>
            <a:ext cx="211137" cy="77788"/>
            <a:chOff x="4345" y="2680"/>
            <a:chExt cx="133" cy="49"/>
          </a:xfrm>
        </p:grpSpPr>
        <p:sp>
          <p:nvSpPr>
            <p:cNvPr id="152640" name="Oval 64"/>
            <p:cNvSpPr>
              <a:spLocks noChangeAspect="1" noChangeArrowheads="1"/>
            </p:cNvSpPr>
            <p:nvPr/>
          </p:nvSpPr>
          <p:spPr bwMode="auto">
            <a:xfrm>
              <a:off x="4379" y="2698"/>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41" name="Oval 65"/>
            <p:cNvSpPr>
              <a:spLocks noChangeAspect="1" noChangeArrowheads="1"/>
            </p:cNvSpPr>
            <p:nvPr/>
          </p:nvSpPr>
          <p:spPr bwMode="auto">
            <a:xfrm>
              <a:off x="4419" y="270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42" name="Oval 66"/>
            <p:cNvSpPr>
              <a:spLocks noChangeAspect="1" noChangeArrowheads="1"/>
            </p:cNvSpPr>
            <p:nvPr/>
          </p:nvSpPr>
          <p:spPr bwMode="auto">
            <a:xfrm>
              <a:off x="4345" y="268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43" name="Oval 67"/>
            <p:cNvSpPr>
              <a:spLocks noChangeAspect="1" noChangeArrowheads="1"/>
            </p:cNvSpPr>
            <p:nvPr/>
          </p:nvSpPr>
          <p:spPr bwMode="auto">
            <a:xfrm>
              <a:off x="4449" y="2680"/>
              <a:ext cx="29" cy="29"/>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2644" name="Group 68"/>
          <p:cNvGrpSpPr>
            <a:grpSpLocks/>
          </p:cNvGrpSpPr>
          <p:nvPr/>
        </p:nvGrpSpPr>
        <p:grpSpPr bwMode="auto">
          <a:xfrm>
            <a:off x="5334000" y="1905000"/>
            <a:ext cx="3324225" cy="1041400"/>
            <a:chOff x="3360" y="1200"/>
            <a:chExt cx="2094" cy="656"/>
          </a:xfrm>
        </p:grpSpPr>
        <p:sp>
          <p:nvSpPr>
            <p:cNvPr id="152645" name="Rectangle 69"/>
            <p:cNvSpPr>
              <a:spLocks noChangeArrowheads="1"/>
            </p:cNvSpPr>
            <p:nvPr/>
          </p:nvSpPr>
          <p:spPr bwMode="auto">
            <a:xfrm>
              <a:off x="3888" y="1632"/>
              <a:ext cx="528" cy="224"/>
            </a:xfrm>
            <a:prstGeom prst="rect">
              <a:avLst/>
            </a:prstGeom>
            <a:solidFill>
              <a:srgbClr val="66FF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152646" name="Group 70"/>
            <p:cNvGrpSpPr>
              <a:grpSpLocks/>
            </p:cNvGrpSpPr>
            <p:nvPr/>
          </p:nvGrpSpPr>
          <p:grpSpPr bwMode="auto">
            <a:xfrm>
              <a:off x="3360" y="1200"/>
              <a:ext cx="2094" cy="432"/>
              <a:chOff x="3360" y="1392"/>
              <a:chExt cx="2094" cy="432"/>
            </a:xfrm>
          </p:grpSpPr>
          <p:sp>
            <p:nvSpPr>
              <p:cNvPr id="152647" name="AutoShape 71"/>
              <p:cNvSpPr>
                <a:spLocks noChangeAspect="1" noChangeArrowheads="1"/>
              </p:cNvSpPr>
              <p:nvPr/>
            </p:nvSpPr>
            <p:spPr bwMode="auto">
              <a:xfrm>
                <a:off x="3360" y="1392"/>
                <a:ext cx="2094" cy="432"/>
              </a:xfrm>
              <a:prstGeom prst="can">
                <a:avLst>
                  <a:gd name="adj" fmla="val 21208"/>
                </a:avLst>
              </a:prstGeom>
              <a:solidFill>
                <a:srgbClr val="0000FF"/>
              </a:solidFill>
              <a:ln w="254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48" name="Text Box 72"/>
              <p:cNvSpPr txBox="1">
                <a:spLocks noChangeArrowheads="1"/>
              </p:cNvSpPr>
              <p:nvPr/>
            </p:nvSpPr>
            <p:spPr bwMode="auto">
              <a:xfrm>
                <a:off x="3408" y="1497"/>
                <a:ext cx="20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1800" b="1">
                    <a:solidFill>
                      <a:srgbClr val="FFFF00"/>
                    </a:solidFill>
                    <a:latin typeface="Tahoma" charset="0"/>
                  </a:rPr>
                  <a:t>Acid Reservoir</a:t>
                </a:r>
              </a:p>
            </p:txBody>
          </p:sp>
        </p:grpSp>
        <p:sp>
          <p:nvSpPr>
            <p:cNvPr id="152649" name="Rectangle 73"/>
            <p:cNvSpPr>
              <a:spLocks noChangeArrowheads="1"/>
            </p:cNvSpPr>
            <p:nvPr/>
          </p:nvSpPr>
          <p:spPr bwMode="auto">
            <a:xfrm>
              <a:off x="4416" y="1632"/>
              <a:ext cx="528" cy="224"/>
            </a:xfrm>
            <a:prstGeom prst="rect">
              <a:avLst/>
            </a:prstGeom>
            <a:solidFill>
              <a:srgbClr val="66FF6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2650" name="Text Box 74"/>
            <p:cNvSpPr txBox="1">
              <a:spLocks noChangeArrowheads="1"/>
            </p:cNvSpPr>
            <p:nvPr/>
          </p:nvSpPr>
          <p:spPr bwMode="auto">
            <a:xfrm>
              <a:off x="3984" y="1609"/>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a:solidFill>
                    <a:srgbClr val="000000"/>
                  </a:solidFill>
                  <a:latin typeface="Tahoma" charset="0"/>
                </a:rPr>
                <a:t>Acid</a:t>
              </a:r>
            </a:p>
          </p:txBody>
        </p:sp>
        <p:sp>
          <p:nvSpPr>
            <p:cNvPr id="152651" name="Text Box 75"/>
            <p:cNvSpPr txBox="1">
              <a:spLocks noChangeArrowheads="1"/>
            </p:cNvSpPr>
            <p:nvPr/>
          </p:nvSpPr>
          <p:spPr bwMode="auto">
            <a:xfrm>
              <a:off x="4464" y="1608"/>
              <a:ext cx="3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a:solidFill>
                    <a:srgbClr val="000000"/>
                  </a:solidFill>
                  <a:latin typeface="Tahoma" charset="0"/>
                </a:rPr>
                <a:t>H</a:t>
              </a:r>
              <a:r>
                <a:rPr lang="en-US" sz="1800" baseline="-25000">
                  <a:solidFill>
                    <a:srgbClr val="000000"/>
                  </a:solidFill>
                  <a:latin typeface="Tahoma" charset="0"/>
                </a:rPr>
                <a:t>2</a:t>
              </a:r>
              <a:r>
                <a:rPr lang="en-US" sz="1800">
                  <a:solidFill>
                    <a:srgbClr val="000000"/>
                  </a:solidFill>
                  <a:latin typeface="Tahoma" charset="0"/>
                </a:rPr>
                <a:t>O</a:t>
              </a:r>
            </a:p>
          </p:txBody>
        </p:sp>
      </p:grpSp>
      <p:sp>
        <p:nvSpPr>
          <p:cNvPr id="152652" name="Line 76"/>
          <p:cNvSpPr>
            <a:spLocks noChangeShapeType="1"/>
          </p:cNvSpPr>
          <p:nvPr/>
        </p:nvSpPr>
        <p:spPr bwMode="auto">
          <a:xfrm>
            <a:off x="4457700" y="2438400"/>
            <a:ext cx="838200" cy="0"/>
          </a:xfrm>
          <a:prstGeom prst="line">
            <a:avLst/>
          </a:prstGeom>
          <a:noFill/>
          <a:ln w="254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53" name="Line 77"/>
          <p:cNvSpPr>
            <a:spLocks noChangeShapeType="1"/>
          </p:cNvSpPr>
          <p:nvPr/>
        </p:nvSpPr>
        <p:spPr bwMode="auto">
          <a:xfrm>
            <a:off x="4343400" y="5943600"/>
            <a:ext cx="990600" cy="0"/>
          </a:xfrm>
          <a:prstGeom prst="line">
            <a:avLst/>
          </a:prstGeom>
          <a:noFill/>
          <a:ln w="254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54" name="Line 78"/>
          <p:cNvSpPr>
            <a:spLocks noChangeShapeType="1"/>
          </p:cNvSpPr>
          <p:nvPr/>
        </p:nvSpPr>
        <p:spPr bwMode="auto">
          <a:xfrm>
            <a:off x="3352800" y="3886200"/>
            <a:ext cx="3505200" cy="0"/>
          </a:xfrm>
          <a:prstGeom prst="line">
            <a:avLst/>
          </a:prstGeom>
          <a:noFill/>
          <a:ln w="254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55" name="Line 79"/>
          <p:cNvSpPr>
            <a:spLocks noChangeShapeType="1"/>
          </p:cNvSpPr>
          <p:nvPr/>
        </p:nvSpPr>
        <p:spPr bwMode="auto">
          <a:xfrm>
            <a:off x="2743200" y="5334000"/>
            <a:ext cx="4191000" cy="0"/>
          </a:xfrm>
          <a:prstGeom prst="line">
            <a:avLst/>
          </a:prstGeom>
          <a:noFill/>
          <a:ln w="254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56" name="Text Box 80"/>
          <p:cNvSpPr txBox="1">
            <a:spLocks noChangeArrowheads="1"/>
          </p:cNvSpPr>
          <p:nvPr/>
        </p:nvSpPr>
        <p:spPr bwMode="auto">
          <a:xfrm>
            <a:off x="5775325" y="1357313"/>
            <a:ext cx="23413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Elevator for easy L &amp; R</a:t>
            </a:r>
          </a:p>
        </p:txBody>
      </p:sp>
      <p:sp>
        <p:nvSpPr>
          <p:cNvPr id="152658" name="Line 82"/>
          <p:cNvSpPr>
            <a:spLocks noChangeShapeType="1"/>
          </p:cNvSpPr>
          <p:nvPr/>
        </p:nvSpPr>
        <p:spPr bwMode="auto">
          <a:xfrm flipH="1">
            <a:off x="3657600" y="1600200"/>
            <a:ext cx="2057400" cy="1524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59" name="Text Box 83"/>
          <p:cNvSpPr txBox="1">
            <a:spLocks noChangeArrowheads="1"/>
          </p:cNvSpPr>
          <p:nvPr/>
        </p:nvSpPr>
        <p:spPr bwMode="auto">
          <a:xfrm>
            <a:off x="5562600" y="4343400"/>
            <a:ext cx="32657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Eleven pH probes to record field</a:t>
            </a:r>
          </a:p>
        </p:txBody>
      </p:sp>
      <p:sp>
        <p:nvSpPr>
          <p:cNvPr id="152660" name="Line 84"/>
          <p:cNvSpPr>
            <a:spLocks noChangeShapeType="1"/>
          </p:cNvSpPr>
          <p:nvPr/>
        </p:nvSpPr>
        <p:spPr bwMode="auto">
          <a:xfrm flipH="1">
            <a:off x="3581400" y="4572000"/>
            <a:ext cx="1981200" cy="228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61" name="Text Box 85"/>
          <p:cNvSpPr txBox="1">
            <a:spLocks noChangeArrowheads="1"/>
          </p:cNvSpPr>
          <p:nvPr/>
        </p:nvSpPr>
        <p:spPr bwMode="auto">
          <a:xfrm>
            <a:off x="5791200" y="2971800"/>
            <a:ext cx="3047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solidFill>
                  <a:srgbClr val="FFFF00"/>
                </a:solidFill>
                <a:effectLst>
                  <a:outerShdw blurRad="66675" dist="63500" dir="2700000" algn="tl" rotWithShape="0">
                    <a:srgbClr val="000000"/>
                  </a:outerShdw>
                </a:effectLst>
              </a:rPr>
              <a:t>CTD and ADCP measurements</a:t>
            </a:r>
          </a:p>
        </p:txBody>
      </p:sp>
      <p:sp>
        <p:nvSpPr>
          <p:cNvPr id="152662" name="Line 86"/>
          <p:cNvSpPr>
            <a:spLocks noChangeShapeType="1"/>
          </p:cNvSpPr>
          <p:nvPr/>
        </p:nvSpPr>
        <p:spPr bwMode="auto">
          <a:xfrm flipH="1">
            <a:off x="4419600" y="3124200"/>
            <a:ext cx="1371600" cy="1524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2663" name="Line 87"/>
          <p:cNvSpPr>
            <a:spLocks noChangeShapeType="1"/>
          </p:cNvSpPr>
          <p:nvPr/>
        </p:nvSpPr>
        <p:spPr bwMode="auto">
          <a:xfrm flipH="1">
            <a:off x="2438400" y="3124200"/>
            <a:ext cx="3276600" cy="838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89" name="TextBox 88"/>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407095373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715" name="Rectangle 187"/>
          <p:cNvSpPr>
            <a:spLocks noChangeArrowheads="1"/>
          </p:cNvSpPr>
          <p:nvPr/>
        </p:nvSpPr>
        <p:spPr bwMode="auto">
          <a:xfrm>
            <a:off x="152400" y="3810000"/>
            <a:ext cx="3581400" cy="2133600"/>
          </a:xfrm>
          <a:prstGeom prst="rect">
            <a:avLst/>
          </a:prstGeom>
          <a:solidFill>
            <a:srgbClr val="CCFFCC"/>
          </a:solidFill>
          <a:ln w="15875">
            <a:solidFill>
              <a:schemeClr val="tx2"/>
            </a:solidFill>
            <a:miter lim="800000"/>
            <a:headEnd/>
            <a:tailEnd/>
          </a:ln>
          <a:effectLst/>
          <a:extLst/>
        </p:spPr>
        <p:txBody>
          <a:bodyPr wrap="none" anchor="ctr"/>
          <a:lstStyle/>
          <a:p>
            <a:endParaRPr lang="en-US"/>
          </a:p>
        </p:txBody>
      </p:sp>
      <p:sp>
        <p:nvSpPr>
          <p:cNvPr id="150531" name="Rectangle 3"/>
          <p:cNvSpPr>
            <a:spLocks noGrp="1" noChangeArrowheads="1"/>
          </p:cNvSpPr>
          <p:nvPr>
            <p:ph type="title"/>
          </p:nvPr>
        </p:nvSpPr>
        <p:spPr bwMode="auto">
          <a:xfrm>
            <a:off x="2497744" y="688027"/>
            <a:ext cx="5789987" cy="533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l"/>
            <a:r>
              <a:rPr lang="en-US" sz="2800" dirty="0">
                <a:solidFill>
                  <a:srgbClr val="FFFF00"/>
                </a:solidFill>
                <a:effectLst>
                  <a:outerShdw blurRad="66675" dist="63500" dir="2700000" algn="tl" rotWithShape="0">
                    <a:srgbClr val="000000"/>
                  </a:outerShdw>
                </a:effectLst>
              </a:rPr>
              <a:t>FOCE Prototype: </a:t>
            </a:r>
            <a:r>
              <a:rPr lang="en-US" sz="2800" dirty="0" smtClean="0">
                <a:solidFill>
                  <a:srgbClr val="FFFF00"/>
                </a:solidFill>
                <a:effectLst>
                  <a:outerShdw blurRad="66675" dist="63500" dir="2700000" algn="tl" rotWithShape="0">
                    <a:srgbClr val="000000"/>
                  </a:outerShdw>
                </a:effectLst>
              </a:rPr>
              <a:t>Controls Concept</a:t>
            </a:r>
            <a:endParaRPr lang="en-US" sz="2800" dirty="0">
              <a:solidFill>
                <a:srgbClr val="FFFF00"/>
              </a:solidFill>
              <a:effectLst>
                <a:outerShdw blurRad="66675" dist="63500" dir="2700000" algn="tl" rotWithShape="0">
                  <a:srgbClr val="000000"/>
                </a:outerShdw>
              </a:effectLst>
            </a:endParaRPr>
          </a:p>
        </p:txBody>
      </p:sp>
      <p:grpSp>
        <p:nvGrpSpPr>
          <p:cNvPr id="150532" name="Group 4"/>
          <p:cNvGrpSpPr>
            <a:grpSpLocks/>
          </p:cNvGrpSpPr>
          <p:nvPr/>
        </p:nvGrpSpPr>
        <p:grpSpPr bwMode="auto">
          <a:xfrm>
            <a:off x="3741738" y="3962400"/>
            <a:ext cx="5330136" cy="2122330"/>
            <a:chOff x="1536" y="2352"/>
            <a:chExt cx="3766" cy="1484"/>
          </a:xfrm>
        </p:grpSpPr>
        <p:sp>
          <p:nvSpPr>
            <p:cNvPr id="150533" name="Rectangle 5"/>
            <p:cNvSpPr>
              <a:spLocks noChangeArrowheads="1"/>
            </p:cNvSpPr>
            <p:nvPr/>
          </p:nvSpPr>
          <p:spPr bwMode="auto">
            <a:xfrm>
              <a:off x="1837" y="2352"/>
              <a:ext cx="3443" cy="1198"/>
            </a:xfrm>
            <a:prstGeom prst="rect">
              <a:avLst/>
            </a:prstGeom>
            <a:noFill/>
            <a:ln w="25400">
              <a:solidFill>
                <a:srgbClr val="0000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00"/>
                </a:solidFill>
              </a:endParaRPr>
            </a:p>
          </p:txBody>
        </p:sp>
        <p:sp>
          <p:nvSpPr>
            <p:cNvPr id="150534" name="Text Box 6"/>
            <p:cNvSpPr txBox="1">
              <a:spLocks noChangeArrowheads="1"/>
            </p:cNvSpPr>
            <p:nvPr/>
          </p:nvSpPr>
          <p:spPr bwMode="auto">
            <a:xfrm>
              <a:off x="1536" y="2878"/>
              <a:ext cx="345"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b="1" dirty="0">
                  <a:solidFill>
                    <a:srgbClr val="FFFF00"/>
                  </a:solidFill>
                  <a:effectLst>
                    <a:outerShdw blurRad="66675" dist="63500" dir="2700000" algn="tl" rotWithShape="0">
                      <a:srgbClr val="000000"/>
                    </a:outerShdw>
                  </a:effectLst>
                  <a:latin typeface="Arial" charset="0"/>
                </a:rPr>
                <a:t>pH</a:t>
              </a:r>
            </a:p>
          </p:txBody>
        </p:sp>
        <p:sp>
          <p:nvSpPr>
            <p:cNvPr id="150535" name="Text Box 7"/>
            <p:cNvSpPr txBox="1">
              <a:spLocks noChangeArrowheads="1"/>
            </p:cNvSpPr>
            <p:nvPr/>
          </p:nvSpPr>
          <p:spPr bwMode="auto">
            <a:xfrm>
              <a:off x="3279" y="3578"/>
              <a:ext cx="511" cy="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800" b="1" dirty="0">
                  <a:solidFill>
                    <a:srgbClr val="FFFF00"/>
                  </a:solidFill>
                  <a:effectLst>
                    <a:outerShdw blurRad="66675" dist="63500" dir="2700000" algn="tl" rotWithShape="0">
                      <a:srgbClr val="000000"/>
                    </a:outerShdw>
                  </a:effectLst>
                  <a:latin typeface="Arial" charset="0"/>
                </a:rPr>
                <a:t>Time </a:t>
              </a:r>
            </a:p>
          </p:txBody>
        </p:sp>
        <p:grpSp>
          <p:nvGrpSpPr>
            <p:cNvPr id="150536" name="Group 8"/>
            <p:cNvGrpSpPr>
              <a:grpSpLocks/>
            </p:cNvGrpSpPr>
            <p:nvPr/>
          </p:nvGrpSpPr>
          <p:grpSpPr bwMode="auto">
            <a:xfrm>
              <a:off x="1837" y="2532"/>
              <a:ext cx="3443" cy="707"/>
              <a:chOff x="1837" y="2532"/>
              <a:chExt cx="3443" cy="707"/>
            </a:xfrm>
          </p:grpSpPr>
          <p:sp>
            <p:nvSpPr>
              <p:cNvPr id="150537" name="Line 9"/>
              <p:cNvSpPr>
                <a:spLocks noChangeShapeType="1"/>
              </p:cNvSpPr>
              <p:nvPr/>
            </p:nvSpPr>
            <p:spPr bwMode="auto">
              <a:xfrm>
                <a:off x="1837" y="2532"/>
                <a:ext cx="533" cy="1"/>
              </a:xfrm>
              <a:prstGeom prst="line">
                <a:avLst/>
              </a:prstGeom>
              <a:noFill/>
              <a:ln w="571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38" name="Line 10"/>
              <p:cNvSpPr>
                <a:spLocks noChangeShapeType="1"/>
              </p:cNvSpPr>
              <p:nvPr/>
            </p:nvSpPr>
            <p:spPr bwMode="auto">
              <a:xfrm>
                <a:off x="2370" y="2532"/>
                <a:ext cx="0" cy="706"/>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39" name="Line 11"/>
              <p:cNvSpPr>
                <a:spLocks noChangeShapeType="1"/>
              </p:cNvSpPr>
              <p:nvPr/>
            </p:nvSpPr>
            <p:spPr bwMode="auto">
              <a:xfrm>
                <a:off x="2370" y="3238"/>
                <a:ext cx="2910" cy="1"/>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grpSp>
        <p:grpSp>
          <p:nvGrpSpPr>
            <p:cNvPr id="150540" name="Group 12"/>
            <p:cNvGrpSpPr>
              <a:grpSpLocks/>
            </p:cNvGrpSpPr>
            <p:nvPr/>
          </p:nvGrpSpPr>
          <p:grpSpPr bwMode="auto">
            <a:xfrm>
              <a:off x="1837" y="2530"/>
              <a:ext cx="3438" cy="687"/>
              <a:chOff x="1837" y="2530"/>
              <a:chExt cx="3438" cy="687"/>
            </a:xfrm>
          </p:grpSpPr>
          <p:sp>
            <p:nvSpPr>
              <p:cNvPr id="150541" name="Line 13"/>
              <p:cNvSpPr>
                <a:spLocks noChangeShapeType="1"/>
              </p:cNvSpPr>
              <p:nvPr/>
            </p:nvSpPr>
            <p:spPr bwMode="auto">
              <a:xfrm>
                <a:off x="1837" y="2532"/>
                <a:ext cx="533" cy="1"/>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42" name="Freeform 14"/>
              <p:cNvSpPr>
                <a:spLocks/>
              </p:cNvSpPr>
              <p:nvPr/>
            </p:nvSpPr>
            <p:spPr bwMode="auto">
              <a:xfrm>
                <a:off x="2368" y="2530"/>
                <a:ext cx="1388" cy="686"/>
              </a:xfrm>
              <a:custGeom>
                <a:avLst/>
                <a:gdLst>
                  <a:gd name="T0" fmla="*/ 0 w 1626"/>
                  <a:gd name="T1" fmla="*/ 2 h 792"/>
                  <a:gd name="T2" fmla="*/ 24 w 1626"/>
                  <a:gd name="T3" fmla="*/ 2 h 792"/>
                  <a:gd name="T4" fmla="*/ 120 w 1626"/>
                  <a:gd name="T5" fmla="*/ 6 h 792"/>
                  <a:gd name="T6" fmla="*/ 268 w 1626"/>
                  <a:gd name="T7" fmla="*/ 40 h 792"/>
                  <a:gd name="T8" fmla="*/ 472 w 1626"/>
                  <a:gd name="T9" fmla="*/ 158 h 792"/>
                  <a:gd name="T10" fmla="*/ 614 w 1626"/>
                  <a:gd name="T11" fmla="*/ 334 h 792"/>
                  <a:gd name="T12" fmla="*/ 682 w 1626"/>
                  <a:gd name="T13" fmla="*/ 504 h 792"/>
                  <a:gd name="T14" fmla="*/ 742 w 1626"/>
                  <a:gd name="T15" fmla="*/ 634 h 792"/>
                  <a:gd name="T16" fmla="*/ 794 w 1626"/>
                  <a:gd name="T17" fmla="*/ 702 h 792"/>
                  <a:gd name="T18" fmla="*/ 882 w 1626"/>
                  <a:gd name="T19" fmla="*/ 754 h 792"/>
                  <a:gd name="T20" fmla="*/ 966 w 1626"/>
                  <a:gd name="T21" fmla="*/ 774 h 792"/>
                  <a:gd name="T22" fmla="*/ 1100 w 1626"/>
                  <a:gd name="T23" fmla="*/ 782 h 792"/>
                  <a:gd name="T24" fmla="*/ 1428 w 1626"/>
                  <a:gd name="T25" fmla="*/ 790 h 792"/>
                  <a:gd name="T26" fmla="*/ 1626 w 1626"/>
                  <a:gd name="T27" fmla="*/ 79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6" h="792">
                    <a:moveTo>
                      <a:pt x="0" y="2"/>
                    </a:moveTo>
                    <a:cubicBezTo>
                      <a:pt x="2" y="1"/>
                      <a:pt x="4" y="1"/>
                      <a:pt x="24" y="2"/>
                    </a:cubicBezTo>
                    <a:cubicBezTo>
                      <a:pt x="44" y="3"/>
                      <a:pt x="79" y="0"/>
                      <a:pt x="120" y="6"/>
                    </a:cubicBezTo>
                    <a:cubicBezTo>
                      <a:pt x="161" y="12"/>
                      <a:pt x="209" y="15"/>
                      <a:pt x="268" y="40"/>
                    </a:cubicBezTo>
                    <a:cubicBezTo>
                      <a:pt x="327" y="65"/>
                      <a:pt x="414" y="109"/>
                      <a:pt x="472" y="158"/>
                    </a:cubicBezTo>
                    <a:cubicBezTo>
                      <a:pt x="530" y="207"/>
                      <a:pt x="579" y="276"/>
                      <a:pt x="614" y="334"/>
                    </a:cubicBezTo>
                    <a:cubicBezTo>
                      <a:pt x="649" y="392"/>
                      <a:pt x="661" y="454"/>
                      <a:pt x="682" y="504"/>
                    </a:cubicBezTo>
                    <a:cubicBezTo>
                      <a:pt x="703" y="554"/>
                      <a:pt x="723" y="601"/>
                      <a:pt x="742" y="634"/>
                    </a:cubicBezTo>
                    <a:cubicBezTo>
                      <a:pt x="761" y="667"/>
                      <a:pt x="771" y="682"/>
                      <a:pt x="794" y="702"/>
                    </a:cubicBezTo>
                    <a:cubicBezTo>
                      <a:pt x="817" y="722"/>
                      <a:pt x="853" y="742"/>
                      <a:pt x="882" y="754"/>
                    </a:cubicBezTo>
                    <a:cubicBezTo>
                      <a:pt x="911" y="766"/>
                      <a:pt x="930" y="769"/>
                      <a:pt x="966" y="774"/>
                    </a:cubicBezTo>
                    <a:cubicBezTo>
                      <a:pt x="1002" y="779"/>
                      <a:pt x="1023" y="779"/>
                      <a:pt x="1100" y="782"/>
                    </a:cubicBezTo>
                    <a:cubicBezTo>
                      <a:pt x="1177" y="785"/>
                      <a:pt x="1340" y="788"/>
                      <a:pt x="1428" y="790"/>
                    </a:cubicBezTo>
                    <a:cubicBezTo>
                      <a:pt x="1516" y="792"/>
                      <a:pt x="1589" y="792"/>
                      <a:pt x="1626" y="792"/>
                    </a:cubicBezTo>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43" name="Line 15"/>
              <p:cNvSpPr>
                <a:spLocks noChangeShapeType="1"/>
              </p:cNvSpPr>
              <p:nvPr/>
            </p:nvSpPr>
            <p:spPr bwMode="auto">
              <a:xfrm>
                <a:off x="3756" y="3216"/>
                <a:ext cx="1519" cy="1"/>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grpSp>
        <p:sp>
          <p:nvSpPr>
            <p:cNvPr id="150544" name="Text Box 16"/>
            <p:cNvSpPr txBox="1">
              <a:spLocks noChangeArrowheads="1"/>
            </p:cNvSpPr>
            <p:nvPr/>
          </p:nvSpPr>
          <p:spPr bwMode="auto">
            <a:xfrm>
              <a:off x="2340" y="2394"/>
              <a:ext cx="124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b="1" dirty="0">
                  <a:solidFill>
                    <a:srgbClr val="FFFF00"/>
                  </a:solidFill>
                  <a:effectLst>
                    <a:outerShdw blurRad="66675" dist="63500" dir="2700000" algn="tl" rotWithShape="0">
                      <a:srgbClr val="000000"/>
                    </a:outerShdw>
                  </a:effectLst>
                  <a:latin typeface="Arial" charset="0"/>
                </a:rPr>
                <a:t>Ambient seawater pH</a:t>
              </a:r>
            </a:p>
          </p:txBody>
        </p:sp>
        <p:sp>
          <p:nvSpPr>
            <p:cNvPr id="150545" name="Text Box 17"/>
            <p:cNvSpPr txBox="1">
              <a:spLocks noChangeArrowheads="1"/>
            </p:cNvSpPr>
            <p:nvPr/>
          </p:nvSpPr>
          <p:spPr bwMode="auto">
            <a:xfrm>
              <a:off x="1872" y="3312"/>
              <a:ext cx="214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1200" b="1" dirty="0">
                  <a:solidFill>
                    <a:srgbClr val="FFFF00"/>
                  </a:solidFill>
                  <a:effectLst>
                    <a:outerShdw blurRad="66675" dist="63500" dir="2700000" algn="tl" rotWithShape="0">
                      <a:srgbClr val="000000"/>
                    </a:outerShdw>
                  </a:effectLst>
                  <a:latin typeface="Arial" charset="0"/>
                </a:rPr>
                <a:t>Step function input of desired value</a:t>
              </a:r>
            </a:p>
          </p:txBody>
        </p:sp>
        <p:sp>
          <p:nvSpPr>
            <p:cNvPr id="150546" name="Text Box 18"/>
            <p:cNvSpPr txBox="1">
              <a:spLocks noChangeArrowheads="1"/>
            </p:cNvSpPr>
            <p:nvPr/>
          </p:nvSpPr>
          <p:spPr bwMode="auto">
            <a:xfrm>
              <a:off x="2928" y="2832"/>
              <a:ext cx="1852"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b="1" dirty="0">
                  <a:solidFill>
                    <a:srgbClr val="FFFF00"/>
                  </a:solidFill>
                  <a:effectLst>
                    <a:outerShdw blurRad="66675" dist="63500" dir="2700000" algn="tl" rotWithShape="0">
                      <a:srgbClr val="000000"/>
                    </a:outerShdw>
                  </a:effectLst>
                  <a:latin typeface="Arial" charset="0"/>
                </a:rPr>
                <a:t>Heavily damped system to set pt</a:t>
              </a:r>
              <a:r>
                <a:rPr lang="en-US" sz="1400" b="1" dirty="0">
                  <a:solidFill>
                    <a:srgbClr val="FFFF00"/>
                  </a:solidFill>
                  <a:effectLst>
                    <a:outerShdw blurRad="66675" dist="63500" dir="2700000" algn="tl" rotWithShape="0">
                      <a:srgbClr val="000000"/>
                    </a:outerShdw>
                  </a:effectLst>
                  <a:latin typeface="Arial" charset="0"/>
                </a:rPr>
                <a:t>. </a:t>
              </a:r>
            </a:p>
          </p:txBody>
        </p:sp>
        <p:sp>
          <p:nvSpPr>
            <p:cNvPr id="150547" name="Line 19"/>
            <p:cNvSpPr>
              <a:spLocks noChangeShapeType="1"/>
            </p:cNvSpPr>
            <p:nvPr/>
          </p:nvSpPr>
          <p:spPr bwMode="auto">
            <a:xfrm flipV="1">
              <a:off x="1898" y="3141"/>
              <a:ext cx="3327" cy="1"/>
            </a:xfrm>
            <a:prstGeom prst="line">
              <a:avLst/>
            </a:prstGeom>
            <a:noFill/>
            <a:ln w="9525">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48" name="Line 20"/>
            <p:cNvSpPr>
              <a:spLocks noChangeShapeType="1"/>
            </p:cNvSpPr>
            <p:nvPr/>
          </p:nvSpPr>
          <p:spPr bwMode="auto">
            <a:xfrm flipV="1">
              <a:off x="1905" y="3301"/>
              <a:ext cx="3327" cy="1"/>
            </a:xfrm>
            <a:prstGeom prst="line">
              <a:avLst/>
            </a:prstGeom>
            <a:noFill/>
            <a:ln w="9525">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49" name="Line 21"/>
            <p:cNvSpPr>
              <a:spLocks noChangeShapeType="1"/>
            </p:cNvSpPr>
            <p:nvPr/>
          </p:nvSpPr>
          <p:spPr bwMode="auto">
            <a:xfrm flipH="1">
              <a:off x="4944" y="2784"/>
              <a:ext cx="0" cy="3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50" name="Line 22"/>
            <p:cNvSpPr>
              <a:spLocks noChangeShapeType="1"/>
            </p:cNvSpPr>
            <p:nvPr/>
          </p:nvSpPr>
          <p:spPr bwMode="auto">
            <a:xfrm flipV="1">
              <a:off x="4944" y="3312"/>
              <a:ext cx="1" cy="14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51" name="Line 23"/>
            <p:cNvSpPr>
              <a:spLocks noChangeShapeType="1"/>
            </p:cNvSpPr>
            <p:nvPr/>
          </p:nvSpPr>
          <p:spPr bwMode="auto">
            <a:xfrm flipV="1">
              <a:off x="4080" y="2976"/>
              <a:ext cx="0" cy="242"/>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150552" name="Text Box 24"/>
            <p:cNvSpPr txBox="1">
              <a:spLocks noChangeArrowheads="1"/>
            </p:cNvSpPr>
            <p:nvPr/>
          </p:nvSpPr>
          <p:spPr bwMode="auto">
            <a:xfrm>
              <a:off x="4513" y="2512"/>
              <a:ext cx="789" cy="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200" b="1" dirty="0">
                  <a:solidFill>
                    <a:srgbClr val="FFFF00"/>
                  </a:solidFill>
                  <a:effectLst>
                    <a:outerShdw blurRad="66675" dist="63500" dir="2700000" algn="tl" rotWithShape="0">
                      <a:srgbClr val="000000"/>
                    </a:outerShdw>
                  </a:effectLst>
                  <a:latin typeface="Arial" charset="0"/>
                </a:rPr>
                <a:t>Desired </a:t>
              </a:r>
            </a:p>
            <a:p>
              <a:pPr algn="ctr"/>
              <a:r>
                <a:rPr lang="en-US" sz="1200" b="1" dirty="0">
                  <a:solidFill>
                    <a:srgbClr val="FFFF00"/>
                  </a:solidFill>
                  <a:effectLst>
                    <a:outerShdw blurRad="66675" dist="63500" dir="2700000" algn="tl" rotWithShape="0">
                      <a:srgbClr val="000000"/>
                    </a:outerShdw>
                  </a:effectLst>
                  <a:latin typeface="Arial" charset="0"/>
                </a:rPr>
                <a:t>performance</a:t>
              </a:r>
            </a:p>
          </p:txBody>
        </p:sp>
      </p:grpSp>
      <p:grpSp>
        <p:nvGrpSpPr>
          <p:cNvPr id="150553" name="Group 25"/>
          <p:cNvGrpSpPr>
            <a:grpSpLocks/>
          </p:cNvGrpSpPr>
          <p:nvPr/>
        </p:nvGrpSpPr>
        <p:grpSpPr bwMode="auto">
          <a:xfrm>
            <a:off x="3319463" y="1520825"/>
            <a:ext cx="109537" cy="1365250"/>
            <a:chOff x="2091" y="958"/>
            <a:chExt cx="69" cy="860"/>
          </a:xfrm>
        </p:grpSpPr>
        <p:sp>
          <p:nvSpPr>
            <p:cNvPr id="150554" name="Rectangle 26"/>
            <p:cNvSpPr>
              <a:spLocks noChangeArrowheads="1"/>
            </p:cNvSpPr>
            <p:nvPr/>
          </p:nvSpPr>
          <p:spPr bwMode="auto">
            <a:xfrm>
              <a:off x="209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55" name="Rectangle 27"/>
            <p:cNvSpPr>
              <a:spLocks noChangeArrowheads="1"/>
            </p:cNvSpPr>
            <p:nvPr/>
          </p:nvSpPr>
          <p:spPr bwMode="auto">
            <a:xfrm>
              <a:off x="210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56" name="Rectangle 28"/>
            <p:cNvSpPr>
              <a:spLocks noChangeArrowheads="1"/>
            </p:cNvSpPr>
            <p:nvPr/>
          </p:nvSpPr>
          <p:spPr bwMode="auto">
            <a:xfrm>
              <a:off x="210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57" name="Group 29"/>
          <p:cNvGrpSpPr>
            <a:grpSpLocks/>
          </p:cNvGrpSpPr>
          <p:nvPr/>
        </p:nvGrpSpPr>
        <p:grpSpPr bwMode="auto">
          <a:xfrm>
            <a:off x="3471863" y="1520825"/>
            <a:ext cx="109537" cy="1365250"/>
            <a:chOff x="2187" y="958"/>
            <a:chExt cx="69" cy="860"/>
          </a:xfrm>
        </p:grpSpPr>
        <p:sp>
          <p:nvSpPr>
            <p:cNvPr id="150558" name="Rectangle 30"/>
            <p:cNvSpPr>
              <a:spLocks noChangeArrowheads="1"/>
            </p:cNvSpPr>
            <p:nvPr/>
          </p:nvSpPr>
          <p:spPr bwMode="auto">
            <a:xfrm>
              <a:off x="218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59" name="Rectangle 31"/>
            <p:cNvSpPr>
              <a:spLocks noChangeArrowheads="1"/>
            </p:cNvSpPr>
            <p:nvPr/>
          </p:nvSpPr>
          <p:spPr bwMode="auto">
            <a:xfrm>
              <a:off x="219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60" name="Rectangle 32"/>
            <p:cNvSpPr>
              <a:spLocks noChangeArrowheads="1"/>
            </p:cNvSpPr>
            <p:nvPr/>
          </p:nvSpPr>
          <p:spPr bwMode="auto">
            <a:xfrm>
              <a:off x="219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61" name="Group 33"/>
          <p:cNvGrpSpPr>
            <a:grpSpLocks/>
          </p:cNvGrpSpPr>
          <p:nvPr/>
        </p:nvGrpSpPr>
        <p:grpSpPr bwMode="auto">
          <a:xfrm>
            <a:off x="3624263" y="1520825"/>
            <a:ext cx="109537" cy="1365250"/>
            <a:chOff x="2283" y="958"/>
            <a:chExt cx="69" cy="860"/>
          </a:xfrm>
        </p:grpSpPr>
        <p:sp>
          <p:nvSpPr>
            <p:cNvPr id="150562" name="Rectangle 34"/>
            <p:cNvSpPr>
              <a:spLocks noChangeArrowheads="1"/>
            </p:cNvSpPr>
            <p:nvPr/>
          </p:nvSpPr>
          <p:spPr bwMode="auto">
            <a:xfrm>
              <a:off x="228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63" name="Rectangle 35"/>
            <p:cNvSpPr>
              <a:spLocks noChangeArrowheads="1"/>
            </p:cNvSpPr>
            <p:nvPr/>
          </p:nvSpPr>
          <p:spPr bwMode="auto">
            <a:xfrm>
              <a:off x="229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64" name="Rectangle 36"/>
            <p:cNvSpPr>
              <a:spLocks noChangeArrowheads="1"/>
            </p:cNvSpPr>
            <p:nvPr/>
          </p:nvSpPr>
          <p:spPr bwMode="auto">
            <a:xfrm>
              <a:off x="229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65" name="Group 37"/>
          <p:cNvGrpSpPr>
            <a:grpSpLocks/>
          </p:cNvGrpSpPr>
          <p:nvPr/>
        </p:nvGrpSpPr>
        <p:grpSpPr bwMode="auto">
          <a:xfrm>
            <a:off x="3776663" y="1520825"/>
            <a:ext cx="109537" cy="1365250"/>
            <a:chOff x="2379" y="958"/>
            <a:chExt cx="69" cy="860"/>
          </a:xfrm>
        </p:grpSpPr>
        <p:sp>
          <p:nvSpPr>
            <p:cNvPr id="150566" name="Rectangle 38"/>
            <p:cNvSpPr>
              <a:spLocks noChangeArrowheads="1"/>
            </p:cNvSpPr>
            <p:nvPr/>
          </p:nvSpPr>
          <p:spPr bwMode="auto">
            <a:xfrm>
              <a:off x="237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67" name="Rectangle 39"/>
            <p:cNvSpPr>
              <a:spLocks noChangeArrowheads="1"/>
            </p:cNvSpPr>
            <p:nvPr/>
          </p:nvSpPr>
          <p:spPr bwMode="auto">
            <a:xfrm>
              <a:off x="239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68" name="Rectangle 40"/>
            <p:cNvSpPr>
              <a:spLocks noChangeArrowheads="1"/>
            </p:cNvSpPr>
            <p:nvPr/>
          </p:nvSpPr>
          <p:spPr bwMode="auto">
            <a:xfrm>
              <a:off x="239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69" name="Group 41"/>
          <p:cNvGrpSpPr>
            <a:grpSpLocks/>
          </p:cNvGrpSpPr>
          <p:nvPr/>
        </p:nvGrpSpPr>
        <p:grpSpPr bwMode="auto">
          <a:xfrm>
            <a:off x="3929063" y="1520825"/>
            <a:ext cx="109537" cy="1365250"/>
            <a:chOff x="2475" y="958"/>
            <a:chExt cx="69" cy="860"/>
          </a:xfrm>
        </p:grpSpPr>
        <p:sp>
          <p:nvSpPr>
            <p:cNvPr id="150570" name="Rectangle 42"/>
            <p:cNvSpPr>
              <a:spLocks noChangeArrowheads="1"/>
            </p:cNvSpPr>
            <p:nvPr/>
          </p:nvSpPr>
          <p:spPr bwMode="auto">
            <a:xfrm>
              <a:off x="247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71" name="Rectangle 43"/>
            <p:cNvSpPr>
              <a:spLocks noChangeArrowheads="1"/>
            </p:cNvSpPr>
            <p:nvPr/>
          </p:nvSpPr>
          <p:spPr bwMode="auto">
            <a:xfrm>
              <a:off x="248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72" name="Rectangle 44"/>
            <p:cNvSpPr>
              <a:spLocks noChangeArrowheads="1"/>
            </p:cNvSpPr>
            <p:nvPr/>
          </p:nvSpPr>
          <p:spPr bwMode="auto">
            <a:xfrm>
              <a:off x="248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73" name="Group 45"/>
          <p:cNvGrpSpPr>
            <a:grpSpLocks/>
          </p:cNvGrpSpPr>
          <p:nvPr/>
        </p:nvGrpSpPr>
        <p:grpSpPr bwMode="auto">
          <a:xfrm>
            <a:off x="7883525" y="1520825"/>
            <a:ext cx="117475" cy="1365250"/>
            <a:chOff x="4966" y="958"/>
            <a:chExt cx="74" cy="860"/>
          </a:xfrm>
        </p:grpSpPr>
        <p:sp>
          <p:nvSpPr>
            <p:cNvPr id="150574" name="Rectangle 46"/>
            <p:cNvSpPr>
              <a:spLocks noChangeArrowheads="1"/>
            </p:cNvSpPr>
            <p:nvPr/>
          </p:nvSpPr>
          <p:spPr bwMode="auto">
            <a:xfrm>
              <a:off x="4966"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75" name="Rectangle 47"/>
            <p:cNvSpPr>
              <a:spLocks noChangeArrowheads="1"/>
            </p:cNvSpPr>
            <p:nvPr/>
          </p:nvSpPr>
          <p:spPr bwMode="auto">
            <a:xfrm>
              <a:off x="498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76" name="Rectangle 48"/>
            <p:cNvSpPr>
              <a:spLocks noChangeArrowheads="1"/>
            </p:cNvSpPr>
            <p:nvPr/>
          </p:nvSpPr>
          <p:spPr bwMode="auto">
            <a:xfrm>
              <a:off x="498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77" name="Group 49"/>
          <p:cNvGrpSpPr>
            <a:grpSpLocks/>
          </p:cNvGrpSpPr>
          <p:nvPr/>
        </p:nvGrpSpPr>
        <p:grpSpPr bwMode="auto">
          <a:xfrm>
            <a:off x="8035925" y="1520825"/>
            <a:ext cx="117475" cy="1365250"/>
            <a:chOff x="5062" y="958"/>
            <a:chExt cx="74" cy="860"/>
          </a:xfrm>
        </p:grpSpPr>
        <p:sp>
          <p:nvSpPr>
            <p:cNvPr id="150578" name="Rectangle 50"/>
            <p:cNvSpPr>
              <a:spLocks noChangeArrowheads="1"/>
            </p:cNvSpPr>
            <p:nvPr/>
          </p:nvSpPr>
          <p:spPr bwMode="auto">
            <a:xfrm>
              <a:off x="5062"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79" name="Rectangle 51"/>
            <p:cNvSpPr>
              <a:spLocks noChangeArrowheads="1"/>
            </p:cNvSpPr>
            <p:nvPr/>
          </p:nvSpPr>
          <p:spPr bwMode="auto">
            <a:xfrm>
              <a:off x="507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80" name="Rectangle 52"/>
            <p:cNvSpPr>
              <a:spLocks noChangeArrowheads="1"/>
            </p:cNvSpPr>
            <p:nvPr/>
          </p:nvSpPr>
          <p:spPr bwMode="auto">
            <a:xfrm>
              <a:off x="507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81" name="Group 53"/>
          <p:cNvGrpSpPr>
            <a:grpSpLocks/>
          </p:cNvGrpSpPr>
          <p:nvPr/>
        </p:nvGrpSpPr>
        <p:grpSpPr bwMode="auto">
          <a:xfrm>
            <a:off x="8188325" y="1520825"/>
            <a:ext cx="117475" cy="1365250"/>
            <a:chOff x="5158" y="958"/>
            <a:chExt cx="74" cy="860"/>
          </a:xfrm>
        </p:grpSpPr>
        <p:sp>
          <p:nvSpPr>
            <p:cNvPr id="150582" name="Rectangle 54"/>
            <p:cNvSpPr>
              <a:spLocks noChangeArrowheads="1"/>
            </p:cNvSpPr>
            <p:nvPr/>
          </p:nvSpPr>
          <p:spPr bwMode="auto">
            <a:xfrm>
              <a:off x="5158"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83" name="Rectangle 55"/>
            <p:cNvSpPr>
              <a:spLocks noChangeArrowheads="1"/>
            </p:cNvSpPr>
            <p:nvPr/>
          </p:nvSpPr>
          <p:spPr bwMode="auto">
            <a:xfrm>
              <a:off x="517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84" name="Rectangle 56"/>
            <p:cNvSpPr>
              <a:spLocks noChangeArrowheads="1"/>
            </p:cNvSpPr>
            <p:nvPr/>
          </p:nvSpPr>
          <p:spPr bwMode="auto">
            <a:xfrm>
              <a:off x="517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85" name="Group 57"/>
          <p:cNvGrpSpPr>
            <a:grpSpLocks/>
          </p:cNvGrpSpPr>
          <p:nvPr/>
        </p:nvGrpSpPr>
        <p:grpSpPr bwMode="auto">
          <a:xfrm>
            <a:off x="8340725" y="1520825"/>
            <a:ext cx="117475" cy="1365250"/>
            <a:chOff x="5254" y="958"/>
            <a:chExt cx="74" cy="860"/>
          </a:xfrm>
        </p:grpSpPr>
        <p:sp>
          <p:nvSpPr>
            <p:cNvPr id="150586" name="Rectangle 58"/>
            <p:cNvSpPr>
              <a:spLocks noChangeArrowheads="1"/>
            </p:cNvSpPr>
            <p:nvPr/>
          </p:nvSpPr>
          <p:spPr bwMode="auto">
            <a:xfrm>
              <a:off x="5254"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87" name="Rectangle 59"/>
            <p:cNvSpPr>
              <a:spLocks noChangeArrowheads="1"/>
            </p:cNvSpPr>
            <p:nvPr/>
          </p:nvSpPr>
          <p:spPr bwMode="auto">
            <a:xfrm>
              <a:off x="527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88" name="Rectangle 60"/>
            <p:cNvSpPr>
              <a:spLocks noChangeArrowheads="1"/>
            </p:cNvSpPr>
            <p:nvPr/>
          </p:nvSpPr>
          <p:spPr bwMode="auto">
            <a:xfrm>
              <a:off x="527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589" name="Group 61"/>
          <p:cNvGrpSpPr>
            <a:grpSpLocks/>
          </p:cNvGrpSpPr>
          <p:nvPr/>
        </p:nvGrpSpPr>
        <p:grpSpPr bwMode="auto">
          <a:xfrm>
            <a:off x="2209800" y="1408113"/>
            <a:ext cx="736600" cy="1619250"/>
            <a:chOff x="1392" y="887"/>
            <a:chExt cx="464" cy="1020"/>
          </a:xfrm>
        </p:grpSpPr>
        <p:sp>
          <p:nvSpPr>
            <p:cNvPr id="150590" name="Rectangle 62"/>
            <p:cNvSpPr>
              <a:spLocks noChangeArrowheads="1"/>
            </p:cNvSpPr>
            <p:nvPr/>
          </p:nvSpPr>
          <p:spPr bwMode="auto">
            <a:xfrm>
              <a:off x="1392" y="887"/>
              <a:ext cx="461" cy="237"/>
            </a:xfrm>
            <a:prstGeom prst="rect">
              <a:avLst/>
            </a:prstGeom>
            <a:solidFill>
              <a:srgbClr val="00FF00"/>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91" name="Text Box 63"/>
            <p:cNvSpPr txBox="1">
              <a:spLocks noChangeArrowheads="1"/>
            </p:cNvSpPr>
            <p:nvPr/>
          </p:nvSpPr>
          <p:spPr bwMode="auto">
            <a:xfrm>
              <a:off x="1410" y="909"/>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1800">
                  <a:solidFill>
                    <a:srgbClr val="000000"/>
                  </a:solidFill>
                  <a:latin typeface="Tahoma" charset="0"/>
                </a:rPr>
                <a:t>pH 1</a:t>
              </a:r>
            </a:p>
          </p:txBody>
        </p:sp>
        <p:sp>
          <p:nvSpPr>
            <p:cNvPr id="150592" name="Rectangle 64"/>
            <p:cNvSpPr>
              <a:spLocks noChangeArrowheads="1"/>
            </p:cNvSpPr>
            <p:nvPr/>
          </p:nvSpPr>
          <p:spPr bwMode="auto">
            <a:xfrm>
              <a:off x="1395" y="1272"/>
              <a:ext cx="461" cy="238"/>
            </a:xfrm>
            <a:prstGeom prst="rect">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93" name="Text Box 65"/>
            <p:cNvSpPr txBox="1">
              <a:spLocks noChangeArrowheads="1"/>
            </p:cNvSpPr>
            <p:nvPr/>
          </p:nvSpPr>
          <p:spPr bwMode="auto">
            <a:xfrm>
              <a:off x="1410" y="1295"/>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1800">
                  <a:solidFill>
                    <a:srgbClr val="000000"/>
                  </a:solidFill>
                  <a:latin typeface="Tahoma" charset="0"/>
                </a:rPr>
                <a:t>pH 2</a:t>
              </a:r>
            </a:p>
          </p:txBody>
        </p:sp>
        <p:sp>
          <p:nvSpPr>
            <p:cNvPr id="150594" name="Rectangle 66"/>
            <p:cNvSpPr>
              <a:spLocks noChangeArrowheads="1"/>
            </p:cNvSpPr>
            <p:nvPr/>
          </p:nvSpPr>
          <p:spPr bwMode="auto">
            <a:xfrm>
              <a:off x="1395" y="1653"/>
              <a:ext cx="461" cy="237"/>
            </a:xfrm>
            <a:prstGeom prst="rect">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595" name="Text Box 67"/>
            <p:cNvSpPr txBox="1">
              <a:spLocks noChangeArrowheads="1"/>
            </p:cNvSpPr>
            <p:nvPr/>
          </p:nvSpPr>
          <p:spPr bwMode="auto">
            <a:xfrm>
              <a:off x="1410" y="1676"/>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1800" dirty="0">
                  <a:solidFill>
                    <a:srgbClr val="000000"/>
                  </a:solidFill>
                  <a:latin typeface="Tahoma" charset="0"/>
                </a:rPr>
                <a:t>pH 3</a:t>
              </a:r>
            </a:p>
          </p:txBody>
        </p:sp>
      </p:grpSp>
      <p:sp>
        <p:nvSpPr>
          <p:cNvPr id="150597" name="Text Box 69"/>
          <p:cNvSpPr txBox="1">
            <a:spLocks noChangeArrowheads="1"/>
          </p:cNvSpPr>
          <p:nvPr/>
        </p:nvSpPr>
        <p:spPr bwMode="auto">
          <a:xfrm>
            <a:off x="1066800" y="121920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b="1">
                <a:solidFill>
                  <a:srgbClr val="FFFF00"/>
                </a:solidFill>
                <a:effectLst>
                  <a:outerShdw blurRad="66675" dist="63500" dir="2700000" algn="tl" rotWithShape="0">
                    <a:srgbClr val="000000"/>
                  </a:outerShdw>
                </a:effectLst>
                <a:latin typeface="Tahoma" charset="0"/>
              </a:rPr>
              <a:t>6&lt;pH&lt;8</a:t>
            </a:r>
          </a:p>
        </p:txBody>
      </p:sp>
      <p:sp>
        <p:nvSpPr>
          <p:cNvPr id="150599" name="Rectangle 71"/>
          <p:cNvSpPr>
            <a:spLocks noChangeArrowheads="1"/>
          </p:cNvSpPr>
          <p:nvPr/>
        </p:nvSpPr>
        <p:spPr bwMode="auto">
          <a:xfrm>
            <a:off x="600075" y="3200400"/>
            <a:ext cx="1600200" cy="384175"/>
          </a:xfrm>
          <a:prstGeom prst="rect">
            <a:avLst/>
          </a:prstGeom>
          <a:solidFill>
            <a:srgbClr val="33CCCC"/>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00" name="Text Box 72"/>
          <p:cNvSpPr txBox="1">
            <a:spLocks noChangeArrowheads="1"/>
          </p:cNvSpPr>
          <p:nvPr/>
        </p:nvSpPr>
        <p:spPr bwMode="auto">
          <a:xfrm>
            <a:off x="909638" y="3200400"/>
            <a:ext cx="9810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sz="1800">
                <a:solidFill>
                  <a:srgbClr val="000000"/>
                </a:solidFill>
                <a:latin typeface="Tahoma" charset="0"/>
              </a:rPr>
              <a:t>Ave pH</a:t>
            </a:r>
          </a:p>
        </p:txBody>
      </p:sp>
      <p:grpSp>
        <p:nvGrpSpPr>
          <p:cNvPr id="150601" name="Group 73"/>
          <p:cNvGrpSpPr>
            <a:grpSpLocks/>
          </p:cNvGrpSpPr>
          <p:nvPr/>
        </p:nvGrpSpPr>
        <p:grpSpPr bwMode="auto">
          <a:xfrm>
            <a:off x="1146175" y="1612900"/>
            <a:ext cx="1063625" cy="1616075"/>
            <a:chOff x="626" y="1068"/>
            <a:chExt cx="670" cy="1236"/>
          </a:xfrm>
        </p:grpSpPr>
        <p:sp>
          <p:nvSpPr>
            <p:cNvPr id="150602" name="Line 74"/>
            <p:cNvSpPr>
              <a:spLocks noChangeShapeType="1"/>
            </p:cNvSpPr>
            <p:nvPr/>
          </p:nvSpPr>
          <p:spPr bwMode="auto">
            <a:xfrm flipH="1">
              <a:off x="626" y="1068"/>
              <a:ext cx="670" cy="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603" name="Line 75"/>
            <p:cNvSpPr>
              <a:spLocks noChangeShapeType="1"/>
            </p:cNvSpPr>
            <p:nvPr/>
          </p:nvSpPr>
          <p:spPr bwMode="auto">
            <a:xfrm>
              <a:off x="630" y="1068"/>
              <a:ext cx="0" cy="1236"/>
            </a:xfrm>
            <a:prstGeom prst="line">
              <a:avLst/>
            </a:prstGeom>
            <a:noFill/>
            <a:ln w="25400">
              <a:solidFill>
                <a:srgbClr val="00FF00"/>
              </a:solidFill>
              <a:round/>
              <a:headE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0604" name="Group 76"/>
          <p:cNvGrpSpPr>
            <a:grpSpLocks/>
          </p:cNvGrpSpPr>
          <p:nvPr/>
        </p:nvGrpSpPr>
        <p:grpSpPr bwMode="auto">
          <a:xfrm>
            <a:off x="1400175" y="2206625"/>
            <a:ext cx="819150" cy="1022350"/>
            <a:chOff x="626" y="1068"/>
            <a:chExt cx="670" cy="1236"/>
          </a:xfrm>
        </p:grpSpPr>
        <p:sp>
          <p:nvSpPr>
            <p:cNvPr id="150605" name="Line 77"/>
            <p:cNvSpPr>
              <a:spLocks noChangeShapeType="1"/>
            </p:cNvSpPr>
            <p:nvPr/>
          </p:nvSpPr>
          <p:spPr bwMode="auto">
            <a:xfrm flipH="1">
              <a:off x="626" y="1068"/>
              <a:ext cx="67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606" name="Line 78"/>
            <p:cNvSpPr>
              <a:spLocks noChangeShapeType="1"/>
            </p:cNvSpPr>
            <p:nvPr/>
          </p:nvSpPr>
          <p:spPr bwMode="auto">
            <a:xfrm>
              <a:off x="630" y="1068"/>
              <a:ext cx="0" cy="1236"/>
            </a:xfrm>
            <a:prstGeom prst="line">
              <a:avLst/>
            </a:prstGeom>
            <a:noFill/>
            <a:ln w="25400">
              <a:solidFill>
                <a:srgbClr val="FF0000"/>
              </a:solidFill>
              <a:round/>
              <a:headE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50607" name="Group 79"/>
          <p:cNvGrpSpPr>
            <a:grpSpLocks/>
          </p:cNvGrpSpPr>
          <p:nvPr/>
        </p:nvGrpSpPr>
        <p:grpSpPr bwMode="auto">
          <a:xfrm>
            <a:off x="1638300" y="2813050"/>
            <a:ext cx="571500" cy="415925"/>
            <a:chOff x="626" y="1068"/>
            <a:chExt cx="670" cy="1236"/>
          </a:xfrm>
        </p:grpSpPr>
        <p:sp>
          <p:nvSpPr>
            <p:cNvPr id="150608" name="Line 80"/>
            <p:cNvSpPr>
              <a:spLocks noChangeShapeType="1"/>
            </p:cNvSpPr>
            <p:nvPr/>
          </p:nvSpPr>
          <p:spPr bwMode="auto">
            <a:xfrm flipH="1">
              <a:off x="626" y="1068"/>
              <a:ext cx="670" cy="0"/>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609" name="Line 81"/>
            <p:cNvSpPr>
              <a:spLocks noChangeShapeType="1"/>
            </p:cNvSpPr>
            <p:nvPr/>
          </p:nvSpPr>
          <p:spPr bwMode="auto">
            <a:xfrm>
              <a:off x="630" y="1068"/>
              <a:ext cx="0" cy="1236"/>
            </a:xfrm>
            <a:prstGeom prst="line">
              <a:avLst/>
            </a:prstGeom>
            <a:noFill/>
            <a:ln w="25400">
              <a:solidFill>
                <a:srgbClr val="FFFF00"/>
              </a:solidFill>
              <a:round/>
              <a:headE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150610" name="Text Box 82"/>
          <p:cNvSpPr txBox="1">
            <a:spLocks noChangeArrowheads="1"/>
          </p:cNvSpPr>
          <p:nvPr/>
        </p:nvSpPr>
        <p:spPr bwMode="auto">
          <a:xfrm>
            <a:off x="2362200" y="2971800"/>
            <a:ext cx="411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dirty="0">
                <a:solidFill>
                  <a:srgbClr val="FFFF00"/>
                </a:solidFill>
                <a:effectLst>
                  <a:outerShdw blurRad="66675" dist="63500" dir="2700000" algn="tl" rotWithShape="0">
                    <a:srgbClr val="000000"/>
                  </a:outerShdw>
                </a:effectLst>
                <a:latin typeface="Tahoma" charset="0"/>
              </a:rPr>
              <a:t>Automated quality check or manual over-ride to exclude pH probe(s)</a:t>
            </a:r>
          </a:p>
        </p:txBody>
      </p:sp>
      <p:sp>
        <p:nvSpPr>
          <p:cNvPr id="150617" name="Rectangle 89"/>
          <p:cNvSpPr>
            <a:spLocks noChangeArrowheads="1"/>
          </p:cNvSpPr>
          <p:nvPr/>
        </p:nvSpPr>
        <p:spPr bwMode="auto">
          <a:xfrm>
            <a:off x="571500" y="6104377"/>
            <a:ext cx="1600200" cy="381000"/>
          </a:xfrm>
          <a:prstGeom prst="rect">
            <a:avLst/>
          </a:prstGeom>
          <a:noFill/>
          <a:ln w="9525">
            <a:noFill/>
            <a:miter lim="800000"/>
            <a:headEnd/>
            <a:tailEnd/>
          </a:ln>
          <a:effectLst/>
          <a:extLst/>
        </p:spPr>
        <p:txBody>
          <a:bodyPr wrap="none" anchor="ctr"/>
          <a:lstStyle/>
          <a:p>
            <a:endParaRPr lang="en-US">
              <a:solidFill>
                <a:srgbClr val="FFFF00"/>
              </a:solidFill>
            </a:endParaRPr>
          </a:p>
        </p:txBody>
      </p:sp>
      <p:sp>
        <p:nvSpPr>
          <p:cNvPr id="150619" name="Line 91"/>
          <p:cNvSpPr>
            <a:spLocks noChangeShapeType="1"/>
          </p:cNvSpPr>
          <p:nvPr/>
        </p:nvSpPr>
        <p:spPr bwMode="auto">
          <a:xfrm flipV="1">
            <a:off x="304800" y="4343400"/>
            <a:ext cx="0" cy="1600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620" name="Text Box 92"/>
          <p:cNvSpPr txBox="1">
            <a:spLocks noChangeArrowheads="1"/>
          </p:cNvSpPr>
          <p:nvPr/>
        </p:nvSpPr>
        <p:spPr bwMode="auto">
          <a:xfrm>
            <a:off x="2746064" y="6141243"/>
            <a:ext cx="426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a:solidFill>
                  <a:srgbClr val="FFFF00"/>
                </a:solidFill>
                <a:effectLst>
                  <a:outerShdw blurRad="66675" dist="63500" dir="2700000" algn="tl" rotWithShape="0">
                    <a:srgbClr val="000000"/>
                  </a:outerShdw>
                </a:effectLst>
                <a:latin typeface="Tahoma" charset="0"/>
              </a:rPr>
              <a:t>Manual over-ride to set total pump rate</a:t>
            </a:r>
          </a:p>
        </p:txBody>
      </p:sp>
      <p:grpSp>
        <p:nvGrpSpPr>
          <p:cNvPr id="150621" name="Group 93"/>
          <p:cNvGrpSpPr>
            <a:grpSpLocks/>
          </p:cNvGrpSpPr>
          <p:nvPr/>
        </p:nvGrpSpPr>
        <p:grpSpPr bwMode="auto">
          <a:xfrm>
            <a:off x="2921000" y="1408113"/>
            <a:ext cx="4972050" cy="1592262"/>
            <a:chOff x="1840" y="887"/>
            <a:chExt cx="3132" cy="1003"/>
          </a:xfrm>
        </p:grpSpPr>
        <p:grpSp>
          <p:nvGrpSpPr>
            <p:cNvPr id="150622" name="Group 94"/>
            <p:cNvGrpSpPr>
              <a:grpSpLocks/>
            </p:cNvGrpSpPr>
            <p:nvPr/>
          </p:nvGrpSpPr>
          <p:grpSpPr bwMode="auto">
            <a:xfrm>
              <a:off x="2571" y="958"/>
              <a:ext cx="2373" cy="860"/>
              <a:chOff x="2571" y="958"/>
              <a:chExt cx="2373" cy="860"/>
            </a:xfrm>
          </p:grpSpPr>
          <p:sp>
            <p:nvSpPr>
              <p:cNvPr id="150623" name="Rectangle 95"/>
              <p:cNvSpPr>
                <a:spLocks noChangeArrowheads="1"/>
              </p:cNvSpPr>
              <p:nvPr/>
            </p:nvSpPr>
            <p:spPr bwMode="auto">
              <a:xfrm>
                <a:off x="343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4" name="Rectangle 96"/>
              <p:cNvSpPr>
                <a:spLocks noChangeArrowheads="1"/>
              </p:cNvSpPr>
              <p:nvPr/>
            </p:nvSpPr>
            <p:spPr bwMode="auto">
              <a:xfrm>
                <a:off x="353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5" name="Rectangle 97"/>
              <p:cNvSpPr>
                <a:spLocks noChangeArrowheads="1"/>
              </p:cNvSpPr>
              <p:nvPr/>
            </p:nvSpPr>
            <p:spPr bwMode="auto">
              <a:xfrm>
                <a:off x="362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6" name="Rectangle 98"/>
              <p:cNvSpPr>
                <a:spLocks noChangeArrowheads="1"/>
              </p:cNvSpPr>
              <p:nvPr/>
            </p:nvSpPr>
            <p:spPr bwMode="auto">
              <a:xfrm>
                <a:off x="372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7" name="Rectangle 99"/>
              <p:cNvSpPr>
                <a:spLocks noChangeArrowheads="1"/>
              </p:cNvSpPr>
              <p:nvPr/>
            </p:nvSpPr>
            <p:spPr bwMode="auto">
              <a:xfrm>
                <a:off x="381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8" name="Rectangle 100"/>
              <p:cNvSpPr>
                <a:spLocks noChangeArrowheads="1"/>
              </p:cNvSpPr>
              <p:nvPr/>
            </p:nvSpPr>
            <p:spPr bwMode="auto">
              <a:xfrm>
                <a:off x="391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29" name="Rectangle 101"/>
              <p:cNvSpPr>
                <a:spLocks noChangeArrowheads="1"/>
              </p:cNvSpPr>
              <p:nvPr/>
            </p:nvSpPr>
            <p:spPr bwMode="auto">
              <a:xfrm>
                <a:off x="401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0" name="Rectangle 102"/>
              <p:cNvSpPr>
                <a:spLocks noChangeArrowheads="1"/>
              </p:cNvSpPr>
              <p:nvPr/>
            </p:nvSpPr>
            <p:spPr bwMode="auto">
              <a:xfrm>
                <a:off x="410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1" name="Rectangle 103"/>
              <p:cNvSpPr>
                <a:spLocks noChangeArrowheads="1"/>
              </p:cNvSpPr>
              <p:nvPr/>
            </p:nvSpPr>
            <p:spPr bwMode="auto">
              <a:xfrm>
                <a:off x="420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2" name="Rectangle 104"/>
              <p:cNvSpPr>
                <a:spLocks noChangeArrowheads="1"/>
              </p:cNvSpPr>
              <p:nvPr/>
            </p:nvSpPr>
            <p:spPr bwMode="auto">
              <a:xfrm>
                <a:off x="429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3" name="Rectangle 105"/>
              <p:cNvSpPr>
                <a:spLocks noChangeArrowheads="1"/>
              </p:cNvSpPr>
              <p:nvPr/>
            </p:nvSpPr>
            <p:spPr bwMode="auto">
              <a:xfrm>
                <a:off x="439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4" name="Rectangle 106"/>
              <p:cNvSpPr>
                <a:spLocks noChangeArrowheads="1"/>
              </p:cNvSpPr>
              <p:nvPr/>
            </p:nvSpPr>
            <p:spPr bwMode="auto">
              <a:xfrm>
                <a:off x="449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5" name="Rectangle 107"/>
              <p:cNvSpPr>
                <a:spLocks noChangeArrowheads="1"/>
              </p:cNvSpPr>
              <p:nvPr/>
            </p:nvSpPr>
            <p:spPr bwMode="auto">
              <a:xfrm>
                <a:off x="458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6" name="Rectangle 108"/>
              <p:cNvSpPr>
                <a:spLocks noChangeArrowheads="1"/>
              </p:cNvSpPr>
              <p:nvPr/>
            </p:nvSpPr>
            <p:spPr bwMode="auto">
              <a:xfrm>
                <a:off x="468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7" name="Rectangle 109"/>
              <p:cNvSpPr>
                <a:spLocks noChangeArrowheads="1"/>
              </p:cNvSpPr>
              <p:nvPr/>
            </p:nvSpPr>
            <p:spPr bwMode="auto">
              <a:xfrm>
                <a:off x="477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8" name="Rectangle 110"/>
              <p:cNvSpPr>
                <a:spLocks noChangeArrowheads="1"/>
              </p:cNvSpPr>
              <p:nvPr/>
            </p:nvSpPr>
            <p:spPr bwMode="auto">
              <a:xfrm>
                <a:off x="487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39" name="Rectangle 111"/>
              <p:cNvSpPr>
                <a:spLocks noChangeArrowheads="1"/>
              </p:cNvSpPr>
              <p:nvPr/>
            </p:nvSpPr>
            <p:spPr bwMode="auto">
              <a:xfrm>
                <a:off x="344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0" name="Rectangle 112"/>
              <p:cNvSpPr>
                <a:spLocks noChangeArrowheads="1"/>
              </p:cNvSpPr>
              <p:nvPr/>
            </p:nvSpPr>
            <p:spPr bwMode="auto">
              <a:xfrm>
                <a:off x="354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1" name="Rectangle 113"/>
              <p:cNvSpPr>
                <a:spLocks noChangeArrowheads="1"/>
              </p:cNvSpPr>
              <p:nvPr/>
            </p:nvSpPr>
            <p:spPr bwMode="auto">
              <a:xfrm>
                <a:off x="363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2" name="Rectangle 114"/>
              <p:cNvSpPr>
                <a:spLocks noChangeArrowheads="1"/>
              </p:cNvSpPr>
              <p:nvPr/>
            </p:nvSpPr>
            <p:spPr bwMode="auto">
              <a:xfrm>
                <a:off x="373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3" name="Rectangle 115"/>
              <p:cNvSpPr>
                <a:spLocks noChangeArrowheads="1"/>
              </p:cNvSpPr>
              <p:nvPr/>
            </p:nvSpPr>
            <p:spPr bwMode="auto">
              <a:xfrm>
                <a:off x="383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4" name="Rectangle 116"/>
              <p:cNvSpPr>
                <a:spLocks noChangeArrowheads="1"/>
              </p:cNvSpPr>
              <p:nvPr/>
            </p:nvSpPr>
            <p:spPr bwMode="auto">
              <a:xfrm>
                <a:off x="392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5" name="Rectangle 117"/>
              <p:cNvSpPr>
                <a:spLocks noChangeArrowheads="1"/>
              </p:cNvSpPr>
              <p:nvPr/>
            </p:nvSpPr>
            <p:spPr bwMode="auto">
              <a:xfrm>
                <a:off x="402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6" name="Rectangle 118"/>
              <p:cNvSpPr>
                <a:spLocks noChangeArrowheads="1"/>
              </p:cNvSpPr>
              <p:nvPr/>
            </p:nvSpPr>
            <p:spPr bwMode="auto">
              <a:xfrm>
                <a:off x="411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7" name="Rectangle 119"/>
              <p:cNvSpPr>
                <a:spLocks noChangeArrowheads="1"/>
              </p:cNvSpPr>
              <p:nvPr/>
            </p:nvSpPr>
            <p:spPr bwMode="auto">
              <a:xfrm>
                <a:off x="421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8" name="Rectangle 120"/>
              <p:cNvSpPr>
                <a:spLocks noChangeArrowheads="1"/>
              </p:cNvSpPr>
              <p:nvPr/>
            </p:nvSpPr>
            <p:spPr bwMode="auto">
              <a:xfrm>
                <a:off x="431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49" name="Rectangle 121"/>
              <p:cNvSpPr>
                <a:spLocks noChangeArrowheads="1"/>
              </p:cNvSpPr>
              <p:nvPr/>
            </p:nvSpPr>
            <p:spPr bwMode="auto">
              <a:xfrm>
                <a:off x="440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0" name="Rectangle 122"/>
              <p:cNvSpPr>
                <a:spLocks noChangeArrowheads="1"/>
              </p:cNvSpPr>
              <p:nvPr/>
            </p:nvSpPr>
            <p:spPr bwMode="auto">
              <a:xfrm>
                <a:off x="450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1" name="Rectangle 123"/>
              <p:cNvSpPr>
                <a:spLocks noChangeArrowheads="1"/>
              </p:cNvSpPr>
              <p:nvPr/>
            </p:nvSpPr>
            <p:spPr bwMode="auto">
              <a:xfrm>
                <a:off x="459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2" name="Rectangle 124"/>
              <p:cNvSpPr>
                <a:spLocks noChangeArrowheads="1"/>
              </p:cNvSpPr>
              <p:nvPr/>
            </p:nvSpPr>
            <p:spPr bwMode="auto">
              <a:xfrm>
                <a:off x="469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3" name="Rectangle 125"/>
              <p:cNvSpPr>
                <a:spLocks noChangeArrowheads="1"/>
              </p:cNvSpPr>
              <p:nvPr/>
            </p:nvSpPr>
            <p:spPr bwMode="auto">
              <a:xfrm>
                <a:off x="479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4" name="Rectangle 126"/>
              <p:cNvSpPr>
                <a:spLocks noChangeArrowheads="1"/>
              </p:cNvSpPr>
              <p:nvPr/>
            </p:nvSpPr>
            <p:spPr bwMode="auto">
              <a:xfrm>
                <a:off x="488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150655" name="Group 127"/>
              <p:cNvGrpSpPr>
                <a:grpSpLocks/>
              </p:cNvGrpSpPr>
              <p:nvPr/>
            </p:nvGrpSpPr>
            <p:grpSpPr bwMode="auto">
              <a:xfrm>
                <a:off x="2571" y="958"/>
                <a:ext cx="69" cy="860"/>
                <a:chOff x="2571" y="958"/>
                <a:chExt cx="69" cy="860"/>
              </a:xfrm>
            </p:grpSpPr>
            <p:sp>
              <p:nvSpPr>
                <p:cNvPr id="150656" name="Rectangle 128"/>
                <p:cNvSpPr>
                  <a:spLocks noChangeArrowheads="1"/>
                </p:cNvSpPr>
                <p:nvPr/>
              </p:nvSpPr>
              <p:spPr bwMode="auto">
                <a:xfrm>
                  <a:off x="257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7" name="Rectangle 129"/>
                <p:cNvSpPr>
                  <a:spLocks noChangeArrowheads="1"/>
                </p:cNvSpPr>
                <p:nvPr/>
              </p:nvSpPr>
              <p:spPr bwMode="auto">
                <a:xfrm>
                  <a:off x="258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58" name="Rectangle 130"/>
                <p:cNvSpPr>
                  <a:spLocks noChangeArrowheads="1"/>
                </p:cNvSpPr>
                <p:nvPr/>
              </p:nvSpPr>
              <p:spPr bwMode="auto">
                <a:xfrm>
                  <a:off x="258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59" name="Group 131"/>
              <p:cNvGrpSpPr>
                <a:grpSpLocks/>
              </p:cNvGrpSpPr>
              <p:nvPr/>
            </p:nvGrpSpPr>
            <p:grpSpPr bwMode="auto">
              <a:xfrm>
                <a:off x="2667" y="958"/>
                <a:ext cx="69" cy="860"/>
                <a:chOff x="2667" y="958"/>
                <a:chExt cx="69" cy="860"/>
              </a:xfrm>
            </p:grpSpPr>
            <p:sp>
              <p:nvSpPr>
                <p:cNvPr id="150660" name="Rectangle 132"/>
                <p:cNvSpPr>
                  <a:spLocks noChangeArrowheads="1"/>
                </p:cNvSpPr>
                <p:nvPr/>
              </p:nvSpPr>
              <p:spPr bwMode="auto">
                <a:xfrm>
                  <a:off x="266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61" name="Rectangle 133"/>
                <p:cNvSpPr>
                  <a:spLocks noChangeArrowheads="1"/>
                </p:cNvSpPr>
                <p:nvPr/>
              </p:nvSpPr>
              <p:spPr bwMode="auto">
                <a:xfrm>
                  <a:off x="267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62" name="Rectangle 134"/>
                <p:cNvSpPr>
                  <a:spLocks noChangeArrowheads="1"/>
                </p:cNvSpPr>
                <p:nvPr/>
              </p:nvSpPr>
              <p:spPr bwMode="auto">
                <a:xfrm>
                  <a:off x="267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63" name="Group 135"/>
              <p:cNvGrpSpPr>
                <a:grpSpLocks/>
              </p:cNvGrpSpPr>
              <p:nvPr/>
            </p:nvGrpSpPr>
            <p:grpSpPr bwMode="auto">
              <a:xfrm>
                <a:off x="2763" y="958"/>
                <a:ext cx="69" cy="860"/>
                <a:chOff x="2763" y="958"/>
                <a:chExt cx="69" cy="860"/>
              </a:xfrm>
            </p:grpSpPr>
            <p:sp>
              <p:nvSpPr>
                <p:cNvPr id="150664" name="Rectangle 136"/>
                <p:cNvSpPr>
                  <a:spLocks noChangeArrowheads="1"/>
                </p:cNvSpPr>
                <p:nvPr/>
              </p:nvSpPr>
              <p:spPr bwMode="auto">
                <a:xfrm>
                  <a:off x="276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65" name="Rectangle 137"/>
                <p:cNvSpPr>
                  <a:spLocks noChangeArrowheads="1"/>
                </p:cNvSpPr>
                <p:nvPr/>
              </p:nvSpPr>
              <p:spPr bwMode="auto">
                <a:xfrm>
                  <a:off x="277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66" name="Rectangle 138"/>
                <p:cNvSpPr>
                  <a:spLocks noChangeArrowheads="1"/>
                </p:cNvSpPr>
                <p:nvPr/>
              </p:nvSpPr>
              <p:spPr bwMode="auto">
                <a:xfrm>
                  <a:off x="277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67" name="Group 139"/>
              <p:cNvGrpSpPr>
                <a:grpSpLocks/>
              </p:cNvGrpSpPr>
              <p:nvPr/>
            </p:nvGrpSpPr>
            <p:grpSpPr bwMode="auto">
              <a:xfrm>
                <a:off x="2859" y="958"/>
                <a:ext cx="69" cy="860"/>
                <a:chOff x="2859" y="958"/>
                <a:chExt cx="69" cy="860"/>
              </a:xfrm>
            </p:grpSpPr>
            <p:sp>
              <p:nvSpPr>
                <p:cNvPr id="150668" name="Rectangle 140"/>
                <p:cNvSpPr>
                  <a:spLocks noChangeArrowheads="1"/>
                </p:cNvSpPr>
                <p:nvPr/>
              </p:nvSpPr>
              <p:spPr bwMode="auto">
                <a:xfrm>
                  <a:off x="285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69" name="Rectangle 141"/>
                <p:cNvSpPr>
                  <a:spLocks noChangeArrowheads="1"/>
                </p:cNvSpPr>
                <p:nvPr/>
              </p:nvSpPr>
              <p:spPr bwMode="auto">
                <a:xfrm>
                  <a:off x="287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70" name="Rectangle 142"/>
                <p:cNvSpPr>
                  <a:spLocks noChangeArrowheads="1"/>
                </p:cNvSpPr>
                <p:nvPr/>
              </p:nvSpPr>
              <p:spPr bwMode="auto">
                <a:xfrm>
                  <a:off x="287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71" name="Group 143"/>
              <p:cNvGrpSpPr>
                <a:grpSpLocks/>
              </p:cNvGrpSpPr>
              <p:nvPr/>
            </p:nvGrpSpPr>
            <p:grpSpPr bwMode="auto">
              <a:xfrm>
                <a:off x="2955" y="958"/>
                <a:ext cx="69" cy="860"/>
                <a:chOff x="2955" y="958"/>
                <a:chExt cx="69" cy="860"/>
              </a:xfrm>
            </p:grpSpPr>
            <p:sp>
              <p:nvSpPr>
                <p:cNvPr id="150672" name="Rectangle 144"/>
                <p:cNvSpPr>
                  <a:spLocks noChangeArrowheads="1"/>
                </p:cNvSpPr>
                <p:nvPr/>
              </p:nvSpPr>
              <p:spPr bwMode="auto">
                <a:xfrm>
                  <a:off x="2955"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73" name="Rectangle 145"/>
                <p:cNvSpPr>
                  <a:spLocks noChangeArrowheads="1"/>
                </p:cNvSpPr>
                <p:nvPr/>
              </p:nvSpPr>
              <p:spPr bwMode="auto">
                <a:xfrm>
                  <a:off x="2966"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74" name="Rectangle 146"/>
                <p:cNvSpPr>
                  <a:spLocks noChangeArrowheads="1"/>
                </p:cNvSpPr>
                <p:nvPr/>
              </p:nvSpPr>
              <p:spPr bwMode="auto">
                <a:xfrm>
                  <a:off x="296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75" name="Group 147"/>
              <p:cNvGrpSpPr>
                <a:grpSpLocks/>
              </p:cNvGrpSpPr>
              <p:nvPr/>
            </p:nvGrpSpPr>
            <p:grpSpPr bwMode="auto">
              <a:xfrm>
                <a:off x="3051" y="958"/>
                <a:ext cx="69" cy="860"/>
                <a:chOff x="3051" y="958"/>
                <a:chExt cx="69" cy="860"/>
              </a:xfrm>
            </p:grpSpPr>
            <p:sp>
              <p:nvSpPr>
                <p:cNvPr id="150676" name="Rectangle 148"/>
                <p:cNvSpPr>
                  <a:spLocks noChangeArrowheads="1"/>
                </p:cNvSpPr>
                <p:nvPr/>
              </p:nvSpPr>
              <p:spPr bwMode="auto">
                <a:xfrm>
                  <a:off x="3051"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77" name="Rectangle 149"/>
                <p:cNvSpPr>
                  <a:spLocks noChangeArrowheads="1"/>
                </p:cNvSpPr>
                <p:nvPr/>
              </p:nvSpPr>
              <p:spPr bwMode="auto">
                <a:xfrm>
                  <a:off x="3062"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78" name="Rectangle 150"/>
                <p:cNvSpPr>
                  <a:spLocks noChangeArrowheads="1"/>
                </p:cNvSpPr>
                <p:nvPr/>
              </p:nvSpPr>
              <p:spPr bwMode="auto">
                <a:xfrm>
                  <a:off x="306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79" name="Group 151"/>
              <p:cNvGrpSpPr>
                <a:grpSpLocks/>
              </p:cNvGrpSpPr>
              <p:nvPr/>
            </p:nvGrpSpPr>
            <p:grpSpPr bwMode="auto">
              <a:xfrm>
                <a:off x="3147" y="958"/>
                <a:ext cx="69" cy="860"/>
                <a:chOff x="3147" y="958"/>
                <a:chExt cx="69" cy="860"/>
              </a:xfrm>
            </p:grpSpPr>
            <p:sp>
              <p:nvSpPr>
                <p:cNvPr id="150680" name="Rectangle 152"/>
                <p:cNvSpPr>
                  <a:spLocks noChangeArrowheads="1"/>
                </p:cNvSpPr>
                <p:nvPr/>
              </p:nvSpPr>
              <p:spPr bwMode="auto">
                <a:xfrm>
                  <a:off x="3147"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81" name="Rectangle 153"/>
                <p:cNvSpPr>
                  <a:spLocks noChangeArrowheads="1"/>
                </p:cNvSpPr>
                <p:nvPr/>
              </p:nvSpPr>
              <p:spPr bwMode="auto">
                <a:xfrm>
                  <a:off x="3158"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82" name="Rectangle 154"/>
                <p:cNvSpPr>
                  <a:spLocks noChangeArrowheads="1"/>
                </p:cNvSpPr>
                <p:nvPr/>
              </p:nvSpPr>
              <p:spPr bwMode="auto">
                <a:xfrm>
                  <a:off x="315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83" name="Group 155"/>
              <p:cNvGrpSpPr>
                <a:grpSpLocks/>
              </p:cNvGrpSpPr>
              <p:nvPr/>
            </p:nvGrpSpPr>
            <p:grpSpPr bwMode="auto">
              <a:xfrm>
                <a:off x="3243" y="958"/>
                <a:ext cx="69" cy="860"/>
                <a:chOff x="3243" y="958"/>
                <a:chExt cx="69" cy="860"/>
              </a:xfrm>
            </p:grpSpPr>
            <p:sp>
              <p:nvSpPr>
                <p:cNvPr id="150684" name="Rectangle 156"/>
                <p:cNvSpPr>
                  <a:spLocks noChangeArrowheads="1"/>
                </p:cNvSpPr>
                <p:nvPr/>
              </p:nvSpPr>
              <p:spPr bwMode="auto">
                <a:xfrm>
                  <a:off x="3243"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85" name="Rectangle 157"/>
                <p:cNvSpPr>
                  <a:spLocks noChangeArrowheads="1"/>
                </p:cNvSpPr>
                <p:nvPr/>
              </p:nvSpPr>
              <p:spPr bwMode="auto">
                <a:xfrm>
                  <a:off x="3254"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86" name="Rectangle 158"/>
                <p:cNvSpPr>
                  <a:spLocks noChangeArrowheads="1"/>
                </p:cNvSpPr>
                <p:nvPr/>
              </p:nvSpPr>
              <p:spPr bwMode="auto">
                <a:xfrm>
                  <a:off x="325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150687" name="Group 159"/>
              <p:cNvGrpSpPr>
                <a:grpSpLocks/>
              </p:cNvGrpSpPr>
              <p:nvPr/>
            </p:nvGrpSpPr>
            <p:grpSpPr bwMode="auto">
              <a:xfrm>
                <a:off x="3339" y="958"/>
                <a:ext cx="69" cy="860"/>
                <a:chOff x="3339" y="958"/>
                <a:chExt cx="69" cy="860"/>
              </a:xfrm>
            </p:grpSpPr>
            <p:sp>
              <p:nvSpPr>
                <p:cNvPr id="150688" name="Rectangle 160"/>
                <p:cNvSpPr>
                  <a:spLocks noChangeArrowheads="1"/>
                </p:cNvSpPr>
                <p:nvPr/>
              </p:nvSpPr>
              <p:spPr bwMode="auto">
                <a:xfrm>
                  <a:off x="3339" y="958"/>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89" name="Rectangle 161"/>
                <p:cNvSpPr>
                  <a:spLocks noChangeArrowheads="1"/>
                </p:cNvSpPr>
                <p:nvPr/>
              </p:nvSpPr>
              <p:spPr bwMode="auto">
                <a:xfrm>
                  <a:off x="3350" y="1346"/>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0" name="Rectangle 162"/>
                <p:cNvSpPr>
                  <a:spLocks noChangeArrowheads="1"/>
                </p:cNvSpPr>
                <p:nvPr/>
              </p:nvSpPr>
              <p:spPr bwMode="auto">
                <a:xfrm>
                  <a:off x="335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150691" name="Rectangle 163"/>
              <p:cNvSpPr>
                <a:spLocks noChangeArrowheads="1"/>
              </p:cNvSpPr>
              <p:nvPr/>
            </p:nvSpPr>
            <p:spPr bwMode="auto">
              <a:xfrm>
                <a:off x="344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2" name="Rectangle 164"/>
              <p:cNvSpPr>
                <a:spLocks noChangeArrowheads="1"/>
              </p:cNvSpPr>
              <p:nvPr/>
            </p:nvSpPr>
            <p:spPr bwMode="auto">
              <a:xfrm>
                <a:off x="354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3" name="Rectangle 165"/>
              <p:cNvSpPr>
                <a:spLocks noChangeArrowheads="1"/>
              </p:cNvSpPr>
              <p:nvPr/>
            </p:nvSpPr>
            <p:spPr bwMode="auto">
              <a:xfrm>
                <a:off x="363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4" name="Rectangle 166"/>
              <p:cNvSpPr>
                <a:spLocks noChangeArrowheads="1"/>
              </p:cNvSpPr>
              <p:nvPr/>
            </p:nvSpPr>
            <p:spPr bwMode="auto">
              <a:xfrm>
                <a:off x="373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5" name="Rectangle 167"/>
              <p:cNvSpPr>
                <a:spLocks noChangeArrowheads="1"/>
              </p:cNvSpPr>
              <p:nvPr/>
            </p:nvSpPr>
            <p:spPr bwMode="auto">
              <a:xfrm>
                <a:off x="383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6" name="Rectangle 168"/>
              <p:cNvSpPr>
                <a:spLocks noChangeArrowheads="1"/>
              </p:cNvSpPr>
              <p:nvPr/>
            </p:nvSpPr>
            <p:spPr bwMode="auto">
              <a:xfrm>
                <a:off x="392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7" name="Rectangle 169"/>
              <p:cNvSpPr>
                <a:spLocks noChangeArrowheads="1"/>
              </p:cNvSpPr>
              <p:nvPr/>
            </p:nvSpPr>
            <p:spPr bwMode="auto">
              <a:xfrm>
                <a:off x="402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8" name="Rectangle 170"/>
              <p:cNvSpPr>
                <a:spLocks noChangeArrowheads="1"/>
              </p:cNvSpPr>
              <p:nvPr/>
            </p:nvSpPr>
            <p:spPr bwMode="auto">
              <a:xfrm>
                <a:off x="411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699" name="Rectangle 171"/>
              <p:cNvSpPr>
                <a:spLocks noChangeArrowheads="1"/>
              </p:cNvSpPr>
              <p:nvPr/>
            </p:nvSpPr>
            <p:spPr bwMode="auto">
              <a:xfrm>
                <a:off x="421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0" name="Rectangle 172"/>
              <p:cNvSpPr>
                <a:spLocks noChangeArrowheads="1"/>
              </p:cNvSpPr>
              <p:nvPr/>
            </p:nvSpPr>
            <p:spPr bwMode="auto">
              <a:xfrm>
                <a:off x="431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1" name="Rectangle 173"/>
              <p:cNvSpPr>
                <a:spLocks noChangeArrowheads="1"/>
              </p:cNvSpPr>
              <p:nvPr/>
            </p:nvSpPr>
            <p:spPr bwMode="auto">
              <a:xfrm>
                <a:off x="440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2" name="Rectangle 174"/>
              <p:cNvSpPr>
                <a:spLocks noChangeArrowheads="1"/>
              </p:cNvSpPr>
              <p:nvPr/>
            </p:nvSpPr>
            <p:spPr bwMode="auto">
              <a:xfrm>
                <a:off x="4502"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3" name="Rectangle 175"/>
              <p:cNvSpPr>
                <a:spLocks noChangeArrowheads="1"/>
              </p:cNvSpPr>
              <p:nvPr/>
            </p:nvSpPr>
            <p:spPr bwMode="auto">
              <a:xfrm>
                <a:off x="4598"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4" name="Rectangle 176"/>
              <p:cNvSpPr>
                <a:spLocks noChangeArrowheads="1"/>
              </p:cNvSpPr>
              <p:nvPr/>
            </p:nvSpPr>
            <p:spPr bwMode="auto">
              <a:xfrm>
                <a:off x="4694"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5" name="Rectangle 177"/>
              <p:cNvSpPr>
                <a:spLocks noChangeArrowheads="1"/>
              </p:cNvSpPr>
              <p:nvPr/>
            </p:nvSpPr>
            <p:spPr bwMode="auto">
              <a:xfrm>
                <a:off x="4790"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6" name="Rectangle 178"/>
              <p:cNvSpPr>
                <a:spLocks noChangeArrowheads="1"/>
              </p:cNvSpPr>
              <p:nvPr/>
            </p:nvSpPr>
            <p:spPr bwMode="auto">
              <a:xfrm>
                <a:off x="4886" y="1723"/>
                <a:ext cx="58" cy="95"/>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150707" name="Line 179"/>
            <p:cNvSpPr>
              <a:spLocks noChangeShapeType="1"/>
            </p:cNvSpPr>
            <p:nvPr/>
          </p:nvSpPr>
          <p:spPr bwMode="auto">
            <a:xfrm flipH="1">
              <a:off x="1840" y="1016"/>
              <a:ext cx="230" cy="0"/>
            </a:xfrm>
            <a:prstGeom prst="line">
              <a:avLst/>
            </a:prstGeom>
            <a:noFill/>
            <a:ln w="254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08" name="Rectangle 180"/>
            <p:cNvSpPr>
              <a:spLocks noChangeArrowheads="1"/>
            </p:cNvSpPr>
            <p:nvPr/>
          </p:nvSpPr>
          <p:spPr bwMode="auto">
            <a:xfrm>
              <a:off x="2062" y="1272"/>
              <a:ext cx="2908" cy="23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09" name="Line 181"/>
            <p:cNvSpPr>
              <a:spLocks noChangeShapeType="1"/>
            </p:cNvSpPr>
            <p:nvPr/>
          </p:nvSpPr>
          <p:spPr bwMode="auto">
            <a:xfrm flipH="1" flipV="1">
              <a:off x="1840" y="1387"/>
              <a:ext cx="224" cy="1"/>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0" name="Rectangle 182"/>
            <p:cNvSpPr>
              <a:spLocks noChangeArrowheads="1"/>
            </p:cNvSpPr>
            <p:nvPr/>
          </p:nvSpPr>
          <p:spPr bwMode="auto">
            <a:xfrm>
              <a:off x="2062" y="1653"/>
              <a:ext cx="2908" cy="237"/>
            </a:xfrm>
            <a:prstGeom prst="rect">
              <a:avLst/>
            </a:prstGeom>
            <a:noFill/>
            <a:ln w="25400">
              <a:solidFill>
                <a:srgbClr val="FFFF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0711" name="Line 183"/>
            <p:cNvSpPr>
              <a:spLocks noChangeShapeType="1"/>
            </p:cNvSpPr>
            <p:nvPr/>
          </p:nvSpPr>
          <p:spPr bwMode="auto">
            <a:xfrm flipH="1">
              <a:off x="1840" y="1772"/>
              <a:ext cx="230" cy="1"/>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2" name="Rectangle 184"/>
            <p:cNvSpPr>
              <a:spLocks noChangeArrowheads="1"/>
            </p:cNvSpPr>
            <p:nvPr/>
          </p:nvSpPr>
          <p:spPr bwMode="auto">
            <a:xfrm>
              <a:off x="2064" y="887"/>
              <a:ext cx="2908" cy="237"/>
            </a:xfrm>
            <a:prstGeom prst="rect">
              <a:avLst/>
            </a:prstGeom>
            <a:noFill/>
            <a:ln w="25400">
              <a:solidFill>
                <a:srgbClr val="00FF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pic>
        <p:nvPicPr>
          <p:cNvPr id="150713" name="Picture 185" descr="ControlsConcep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886200"/>
            <a:ext cx="3373438" cy="1976438"/>
          </a:xfrm>
          <a:prstGeom prst="rect">
            <a:avLst/>
          </a:prstGeom>
          <a:noFill/>
          <a:extLst>
            <a:ext uri="{909E8E84-426E-40dd-AFC4-6F175D3DCCD1}">
              <a14:hiddenFill xmlns:a14="http://schemas.microsoft.com/office/drawing/2010/main">
                <a:solidFill>
                  <a:srgbClr val="FFFFFF"/>
                </a:solidFill>
              </a14:hiddenFill>
            </a:ext>
          </a:extLst>
        </p:spPr>
      </p:pic>
      <p:sp>
        <p:nvSpPr>
          <p:cNvPr id="150714" name="Line 186"/>
          <p:cNvSpPr>
            <a:spLocks noChangeShapeType="1"/>
          </p:cNvSpPr>
          <p:nvPr/>
        </p:nvSpPr>
        <p:spPr bwMode="auto">
          <a:xfrm>
            <a:off x="304800" y="6324600"/>
            <a:ext cx="3048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6" name="Line 188"/>
          <p:cNvSpPr>
            <a:spLocks noChangeShapeType="1"/>
          </p:cNvSpPr>
          <p:nvPr/>
        </p:nvSpPr>
        <p:spPr bwMode="auto">
          <a:xfrm flipV="1">
            <a:off x="304800" y="5943600"/>
            <a:ext cx="0" cy="3810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7" name="Line 189"/>
          <p:cNvSpPr>
            <a:spLocks noChangeShapeType="1"/>
          </p:cNvSpPr>
          <p:nvPr/>
        </p:nvSpPr>
        <p:spPr bwMode="auto">
          <a:xfrm>
            <a:off x="1371600" y="3581400"/>
            <a:ext cx="0" cy="762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8" name="Line 190"/>
          <p:cNvSpPr>
            <a:spLocks noChangeShapeType="1"/>
          </p:cNvSpPr>
          <p:nvPr/>
        </p:nvSpPr>
        <p:spPr bwMode="auto">
          <a:xfrm>
            <a:off x="1371600" y="3657600"/>
            <a:ext cx="22098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19" name="Line 191"/>
          <p:cNvSpPr>
            <a:spLocks noChangeShapeType="1"/>
          </p:cNvSpPr>
          <p:nvPr/>
        </p:nvSpPr>
        <p:spPr bwMode="auto">
          <a:xfrm>
            <a:off x="3581400" y="3657600"/>
            <a:ext cx="0" cy="1524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20" name="Line 192"/>
          <p:cNvSpPr>
            <a:spLocks noChangeShapeType="1"/>
          </p:cNvSpPr>
          <p:nvPr/>
        </p:nvSpPr>
        <p:spPr bwMode="auto">
          <a:xfrm>
            <a:off x="3581400" y="3810000"/>
            <a:ext cx="0" cy="15240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21" name="Line 193"/>
          <p:cNvSpPr>
            <a:spLocks noChangeShapeType="1"/>
          </p:cNvSpPr>
          <p:nvPr/>
        </p:nvSpPr>
        <p:spPr bwMode="auto">
          <a:xfrm flipH="1">
            <a:off x="3429000" y="5334000"/>
            <a:ext cx="152400"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0722" name="Text Box 194"/>
          <p:cNvSpPr txBox="1">
            <a:spLocks noChangeArrowheads="1"/>
          </p:cNvSpPr>
          <p:nvPr/>
        </p:nvSpPr>
        <p:spPr bwMode="auto">
          <a:xfrm>
            <a:off x="7162800" y="3276600"/>
            <a:ext cx="1528763" cy="3968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dirty="0">
                <a:solidFill>
                  <a:srgbClr val="FFFF00"/>
                </a:solidFill>
                <a:effectLst>
                  <a:outerShdw blurRad="66675" dist="63500" dir="2700000" algn="tl" rotWithShape="0">
                    <a:srgbClr val="000000"/>
                  </a:outerShdw>
                </a:effectLst>
              </a:rPr>
              <a:t>Boxcar Filter</a:t>
            </a:r>
          </a:p>
        </p:txBody>
      </p:sp>
      <p:sp>
        <p:nvSpPr>
          <p:cNvPr id="150723" name="Line 195"/>
          <p:cNvSpPr>
            <a:spLocks noChangeShapeType="1"/>
          </p:cNvSpPr>
          <p:nvPr/>
        </p:nvSpPr>
        <p:spPr bwMode="auto">
          <a:xfrm flipH="1" flipV="1">
            <a:off x="6858000" y="3048000"/>
            <a:ext cx="304800" cy="3810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00"/>
              </a:solidFill>
            </a:endParaRPr>
          </a:p>
        </p:txBody>
      </p:sp>
      <p:sp>
        <p:nvSpPr>
          <p:cNvPr id="3" name="TextBox 2"/>
          <p:cNvSpPr txBox="1"/>
          <p:nvPr/>
        </p:nvSpPr>
        <p:spPr>
          <a:xfrm>
            <a:off x="609600" y="6135612"/>
            <a:ext cx="171072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Current Velocity</a:t>
            </a:r>
            <a:endParaRPr lang="en-US" dirty="0">
              <a:solidFill>
                <a:srgbClr val="FFFF00"/>
              </a:solidFill>
              <a:effectLst>
                <a:outerShdw blurRad="66675" dist="63500" dir="2700000" algn="tl" rotWithShape="0">
                  <a:srgbClr val="000000"/>
                </a:outerShdw>
              </a:effectLst>
            </a:endParaRPr>
          </a:p>
        </p:txBody>
      </p:sp>
      <p:cxnSp>
        <p:nvCxnSpPr>
          <p:cNvPr id="5" name="Straight Arrow Connector 4"/>
          <p:cNvCxnSpPr>
            <a:stCxn id="150620" idx="1"/>
            <a:endCxn id="3" idx="3"/>
          </p:cNvCxnSpPr>
          <p:nvPr/>
        </p:nvCxnSpPr>
        <p:spPr>
          <a:xfrm flipH="1" flipV="1">
            <a:off x="2320325" y="6320278"/>
            <a:ext cx="425739" cy="4322"/>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8188325" y="1133485"/>
            <a:ext cx="62514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Data</a:t>
            </a:r>
            <a:endParaRPr lang="en-US" dirty="0">
              <a:solidFill>
                <a:srgbClr val="FFFF00"/>
              </a:solidFill>
              <a:effectLst>
                <a:outerShdw blurRad="66675" dist="63500" dir="2700000" algn="tl" rotWithShape="0">
                  <a:srgbClr val="000000"/>
                </a:outerShdw>
              </a:effectLst>
            </a:endParaRPr>
          </a:p>
        </p:txBody>
      </p:sp>
      <p:sp>
        <p:nvSpPr>
          <p:cNvPr id="190" name="TextBox 189"/>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pic>
        <p:nvPicPr>
          <p:cNvPr id="2" name="Picture 1" descr="FOCE_inputCurve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9778" y="3735651"/>
            <a:ext cx="1018823" cy="764117"/>
          </a:xfrm>
          <a:prstGeom prst="rect">
            <a:avLst/>
          </a:prstGeom>
          <a:effectLst>
            <a:outerShdw blurRad="177800" dist="165100" dir="2700000" algn="tl" rotWithShape="0">
              <a:srgbClr val="000000">
                <a:alpha val="43000"/>
              </a:srgbClr>
            </a:outerShdw>
          </a:effectLst>
        </p:spPr>
      </p:pic>
    </p:spTree>
    <p:extLst>
      <p:ext uri="{BB962C8B-B14F-4D97-AF65-F5344CB8AC3E}">
        <p14:creationId xmlns:p14="http://schemas.microsoft.com/office/powerpoint/2010/main" val="8854725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5" name="Picture 5" descr="ControlPanel_Fo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329" y="1358101"/>
            <a:ext cx="6656756" cy="5029448"/>
          </a:xfrm>
          <a:prstGeom prst="rect">
            <a:avLst/>
          </a:prstGeom>
          <a:noFill/>
          <a:effectLst>
            <a:outerShdw blurRad="177800" dist="165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4086" name="Rectangle 6"/>
          <p:cNvSpPr>
            <a:spLocks noGrp="1" noChangeArrowheads="1"/>
          </p:cNvSpPr>
          <p:nvPr>
            <p:ph type="title"/>
          </p:nvPr>
        </p:nvSpPr>
        <p:spPr bwMode="auto">
          <a:xfrm>
            <a:off x="474133" y="833168"/>
            <a:ext cx="8229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sz="2800" dirty="0">
                <a:solidFill>
                  <a:srgbClr val="FFFF00"/>
                </a:solidFill>
                <a:effectLst>
                  <a:outerShdw blurRad="38100" dist="38100" dir="2700000" algn="tl">
                    <a:srgbClr val="000000"/>
                  </a:outerShdw>
                </a:effectLst>
              </a:rPr>
              <a:t>Field Trial: Controls Interface</a:t>
            </a:r>
          </a:p>
        </p:txBody>
      </p:sp>
      <p:sp>
        <p:nvSpPr>
          <p:cNvPr id="6" name="TextBox 5"/>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303013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bwMode="auto">
          <a:xfrm>
            <a:off x="702734" y="474135"/>
            <a:ext cx="8229600" cy="60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sz="2800" dirty="0">
                <a:solidFill>
                  <a:srgbClr val="FFFF00"/>
                </a:solidFill>
                <a:effectLst>
                  <a:outerShdw blurRad="66675" dist="63500" dir="2700000" algn="tl" rotWithShape="0">
                    <a:srgbClr val="000000"/>
                  </a:outerShdw>
                </a:effectLst>
              </a:rPr>
              <a:t>Field Trial: On the Seafloor</a:t>
            </a:r>
          </a:p>
        </p:txBody>
      </p:sp>
      <p:pic>
        <p:nvPicPr>
          <p:cNvPr id="91139" name="Picture 3" descr="FOCE on Seaflo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71600"/>
            <a:ext cx="3390900" cy="2312988"/>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1140" name="Picture 4" descr="FOCE lower se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371600"/>
            <a:ext cx="3352800" cy="2286000"/>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1141" name="Picture 5" descr="FOCE and plu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3886200"/>
            <a:ext cx="3381375" cy="2308225"/>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1142" name="Picture 6" descr="FOCE plugg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3886200"/>
            <a:ext cx="3352800" cy="2290763"/>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1143" name="Picture 7" descr="FOCE and Fis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3200400"/>
            <a:ext cx="1828800" cy="1247775"/>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2" name="TextBox 1"/>
          <p:cNvSpPr txBox="1"/>
          <p:nvPr/>
        </p:nvSpPr>
        <p:spPr>
          <a:xfrm>
            <a:off x="2115416" y="6285524"/>
            <a:ext cx="5365208"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First </a:t>
            </a:r>
            <a:r>
              <a:rPr lang="en-US" dirty="0">
                <a:solidFill>
                  <a:srgbClr val="FFFF00"/>
                </a:solidFill>
                <a:effectLst>
                  <a:outerShdw blurRad="66675" dist="63500" dir="2700000" algn="tl" rotWithShape="0">
                    <a:srgbClr val="000000"/>
                  </a:outerShdw>
                </a:effectLst>
              </a:rPr>
              <a:t>In Situ Full </a:t>
            </a:r>
            <a:r>
              <a:rPr lang="en-US" dirty="0" smtClean="0">
                <a:solidFill>
                  <a:srgbClr val="FFFF00"/>
                </a:solidFill>
                <a:effectLst>
                  <a:outerShdw blurRad="66675" dist="63500" dir="2700000" algn="tl" rotWithShape="0">
                    <a:srgbClr val="000000"/>
                  </a:outerShdw>
                </a:effectLst>
              </a:rPr>
              <a:t>Scale Operational pH FOCE – April 2007</a:t>
            </a:r>
            <a:endParaRPr lang="en-US" dirty="0">
              <a:solidFill>
                <a:srgbClr val="FFFF00"/>
              </a:solidFill>
              <a:effectLst>
                <a:outerShdw blurRad="66675" dist="63500" dir="2700000" algn="tl" rotWithShape="0">
                  <a:srgbClr val="000000"/>
                </a:outerShdw>
              </a:effectLst>
            </a:endParaRPr>
          </a:p>
        </p:txBody>
      </p:sp>
      <p:sp>
        <p:nvSpPr>
          <p:cNvPr id="3" name="TextBox 2"/>
          <p:cNvSpPr txBox="1"/>
          <p:nvPr/>
        </p:nvSpPr>
        <p:spPr>
          <a:xfrm>
            <a:off x="990600" y="990098"/>
            <a:ext cx="7138944"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These tests were at about 240 meters and conducted on a single day basis</a:t>
            </a:r>
            <a:endParaRPr lang="en-US" dirty="0">
              <a:solidFill>
                <a:srgbClr val="FFFF00"/>
              </a:solidFill>
              <a:effectLst>
                <a:outerShdw blurRad="66675" dist="63500" dir="2700000" algn="tl" rotWithShape="0">
                  <a:srgbClr val="000000"/>
                </a:outerShdw>
              </a:effectLst>
            </a:endParaRPr>
          </a:p>
        </p:txBody>
      </p:sp>
      <p:sp>
        <p:nvSpPr>
          <p:cNvPr id="11" name="TextBox 10"/>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55380398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448733" y="753533"/>
            <a:ext cx="8229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en-US" sz="2800" dirty="0">
                <a:solidFill>
                  <a:srgbClr val="FFFF00"/>
                </a:solidFill>
                <a:effectLst>
                  <a:outerShdw blurRad="66675" dist="63500" dir="2700000" algn="tl">
                    <a:srgbClr val="000000"/>
                  </a:outerShdw>
                </a:effectLst>
              </a:rPr>
              <a:t>Field Trial: Data &amp; pH Control</a:t>
            </a:r>
          </a:p>
        </p:txBody>
      </p:sp>
      <p:pic>
        <p:nvPicPr>
          <p:cNvPr id="95235" name="Picture 3" descr="FOCE data grab b"/>
          <p:cNvPicPr>
            <a:picLocks noChangeAspect="1" noChangeArrowheads="1"/>
          </p:cNvPicPr>
          <p:nvPr/>
        </p:nvPicPr>
        <p:blipFill>
          <a:blip r:embed="rId3">
            <a:extLst>
              <a:ext uri="{28A0092B-C50C-407E-A947-70E740481C1C}">
                <a14:useLocalDpi xmlns:a14="http://schemas.microsoft.com/office/drawing/2010/main" val="0"/>
              </a:ext>
            </a:extLst>
          </a:blip>
          <a:srcRect l="93" t="488" r="844" b="610"/>
          <a:stretch>
            <a:fillRect/>
          </a:stretch>
        </p:blipFill>
        <p:spPr bwMode="auto">
          <a:xfrm>
            <a:off x="1251987" y="1302251"/>
            <a:ext cx="6617017" cy="5067652"/>
          </a:xfrm>
          <a:prstGeom prst="rect">
            <a:avLst/>
          </a:prstGeom>
          <a:noFill/>
          <a:ln>
            <a:noFill/>
          </a:ln>
          <a:effectLst>
            <a:outerShdw blurRad="177800" dist="165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eeform 1"/>
          <p:cNvSpPr/>
          <p:nvPr/>
        </p:nvSpPr>
        <p:spPr>
          <a:xfrm>
            <a:off x="2909683" y="3118551"/>
            <a:ext cx="4300222" cy="209796"/>
          </a:xfrm>
          <a:custGeom>
            <a:avLst/>
            <a:gdLst>
              <a:gd name="connsiteX0" fmla="*/ 0 w 4300222"/>
              <a:gd name="connsiteY0" fmla="*/ 0 h 209796"/>
              <a:gd name="connsiteX1" fmla="*/ 192907 w 4300222"/>
              <a:gd name="connsiteY1" fmla="*/ 120563 h 209796"/>
              <a:gd name="connsiteX2" fmla="*/ 377776 w 4300222"/>
              <a:gd name="connsiteY2" fmla="*/ 176826 h 209796"/>
              <a:gd name="connsiteX3" fmla="*/ 747515 w 4300222"/>
              <a:gd name="connsiteY3" fmla="*/ 208976 h 209796"/>
              <a:gd name="connsiteX4" fmla="*/ 1374463 w 4300222"/>
              <a:gd name="connsiteY4" fmla="*/ 200938 h 209796"/>
              <a:gd name="connsiteX5" fmla="*/ 2105903 w 4300222"/>
              <a:gd name="connsiteY5" fmla="*/ 192901 h 209796"/>
              <a:gd name="connsiteX6" fmla="*/ 2789116 w 4300222"/>
              <a:gd name="connsiteY6" fmla="*/ 192901 h 209796"/>
              <a:gd name="connsiteX7" fmla="*/ 3729538 w 4300222"/>
              <a:gd name="connsiteY7" fmla="*/ 192901 h 209796"/>
              <a:gd name="connsiteX8" fmla="*/ 4300222 w 4300222"/>
              <a:gd name="connsiteY8" fmla="*/ 200938 h 20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0222" h="209796">
                <a:moveTo>
                  <a:pt x="0" y="0"/>
                </a:moveTo>
                <a:cubicBezTo>
                  <a:pt x="64972" y="45546"/>
                  <a:pt x="129944" y="91092"/>
                  <a:pt x="192907" y="120563"/>
                </a:cubicBezTo>
                <a:cubicBezTo>
                  <a:pt x="255870" y="150034"/>
                  <a:pt x="285341" y="162091"/>
                  <a:pt x="377776" y="176826"/>
                </a:cubicBezTo>
                <a:cubicBezTo>
                  <a:pt x="470211" y="191561"/>
                  <a:pt x="581401" y="204957"/>
                  <a:pt x="747515" y="208976"/>
                </a:cubicBezTo>
                <a:cubicBezTo>
                  <a:pt x="913629" y="212995"/>
                  <a:pt x="1374463" y="200938"/>
                  <a:pt x="1374463" y="200938"/>
                </a:cubicBezTo>
                <a:lnTo>
                  <a:pt x="2105903" y="192901"/>
                </a:lnTo>
                <a:lnTo>
                  <a:pt x="2789116" y="192901"/>
                </a:lnTo>
                <a:lnTo>
                  <a:pt x="3729538" y="192901"/>
                </a:lnTo>
                <a:lnTo>
                  <a:pt x="4300222" y="200938"/>
                </a:ln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Freeform 2"/>
          <p:cNvSpPr/>
          <p:nvPr/>
        </p:nvSpPr>
        <p:spPr>
          <a:xfrm>
            <a:off x="3014174" y="3600688"/>
            <a:ext cx="4195731" cy="1205739"/>
          </a:xfrm>
          <a:custGeom>
            <a:avLst/>
            <a:gdLst>
              <a:gd name="connsiteX0" fmla="*/ 0 w 4195731"/>
              <a:gd name="connsiteY0" fmla="*/ 1205739 h 1205739"/>
              <a:gd name="connsiteX1" fmla="*/ 152718 w 4195731"/>
              <a:gd name="connsiteY1" fmla="*/ 884239 h 1205739"/>
              <a:gd name="connsiteX2" fmla="*/ 401890 w 4195731"/>
              <a:gd name="connsiteY2" fmla="*/ 578814 h 1205739"/>
              <a:gd name="connsiteX3" fmla="*/ 908271 w 4195731"/>
              <a:gd name="connsiteY3" fmla="*/ 217126 h 1205739"/>
              <a:gd name="connsiteX4" fmla="*/ 1470917 w 4195731"/>
              <a:gd name="connsiteY4" fmla="*/ 40301 h 1205739"/>
              <a:gd name="connsiteX5" fmla="*/ 2258622 w 4195731"/>
              <a:gd name="connsiteY5" fmla="*/ 40301 h 1205739"/>
              <a:gd name="connsiteX6" fmla="*/ 2644436 w 4195731"/>
              <a:gd name="connsiteY6" fmla="*/ 16189 h 1205739"/>
              <a:gd name="connsiteX7" fmla="*/ 3150817 w 4195731"/>
              <a:gd name="connsiteY7" fmla="*/ 114 h 1205739"/>
              <a:gd name="connsiteX8" fmla="*/ 3793841 w 4195731"/>
              <a:gd name="connsiteY8" fmla="*/ 24226 h 1205739"/>
              <a:gd name="connsiteX9" fmla="*/ 4195731 w 4195731"/>
              <a:gd name="connsiteY9" fmla="*/ 114 h 120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95731" h="1205739">
                <a:moveTo>
                  <a:pt x="0" y="1205739"/>
                </a:moveTo>
                <a:cubicBezTo>
                  <a:pt x="42868" y="1097232"/>
                  <a:pt x="85736" y="988726"/>
                  <a:pt x="152718" y="884239"/>
                </a:cubicBezTo>
                <a:cubicBezTo>
                  <a:pt x="219700" y="779752"/>
                  <a:pt x="275965" y="689999"/>
                  <a:pt x="401890" y="578814"/>
                </a:cubicBezTo>
                <a:cubicBezTo>
                  <a:pt x="527816" y="467628"/>
                  <a:pt x="730100" y="306878"/>
                  <a:pt x="908271" y="217126"/>
                </a:cubicBezTo>
                <a:cubicBezTo>
                  <a:pt x="1086442" y="127374"/>
                  <a:pt x="1245859" y="69772"/>
                  <a:pt x="1470917" y="40301"/>
                </a:cubicBezTo>
                <a:cubicBezTo>
                  <a:pt x="1695975" y="10830"/>
                  <a:pt x="2063036" y="44320"/>
                  <a:pt x="2258622" y="40301"/>
                </a:cubicBezTo>
                <a:cubicBezTo>
                  <a:pt x="2454208" y="36282"/>
                  <a:pt x="2495737" y="22887"/>
                  <a:pt x="2644436" y="16189"/>
                </a:cubicBezTo>
                <a:cubicBezTo>
                  <a:pt x="2793135" y="9491"/>
                  <a:pt x="2959250" y="-1225"/>
                  <a:pt x="3150817" y="114"/>
                </a:cubicBezTo>
                <a:cubicBezTo>
                  <a:pt x="3342384" y="1453"/>
                  <a:pt x="3619689" y="24226"/>
                  <a:pt x="3793841" y="24226"/>
                </a:cubicBezTo>
                <a:cubicBezTo>
                  <a:pt x="3967993" y="24226"/>
                  <a:pt x="4195731" y="114"/>
                  <a:pt x="4195731" y="114"/>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Oval 3"/>
          <p:cNvSpPr/>
          <p:nvPr/>
        </p:nvSpPr>
        <p:spPr>
          <a:xfrm>
            <a:off x="3874219" y="3841927"/>
            <a:ext cx="988649" cy="763563"/>
          </a:xfrm>
          <a:prstGeom prst="ellipse">
            <a:avLst/>
          </a:prstGeom>
          <a:noFill/>
          <a:ln w="38100" cmpd="sng">
            <a:solidFill>
              <a:srgbClr val="FFFF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033182" y="4026789"/>
            <a:ext cx="2176723" cy="369332"/>
          </a:xfrm>
          <a:prstGeom prst="rect">
            <a:avLst/>
          </a:prstGeom>
          <a:noFill/>
        </p:spPr>
        <p:txBody>
          <a:bodyPr wrap="none" rtlCol="0">
            <a:spAutoFit/>
          </a:bodyPr>
          <a:lstStyle/>
          <a:p>
            <a:r>
              <a:rPr lang="en-US" dirty="0" smtClean="0">
                <a:solidFill>
                  <a:srgbClr val="FFFF00"/>
                </a:solidFill>
              </a:rPr>
              <a:t>Problem to be solved</a:t>
            </a:r>
            <a:endParaRPr lang="en-US" dirty="0">
              <a:solidFill>
                <a:srgbClr val="FFFF00"/>
              </a:solidFill>
            </a:endParaRPr>
          </a:p>
        </p:txBody>
      </p:sp>
      <p:sp>
        <p:nvSpPr>
          <p:cNvPr id="9" name="TextBox 8"/>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74543471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a:xfrm>
            <a:off x="0" y="584437"/>
            <a:ext cx="9144000" cy="618888"/>
          </a:xfrm>
        </p:spPr>
        <p:txBody>
          <a:bodyPr lIns="411480"/>
          <a:lstStyle/>
          <a:p>
            <a:r>
              <a:rPr lang="en-US" sz="2800" dirty="0" err="1" smtClean="0">
                <a:solidFill>
                  <a:srgbClr val="FFFF00"/>
                </a:solidFill>
                <a:effectLst>
                  <a:outerShdw blurRad="66675" dist="63500" dir="2700000" algn="tl" rotWithShape="0">
                    <a:srgbClr val="000000"/>
                  </a:outerShdw>
                </a:effectLst>
              </a:rPr>
              <a:t>HCl</a:t>
            </a:r>
            <a:r>
              <a:rPr lang="en-US" sz="2800" dirty="0" smtClean="0">
                <a:solidFill>
                  <a:srgbClr val="FFFF00"/>
                </a:solidFill>
                <a:effectLst>
                  <a:outerShdw blurRad="66675" dist="63500" dir="2700000" algn="tl" rotWithShape="0">
                    <a:srgbClr val="000000"/>
                  </a:outerShdw>
                </a:effectLst>
              </a:rPr>
              <a:t> - CO</a:t>
            </a:r>
            <a:r>
              <a:rPr lang="en-US" sz="2800" baseline="-25000" dirty="0" smtClean="0">
                <a:solidFill>
                  <a:srgbClr val="FFFF00"/>
                </a:solidFill>
                <a:effectLst>
                  <a:outerShdw blurRad="66675" dist="63500" dir="2700000" algn="tl" rotWithShape="0">
                    <a:srgbClr val="000000"/>
                  </a:outerShdw>
                </a:effectLst>
              </a:rPr>
              <a:t>2</a:t>
            </a:r>
            <a:r>
              <a:rPr lang="en-US" sz="2800" dirty="0" smtClean="0">
                <a:solidFill>
                  <a:srgbClr val="FFFF00"/>
                </a:solidFill>
                <a:effectLst>
                  <a:outerShdw blurRad="66675" dist="63500" dir="2700000" algn="tl" rotWithShape="0">
                    <a:srgbClr val="000000"/>
                  </a:outerShdw>
                </a:effectLst>
              </a:rPr>
              <a:t> </a:t>
            </a:r>
            <a:r>
              <a:rPr lang="en-US" sz="2800" dirty="0">
                <a:solidFill>
                  <a:srgbClr val="FFFF00"/>
                </a:solidFill>
                <a:effectLst>
                  <a:outerShdw blurRad="66675" dist="63500" dir="2700000" algn="tl" rotWithShape="0">
                    <a:srgbClr val="000000"/>
                  </a:outerShdw>
                </a:effectLst>
              </a:rPr>
              <a:t>Hydration Kinetics</a:t>
            </a:r>
          </a:p>
        </p:txBody>
      </p:sp>
      <p:sp>
        <p:nvSpPr>
          <p:cNvPr id="442437" name="Rectangle 69"/>
          <p:cNvSpPr>
            <a:spLocks noChangeArrowheads="1"/>
          </p:cNvSpPr>
          <p:nvPr/>
        </p:nvSpPr>
        <p:spPr bwMode="auto">
          <a:xfrm>
            <a:off x="457200" y="1143000"/>
            <a:ext cx="8229600" cy="5486400"/>
          </a:xfrm>
          <a:prstGeom prst="rect">
            <a:avLst/>
          </a:prstGeom>
          <a:solidFill>
            <a:schemeClr val="bg1"/>
          </a:solidFill>
          <a:ln w="25400">
            <a:solidFill>
              <a:schemeClr val="tx1"/>
            </a:solidFill>
            <a:miter lim="800000"/>
            <a:headEnd/>
            <a:tailEnd/>
          </a:ln>
          <a:effectLst/>
          <a:extLst/>
        </p:spPr>
        <p:txBody>
          <a:bodyPr wrap="none" anchor="ctr"/>
          <a:lstStyle/>
          <a:p>
            <a:endParaRPr lang="en-US"/>
          </a:p>
        </p:txBody>
      </p:sp>
      <p:sp>
        <p:nvSpPr>
          <p:cNvPr id="442374" name="Text Box 6"/>
          <p:cNvSpPr txBox="1">
            <a:spLocks noChangeArrowheads="1"/>
          </p:cNvSpPr>
          <p:nvPr/>
        </p:nvSpPr>
        <p:spPr bwMode="auto">
          <a:xfrm>
            <a:off x="4953000" y="1889125"/>
            <a:ext cx="16764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9999">
                      <a:alpha val="74998"/>
                    </a:srgbClr>
                  </a:outerShdw>
                </a:effectLst>
              </a14:hiddenEffects>
            </a:ext>
          </a:extLst>
        </p:spPr>
        <p:txBody>
          <a:bodyPr>
            <a:spAutoFit/>
          </a:bodyPr>
          <a:lstStyle/>
          <a:p>
            <a:pPr algn="l">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HCO</a:t>
            </a:r>
            <a:r>
              <a:rPr lang="en-US" sz="2000" b="1" baseline="-25000">
                <a:solidFill>
                  <a:schemeClr val="hlink"/>
                </a:solidFill>
                <a:effectLst>
                  <a:outerShdw blurRad="38100" dist="38100" dir="2700000" algn="tl">
                    <a:srgbClr val="000000"/>
                  </a:outerShdw>
                </a:effectLst>
              </a:rPr>
              <a:t>3</a:t>
            </a:r>
            <a:r>
              <a:rPr lang="en-US" sz="2000" b="1" baseline="30000">
                <a:solidFill>
                  <a:schemeClr val="hlink"/>
                </a:solidFill>
                <a:effectLst>
                  <a:outerShdw blurRad="38100" dist="38100" dir="2700000" algn="tl">
                    <a:srgbClr val="000000"/>
                  </a:outerShdw>
                </a:effectLst>
              </a:rPr>
              <a:t>-</a:t>
            </a:r>
            <a:r>
              <a:rPr lang="en-US" sz="2000" b="1">
                <a:solidFill>
                  <a:schemeClr val="hlink"/>
                </a:solidFill>
                <a:effectLst>
                  <a:outerShdw blurRad="38100" dist="38100" dir="2700000" algn="tl">
                    <a:srgbClr val="000000"/>
                  </a:outerShdw>
                </a:effectLst>
              </a:rPr>
              <a:t> + H</a:t>
            </a:r>
            <a:r>
              <a:rPr lang="en-US" sz="2000" b="1" baseline="30000">
                <a:solidFill>
                  <a:schemeClr val="hlink"/>
                </a:solidFill>
                <a:effectLst>
                  <a:outerShdw blurRad="38100" dist="38100" dir="2700000" algn="tl">
                    <a:srgbClr val="000000"/>
                  </a:outerShdw>
                </a:effectLst>
              </a:rPr>
              <a:t>+</a:t>
            </a:r>
          </a:p>
        </p:txBody>
      </p:sp>
      <p:sp>
        <p:nvSpPr>
          <p:cNvPr id="442376" name="Text Box 8"/>
          <p:cNvSpPr txBox="1">
            <a:spLocks noChangeArrowheads="1"/>
          </p:cNvSpPr>
          <p:nvPr/>
        </p:nvSpPr>
        <p:spPr bwMode="auto">
          <a:xfrm>
            <a:off x="4953000" y="1203325"/>
            <a:ext cx="14478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H</a:t>
            </a:r>
            <a:r>
              <a:rPr lang="en-US" sz="2000" b="1" baseline="-25000">
                <a:solidFill>
                  <a:schemeClr val="hlink"/>
                </a:solidFill>
                <a:effectLst>
                  <a:outerShdw blurRad="38100" dist="38100" dir="2700000" algn="tl">
                    <a:srgbClr val="000000"/>
                  </a:outerShdw>
                </a:effectLst>
              </a:rPr>
              <a:t>2</a:t>
            </a:r>
            <a:r>
              <a:rPr lang="en-US" sz="2000" b="1">
                <a:solidFill>
                  <a:schemeClr val="hlink"/>
                </a:solidFill>
                <a:effectLst>
                  <a:outerShdw blurRad="38100" dist="38100" dir="2700000" algn="tl">
                    <a:srgbClr val="000000"/>
                  </a:outerShdw>
                </a:effectLst>
              </a:rPr>
              <a:t>CO</a:t>
            </a:r>
            <a:r>
              <a:rPr lang="en-US" sz="2000" b="1" baseline="-25000">
                <a:solidFill>
                  <a:schemeClr val="hlink"/>
                </a:solidFill>
                <a:effectLst>
                  <a:outerShdw blurRad="38100" dist="38100" dir="2700000" algn="tl">
                    <a:srgbClr val="000000"/>
                  </a:outerShdw>
                </a:effectLst>
              </a:rPr>
              <a:t>3</a:t>
            </a:r>
          </a:p>
        </p:txBody>
      </p:sp>
      <p:sp>
        <p:nvSpPr>
          <p:cNvPr id="442378" name="Text Box 10"/>
          <p:cNvSpPr txBox="1">
            <a:spLocks noChangeArrowheads="1"/>
          </p:cNvSpPr>
          <p:nvPr/>
        </p:nvSpPr>
        <p:spPr bwMode="auto">
          <a:xfrm>
            <a:off x="2362200" y="1203325"/>
            <a:ext cx="20574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CO</a:t>
            </a:r>
            <a:r>
              <a:rPr lang="en-US" sz="2000" b="1" baseline="-25000">
                <a:solidFill>
                  <a:schemeClr val="hlink"/>
                </a:solidFill>
                <a:effectLst>
                  <a:outerShdw blurRad="38100" dist="38100" dir="2700000" algn="tl">
                    <a:srgbClr val="000000"/>
                  </a:outerShdw>
                </a:effectLst>
              </a:rPr>
              <a:t>2(aq)</a:t>
            </a:r>
            <a:r>
              <a:rPr lang="en-US" sz="2000" b="1">
                <a:solidFill>
                  <a:schemeClr val="hlink"/>
                </a:solidFill>
                <a:effectLst>
                  <a:outerShdw blurRad="38100" dist="38100" dir="2700000" algn="tl">
                    <a:srgbClr val="000000"/>
                  </a:outerShdw>
                </a:effectLst>
              </a:rPr>
              <a:t>+H</a:t>
            </a:r>
            <a:r>
              <a:rPr lang="en-US" sz="2000" b="1" baseline="-25000">
                <a:solidFill>
                  <a:schemeClr val="hlink"/>
                </a:solidFill>
                <a:effectLst>
                  <a:outerShdw blurRad="38100" dist="38100" dir="2700000" algn="tl">
                    <a:srgbClr val="000000"/>
                  </a:outerShdw>
                </a:effectLst>
              </a:rPr>
              <a:t>2</a:t>
            </a:r>
            <a:r>
              <a:rPr lang="en-US" sz="2000" b="1">
                <a:solidFill>
                  <a:schemeClr val="hlink"/>
                </a:solidFill>
                <a:effectLst>
                  <a:outerShdw blurRad="38100" dist="38100" dir="2700000" algn="tl">
                    <a:srgbClr val="000000"/>
                  </a:outerShdw>
                </a:effectLst>
              </a:rPr>
              <a:t>O</a:t>
            </a:r>
          </a:p>
        </p:txBody>
      </p:sp>
      <p:sp>
        <p:nvSpPr>
          <p:cNvPr id="442379" name="Text Box 11"/>
          <p:cNvSpPr txBox="1">
            <a:spLocks noChangeArrowheads="1"/>
          </p:cNvSpPr>
          <p:nvPr/>
        </p:nvSpPr>
        <p:spPr bwMode="auto">
          <a:xfrm>
            <a:off x="3124200" y="1889125"/>
            <a:ext cx="1143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H</a:t>
            </a:r>
            <a:r>
              <a:rPr lang="en-US" sz="2000" b="1" baseline="-25000">
                <a:solidFill>
                  <a:schemeClr val="hlink"/>
                </a:solidFill>
                <a:effectLst>
                  <a:outerShdw blurRad="38100" dist="38100" dir="2700000" algn="tl">
                    <a:srgbClr val="000000"/>
                  </a:outerShdw>
                </a:effectLst>
              </a:rPr>
              <a:t>2</a:t>
            </a:r>
            <a:r>
              <a:rPr lang="en-US" sz="2000" b="1">
                <a:solidFill>
                  <a:schemeClr val="hlink"/>
                </a:solidFill>
                <a:effectLst>
                  <a:outerShdw blurRad="38100" dist="38100" dir="2700000" algn="tl">
                    <a:srgbClr val="000000"/>
                  </a:outerShdw>
                </a:effectLst>
              </a:rPr>
              <a:t>CO</a:t>
            </a:r>
            <a:r>
              <a:rPr lang="en-US" sz="2000" b="1" baseline="-25000">
                <a:solidFill>
                  <a:schemeClr val="hlink"/>
                </a:solidFill>
                <a:effectLst>
                  <a:outerShdw blurRad="38100" dist="38100" dir="2700000" algn="tl">
                    <a:srgbClr val="000000"/>
                  </a:outerShdw>
                </a:effectLst>
              </a:rPr>
              <a:t>3</a:t>
            </a:r>
          </a:p>
        </p:txBody>
      </p:sp>
      <p:sp>
        <p:nvSpPr>
          <p:cNvPr id="442380" name="Text Box 12"/>
          <p:cNvSpPr txBox="1">
            <a:spLocks noChangeArrowheads="1"/>
          </p:cNvSpPr>
          <p:nvPr/>
        </p:nvSpPr>
        <p:spPr bwMode="auto">
          <a:xfrm>
            <a:off x="2895600" y="2574925"/>
            <a:ext cx="1143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9999">
                      <a:alpha val="74998"/>
                    </a:srgbClr>
                  </a:outerShdw>
                </a:effectLst>
              </a14:hiddenEffects>
            </a:ext>
          </a:extLst>
        </p:spPr>
        <p:txBody>
          <a:bodyPr>
            <a:spAutoFit/>
          </a:bodyPr>
          <a:lstStyle/>
          <a:p>
            <a:pPr algn="r">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HCO</a:t>
            </a:r>
            <a:r>
              <a:rPr lang="en-US" sz="2000" b="1" baseline="-25000">
                <a:solidFill>
                  <a:schemeClr val="hlink"/>
                </a:solidFill>
                <a:effectLst>
                  <a:outerShdw blurRad="38100" dist="38100" dir="2700000" algn="tl">
                    <a:srgbClr val="000000"/>
                  </a:outerShdw>
                </a:effectLst>
              </a:rPr>
              <a:t>3</a:t>
            </a:r>
            <a:r>
              <a:rPr lang="en-US" sz="2000" b="1" baseline="30000">
                <a:solidFill>
                  <a:schemeClr val="hlink"/>
                </a:solidFill>
                <a:effectLst>
                  <a:outerShdw blurRad="38100" dist="38100" dir="2700000" algn="tl">
                    <a:srgbClr val="000000"/>
                  </a:outerShdw>
                </a:effectLst>
              </a:rPr>
              <a:t>-</a:t>
            </a:r>
          </a:p>
        </p:txBody>
      </p:sp>
      <p:sp>
        <p:nvSpPr>
          <p:cNvPr id="442381" name="Text Box 13"/>
          <p:cNvSpPr txBox="1">
            <a:spLocks noChangeArrowheads="1"/>
          </p:cNvSpPr>
          <p:nvPr/>
        </p:nvSpPr>
        <p:spPr bwMode="auto">
          <a:xfrm>
            <a:off x="4953000" y="2574925"/>
            <a:ext cx="1524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9999">
                      <a:alpha val="74998"/>
                    </a:srgbClr>
                  </a:outerShdw>
                </a:effectLst>
              </a14:hiddenEffects>
            </a:ext>
          </a:extLst>
        </p:spPr>
        <p:txBody>
          <a:bodyPr>
            <a:spAutoFit/>
          </a:bodyPr>
          <a:lstStyle/>
          <a:p>
            <a:pPr algn="l">
              <a:lnSpc>
                <a:spcPct val="125000"/>
              </a:lnSpc>
              <a:spcBef>
                <a:spcPct val="50000"/>
              </a:spcBef>
              <a:spcAft>
                <a:spcPct val="55000"/>
              </a:spcAft>
            </a:pPr>
            <a:r>
              <a:rPr lang="en-US" sz="2000" b="1">
                <a:solidFill>
                  <a:schemeClr val="hlink"/>
                </a:solidFill>
                <a:effectLst>
                  <a:outerShdw blurRad="38100" dist="38100" dir="2700000" algn="tl">
                    <a:srgbClr val="000000"/>
                  </a:outerShdw>
                </a:effectLst>
              </a:rPr>
              <a:t>CO</a:t>
            </a:r>
            <a:r>
              <a:rPr lang="en-US" sz="2000" b="1" baseline="-25000">
                <a:solidFill>
                  <a:schemeClr val="hlink"/>
                </a:solidFill>
                <a:effectLst>
                  <a:outerShdw blurRad="38100" dist="38100" dir="2700000" algn="tl">
                    <a:srgbClr val="000000"/>
                  </a:outerShdw>
                </a:effectLst>
              </a:rPr>
              <a:t>3</a:t>
            </a:r>
            <a:r>
              <a:rPr lang="en-US" sz="2000" b="1" baseline="30000">
                <a:solidFill>
                  <a:schemeClr val="hlink"/>
                </a:solidFill>
                <a:effectLst>
                  <a:outerShdw blurRad="38100" dist="38100" dir="2700000" algn="tl">
                    <a:srgbClr val="000000"/>
                  </a:outerShdw>
                </a:effectLst>
              </a:rPr>
              <a:t>2-</a:t>
            </a:r>
            <a:r>
              <a:rPr lang="en-US" sz="2000" b="1">
                <a:solidFill>
                  <a:schemeClr val="hlink"/>
                </a:solidFill>
                <a:effectLst>
                  <a:outerShdw blurRad="38100" dist="38100" dir="2700000" algn="tl">
                    <a:srgbClr val="000000"/>
                  </a:outerShdw>
                </a:effectLst>
              </a:rPr>
              <a:t> + H</a:t>
            </a:r>
            <a:r>
              <a:rPr lang="en-US" sz="2000" b="1" baseline="30000">
                <a:solidFill>
                  <a:schemeClr val="hlink"/>
                </a:solidFill>
                <a:effectLst>
                  <a:outerShdw blurRad="38100" dist="38100" dir="2700000" algn="tl">
                    <a:srgbClr val="000000"/>
                  </a:outerShdw>
                </a:effectLst>
              </a:rPr>
              <a:t>+</a:t>
            </a:r>
          </a:p>
        </p:txBody>
      </p:sp>
      <p:grpSp>
        <p:nvGrpSpPr>
          <p:cNvPr id="442444" name="Group 76"/>
          <p:cNvGrpSpPr>
            <a:grpSpLocks/>
          </p:cNvGrpSpPr>
          <p:nvPr/>
        </p:nvGrpSpPr>
        <p:grpSpPr bwMode="auto">
          <a:xfrm>
            <a:off x="4114800" y="1828800"/>
            <a:ext cx="838200" cy="655638"/>
            <a:chOff x="3696" y="1176"/>
            <a:chExt cx="528" cy="413"/>
          </a:xfrm>
        </p:grpSpPr>
        <p:sp>
          <p:nvSpPr>
            <p:cNvPr id="442412" name="Text Box 44"/>
            <p:cNvSpPr txBox="1">
              <a:spLocks noChangeArrowheads="1"/>
            </p:cNvSpPr>
            <p:nvPr/>
          </p:nvSpPr>
          <p:spPr bwMode="auto">
            <a:xfrm>
              <a:off x="3792" y="1176"/>
              <a:ext cx="43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t>fast</a:t>
              </a:r>
            </a:p>
          </p:txBody>
        </p:sp>
        <p:grpSp>
          <p:nvGrpSpPr>
            <p:cNvPr id="442419" name="Group 51"/>
            <p:cNvGrpSpPr>
              <a:grpSpLocks/>
            </p:cNvGrpSpPr>
            <p:nvPr/>
          </p:nvGrpSpPr>
          <p:grpSpPr bwMode="auto">
            <a:xfrm>
              <a:off x="3696" y="1416"/>
              <a:ext cx="528" cy="72"/>
              <a:chOff x="2446" y="1464"/>
              <a:chExt cx="624" cy="72"/>
            </a:xfrm>
          </p:grpSpPr>
          <p:sp>
            <p:nvSpPr>
              <p:cNvPr id="442420" name="Line 52"/>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21" name="Line 53"/>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442422" name="Text Box 54"/>
            <p:cNvSpPr txBox="1">
              <a:spLocks noChangeArrowheads="1"/>
            </p:cNvSpPr>
            <p:nvPr/>
          </p:nvSpPr>
          <p:spPr bwMode="auto">
            <a:xfrm>
              <a:off x="3792" y="1416"/>
              <a:ext cx="43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t>fast</a:t>
              </a:r>
            </a:p>
          </p:txBody>
        </p:sp>
        <p:grpSp>
          <p:nvGrpSpPr>
            <p:cNvPr id="442423" name="Group 55"/>
            <p:cNvGrpSpPr>
              <a:grpSpLocks/>
            </p:cNvGrpSpPr>
            <p:nvPr/>
          </p:nvGrpSpPr>
          <p:grpSpPr bwMode="auto">
            <a:xfrm rot="-10800000">
              <a:off x="3696" y="1296"/>
              <a:ext cx="528" cy="72"/>
              <a:chOff x="2446" y="1464"/>
              <a:chExt cx="624" cy="72"/>
            </a:xfrm>
          </p:grpSpPr>
          <p:sp>
            <p:nvSpPr>
              <p:cNvPr id="442424" name="Line 56"/>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25" name="Line 57"/>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grpSp>
        <p:nvGrpSpPr>
          <p:cNvPr id="442442" name="Group 74"/>
          <p:cNvGrpSpPr>
            <a:grpSpLocks/>
          </p:cNvGrpSpPr>
          <p:nvPr/>
        </p:nvGrpSpPr>
        <p:grpSpPr bwMode="auto">
          <a:xfrm>
            <a:off x="4114800" y="1143000"/>
            <a:ext cx="914400" cy="655638"/>
            <a:chOff x="3696" y="744"/>
            <a:chExt cx="576" cy="413"/>
          </a:xfrm>
        </p:grpSpPr>
        <p:grpSp>
          <p:nvGrpSpPr>
            <p:cNvPr id="442414" name="Group 46"/>
            <p:cNvGrpSpPr>
              <a:grpSpLocks/>
            </p:cNvGrpSpPr>
            <p:nvPr/>
          </p:nvGrpSpPr>
          <p:grpSpPr bwMode="auto">
            <a:xfrm>
              <a:off x="3696" y="984"/>
              <a:ext cx="528" cy="72"/>
              <a:chOff x="2446" y="1464"/>
              <a:chExt cx="624" cy="72"/>
            </a:xfrm>
          </p:grpSpPr>
          <p:sp>
            <p:nvSpPr>
              <p:cNvPr id="442384" name="Line 16"/>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385" name="Line 17"/>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442415" name="Group 47"/>
            <p:cNvGrpSpPr>
              <a:grpSpLocks/>
            </p:cNvGrpSpPr>
            <p:nvPr/>
          </p:nvGrpSpPr>
          <p:grpSpPr bwMode="auto">
            <a:xfrm rot="-10800000">
              <a:off x="3696" y="864"/>
              <a:ext cx="528" cy="72"/>
              <a:chOff x="2446" y="1464"/>
              <a:chExt cx="624" cy="72"/>
            </a:xfrm>
          </p:grpSpPr>
          <p:sp>
            <p:nvSpPr>
              <p:cNvPr id="442416" name="Line 48"/>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17" name="Line 49"/>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442418" name="Text Box 50"/>
            <p:cNvSpPr txBox="1">
              <a:spLocks noChangeArrowheads="1"/>
            </p:cNvSpPr>
            <p:nvPr/>
          </p:nvSpPr>
          <p:spPr bwMode="auto">
            <a:xfrm>
              <a:off x="3744" y="744"/>
              <a:ext cx="52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solidFill>
                    <a:srgbClr val="FF0000"/>
                  </a:solidFill>
                </a:rPr>
                <a:t>slow</a:t>
              </a:r>
            </a:p>
          </p:txBody>
        </p:sp>
        <p:sp>
          <p:nvSpPr>
            <p:cNvPr id="442426" name="Text Box 58"/>
            <p:cNvSpPr txBox="1">
              <a:spLocks noChangeArrowheads="1"/>
            </p:cNvSpPr>
            <p:nvPr/>
          </p:nvSpPr>
          <p:spPr bwMode="auto">
            <a:xfrm>
              <a:off x="3792" y="984"/>
              <a:ext cx="43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t>fast</a:t>
              </a:r>
            </a:p>
          </p:txBody>
        </p:sp>
      </p:grpSp>
      <p:grpSp>
        <p:nvGrpSpPr>
          <p:cNvPr id="442443" name="Group 75"/>
          <p:cNvGrpSpPr>
            <a:grpSpLocks/>
          </p:cNvGrpSpPr>
          <p:nvPr/>
        </p:nvGrpSpPr>
        <p:grpSpPr bwMode="auto">
          <a:xfrm>
            <a:off x="4114800" y="2514600"/>
            <a:ext cx="838200" cy="655638"/>
            <a:chOff x="3696" y="1608"/>
            <a:chExt cx="528" cy="413"/>
          </a:xfrm>
        </p:grpSpPr>
        <p:grpSp>
          <p:nvGrpSpPr>
            <p:cNvPr id="442427" name="Group 59"/>
            <p:cNvGrpSpPr>
              <a:grpSpLocks/>
            </p:cNvGrpSpPr>
            <p:nvPr/>
          </p:nvGrpSpPr>
          <p:grpSpPr bwMode="auto">
            <a:xfrm>
              <a:off x="3696" y="1848"/>
              <a:ext cx="528" cy="72"/>
              <a:chOff x="2446" y="1464"/>
              <a:chExt cx="624" cy="72"/>
            </a:xfrm>
          </p:grpSpPr>
          <p:sp>
            <p:nvSpPr>
              <p:cNvPr id="442428" name="Line 60"/>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29" name="Line 61"/>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442430" name="Text Box 62"/>
            <p:cNvSpPr txBox="1">
              <a:spLocks noChangeArrowheads="1"/>
            </p:cNvSpPr>
            <p:nvPr/>
          </p:nvSpPr>
          <p:spPr bwMode="auto">
            <a:xfrm>
              <a:off x="3792" y="1848"/>
              <a:ext cx="43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t>fast</a:t>
              </a:r>
            </a:p>
          </p:txBody>
        </p:sp>
        <p:grpSp>
          <p:nvGrpSpPr>
            <p:cNvPr id="442431" name="Group 63"/>
            <p:cNvGrpSpPr>
              <a:grpSpLocks/>
            </p:cNvGrpSpPr>
            <p:nvPr/>
          </p:nvGrpSpPr>
          <p:grpSpPr bwMode="auto">
            <a:xfrm rot="-10800000">
              <a:off x="3696" y="1728"/>
              <a:ext cx="528" cy="72"/>
              <a:chOff x="2446" y="1464"/>
              <a:chExt cx="624" cy="72"/>
            </a:xfrm>
          </p:grpSpPr>
          <p:sp>
            <p:nvSpPr>
              <p:cNvPr id="442432" name="Line 64"/>
              <p:cNvSpPr>
                <a:spLocks noChangeShapeType="1"/>
              </p:cNvSpPr>
              <p:nvPr/>
            </p:nvSpPr>
            <p:spPr bwMode="auto">
              <a:xfrm rot="16200000" flipV="1">
                <a:off x="2758" y="1152"/>
                <a:ext cx="0" cy="62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33" name="Line 65"/>
              <p:cNvSpPr>
                <a:spLocks noChangeShapeType="1"/>
              </p:cNvSpPr>
              <p:nvPr/>
            </p:nvSpPr>
            <p:spPr bwMode="auto">
              <a:xfrm rot="16200000" flipH="1">
                <a:off x="2459" y="1451"/>
                <a:ext cx="72" cy="9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442434" name="Text Box 66"/>
            <p:cNvSpPr txBox="1">
              <a:spLocks noChangeArrowheads="1"/>
            </p:cNvSpPr>
            <p:nvPr/>
          </p:nvSpPr>
          <p:spPr bwMode="auto">
            <a:xfrm>
              <a:off x="3792" y="1608"/>
              <a:ext cx="43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1200" b="1" i="1"/>
                <a:t>fast</a:t>
              </a:r>
            </a:p>
          </p:txBody>
        </p:sp>
      </p:grpSp>
      <p:sp>
        <p:nvSpPr>
          <p:cNvPr id="442440" name="Text Box 72"/>
          <p:cNvSpPr txBox="1">
            <a:spLocks noChangeArrowheads="1"/>
          </p:cNvSpPr>
          <p:nvPr/>
        </p:nvSpPr>
        <p:spPr bwMode="auto">
          <a:xfrm>
            <a:off x="3733800" y="6172200"/>
            <a:ext cx="203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a:t>Reaction Time</a:t>
            </a:r>
          </a:p>
        </p:txBody>
      </p:sp>
      <p:sp>
        <p:nvSpPr>
          <p:cNvPr id="442438" name="Line 70"/>
          <p:cNvSpPr>
            <a:spLocks noChangeShapeType="1"/>
          </p:cNvSpPr>
          <p:nvPr/>
        </p:nvSpPr>
        <p:spPr bwMode="auto">
          <a:xfrm>
            <a:off x="1239838" y="3200400"/>
            <a:ext cx="3175" cy="2895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39" name="Line 71"/>
          <p:cNvSpPr>
            <a:spLocks noChangeShapeType="1"/>
          </p:cNvSpPr>
          <p:nvPr/>
        </p:nvSpPr>
        <p:spPr bwMode="auto">
          <a:xfrm>
            <a:off x="1239838" y="6096000"/>
            <a:ext cx="6837362"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41" name="Text Box 73"/>
          <p:cNvSpPr txBox="1">
            <a:spLocks noChangeArrowheads="1"/>
          </p:cNvSpPr>
          <p:nvPr/>
        </p:nvSpPr>
        <p:spPr bwMode="auto">
          <a:xfrm rot="-5400000">
            <a:off x="10319" y="4328319"/>
            <a:ext cx="1711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a:t>Reaction pH</a:t>
            </a:r>
          </a:p>
        </p:txBody>
      </p:sp>
      <p:sp>
        <p:nvSpPr>
          <p:cNvPr id="442446" name="Line 78"/>
          <p:cNvSpPr>
            <a:spLocks noChangeShapeType="1"/>
          </p:cNvSpPr>
          <p:nvPr/>
        </p:nvSpPr>
        <p:spPr bwMode="auto">
          <a:xfrm flipV="1">
            <a:off x="1254125" y="3505200"/>
            <a:ext cx="1579563" cy="15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47" name="Line 79"/>
          <p:cNvSpPr>
            <a:spLocks noChangeShapeType="1"/>
          </p:cNvSpPr>
          <p:nvPr/>
        </p:nvSpPr>
        <p:spPr bwMode="auto">
          <a:xfrm>
            <a:off x="2819400" y="3505200"/>
            <a:ext cx="76200" cy="19050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48" name="Line 80"/>
          <p:cNvSpPr>
            <a:spLocks noChangeShapeType="1"/>
          </p:cNvSpPr>
          <p:nvPr/>
        </p:nvSpPr>
        <p:spPr bwMode="auto">
          <a:xfrm flipV="1">
            <a:off x="2894013" y="3657600"/>
            <a:ext cx="77787" cy="17351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49" name="Freeform 81"/>
          <p:cNvSpPr>
            <a:spLocks/>
          </p:cNvSpPr>
          <p:nvPr/>
        </p:nvSpPr>
        <p:spPr bwMode="auto">
          <a:xfrm>
            <a:off x="2971800" y="3638550"/>
            <a:ext cx="4800600" cy="2247900"/>
          </a:xfrm>
          <a:custGeom>
            <a:avLst/>
            <a:gdLst>
              <a:gd name="T0" fmla="*/ 0 w 3000"/>
              <a:gd name="T1" fmla="*/ 0 h 1416"/>
              <a:gd name="T2" fmla="*/ 649 w 3000"/>
              <a:gd name="T3" fmla="*/ 1107 h 1416"/>
              <a:gd name="T4" fmla="*/ 3000 w 3000"/>
              <a:gd name="T5" fmla="*/ 1410 h 1416"/>
            </a:gdLst>
            <a:ahLst/>
            <a:cxnLst>
              <a:cxn ang="0">
                <a:pos x="T0" y="T1"/>
              </a:cxn>
              <a:cxn ang="0">
                <a:pos x="T2" y="T3"/>
              </a:cxn>
              <a:cxn ang="0">
                <a:pos x="T4" y="T5"/>
              </a:cxn>
            </a:cxnLst>
            <a:rect l="0" t="0" r="r" b="b"/>
            <a:pathLst>
              <a:path w="3000" h="1416">
                <a:moveTo>
                  <a:pt x="0" y="0"/>
                </a:moveTo>
                <a:cubicBezTo>
                  <a:pt x="92" y="437"/>
                  <a:pt x="288" y="898"/>
                  <a:pt x="649" y="1107"/>
                </a:cubicBezTo>
                <a:cubicBezTo>
                  <a:pt x="1100" y="1364"/>
                  <a:pt x="1098" y="1416"/>
                  <a:pt x="3000" y="1410"/>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50" name="Line 82"/>
          <p:cNvSpPr>
            <a:spLocks noChangeShapeType="1"/>
          </p:cNvSpPr>
          <p:nvPr/>
        </p:nvSpPr>
        <p:spPr bwMode="auto">
          <a:xfrm>
            <a:off x="1239838" y="3503613"/>
            <a:ext cx="6532562" cy="1587"/>
          </a:xfrm>
          <a:prstGeom prst="line">
            <a:avLst/>
          </a:prstGeom>
          <a:noFill/>
          <a:ln w="25400"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52" name="Line 84"/>
          <p:cNvSpPr>
            <a:spLocks noChangeShapeType="1"/>
          </p:cNvSpPr>
          <p:nvPr/>
        </p:nvSpPr>
        <p:spPr bwMode="auto">
          <a:xfrm>
            <a:off x="6858000" y="3505200"/>
            <a:ext cx="0" cy="2362200"/>
          </a:xfrm>
          <a:prstGeom prst="line">
            <a:avLst/>
          </a:prstGeom>
          <a:noFill/>
          <a:ln w="254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2455" name="Text Box 87"/>
          <p:cNvSpPr txBox="1">
            <a:spLocks noChangeArrowheads="1"/>
          </p:cNvSpPr>
          <p:nvPr/>
        </p:nvSpPr>
        <p:spPr bwMode="auto">
          <a:xfrm>
            <a:off x="6934200" y="4191000"/>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spcBef>
                <a:spcPct val="50000"/>
              </a:spcBef>
            </a:pPr>
            <a:r>
              <a:rPr lang="en-US" sz="2000" b="1">
                <a:solidFill>
                  <a:schemeClr val="hlink"/>
                </a:solidFill>
                <a:latin typeface="Symbol" charset="0"/>
              </a:rPr>
              <a:t>D</a:t>
            </a:r>
            <a:r>
              <a:rPr lang="en-US" sz="2000" b="1">
                <a:solidFill>
                  <a:schemeClr val="hlink"/>
                </a:solidFill>
              </a:rPr>
              <a:t>pH</a:t>
            </a:r>
          </a:p>
        </p:txBody>
      </p:sp>
      <p:sp>
        <p:nvSpPr>
          <p:cNvPr id="442456" name="Text Box 88"/>
          <p:cNvSpPr txBox="1">
            <a:spLocks noChangeArrowheads="1"/>
          </p:cNvSpPr>
          <p:nvPr/>
        </p:nvSpPr>
        <p:spPr bwMode="auto">
          <a:xfrm>
            <a:off x="3048000" y="3505200"/>
            <a:ext cx="2209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1" i="1">
                <a:latin typeface="Arial" charset="0"/>
              </a:rPr>
              <a:t>Formation of an intense cloud of CO</a:t>
            </a:r>
            <a:r>
              <a:rPr lang="en-US" sz="1600" b="1" i="1" baseline="-25000">
                <a:latin typeface="Arial" charset="0"/>
              </a:rPr>
              <a:t>2</a:t>
            </a:r>
            <a:endParaRPr lang="en-US" sz="1600" b="1" i="1">
              <a:latin typeface="Arial" charset="0"/>
            </a:endParaRPr>
          </a:p>
        </p:txBody>
      </p:sp>
      <p:sp>
        <p:nvSpPr>
          <p:cNvPr id="442457" name="Text Box 89"/>
          <p:cNvSpPr txBox="1">
            <a:spLocks noChangeArrowheads="1"/>
          </p:cNvSpPr>
          <p:nvPr/>
        </p:nvSpPr>
        <p:spPr bwMode="auto">
          <a:xfrm>
            <a:off x="3657600" y="4495800"/>
            <a:ext cx="3124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1" i="1">
                <a:latin typeface="Arial" charset="0"/>
              </a:rPr>
              <a:t>Mixing and hydration of the excess CO</a:t>
            </a:r>
            <a:r>
              <a:rPr lang="en-US" sz="1600" b="1" i="1" baseline="-25000">
                <a:latin typeface="Arial" charset="0"/>
              </a:rPr>
              <a:t>2</a:t>
            </a:r>
            <a:r>
              <a:rPr lang="en-US" sz="1600" b="1" i="1">
                <a:latin typeface="Arial" charset="0"/>
              </a:rPr>
              <a:t> to form HCO</a:t>
            </a:r>
            <a:r>
              <a:rPr lang="en-US" sz="1600" b="1" i="1" baseline="-25000">
                <a:latin typeface="Arial" charset="0"/>
              </a:rPr>
              <a:t>3</a:t>
            </a:r>
            <a:r>
              <a:rPr lang="en-US" sz="1600" b="1" i="1" baseline="30000">
                <a:latin typeface="Arial" charset="0"/>
              </a:rPr>
              <a:t>-</a:t>
            </a:r>
            <a:endParaRPr lang="en-US" sz="1600" b="1" i="1">
              <a:latin typeface="Arial" charset="0"/>
            </a:endParaRPr>
          </a:p>
        </p:txBody>
      </p:sp>
      <p:sp>
        <p:nvSpPr>
          <p:cNvPr id="442458" name="Text Box 90"/>
          <p:cNvSpPr txBox="1">
            <a:spLocks noChangeArrowheads="1"/>
          </p:cNvSpPr>
          <p:nvPr/>
        </p:nvSpPr>
        <p:spPr bwMode="auto">
          <a:xfrm>
            <a:off x="1333500" y="5187048"/>
            <a:ext cx="2057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1" i="1" dirty="0">
                <a:latin typeface="Arial" charset="0"/>
              </a:rPr>
              <a:t>Initial rapid decrease in pH at injection point</a:t>
            </a:r>
          </a:p>
        </p:txBody>
      </p:sp>
      <p:sp>
        <p:nvSpPr>
          <p:cNvPr id="442459" name="Text Box 91"/>
          <p:cNvSpPr txBox="1">
            <a:spLocks noChangeArrowheads="1"/>
          </p:cNvSpPr>
          <p:nvPr/>
        </p:nvSpPr>
        <p:spPr bwMode="auto">
          <a:xfrm>
            <a:off x="1295400" y="3124200"/>
            <a:ext cx="152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1" i="1">
                <a:latin typeface="Arial" charset="0"/>
              </a:rPr>
              <a:t>Ambient pH</a:t>
            </a:r>
          </a:p>
        </p:txBody>
      </p:sp>
      <p:sp>
        <p:nvSpPr>
          <p:cNvPr id="3" name="Oval 2"/>
          <p:cNvSpPr/>
          <p:nvPr/>
        </p:nvSpPr>
        <p:spPr>
          <a:xfrm>
            <a:off x="2650447" y="4191001"/>
            <a:ext cx="490306" cy="1219200"/>
          </a:xfrm>
          <a:prstGeom prst="ellipse">
            <a:avLst/>
          </a:prstGeom>
          <a:noFill/>
          <a:ln w="38100" cmpd="sng">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TextBox 53"/>
          <p:cNvSpPr txBox="1"/>
          <p:nvPr/>
        </p:nvSpPr>
        <p:spPr>
          <a:xfrm>
            <a:off x="7376995" y="-7255"/>
            <a:ext cx="1767005"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protoFOCE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78204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7" name="Picture 3" descr="Bld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76400"/>
            <a:ext cx="5791200" cy="3492500"/>
          </a:xfrm>
          <a:prstGeom prst="rect">
            <a:avLst/>
          </a:prstGeom>
          <a:noFill/>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118788" name="Rectangle 4"/>
          <p:cNvSpPr>
            <a:spLocks noChangeArrowheads="1"/>
          </p:cNvSpPr>
          <p:nvPr/>
        </p:nvSpPr>
        <p:spPr bwMode="auto">
          <a:xfrm>
            <a:off x="1213558" y="911235"/>
            <a:ext cx="7500474"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eaLnBrk="1" hangingPunct="1">
              <a:spcBef>
                <a:spcPct val="20000"/>
              </a:spcBef>
              <a:defRPr/>
            </a:pPr>
            <a:r>
              <a:rPr lang="en-US" dirty="0">
                <a:solidFill>
                  <a:srgbClr val="FFFF00"/>
                </a:solidFill>
                <a:effectLst>
                  <a:outerShdw blurRad="66675" dist="63500" dir="2700000" algn="tl" rotWithShape="0">
                    <a:srgbClr val="000000"/>
                  </a:outerShdw>
                </a:effectLst>
                <a:latin typeface="Arial" charset="0"/>
              </a:rPr>
              <a:t>     </a:t>
            </a:r>
            <a:r>
              <a:rPr lang="en-US" sz="2400" dirty="0">
                <a:solidFill>
                  <a:srgbClr val="FFFF00"/>
                </a:solidFill>
                <a:effectLst>
                  <a:outerShdw blurRad="66675" dist="63500" dir="2700000" algn="tl" rotWithShape="0">
                    <a:srgbClr val="000000"/>
                  </a:outerShdw>
                </a:effectLst>
                <a:latin typeface="Arial" charset="0"/>
              </a:rPr>
              <a:t>The Monterey Bay Aquarium Research Institute</a:t>
            </a:r>
          </a:p>
          <a:p>
            <a:pPr marL="342900" indent="-342900" eaLnBrk="1" hangingPunct="1">
              <a:spcBef>
                <a:spcPct val="20000"/>
              </a:spcBef>
              <a:defRPr/>
            </a:pPr>
            <a:endParaRPr lang="en-US" sz="2400" dirty="0">
              <a:solidFill>
                <a:srgbClr val="FFFF00"/>
              </a:solidFill>
              <a:effectLst>
                <a:outerShdw blurRad="66675" dist="63500" dir="2700000" algn="tl" rotWithShape="0">
                  <a:srgbClr val="000000"/>
                </a:outerShdw>
              </a:effectLst>
              <a:latin typeface="Arial" charset="0"/>
            </a:endParaRPr>
          </a:p>
        </p:txBody>
      </p:sp>
      <p:pic>
        <p:nvPicPr>
          <p:cNvPr id="118789" name="Picture 5" descr="pack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447800"/>
            <a:ext cx="2660650" cy="2743200"/>
          </a:xfrm>
          <a:prstGeom prst="rect">
            <a:avLst/>
          </a:prstGeom>
          <a:noFill/>
          <a:ln w="9525">
            <a:solidFill>
              <a:schemeClr val="tx1"/>
            </a:solidFill>
            <a:miter lim="800000"/>
            <a:headEnd/>
            <a:tailEnd/>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118790" name="Text Box 6"/>
          <p:cNvSpPr txBox="1">
            <a:spLocks noChangeArrowheads="1"/>
          </p:cNvSpPr>
          <p:nvPr/>
        </p:nvSpPr>
        <p:spPr bwMode="auto">
          <a:xfrm>
            <a:off x="6172200" y="4648200"/>
            <a:ext cx="239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eaLnBrk="1" hangingPunct="1">
              <a:defRPr/>
            </a:pPr>
            <a:r>
              <a:rPr lang="en-US" sz="2000" dirty="0">
                <a:solidFill>
                  <a:srgbClr val="FFFF00"/>
                </a:solidFill>
                <a:effectLst>
                  <a:outerShdw blurRad="66675" dist="63500" dir="2700000" algn="tl" rotWithShape="0">
                    <a:srgbClr val="000000"/>
                  </a:outerShdw>
                </a:effectLst>
                <a:latin typeface="Times New Roman" charset="0"/>
                <a:cs typeface="+mn-cs"/>
              </a:rPr>
              <a:t>http://</a:t>
            </a:r>
            <a:r>
              <a:rPr lang="en-US" sz="2000" dirty="0" err="1">
                <a:solidFill>
                  <a:srgbClr val="FFFF00"/>
                </a:solidFill>
                <a:effectLst>
                  <a:outerShdw blurRad="66675" dist="63500" dir="2700000" algn="tl" rotWithShape="0">
                    <a:srgbClr val="000000"/>
                  </a:outerShdw>
                </a:effectLst>
                <a:latin typeface="Times New Roman" charset="0"/>
                <a:cs typeface="+mn-cs"/>
              </a:rPr>
              <a:t>www.mbari.org</a:t>
            </a:r>
            <a:endParaRPr lang="en-US" sz="2000" dirty="0">
              <a:solidFill>
                <a:srgbClr val="FFFF00"/>
              </a:solidFill>
              <a:effectLst>
                <a:outerShdw blurRad="66675" dist="63500" dir="2700000" algn="tl" rotWithShape="0">
                  <a:srgbClr val="000000"/>
                </a:outerShdw>
              </a:effectLst>
              <a:latin typeface="Times New Roman" charset="0"/>
              <a:cs typeface="+mn-cs"/>
            </a:endParaRPr>
          </a:p>
        </p:txBody>
      </p:sp>
      <p:sp>
        <p:nvSpPr>
          <p:cNvPr id="118791" name="Text Box 7"/>
          <p:cNvSpPr txBox="1">
            <a:spLocks noChangeArrowheads="1"/>
          </p:cNvSpPr>
          <p:nvPr/>
        </p:nvSpPr>
        <p:spPr bwMode="auto">
          <a:xfrm>
            <a:off x="6438343" y="3733800"/>
            <a:ext cx="16584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defRPr/>
            </a:pPr>
            <a:r>
              <a:rPr lang="en-US" i="1" u="sng" dirty="0">
                <a:solidFill>
                  <a:srgbClr val="FFFF00"/>
                </a:solidFill>
                <a:effectLst>
                  <a:outerShdw blurRad="38100" dist="38100" dir="2700000" algn="tl">
                    <a:srgbClr val="000000"/>
                  </a:outerShdw>
                </a:effectLst>
                <a:latin typeface="Times New Roman" charset="0"/>
                <a:cs typeface="+mn-cs"/>
              </a:rPr>
              <a:t>David Packard</a:t>
            </a:r>
          </a:p>
        </p:txBody>
      </p:sp>
      <p:sp>
        <p:nvSpPr>
          <p:cNvPr id="118792" name="Text Box 8"/>
          <p:cNvSpPr txBox="1">
            <a:spLocks noChangeArrowheads="1"/>
          </p:cNvSpPr>
          <p:nvPr/>
        </p:nvSpPr>
        <p:spPr bwMode="auto">
          <a:xfrm>
            <a:off x="855133" y="2163234"/>
            <a:ext cx="4758267" cy="2209836"/>
          </a:xfrm>
          <a:prstGeom prst="rect">
            <a:avLst/>
          </a:prstGeom>
          <a:solidFill>
            <a:schemeClr val="bg1">
              <a:alpha val="37000"/>
            </a:schemeClr>
          </a:solidFill>
          <a:ln>
            <a:noFill/>
          </a:ln>
          <a:effectLst/>
          <a:extLst/>
        </p:spPr>
        <p:txBody>
          <a:bodyPr wrap="square">
            <a:spAutoFit/>
          </a:bodyPr>
          <a:lstStyle/>
          <a:p>
            <a:pPr algn="ctr" eaLnBrk="1" hangingPunct="1">
              <a:spcBef>
                <a:spcPct val="20000"/>
              </a:spcBef>
              <a:defRPr/>
            </a:pPr>
            <a:r>
              <a:rPr lang="en-US" sz="2000" dirty="0">
                <a:solidFill>
                  <a:srgbClr val="000000"/>
                </a:solidFill>
                <a:latin typeface="Arial" charset="0"/>
              </a:rPr>
              <a:t>Established in 1987</a:t>
            </a:r>
          </a:p>
          <a:p>
            <a:pPr algn="ctr" eaLnBrk="1" hangingPunct="1">
              <a:spcBef>
                <a:spcPct val="20000"/>
              </a:spcBef>
              <a:defRPr/>
            </a:pPr>
            <a:endParaRPr lang="en-US" sz="600" dirty="0">
              <a:solidFill>
                <a:srgbClr val="000000"/>
              </a:solidFill>
              <a:latin typeface="Arial" charset="0"/>
            </a:endParaRPr>
          </a:p>
          <a:p>
            <a:pPr algn="ctr" eaLnBrk="1" hangingPunct="1">
              <a:spcBef>
                <a:spcPct val="20000"/>
              </a:spcBef>
              <a:defRPr/>
            </a:pPr>
            <a:r>
              <a:rPr lang="en-US" sz="2000" dirty="0">
                <a:solidFill>
                  <a:srgbClr val="000000"/>
                </a:solidFill>
                <a:latin typeface="Arial" charset="0"/>
              </a:rPr>
              <a:t>Funded by </a:t>
            </a:r>
            <a:r>
              <a:rPr lang="en-US" sz="2000" dirty="0" smtClean="0">
                <a:solidFill>
                  <a:srgbClr val="000000"/>
                </a:solidFill>
                <a:latin typeface="Arial" charset="0"/>
              </a:rPr>
              <a:t>the</a:t>
            </a:r>
          </a:p>
          <a:p>
            <a:pPr algn="ctr" eaLnBrk="1" hangingPunct="1">
              <a:spcBef>
                <a:spcPct val="20000"/>
              </a:spcBef>
              <a:defRPr/>
            </a:pPr>
            <a:r>
              <a:rPr lang="en-US" sz="2000" dirty="0" smtClean="0">
                <a:solidFill>
                  <a:srgbClr val="000000"/>
                </a:solidFill>
                <a:latin typeface="Arial" charset="0"/>
              </a:rPr>
              <a:t>David </a:t>
            </a:r>
            <a:r>
              <a:rPr lang="en-US" sz="2000" dirty="0">
                <a:solidFill>
                  <a:srgbClr val="000000"/>
                </a:solidFill>
                <a:latin typeface="Arial" charset="0"/>
              </a:rPr>
              <a:t>and Lucile Packard Foundation</a:t>
            </a:r>
          </a:p>
          <a:p>
            <a:pPr algn="ctr" eaLnBrk="1" hangingPunct="1">
              <a:spcBef>
                <a:spcPct val="20000"/>
              </a:spcBef>
              <a:defRPr/>
            </a:pPr>
            <a:endParaRPr lang="en-US" sz="600" dirty="0">
              <a:solidFill>
                <a:srgbClr val="000000"/>
              </a:solidFill>
              <a:latin typeface="Arial" charset="0"/>
            </a:endParaRPr>
          </a:p>
          <a:p>
            <a:pPr algn="ctr" eaLnBrk="1" hangingPunct="1">
              <a:spcBef>
                <a:spcPct val="20000"/>
              </a:spcBef>
              <a:defRPr/>
            </a:pPr>
            <a:r>
              <a:rPr lang="en-US" sz="2000" dirty="0">
                <a:solidFill>
                  <a:srgbClr val="000000"/>
                </a:solidFill>
                <a:latin typeface="Arial" charset="0"/>
              </a:rPr>
              <a:t>Annual budget approx. </a:t>
            </a:r>
            <a:r>
              <a:rPr lang="en-US" sz="2000" dirty="0" smtClean="0">
                <a:solidFill>
                  <a:srgbClr val="000000"/>
                </a:solidFill>
                <a:latin typeface="Arial" charset="0"/>
              </a:rPr>
              <a:t>$37 </a:t>
            </a:r>
            <a:r>
              <a:rPr lang="en-US" sz="2000" dirty="0">
                <a:solidFill>
                  <a:srgbClr val="000000"/>
                </a:solidFill>
                <a:latin typeface="Arial" charset="0"/>
              </a:rPr>
              <a:t>M</a:t>
            </a:r>
          </a:p>
          <a:p>
            <a:pPr algn="ctr" eaLnBrk="1" hangingPunct="1">
              <a:spcBef>
                <a:spcPct val="20000"/>
              </a:spcBef>
              <a:defRPr/>
            </a:pPr>
            <a:endParaRPr lang="en-US" sz="600" dirty="0">
              <a:solidFill>
                <a:srgbClr val="000000"/>
              </a:solidFill>
              <a:latin typeface="Arial" charset="0"/>
            </a:endParaRPr>
          </a:p>
          <a:p>
            <a:pPr algn="ctr" eaLnBrk="1" hangingPunct="1">
              <a:spcBef>
                <a:spcPct val="20000"/>
              </a:spcBef>
              <a:defRPr/>
            </a:pPr>
            <a:r>
              <a:rPr lang="en-US" sz="2000" dirty="0">
                <a:solidFill>
                  <a:srgbClr val="000000"/>
                </a:solidFill>
                <a:latin typeface="Arial" charset="0"/>
              </a:rPr>
              <a:t>210 </a:t>
            </a:r>
            <a:r>
              <a:rPr lang="en-US" sz="2000" dirty="0" smtClean="0">
                <a:solidFill>
                  <a:srgbClr val="000000"/>
                </a:solidFill>
                <a:latin typeface="Arial" charset="0"/>
              </a:rPr>
              <a:t>Staff</a:t>
            </a:r>
            <a:endParaRPr lang="en-US" sz="2000" dirty="0">
              <a:solidFill>
                <a:srgbClr val="000000"/>
              </a:solidFill>
              <a:latin typeface="Arial" charset="0"/>
            </a:endParaRPr>
          </a:p>
        </p:txBody>
      </p:sp>
      <p:sp>
        <p:nvSpPr>
          <p:cNvPr id="118793" name="Rectangle 9"/>
          <p:cNvSpPr>
            <a:spLocks noChangeArrowheads="1"/>
          </p:cNvSpPr>
          <p:nvPr/>
        </p:nvSpPr>
        <p:spPr bwMode="auto">
          <a:xfrm>
            <a:off x="533400" y="5334000"/>
            <a:ext cx="807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ctr" eaLnBrk="1" hangingPunct="1">
              <a:lnSpc>
                <a:spcPct val="90000"/>
              </a:lnSpc>
              <a:spcBef>
                <a:spcPct val="20000"/>
              </a:spcBef>
              <a:defRPr/>
            </a:pPr>
            <a:r>
              <a:rPr lang="en-US" i="1" dirty="0">
                <a:solidFill>
                  <a:srgbClr val="FFFF00"/>
                </a:solidFill>
                <a:effectLst>
                  <a:outerShdw blurRad="66675" dist="63500" dir="2700000" algn="tl" rotWithShape="0">
                    <a:srgbClr val="000000"/>
                  </a:outerShdw>
                </a:effectLst>
                <a:latin typeface="Arial" charset="0"/>
              </a:rPr>
              <a:t>	Mission: Science and Engineering </a:t>
            </a:r>
          </a:p>
          <a:p>
            <a:pPr marL="342900" indent="-342900" algn="ctr" eaLnBrk="1" hangingPunct="1">
              <a:lnSpc>
                <a:spcPct val="90000"/>
              </a:lnSpc>
              <a:spcBef>
                <a:spcPct val="20000"/>
              </a:spcBef>
              <a:defRPr/>
            </a:pPr>
            <a:r>
              <a:rPr lang="en-US" i="1" dirty="0">
                <a:solidFill>
                  <a:srgbClr val="FFFF00"/>
                </a:solidFill>
                <a:effectLst>
                  <a:outerShdw blurRad="66675" dist="63500" dir="2700000" algn="tl" rotWithShape="0">
                    <a:srgbClr val="000000"/>
                  </a:outerShdw>
                </a:effectLst>
                <a:latin typeface="Arial" charset="0"/>
              </a:rPr>
              <a:t>working together to advance ocean science</a:t>
            </a:r>
          </a:p>
        </p:txBody>
      </p:sp>
      <p:sp>
        <p:nvSpPr>
          <p:cNvPr id="118794" name="Rectangle 10"/>
          <p:cNvSpPr>
            <a:spLocks noChangeArrowheads="1"/>
          </p:cNvSpPr>
          <p:nvPr/>
        </p:nvSpPr>
        <p:spPr bwMode="auto">
          <a:xfrm>
            <a:off x="533400" y="6096000"/>
            <a:ext cx="807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ctr" eaLnBrk="1" hangingPunct="1">
              <a:lnSpc>
                <a:spcPct val="90000"/>
              </a:lnSpc>
              <a:spcBef>
                <a:spcPct val="20000"/>
              </a:spcBef>
              <a:defRPr/>
            </a:pPr>
            <a:r>
              <a:rPr lang="en-US" sz="1800" i="1" dirty="0" smtClean="0">
                <a:solidFill>
                  <a:srgbClr val="FFFF00"/>
                </a:solidFill>
                <a:effectLst>
                  <a:outerShdw blurRad="66675" dist="63500" dir="2700000" algn="tl" rotWithShape="0">
                    <a:srgbClr val="000000"/>
                  </a:outerShdw>
                </a:effectLst>
                <a:latin typeface="Arial" charset="0"/>
              </a:rPr>
              <a:t>Not to be confused with MBA – The Monterey Bay Aquarium</a:t>
            </a:r>
            <a:endParaRPr lang="en-US" sz="1800" i="1" dirty="0">
              <a:solidFill>
                <a:srgbClr val="FFFF00"/>
              </a:solidFill>
              <a:effectLst>
                <a:outerShdw blurRad="66675" dist="63500" dir="2700000" algn="tl" rotWithShape="0">
                  <a:srgbClr val="000000"/>
                </a:outerShdw>
              </a:effectLst>
              <a:latin typeface="Arial" charset="0"/>
            </a:endParaRPr>
          </a:p>
        </p:txBody>
      </p:sp>
      <p:sp>
        <p:nvSpPr>
          <p:cNvPr id="2" name="TextBox 1"/>
          <p:cNvSpPr txBox="1"/>
          <p:nvPr/>
        </p:nvSpPr>
        <p:spPr>
          <a:xfrm>
            <a:off x="7755467" y="20879"/>
            <a:ext cx="1322397"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srgbClr val="000000"/>
                  </a:outerShdw>
                </a:effectLst>
              </a:rPr>
              <a:t>MBARI</a:t>
            </a:r>
            <a:endParaRPr lang="en-US" sz="32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98375538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p:cNvSpPr>
            <a:spLocks noGrp="1" noChangeArrowheads="1"/>
          </p:cNvSpPr>
          <p:nvPr>
            <p:ph type="title"/>
          </p:nvPr>
        </p:nvSpPr>
        <p:spPr bwMode="auto">
          <a:xfrm>
            <a:off x="2803525" y="591651"/>
            <a:ext cx="5197475" cy="8683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l"/>
            <a:r>
              <a:rPr lang="en-US" sz="2400" dirty="0" err="1">
                <a:solidFill>
                  <a:srgbClr val="FFFF00"/>
                </a:solidFill>
                <a:effectLst>
                  <a:outerShdw blurRad="38100" dist="38100" dir="2700000" algn="tl">
                    <a:srgbClr val="000000"/>
                  </a:outerShdw>
                </a:effectLst>
              </a:rPr>
              <a:t>Zeebe</a:t>
            </a:r>
            <a:r>
              <a:rPr lang="en-US" sz="2400" dirty="0">
                <a:solidFill>
                  <a:srgbClr val="FFFF00"/>
                </a:solidFill>
                <a:effectLst>
                  <a:outerShdw blurRad="38100" dist="38100" dir="2700000" algn="tl">
                    <a:srgbClr val="000000"/>
                  </a:outerShdw>
                </a:effectLst>
              </a:rPr>
              <a:t> &amp; Wolf-</a:t>
            </a:r>
            <a:r>
              <a:rPr lang="en-US" sz="2400" dirty="0" err="1">
                <a:solidFill>
                  <a:srgbClr val="FFFF00"/>
                </a:solidFill>
                <a:effectLst>
                  <a:outerShdw blurRad="38100" dist="38100" dir="2700000" algn="tl">
                    <a:srgbClr val="000000"/>
                  </a:outerShdw>
                </a:effectLst>
              </a:rPr>
              <a:t>Gladrow</a:t>
            </a:r>
            <a:r>
              <a:rPr lang="en-US" sz="2400" dirty="0">
                <a:solidFill>
                  <a:srgbClr val="FFFF00"/>
                </a:solidFill>
                <a:effectLst>
                  <a:outerShdw blurRad="38100" dist="38100" dir="2700000" algn="tl">
                    <a:srgbClr val="000000"/>
                  </a:outerShdw>
                </a:effectLst>
              </a:rPr>
              <a:t> Model (2001)</a:t>
            </a:r>
          </a:p>
        </p:txBody>
      </p:sp>
      <p:pic>
        <p:nvPicPr>
          <p:cNvPr id="476168" name="Picture 8" descr="Zeebe_Wo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625" y="1837838"/>
            <a:ext cx="2479675" cy="3429000"/>
          </a:xfrm>
          <a:prstGeom prst="rect">
            <a:avLst/>
          </a:prstGeom>
          <a:noFill/>
          <a:ln w="9525">
            <a:solidFill>
              <a:schemeClr val="bg2"/>
            </a:solidFill>
            <a:miter lim="800000"/>
            <a:headEnd/>
            <a:tailEnd/>
          </a:ln>
          <a:effectLst>
            <a:outerShdw blurRad="177800" dist="165100" dir="2700000" algn="ctr"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476221" name="Group 61"/>
          <p:cNvGrpSpPr>
            <a:grpSpLocks/>
          </p:cNvGrpSpPr>
          <p:nvPr/>
        </p:nvGrpSpPr>
        <p:grpSpPr bwMode="auto">
          <a:xfrm>
            <a:off x="706438" y="5400286"/>
            <a:ext cx="8077200" cy="1190625"/>
            <a:chOff x="288" y="576"/>
            <a:chExt cx="5088" cy="750"/>
          </a:xfrm>
        </p:grpSpPr>
        <p:sp>
          <p:nvSpPr>
            <p:cNvPr id="476222" name="Text Box 62"/>
            <p:cNvSpPr txBox="1">
              <a:spLocks noChangeArrowheads="1"/>
            </p:cNvSpPr>
            <p:nvPr/>
          </p:nvSpPr>
          <p:spPr bwMode="auto">
            <a:xfrm>
              <a:off x="288" y="921"/>
              <a:ext cx="18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1800">
                  <a:solidFill>
                    <a:srgbClr val="FFFF00"/>
                  </a:solidFill>
                  <a:effectLst>
                    <a:outerShdw blurRad="38100" dist="38100" dir="2700000" algn="tl">
                      <a:srgbClr val="000000"/>
                    </a:outerShdw>
                  </a:effectLst>
                  <a:latin typeface="Arial" charset="0"/>
                </a:rPr>
                <a:t>Linear differential equation:</a:t>
              </a:r>
            </a:p>
          </p:txBody>
        </p:sp>
        <p:sp>
          <p:nvSpPr>
            <p:cNvPr id="476223" name="Rectangle 63"/>
            <p:cNvSpPr>
              <a:spLocks noChangeArrowheads="1"/>
            </p:cNvSpPr>
            <p:nvPr/>
          </p:nvSpPr>
          <p:spPr bwMode="auto">
            <a:xfrm>
              <a:off x="2503" y="888"/>
              <a:ext cx="89"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d</a:t>
              </a:r>
              <a:endParaRPr lang="en-US">
                <a:solidFill>
                  <a:srgbClr val="FFFF00"/>
                </a:solidFill>
                <a:effectLst>
                  <a:outerShdw blurRad="38100" dist="38100" dir="2700000" algn="tl">
                    <a:srgbClr val="000000"/>
                  </a:outerShdw>
                </a:effectLst>
              </a:endParaRPr>
            </a:p>
          </p:txBody>
        </p:sp>
        <p:sp>
          <p:nvSpPr>
            <p:cNvPr id="476224" name="Rectangle 64"/>
            <p:cNvSpPr>
              <a:spLocks noChangeArrowheads="1"/>
            </p:cNvSpPr>
            <p:nvPr/>
          </p:nvSpPr>
          <p:spPr bwMode="auto">
            <a:xfrm>
              <a:off x="2585" y="888"/>
              <a:ext cx="5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a:t>
              </a:r>
              <a:endParaRPr lang="en-US">
                <a:solidFill>
                  <a:srgbClr val="FFFF00"/>
                </a:solidFill>
                <a:effectLst>
                  <a:outerShdw blurRad="38100" dist="38100" dir="2700000" algn="tl">
                    <a:srgbClr val="000000"/>
                  </a:outerShdw>
                </a:effectLst>
              </a:endParaRPr>
            </a:p>
          </p:txBody>
        </p:sp>
        <p:sp>
          <p:nvSpPr>
            <p:cNvPr id="476225" name="Rectangle 65"/>
            <p:cNvSpPr>
              <a:spLocks noChangeArrowheads="1"/>
            </p:cNvSpPr>
            <p:nvPr/>
          </p:nvSpPr>
          <p:spPr bwMode="auto">
            <a:xfrm>
              <a:off x="2723" y="888"/>
              <a:ext cx="9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C</a:t>
              </a:r>
              <a:endParaRPr lang="en-US">
                <a:solidFill>
                  <a:srgbClr val="FFFF00"/>
                </a:solidFill>
                <a:effectLst>
                  <a:outerShdw blurRad="38100" dist="38100" dir="2700000" algn="tl">
                    <a:srgbClr val="000000"/>
                  </a:outerShdw>
                </a:effectLst>
              </a:endParaRPr>
            </a:p>
          </p:txBody>
        </p:sp>
        <p:sp>
          <p:nvSpPr>
            <p:cNvPr id="476226" name="Rectangle 66"/>
            <p:cNvSpPr>
              <a:spLocks noChangeArrowheads="1"/>
            </p:cNvSpPr>
            <p:nvPr/>
          </p:nvSpPr>
          <p:spPr bwMode="auto">
            <a:xfrm>
              <a:off x="2833" y="888"/>
              <a:ext cx="11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O</a:t>
              </a:r>
              <a:endParaRPr lang="en-US">
                <a:solidFill>
                  <a:srgbClr val="FFFF00"/>
                </a:solidFill>
                <a:effectLst>
                  <a:outerShdw blurRad="38100" dist="38100" dir="2700000" algn="tl">
                    <a:srgbClr val="000000"/>
                  </a:outerShdw>
                </a:effectLst>
              </a:endParaRPr>
            </a:p>
          </p:txBody>
        </p:sp>
        <p:sp>
          <p:nvSpPr>
            <p:cNvPr id="476227" name="Rectangle 67"/>
            <p:cNvSpPr>
              <a:spLocks noChangeArrowheads="1"/>
            </p:cNvSpPr>
            <p:nvPr/>
          </p:nvSpPr>
          <p:spPr bwMode="auto">
            <a:xfrm>
              <a:off x="2997" y="888"/>
              <a:ext cx="5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a:t>
              </a:r>
              <a:endParaRPr lang="en-US">
                <a:solidFill>
                  <a:srgbClr val="FFFF00"/>
                </a:solidFill>
                <a:effectLst>
                  <a:outerShdw blurRad="38100" dist="38100" dir="2700000" algn="tl">
                    <a:srgbClr val="000000"/>
                  </a:outerShdw>
                </a:effectLst>
              </a:endParaRPr>
            </a:p>
          </p:txBody>
        </p:sp>
        <p:sp>
          <p:nvSpPr>
            <p:cNvPr id="476228" name="Rectangle 68"/>
            <p:cNvSpPr>
              <a:spLocks noChangeArrowheads="1"/>
            </p:cNvSpPr>
            <p:nvPr/>
          </p:nvSpPr>
          <p:spPr bwMode="auto">
            <a:xfrm>
              <a:off x="2645" y="920"/>
              <a:ext cx="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latin typeface="Symbol" charset="0"/>
                  <a:sym typeface="Symbol" charset="0"/>
                </a:rPr>
                <a:t>d</a:t>
              </a:r>
              <a:endParaRPr lang="en-US">
                <a:solidFill>
                  <a:srgbClr val="FFFF00"/>
                </a:solidFill>
                <a:effectLst>
                  <a:outerShdw blurRad="38100" dist="38100" dir="2700000" algn="tl">
                    <a:srgbClr val="000000"/>
                  </a:outerShdw>
                </a:effectLst>
              </a:endParaRPr>
            </a:p>
          </p:txBody>
        </p:sp>
        <p:sp>
          <p:nvSpPr>
            <p:cNvPr id="476229" name="Rectangle 69"/>
            <p:cNvSpPr>
              <a:spLocks noChangeArrowheads="1"/>
            </p:cNvSpPr>
            <p:nvPr/>
          </p:nvSpPr>
          <p:spPr bwMode="auto">
            <a:xfrm>
              <a:off x="2965" y="997"/>
              <a:ext cx="4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FFFF00"/>
                  </a:solidFill>
                  <a:effectLst>
                    <a:outerShdw blurRad="38100" dist="38100" dir="2700000" algn="tl">
                      <a:srgbClr val="000000"/>
                    </a:outerShdw>
                  </a:effectLst>
                </a:rPr>
                <a:t>2</a:t>
              </a:r>
              <a:endParaRPr lang="en-US">
                <a:solidFill>
                  <a:srgbClr val="FFFF00"/>
                </a:solidFill>
                <a:effectLst>
                  <a:outerShdw blurRad="38100" dist="38100" dir="2700000" algn="tl">
                    <a:srgbClr val="000000"/>
                  </a:outerShdw>
                </a:effectLst>
              </a:endParaRPr>
            </a:p>
          </p:txBody>
        </p:sp>
        <p:sp>
          <p:nvSpPr>
            <p:cNvPr id="476230" name="Rectangle 70"/>
            <p:cNvSpPr>
              <a:spLocks noChangeArrowheads="1"/>
            </p:cNvSpPr>
            <p:nvPr/>
          </p:nvSpPr>
          <p:spPr bwMode="auto">
            <a:xfrm>
              <a:off x="2502" y="1105"/>
              <a:ext cx="572" cy="10"/>
            </a:xfrm>
            <a:prstGeom prst="rect">
              <a:avLst/>
            </a:prstGeom>
            <a:solidFill>
              <a:schemeClr val="tx2"/>
            </a:solidFill>
            <a:ln w="9525">
              <a:solidFill>
                <a:srgbClr val="FFFF00"/>
              </a:solidFill>
              <a:miter lim="800000"/>
              <a:headEnd/>
              <a:tailEnd/>
            </a:ln>
          </p:spPr>
          <p:txBody>
            <a:bodyPr/>
            <a:lstStyle/>
            <a:p>
              <a:endParaRPr lang="en-US">
                <a:solidFill>
                  <a:srgbClr val="FFFF00"/>
                </a:solidFill>
              </a:endParaRPr>
            </a:p>
          </p:txBody>
        </p:sp>
        <p:sp>
          <p:nvSpPr>
            <p:cNvPr id="476231" name="Rectangle 71"/>
            <p:cNvSpPr>
              <a:spLocks noChangeArrowheads="1"/>
            </p:cNvSpPr>
            <p:nvPr/>
          </p:nvSpPr>
          <p:spPr bwMode="auto">
            <a:xfrm>
              <a:off x="2698" y="1122"/>
              <a:ext cx="89"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d</a:t>
              </a:r>
              <a:endParaRPr lang="en-US">
                <a:solidFill>
                  <a:srgbClr val="FFFF00"/>
                </a:solidFill>
                <a:effectLst>
                  <a:outerShdw blurRad="38100" dist="38100" dir="2700000" algn="tl">
                    <a:srgbClr val="000000"/>
                  </a:outerShdw>
                </a:effectLst>
              </a:endParaRPr>
            </a:p>
          </p:txBody>
        </p:sp>
        <p:sp>
          <p:nvSpPr>
            <p:cNvPr id="476232" name="Rectangle 72"/>
            <p:cNvSpPr>
              <a:spLocks noChangeArrowheads="1"/>
            </p:cNvSpPr>
            <p:nvPr/>
          </p:nvSpPr>
          <p:spPr bwMode="auto">
            <a:xfrm>
              <a:off x="2783" y="1122"/>
              <a:ext cx="6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i="1">
                  <a:solidFill>
                    <a:srgbClr val="FFFF00"/>
                  </a:solidFill>
                  <a:effectLst>
                    <a:outerShdw blurRad="38100" dist="38100" dir="2700000" algn="tl">
                      <a:srgbClr val="000000"/>
                    </a:outerShdw>
                  </a:effectLst>
                </a:rPr>
                <a:t>t</a:t>
              </a:r>
              <a:endParaRPr lang="en-US">
                <a:solidFill>
                  <a:srgbClr val="FFFF00"/>
                </a:solidFill>
                <a:effectLst>
                  <a:outerShdw blurRad="38100" dist="38100" dir="2700000" algn="tl">
                    <a:srgbClr val="000000"/>
                  </a:outerShdw>
                </a:effectLst>
              </a:endParaRPr>
            </a:p>
          </p:txBody>
        </p:sp>
        <p:sp>
          <p:nvSpPr>
            <p:cNvPr id="476233" name="Rectangle 73"/>
            <p:cNvSpPr>
              <a:spLocks noChangeArrowheads="1"/>
            </p:cNvSpPr>
            <p:nvPr/>
          </p:nvSpPr>
          <p:spPr bwMode="auto">
            <a:xfrm>
              <a:off x="3188" y="1009"/>
              <a:ext cx="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a:t>
              </a:r>
              <a:endParaRPr lang="en-US">
                <a:solidFill>
                  <a:srgbClr val="FFFF00"/>
                </a:solidFill>
                <a:effectLst>
                  <a:outerShdw blurRad="38100" dist="38100" dir="2700000" algn="tl">
                    <a:srgbClr val="000000"/>
                  </a:outerShdw>
                </a:effectLst>
              </a:endParaRPr>
            </a:p>
          </p:txBody>
        </p:sp>
        <p:sp>
          <p:nvSpPr>
            <p:cNvPr id="476234" name="Rectangle 74"/>
            <p:cNvSpPr>
              <a:spLocks noChangeArrowheads="1"/>
            </p:cNvSpPr>
            <p:nvPr/>
          </p:nvSpPr>
          <p:spPr bwMode="auto">
            <a:xfrm>
              <a:off x="3282" y="1009"/>
              <a:ext cx="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 </a:t>
              </a:r>
              <a:endParaRPr lang="en-US">
                <a:solidFill>
                  <a:srgbClr val="FFFF00"/>
                </a:solidFill>
                <a:effectLst>
                  <a:outerShdw blurRad="38100" dist="38100" dir="2700000" algn="tl">
                    <a:srgbClr val="000000"/>
                  </a:outerShdw>
                </a:effectLst>
              </a:endParaRPr>
            </a:p>
          </p:txBody>
        </p:sp>
        <p:sp>
          <p:nvSpPr>
            <p:cNvPr id="476235" name="Rectangle 75"/>
            <p:cNvSpPr>
              <a:spLocks noChangeArrowheads="1"/>
            </p:cNvSpPr>
            <p:nvPr/>
          </p:nvSpPr>
          <p:spPr bwMode="auto">
            <a:xfrm>
              <a:off x="3367" y="991"/>
              <a:ext cx="5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a:t>
              </a:r>
              <a:endParaRPr lang="en-US">
                <a:solidFill>
                  <a:srgbClr val="FFFF00"/>
                </a:solidFill>
                <a:effectLst>
                  <a:outerShdw blurRad="38100" dist="38100" dir="2700000" algn="tl">
                    <a:srgbClr val="000000"/>
                  </a:outerShdw>
                </a:effectLst>
              </a:endParaRPr>
            </a:p>
          </p:txBody>
        </p:sp>
        <p:sp>
          <p:nvSpPr>
            <p:cNvPr id="476236" name="Rectangle 76"/>
            <p:cNvSpPr>
              <a:spLocks noChangeArrowheads="1"/>
            </p:cNvSpPr>
            <p:nvPr/>
          </p:nvSpPr>
          <p:spPr bwMode="auto">
            <a:xfrm>
              <a:off x="3666" y="1029"/>
              <a:ext cx="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latin typeface="Symbol" charset="0"/>
                  <a:sym typeface="Symbol" charset="0"/>
                </a:rPr>
                <a:t>d</a:t>
              </a:r>
              <a:endParaRPr lang="en-US">
                <a:solidFill>
                  <a:srgbClr val="FFFF00"/>
                </a:solidFill>
                <a:effectLst>
                  <a:outerShdw blurRad="38100" dist="38100" dir="2700000" algn="tl">
                    <a:srgbClr val="000000"/>
                  </a:outerShdw>
                </a:effectLst>
              </a:endParaRPr>
            </a:p>
          </p:txBody>
        </p:sp>
        <p:sp>
          <p:nvSpPr>
            <p:cNvPr id="476237" name="Rectangle 77"/>
            <p:cNvSpPr>
              <a:spLocks noChangeArrowheads="1"/>
            </p:cNvSpPr>
            <p:nvPr/>
          </p:nvSpPr>
          <p:spPr bwMode="auto">
            <a:xfrm>
              <a:off x="3750" y="997"/>
              <a:ext cx="9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C</a:t>
              </a:r>
              <a:endParaRPr lang="en-US">
                <a:solidFill>
                  <a:srgbClr val="FFFF00"/>
                </a:solidFill>
                <a:effectLst>
                  <a:outerShdw blurRad="38100" dist="38100" dir="2700000" algn="tl">
                    <a:srgbClr val="000000"/>
                  </a:outerShdw>
                </a:effectLst>
              </a:endParaRPr>
            </a:p>
          </p:txBody>
        </p:sp>
        <p:sp>
          <p:nvSpPr>
            <p:cNvPr id="476238" name="Rectangle 78"/>
            <p:cNvSpPr>
              <a:spLocks noChangeArrowheads="1"/>
            </p:cNvSpPr>
            <p:nvPr/>
          </p:nvSpPr>
          <p:spPr bwMode="auto">
            <a:xfrm>
              <a:off x="3860" y="997"/>
              <a:ext cx="11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O</a:t>
              </a:r>
              <a:endParaRPr lang="en-US">
                <a:solidFill>
                  <a:srgbClr val="FFFF00"/>
                </a:solidFill>
                <a:effectLst>
                  <a:outerShdw blurRad="38100" dist="38100" dir="2700000" algn="tl">
                    <a:srgbClr val="000000"/>
                  </a:outerShdw>
                </a:effectLst>
              </a:endParaRPr>
            </a:p>
          </p:txBody>
        </p:sp>
        <p:sp>
          <p:nvSpPr>
            <p:cNvPr id="476239" name="Rectangle 79"/>
            <p:cNvSpPr>
              <a:spLocks noChangeArrowheads="1"/>
            </p:cNvSpPr>
            <p:nvPr/>
          </p:nvSpPr>
          <p:spPr bwMode="auto">
            <a:xfrm>
              <a:off x="3986" y="1106"/>
              <a:ext cx="4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FFFF00"/>
                  </a:solidFill>
                  <a:effectLst>
                    <a:outerShdw blurRad="38100" dist="38100" dir="2700000" algn="tl">
                      <a:srgbClr val="000000"/>
                    </a:outerShdw>
                  </a:effectLst>
                </a:rPr>
                <a:t>2</a:t>
              </a:r>
              <a:endParaRPr lang="en-US">
                <a:solidFill>
                  <a:srgbClr val="FFFF00"/>
                </a:solidFill>
                <a:effectLst>
                  <a:outerShdw blurRad="38100" dist="38100" dir="2700000" algn="tl">
                    <a:srgbClr val="000000"/>
                  </a:outerShdw>
                </a:effectLst>
              </a:endParaRPr>
            </a:p>
          </p:txBody>
        </p:sp>
        <p:sp>
          <p:nvSpPr>
            <p:cNvPr id="476240" name="Rectangle 80"/>
            <p:cNvSpPr>
              <a:spLocks noChangeArrowheads="1"/>
            </p:cNvSpPr>
            <p:nvPr/>
          </p:nvSpPr>
          <p:spPr bwMode="auto">
            <a:xfrm>
              <a:off x="3483" y="934"/>
              <a:ext cx="8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FFFF00"/>
                  </a:solidFill>
                  <a:effectLst>
                    <a:outerShdw blurRad="38100" dist="38100" dir="2700000" algn="tl">
                      <a:srgbClr val="000000"/>
                    </a:outerShdw>
                  </a:effectLst>
                </a:rPr>
                <a:t>1</a:t>
              </a:r>
              <a:endParaRPr lang="en-US">
                <a:solidFill>
                  <a:srgbClr val="FFFF00"/>
                </a:solidFill>
                <a:effectLst>
                  <a:outerShdw blurRad="38100" dist="38100" dir="2700000" algn="tl">
                    <a:srgbClr val="000000"/>
                  </a:outerShdw>
                </a:effectLst>
              </a:endParaRPr>
            </a:p>
          </p:txBody>
        </p:sp>
        <p:sp>
          <p:nvSpPr>
            <p:cNvPr id="476241" name="Rectangle 81"/>
            <p:cNvSpPr>
              <a:spLocks noChangeArrowheads="1"/>
            </p:cNvSpPr>
            <p:nvPr/>
          </p:nvSpPr>
          <p:spPr bwMode="auto">
            <a:xfrm>
              <a:off x="3451" y="1105"/>
              <a:ext cx="160" cy="10"/>
            </a:xfrm>
            <a:prstGeom prst="rect">
              <a:avLst/>
            </a:prstGeom>
            <a:solidFill>
              <a:schemeClr val="tx2"/>
            </a:solidFill>
            <a:ln w="9525">
              <a:solidFill>
                <a:srgbClr val="FFFF00"/>
              </a:solidFill>
              <a:miter lim="800000"/>
              <a:headEnd/>
              <a:tailEnd/>
            </a:ln>
          </p:spPr>
          <p:txBody>
            <a:bodyPr/>
            <a:lstStyle/>
            <a:p>
              <a:endParaRPr lang="en-US">
                <a:solidFill>
                  <a:srgbClr val="FFFF00"/>
                </a:solidFill>
              </a:endParaRPr>
            </a:p>
          </p:txBody>
        </p:sp>
        <p:sp>
          <p:nvSpPr>
            <p:cNvPr id="476242" name="Rectangle 82"/>
            <p:cNvSpPr>
              <a:spLocks noChangeArrowheads="1"/>
            </p:cNvSpPr>
            <p:nvPr/>
          </p:nvSpPr>
          <p:spPr bwMode="auto">
            <a:xfrm>
              <a:off x="3499" y="1113"/>
              <a:ext cx="8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dirty="0">
                  <a:solidFill>
                    <a:srgbClr val="FFFF00"/>
                  </a:solidFill>
                  <a:effectLst>
                    <a:outerShdw blurRad="38100" dist="38100" dir="2700000" algn="tl">
                      <a:srgbClr val="000000"/>
                    </a:outerShdw>
                  </a:effectLst>
                  <a:latin typeface="Symbol" charset="0"/>
                  <a:sym typeface="Symbol" charset="0"/>
                </a:rPr>
                <a:t>t</a:t>
              </a:r>
              <a:endParaRPr lang="en-US" dirty="0">
                <a:solidFill>
                  <a:srgbClr val="FFFF00"/>
                </a:solidFill>
                <a:effectLst>
                  <a:outerShdw blurRad="38100" dist="38100" dir="2700000" algn="tl">
                    <a:srgbClr val="000000"/>
                  </a:outerShdw>
                </a:effectLst>
              </a:endParaRPr>
            </a:p>
          </p:txBody>
        </p:sp>
        <p:sp>
          <p:nvSpPr>
            <p:cNvPr id="476243" name="Text Box 83"/>
            <p:cNvSpPr txBox="1">
              <a:spLocks noChangeArrowheads="1"/>
            </p:cNvSpPr>
            <p:nvPr/>
          </p:nvSpPr>
          <p:spPr bwMode="auto">
            <a:xfrm>
              <a:off x="576" y="576"/>
              <a:ext cx="48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sz="2000">
                  <a:solidFill>
                    <a:srgbClr val="FFFF00"/>
                  </a:solidFill>
                  <a:effectLst>
                    <a:outerShdw blurRad="38100" dist="38100" dir="2700000" algn="tl">
                      <a:srgbClr val="000000"/>
                    </a:outerShdw>
                  </a:effectLst>
                  <a:latin typeface="Arial" charset="0"/>
                </a:rPr>
                <a:t>F Appendix C.7:</a:t>
              </a:r>
            </a:p>
          </p:txBody>
        </p:sp>
      </p:grpSp>
      <p:grpSp>
        <p:nvGrpSpPr>
          <p:cNvPr id="476246" name="Group 86"/>
          <p:cNvGrpSpPr>
            <a:grpSpLocks/>
          </p:cNvGrpSpPr>
          <p:nvPr/>
        </p:nvGrpSpPr>
        <p:grpSpPr bwMode="auto">
          <a:xfrm>
            <a:off x="317500" y="1029801"/>
            <a:ext cx="7527925" cy="5619750"/>
            <a:chOff x="192" y="816"/>
            <a:chExt cx="4742" cy="3540"/>
          </a:xfrm>
        </p:grpSpPr>
        <p:sp>
          <p:nvSpPr>
            <p:cNvPr id="476169" name="Rectangle 9"/>
            <p:cNvSpPr>
              <a:spLocks noChangeAspect="1" noChangeArrowheads="1"/>
            </p:cNvSpPr>
            <p:nvPr/>
          </p:nvSpPr>
          <p:spPr bwMode="auto">
            <a:xfrm>
              <a:off x="480" y="1010"/>
              <a:ext cx="12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dirty="0">
                  <a:solidFill>
                    <a:srgbClr val="FFFF00"/>
                  </a:solidFill>
                  <a:effectLst>
                    <a:outerShdw blurRad="38100" dist="38100" dir="2700000" algn="tl">
                      <a:srgbClr val="000000"/>
                    </a:outerShdw>
                  </a:effectLst>
                </a:rPr>
                <a:t>C</a:t>
              </a:r>
            </a:p>
          </p:txBody>
        </p:sp>
        <p:sp>
          <p:nvSpPr>
            <p:cNvPr id="476170" name="Rectangle 10"/>
            <p:cNvSpPr>
              <a:spLocks noChangeAspect="1" noChangeArrowheads="1"/>
            </p:cNvSpPr>
            <p:nvPr/>
          </p:nvSpPr>
          <p:spPr bwMode="auto">
            <a:xfrm>
              <a:off x="636" y="1010"/>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171" name="Rectangle 11"/>
            <p:cNvSpPr>
              <a:spLocks noChangeAspect="1" noChangeArrowheads="1"/>
            </p:cNvSpPr>
            <p:nvPr/>
          </p:nvSpPr>
          <p:spPr bwMode="auto">
            <a:xfrm>
              <a:off x="875" y="1010"/>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172" name="Rectangle 12"/>
            <p:cNvSpPr>
              <a:spLocks noChangeAspect="1" noChangeArrowheads="1"/>
            </p:cNvSpPr>
            <p:nvPr/>
          </p:nvSpPr>
          <p:spPr bwMode="auto">
            <a:xfrm>
              <a:off x="930" y="1010"/>
              <a:ext cx="113"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173" name="Rectangle 13"/>
            <p:cNvSpPr>
              <a:spLocks noChangeAspect="1" noChangeArrowheads="1"/>
            </p:cNvSpPr>
            <p:nvPr/>
          </p:nvSpPr>
          <p:spPr bwMode="auto">
            <a:xfrm>
              <a:off x="1068" y="1010"/>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174" name="Rectangle 14"/>
            <p:cNvSpPr>
              <a:spLocks noChangeAspect="1" noChangeArrowheads="1"/>
            </p:cNvSpPr>
            <p:nvPr/>
          </p:nvSpPr>
          <p:spPr bwMode="auto">
            <a:xfrm>
              <a:off x="1123" y="1010"/>
              <a:ext cx="14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H</a:t>
              </a:r>
            </a:p>
          </p:txBody>
        </p:sp>
        <p:sp>
          <p:nvSpPr>
            <p:cNvPr id="476175" name="Rectangle 15"/>
            <p:cNvSpPr>
              <a:spLocks noChangeAspect="1" noChangeArrowheads="1"/>
            </p:cNvSpPr>
            <p:nvPr/>
          </p:nvSpPr>
          <p:spPr bwMode="auto">
            <a:xfrm>
              <a:off x="1362" y="1010"/>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176" name="Rectangle 16"/>
            <p:cNvSpPr>
              <a:spLocks noChangeAspect="1" noChangeArrowheads="1"/>
            </p:cNvSpPr>
            <p:nvPr/>
          </p:nvSpPr>
          <p:spPr bwMode="auto">
            <a:xfrm>
              <a:off x="768" y="1152"/>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dirty="0">
                  <a:solidFill>
                    <a:srgbClr val="FFFF00"/>
                  </a:solidFill>
                  <a:effectLst>
                    <a:outerShdw blurRad="38100" dist="38100" dir="2700000" algn="tl">
                      <a:srgbClr val="000000"/>
                    </a:outerShdw>
                  </a:effectLst>
                </a:rPr>
                <a:t>2</a:t>
              </a:r>
            </a:p>
          </p:txBody>
        </p:sp>
        <p:sp>
          <p:nvSpPr>
            <p:cNvPr id="476177" name="Rectangle 17"/>
            <p:cNvSpPr>
              <a:spLocks noChangeAspect="1" noChangeArrowheads="1"/>
            </p:cNvSpPr>
            <p:nvPr/>
          </p:nvSpPr>
          <p:spPr bwMode="auto">
            <a:xfrm>
              <a:off x="1296" y="1152"/>
              <a:ext cx="9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200">
                  <a:solidFill>
                    <a:srgbClr val="FFFF00"/>
                  </a:solidFill>
                  <a:effectLst>
                    <a:outerShdw blurRad="38100" dist="38100" dir="2700000" algn="tl">
                      <a:srgbClr val="000000"/>
                    </a:outerShdw>
                  </a:effectLst>
                </a:rPr>
                <a:t>2</a:t>
              </a:r>
            </a:p>
          </p:txBody>
        </p:sp>
        <p:sp>
          <p:nvSpPr>
            <p:cNvPr id="476178" name="Freeform 18"/>
            <p:cNvSpPr>
              <a:spLocks noChangeAspect="1"/>
            </p:cNvSpPr>
            <p:nvPr/>
          </p:nvSpPr>
          <p:spPr bwMode="auto">
            <a:xfrm>
              <a:off x="1824" y="1104"/>
              <a:ext cx="506" cy="43"/>
            </a:xfrm>
            <a:custGeom>
              <a:avLst/>
              <a:gdLst>
                <a:gd name="T0" fmla="*/ 0 w 624"/>
                <a:gd name="T1" fmla="*/ 32 h 54"/>
                <a:gd name="T2" fmla="*/ 624 w 624"/>
                <a:gd name="T3" fmla="*/ 32 h 54"/>
                <a:gd name="T4" fmla="*/ 624 w 624"/>
                <a:gd name="T5" fmla="*/ 54 h 54"/>
                <a:gd name="T6" fmla="*/ 0 w 624"/>
                <a:gd name="T7" fmla="*/ 54 h 54"/>
                <a:gd name="T8" fmla="*/ 0 w 624"/>
                <a:gd name="T9" fmla="*/ 32 h 54"/>
                <a:gd name="T10" fmla="*/ 624 w 624"/>
                <a:gd name="T11" fmla="*/ 32 h 54"/>
                <a:gd name="T12" fmla="*/ 624 w 624"/>
                <a:gd name="T13" fmla="*/ 54 h 54"/>
                <a:gd name="T14" fmla="*/ 624 w 624"/>
                <a:gd name="T15" fmla="*/ 43 h 54"/>
                <a:gd name="T16" fmla="*/ 624 w 624"/>
                <a:gd name="T17" fmla="*/ 32 h 54"/>
                <a:gd name="T18" fmla="*/ 0 w 624"/>
                <a:gd name="T19" fmla="*/ 32 h 54"/>
                <a:gd name="T20" fmla="*/ 624 w 624"/>
                <a:gd name="T21" fmla="*/ 54 h 54"/>
                <a:gd name="T22" fmla="*/ 556 w 624"/>
                <a:gd name="T23" fmla="*/ 10 h 54"/>
                <a:gd name="T24" fmla="*/ 567 w 624"/>
                <a:gd name="T25" fmla="*/ 0 h 54"/>
                <a:gd name="T26" fmla="*/ 624 w 624"/>
                <a:gd name="T27" fmla="*/ 32 h 54"/>
                <a:gd name="T28" fmla="*/ 624 w 624"/>
                <a:gd name="T29" fmla="*/ 54 h 54"/>
                <a:gd name="T30" fmla="*/ 0 w 624"/>
                <a:gd name="T31" fmla="*/ 3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4" h="54">
                  <a:moveTo>
                    <a:pt x="0" y="32"/>
                  </a:moveTo>
                  <a:lnTo>
                    <a:pt x="624" y="32"/>
                  </a:lnTo>
                  <a:lnTo>
                    <a:pt x="624" y="54"/>
                  </a:lnTo>
                  <a:lnTo>
                    <a:pt x="0" y="54"/>
                  </a:lnTo>
                  <a:lnTo>
                    <a:pt x="0" y="32"/>
                  </a:lnTo>
                  <a:lnTo>
                    <a:pt x="624" y="32"/>
                  </a:lnTo>
                  <a:lnTo>
                    <a:pt x="624" y="54"/>
                  </a:lnTo>
                  <a:lnTo>
                    <a:pt x="624" y="43"/>
                  </a:lnTo>
                  <a:lnTo>
                    <a:pt x="624" y="32"/>
                  </a:lnTo>
                  <a:lnTo>
                    <a:pt x="0" y="32"/>
                  </a:lnTo>
                  <a:lnTo>
                    <a:pt x="624" y="54"/>
                  </a:lnTo>
                  <a:lnTo>
                    <a:pt x="556" y="10"/>
                  </a:lnTo>
                  <a:lnTo>
                    <a:pt x="567" y="0"/>
                  </a:lnTo>
                  <a:lnTo>
                    <a:pt x="624" y="32"/>
                  </a:lnTo>
                  <a:lnTo>
                    <a:pt x="624" y="54"/>
                  </a:lnTo>
                  <a:lnTo>
                    <a:pt x="0" y="32"/>
                  </a:lnTo>
                  <a:close/>
                </a:path>
              </a:pathLst>
            </a:custGeom>
            <a:solidFill>
              <a:schemeClr val="tx2"/>
            </a:solidFill>
            <a:ln w="9525">
              <a:solidFill>
                <a:srgbClr val="FFFF00"/>
              </a:solidFill>
              <a:round/>
              <a:headEnd/>
              <a:tailEnd/>
            </a:ln>
            <a:extLst/>
          </p:spPr>
          <p:txBody>
            <a:bodyPr/>
            <a:lstStyle/>
            <a:p>
              <a:endParaRPr lang="en-US">
                <a:solidFill>
                  <a:srgbClr val="FFFF00"/>
                </a:solidFill>
              </a:endParaRPr>
            </a:p>
          </p:txBody>
        </p:sp>
        <p:sp>
          <p:nvSpPr>
            <p:cNvPr id="476179" name="Freeform 19"/>
            <p:cNvSpPr>
              <a:spLocks noChangeAspect="1"/>
            </p:cNvSpPr>
            <p:nvPr/>
          </p:nvSpPr>
          <p:spPr bwMode="auto">
            <a:xfrm>
              <a:off x="1824" y="1165"/>
              <a:ext cx="514" cy="45"/>
            </a:xfrm>
            <a:custGeom>
              <a:avLst/>
              <a:gdLst>
                <a:gd name="T0" fmla="*/ 635 w 635"/>
                <a:gd name="T1" fmla="*/ 11 h 55"/>
                <a:gd name="T2" fmla="*/ 11 w 635"/>
                <a:gd name="T3" fmla="*/ 11 h 55"/>
                <a:gd name="T4" fmla="*/ 11 w 635"/>
                <a:gd name="T5" fmla="*/ 0 h 55"/>
                <a:gd name="T6" fmla="*/ 635 w 635"/>
                <a:gd name="T7" fmla="*/ 0 h 55"/>
                <a:gd name="T8" fmla="*/ 635 w 635"/>
                <a:gd name="T9" fmla="*/ 11 h 55"/>
                <a:gd name="T10" fmla="*/ 0 w 635"/>
                <a:gd name="T11" fmla="*/ 11 h 55"/>
                <a:gd name="T12" fmla="*/ 11 w 635"/>
                <a:gd name="T13" fmla="*/ 0 h 55"/>
                <a:gd name="T14" fmla="*/ 0 w 635"/>
                <a:gd name="T15" fmla="*/ 11 h 55"/>
                <a:gd name="T16" fmla="*/ 635 w 635"/>
                <a:gd name="T17" fmla="*/ 11 h 55"/>
                <a:gd name="T18" fmla="*/ 11 w 635"/>
                <a:gd name="T19" fmla="*/ 0 h 55"/>
                <a:gd name="T20" fmla="*/ 68 w 635"/>
                <a:gd name="T21" fmla="*/ 44 h 55"/>
                <a:gd name="T22" fmla="*/ 68 w 635"/>
                <a:gd name="T23" fmla="*/ 55 h 55"/>
                <a:gd name="T24" fmla="*/ 0 w 635"/>
                <a:gd name="T25" fmla="*/ 11 h 55"/>
                <a:gd name="T26" fmla="*/ 11 w 635"/>
                <a:gd name="T27" fmla="*/ 0 h 55"/>
                <a:gd name="T28" fmla="*/ 635 w 635"/>
                <a:gd name="T29" fmla="*/ 1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5" h="55">
                  <a:moveTo>
                    <a:pt x="635" y="11"/>
                  </a:moveTo>
                  <a:lnTo>
                    <a:pt x="11" y="11"/>
                  </a:lnTo>
                  <a:lnTo>
                    <a:pt x="11" y="0"/>
                  </a:lnTo>
                  <a:lnTo>
                    <a:pt x="635" y="0"/>
                  </a:lnTo>
                  <a:lnTo>
                    <a:pt x="635" y="11"/>
                  </a:lnTo>
                  <a:lnTo>
                    <a:pt x="0" y="11"/>
                  </a:lnTo>
                  <a:lnTo>
                    <a:pt x="11" y="0"/>
                  </a:lnTo>
                  <a:lnTo>
                    <a:pt x="0" y="11"/>
                  </a:lnTo>
                  <a:lnTo>
                    <a:pt x="635" y="11"/>
                  </a:lnTo>
                  <a:lnTo>
                    <a:pt x="11" y="0"/>
                  </a:lnTo>
                  <a:lnTo>
                    <a:pt x="68" y="44"/>
                  </a:lnTo>
                  <a:lnTo>
                    <a:pt x="68" y="55"/>
                  </a:lnTo>
                  <a:lnTo>
                    <a:pt x="0" y="11"/>
                  </a:lnTo>
                  <a:lnTo>
                    <a:pt x="11" y="0"/>
                  </a:lnTo>
                  <a:lnTo>
                    <a:pt x="635" y="11"/>
                  </a:lnTo>
                  <a:close/>
                </a:path>
              </a:pathLst>
            </a:custGeom>
            <a:solidFill>
              <a:schemeClr val="tx2"/>
            </a:solidFill>
            <a:ln w="9525">
              <a:solidFill>
                <a:srgbClr val="FFFF00"/>
              </a:solidFill>
              <a:round/>
              <a:headEnd/>
              <a:tailEnd/>
            </a:ln>
          </p:spPr>
          <p:txBody>
            <a:bodyPr/>
            <a:lstStyle/>
            <a:p>
              <a:endParaRPr lang="en-US">
                <a:solidFill>
                  <a:srgbClr val="FFFF00"/>
                </a:solidFill>
              </a:endParaRPr>
            </a:p>
          </p:txBody>
        </p:sp>
        <p:sp>
          <p:nvSpPr>
            <p:cNvPr id="476180" name="Rectangle 20"/>
            <p:cNvSpPr>
              <a:spLocks noChangeAspect="1" noChangeArrowheads="1"/>
            </p:cNvSpPr>
            <p:nvPr/>
          </p:nvSpPr>
          <p:spPr bwMode="auto">
            <a:xfrm>
              <a:off x="1932" y="816"/>
              <a:ext cx="11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800" i="1">
                  <a:solidFill>
                    <a:srgbClr val="FFFF00"/>
                  </a:solidFill>
                  <a:effectLst>
                    <a:outerShdw blurRad="38100" dist="38100" dir="2700000" algn="tl">
                      <a:srgbClr val="000000"/>
                    </a:outerShdw>
                  </a:effectLst>
                </a:rPr>
                <a:t>k</a:t>
              </a:r>
              <a:endParaRPr lang="en-US" sz="2800">
                <a:solidFill>
                  <a:srgbClr val="FFFF00"/>
                </a:solidFill>
                <a:effectLst>
                  <a:outerShdw blurRad="38100" dist="38100" dir="2700000" algn="tl">
                    <a:srgbClr val="000000"/>
                  </a:outerShdw>
                </a:effectLst>
              </a:endParaRPr>
            </a:p>
          </p:txBody>
        </p:sp>
        <p:sp>
          <p:nvSpPr>
            <p:cNvPr id="476181" name="Rectangle 21"/>
            <p:cNvSpPr>
              <a:spLocks noChangeAspect="1" noChangeArrowheads="1"/>
            </p:cNvSpPr>
            <p:nvPr/>
          </p:nvSpPr>
          <p:spPr bwMode="auto">
            <a:xfrm>
              <a:off x="2064" y="912"/>
              <a:ext cx="8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a:t>
              </a:r>
            </a:p>
          </p:txBody>
        </p:sp>
        <p:sp>
          <p:nvSpPr>
            <p:cNvPr id="476182" name="Rectangle 22"/>
            <p:cNvSpPr>
              <a:spLocks noChangeAspect="1" noChangeArrowheads="1"/>
            </p:cNvSpPr>
            <p:nvPr/>
          </p:nvSpPr>
          <p:spPr bwMode="auto">
            <a:xfrm>
              <a:off x="2160" y="912"/>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1</a:t>
              </a:r>
            </a:p>
          </p:txBody>
        </p:sp>
        <p:sp>
          <p:nvSpPr>
            <p:cNvPr id="476183" name="Rectangle 23"/>
            <p:cNvSpPr>
              <a:spLocks noChangeAspect="1" noChangeArrowheads="1"/>
            </p:cNvSpPr>
            <p:nvPr/>
          </p:nvSpPr>
          <p:spPr bwMode="auto">
            <a:xfrm>
              <a:off x="1914" y="1144"/>
              <a:ext cx="11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800" i="1">
                  <a:solidFill>
                    <a:srgbClr val="FFFF00"/>
                  </a:solidFill>
                  <a:effectLst>
                    <a:outerShdw blurRad="38100" dist="38100" dir="2700000" algn="tl">
                      <a:srgbClr val="000000"/>
                    </a:outerShdw>
                  </a:effectLst>
                </a:rPr>
                <a:t>k</a:t>
              </a:r>
              <a:endParaRPr lang="en-US" sz="2800">
                <a:solidFill>
                  <a:srgbClr val="FFFF00"/>
                </a:solidFill>
                <a:effectLst>
                  <a:outerShdw blurRad="38100" dist="38100" dir="2700000" algn="tl">
                    <a:srgbClr val="000000"/>
                  </a:outerShdw>
                </a:effectLst>
              </a:endParaRPr>
            </a:p>
          </p:txBody>
        </p:sp>
        <p:sp>
          <p:nvSpPr>
            <p:cNvPr id="476184" name="Rectangle 24"/>
            <p:cNvSpPr>
              <a:spLocks noChangeAspect="1" noChangeArrowheads="1"/>
            </p:cNvSpPr>
            <p:nvPr/>
          </p:nvSpPr>
          <p:spPr bwMode="auto">
            <a:xfrm>
              <a:off x="2024" y="1286"/>
              <a:ext cx="5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a:t>
              </a:r>
            </a:p>
          </p:txBody>
        </p:sp>
        <p:sp>
          <p:nvSpPr>
            <p:cNvPr id="476185" name="Rectangle 25"/>
            <p:cNvSpPr>
              <a:spLocks noChangeAspect="1" noChangeArrowheads="1"/>
            </p:cNvSpPr>
            <p:nvPr/>
          </p:nvSpPr>
          <p:spPr bwMode="auto">
            <a:xfrm>
              <a:off x="2060" y="1286"/>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1</a:t>
              </a:r>
            </a:p>
          </p:txBody>
        </p:sp>
        <p:sp>
          <p:nvSpPr>
            <p:cNvPr id="476186" name="Rectangle 26"/>
            <p:cNvSpPr>
              <a:spLocks noChangeAspect="1" noChangeArrowheads="1"/>
            </p:cNvSpPr>
            <p:nvPr/>
          </p:nvSpPr>
          <p:spPr bwMode="auto">
            <a:xfrm>
              <a:off x="2557" y="984"/>
              <a:ext cx="14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H</a:t>
              </a:r>
            </a:p>
          </p:txBody>
        </p:sp>
        <p:sp>
          <p:nvSpPr>
            <p:cNvPr id="476187" name="Rectangle 27"/>
            <p:cNvSpPr>
              <a:spLocks noChangeAspect="1" noChangeArrowheads="1"/>
            </p:cNvSpPr>
            <p:nvPr/>
          </p:nvSpPr>
          <p:spPr bwMode="auto">
            <a:xfrm>
              <a:off x="2732" y="984"/>
              <a:ext cx="12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C</a:t>
              </a:r>
            </a:p>
          </p:txBody>
        </p:sp>
        <p:sp>
          <p:nvSpPr>
            <p:cNvPr id="476188" name="Rectangle 28"/>
            <p:cNvSpPr>
              <a:spLocks noChangeAspect="1" noChangeArrowheads="1"/>
            </p:cNvSpPr>
            <p:nvPr/>
          </p:nvSpPr>
          <p:spPr bwMode="auto">
            <a:xfrm>
              <a:off x="2887" y="984"/>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189" name="Rectangle 29"/>
            <p:cNvSpPr>
              <a:spLocks noChangeAspect="1" noChangeArrowheads="1"/>
            </p:cNvSpPr>
            <p:nvPr/>
          </p:nvSpPr>
          <p:spPr bwMode="auto">
            <a:xfrm>
              <a:off x="3125" y="984"/>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190" name="Rectangle 30"/>
            <p:cNvSpPr>
              <a:spLocks noChangeAspect="1" noChangeArrowheads="1"/>
            </p:cNvSpPr>
            <p:nvPr/>
          </p:nvSpPr>
          <p:spPr bwMode="auto">
            <a:xfrm>
              <a:off x="3181" y="984"/>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191" name="Rectangle 31"/>
            <p:cNvSpPr>
              <a:spLocks noChangeAspect="1" noChangeArrowheads="1"/>
            </p:cNvSpPr>
            <p:nvPr/>
          </p:nvSpPr>
          <p:spPr bwMode="auto">
            <a:xfrm>
              <a:off x="3237" y="984"/>
              <a:ext cx="113"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192" name="Rectangle 32"/>
            <p:cNvSpPr>
              <a:spLocks noChangeAspect="1" noChangeArrowheads="1"/>
            </p:cNvSpPr>
            <p:nvPr/>
          </p:nvSpPr>
          <p:spPr bwMode="auto">
            <a:xfrm>
              <a:off x="3375" y="984"/>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193" name="Rectangle 33"/>
            <p:cNvSpPr>
              <a:spLocks noChangeAspect="1" noChangeArrowheads="1"/>
            </p:cNvSpPr>
            <p:nvPr/>
          </p:nvSpPr>
          <p:spPr bwMode="auto">
            <a:xfrm>
              <a:off x="3430" y="984"/>
              <a:ext cx="14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H</a:t>
              </a:r>
            </a:p>
          </p:txBody>
        </p:sp>
        <p:sp>
          <p:nvSpPr>
            <p:cNvPr id="476194" name="Rectangle 34"/>
            <p:cNvSpPr>
              <a:spLocks noChangeAspect="1" noChangeArrowheads="1"/>
            </p:cNvSpPr>
            <p:nvPr/>
          </p:nvSpPr>
          <p:spPr bwMode="auto">
            <a:xfrm>
              <a:off x="3081" y="1127"/>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3</a:t>
              </a:r>
            </a:p>
          </p:txBody>
        </p:sp>
        <p:sp>
          <p:nvSpPr>
            <p:cNvPr id="476195" name="Rectangle 35"/>
            <p:cNvSpPr>
              <a:spLocks noChangeAspect="1" noChangeArrowheads="1"/>
            </p:cNvSpPr>
            <p:nvPr/>
          </p:nvSpPr>
          <p:spPr bwMode="auto">
            <a:xfrm>
              <a:off x="3600" y="912"/>
              <a:ext cx="8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a:t>
              </a:r>
            </a:p>
          </p:txBody>
        </p:sp>
        <p:sp>
          <p:nvSpPr>
            <p:cNvPr id="476196" name="Rectangle 36"/>
            <p:cNvSpPr>
              <a:spLocks noChangeAspect="1" noChangeArrowheads="1"/>
            </p:cNvSpPr>
            <p:nvPr/>
          </p:nvSpPr>
          <p:spPr bwMode="auto">
            <a:xfrm>
              <a:off x="3071" y="878"/>
              <a:ext cx="6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197" name="Rectangle 37"/>
            <p:cNvSpPr>
              <a:spLocks noChangeAspect="1" noChangeArrowheads="1"/>
            </p:cNvSpPr>
            <p:nvPr/>
          </p:nvSpPr>
          <p:spPr bwMode="auto">
            <a:xfrm>
              <a:off x="508" y="1755"/>
              <a:ext cx="12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C</a:t>
              </a:r>
            </a:p>
          </p:txBody>
        </p:sp>
        <p:sp>
          <p:nvSpPr>
            <p:cNvPr id="476198" name="Rectangle 38"/>
            <p:cNvSpPr>
              <a:spLocks noChangeAspect="1" noChangeArrowheads="1"/>
            </p:cNvSpPr>
            <p:nvPr/>
          </p:nvSpPr>
          <p:spPr bwMode="auto">
            <a:xfrm>
              <a:off x="664" y="1755"/>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199" name="Rectangle 39"/>
            <p:cNvSpPr>
              <a:spLocks noChangeAspect="1" noChangeArrowheads="1"/>
            </p:cNvSpPr>
            <p:nvPr/>
          </p:nvSpPr>
          <p:spPr bwMode="auto">
            <a:xfrm>
              <a:off x="903" y="1755"/>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200" name="Rectangle 40"/>
            <p:cNvSpPr>
              <a:spLocks noChangeAspect="1" noChangeArrowheads="1"/>
            </p:cNvSpPr>
            <p:nvPr/>
          </p:nvSpPr>
          <p:spPr bwMode="auto">
            <a:xfrm>
              <a:off x="958" y="1755"/>
              <a:ext cx="113"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201" name="Rectangle 41"/>
            <p:cNvSpPr>
              <a:spLocks noChangeAspect="1" noChangeArrowheads="1"/>
            </p:cNvSpPr>
            <p:nvPr/>
          </p:nvSpPr>
          <p:spPr bwMode="auto">
            <a:xfrm>
              <a:off x="1096" y="1755"/>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202" name="Rectangle 42"/>
            <p:cNvSpPr>
              <a:spLocks noChangeAspect="1" noChangeArrowheads="1"/>
            </p:cNvSpPr>
            <p:nvPr/>
          </p:nvSpPr>
          <p:spPr bwMode="auto">
            <a:xfrm>
              <a:off x="1151" y="1755"/>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203" name="Rectangle 43"/>
            <p:cNvSpPr>
              <a:spLocks noChangeAspect="1" noChangeArrowheads="1"/>
            </p:cNvSpPr>
            <p:nvPr/>
          </p:nvSpPr>
          <p:spPr bwMode="auto">
            <a:xfrm>
              <a:off x="1326" y="1755"/>
              <a:ext cx="14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H</a:t>
              </a:r>
            </a:p>
          </p:txBody>
        </p:sp>
        <p:sp>
          <p:nvSpPr>
            <p:cNvPr id="476204" name="Rectangle 44"/>
            <p:cNvSpPr>
              <a:spLocks noChangeAspect="1" noChangeArrowheads="1"/>
            </p:cNvSpPr>
            <p:nvPr/>
          </p:nvSpPr>
          <p:spPr bwMode="auto">
            <a:xfrm>
              <a:off x="847" y="1897"/>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2</a:t>
              </a:r>
            </a:p>
          </p:txBody>
        </p:sp>
        <p:sp>
          <p:nvSpPr>
            <p:cNvPr id="476205" name="Freeform 45"/>
            <p:cNvSpPr>
              <a:spLocks noChangeAspect="1"/>
            </p:cNvSpPr>
            <p:nvPr/>
          </p:nvSpPr>
          <p:spPr bwMode="auto">
            <a:xfrm>
              <a:off x="1824" y="1858"/>
              <a:ext cx="506" cy="44"/>
            </a:xfrm>
            <a:custGeom>
              <a:avLst/>
              <a:gdLst>
                <a:gd name="T0" fmla="*/ 0 w 624"/>
                <a:gd name="T1" fmla="*/ 44 h 55"/>
                <a:gd name="T2" fmla="*/ 624 w 624"/>
                <a:gd name="T3" fmla="*/ 44 h 55"/>
                <a:gd name="T4" fmla="*/ 624 w 624"/>
                <a:gd name="T5" fmla="*/ 55 h 55"/>
                <a:gd name="T6" fmla="*/ 0 w 624"/>
                <a:gd name="T7" fmla="*/ 55 h 55"/>
                <a:gd name="T8" fmla="*/ 0 w 624"/>
                <a:gd name="T9" fmla="*/ 44 h 55"/>
                <a:gd name="T10" fmla="*/ 624 w 624"/>
                <a:gd name="T11" fmla="*/ 44 h 55"/>
                <a:gd name="T12" fmla="*/ 624 w 624"/>
                <a:gd name="T13" fmla="*/ 55 h 55"/>
                <a:gd name="T14" fmla="*/ 624 w 624"/>
                <a:gd name="T15" fmla="*/ 44 h 55"/>
                <a:gd name="T16" fmla="*/ 0 w 624"/>
                <a:gd name="T17" fmla="*/ 44 h 55"/>
                <a:gd name="T18" fmla="*/ 613 w 624"/>
                <a:gd name="T19" fmla="*/ 55 h 55"/>
                <a:gd name="T20" fmla="*/ 556 w 624"/>
                <a:gd name="T21" fmla="*/ 11 h 55"/>
                <a:gd name="T22" fmla="*/ 568 w 624"/>
                <a:gd name="T23" fmla="*/ 0 h 55"/>
                <a:gd name="T24" fmla="*/ 624 w 624"/>
                <a:gd name="T25" fmla="*/ 44 h 55"/>
                <a:gd name="T26" fmla="*/ 613 w 624"/>
                <a:gd name="T27" fmla="*/ 55 h 55"/>
                <a:gd name="T28" fmla="*/ 0 w 624"/>
                <a:gd name="T29"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55">
                  <a:moveTo>
                    <a:pt x="0" y="44"/>
                  </a:moveTo>
                  <a:lnTo>
                    <a:pt x="624" y="44"/>
                  </a:lnTo>
                  <a:lnTo>
                    <a:pt x="624" y="55"/>
                  </a:lnTo>
                  <a:lnTo>
                    <a:pt x="0" y="55"/>
                  </a:lnTo>
                  <a:lnTo>
                    <a:pt x="0" y="44"/>
                  </a:lnTo>
                  <a:lnTo>
                    <a:pt x="624" y="44"/>
                  </a:lnTo>
                  <a:lnTo>
                    <a:pt x="624" y="55"/>
                  </a:lnTo>
                  <a:lnTo>
                    <a:pt x="624" y="44"/>
                  </a:lnTo>
                  <a:lnTo>
                    <a:pt x="0" y="44"/>
                  </a:lnTo>
                  <a:lnTo>
                    <a:pt x="613" y="55"/>
                  </a:lnTo>
                  <a:lnTo>
                    <a:pt x="556" y="11"/>
                  </a:lnTo>
                  <a:lnTo>
                    <a:pt x="568" y="0"/>
                  </a:lnTo>
                  <a:lnTo>
                    <a:pt x="624" y="44"/>
                  </a:lnTo>
                  <a:lnTo>
                    <a:pt x="613" y="55"/>
                  </a:lnTo>
                  <a:lnTo>
                    <a:pt x="0" y="44"/>
                  </a:lnTo>
                  <a:close/>
                </a:path>
              </a:pathLst>
            </a:custGeom>
            <a:solidFill>
              <a:schemeClr val="tx2"/>
            </a:solidFill>
            <a:ln w="9525">
              <a:solidFill>
                <a:srgbClr val="FFFF00"/>
              </a:solidFill>
              <a:round/>
              <a:headEnd/>
              <a:tailEnd/>
            </a:ln>
          </p:spPr>
          <p:txBody>
            <a:bodyPr/>
            <a:lstStyle/>
            <a:p>
              <a:endParaRPr lang="en-US">
                <a:solidFill>
                  <a:srgbClr val="FFFF00"/>
                </a:solidFill>
              </a:endParaRPr>
            </a:p>
          </p:txBody>
        </p:sp>
        <p:sp>
          <p:nvSpPr>
            <p:cNvPr id="476206" name="Freeform 46"/>
            <p:cNvSpPr>
              <a:spLocks noChangeAspect="1"/>
            </p:cNvSpPr>
            <p:nvPr/>
          </p:nvSpPr>
          <p:spPr bwMode="auto">
            <a:xfrm>
              <a:off x="1824" y="1920"/>
              <a:ext cx="506" cy="45"/>
            </a:xfrm>
            <a:custGeom>
              <a:avLst/>
              <a:gdLst>
                <a:gd name="T0" fmla="*/ 624 w 624"/>
                <a:gd name="T1" fmla="*/ 22 h 55"/>
                <a:gd name="T2" fmla="*/ 0 w 624"/>
                <a:gd name="T3" fmla="*/ 22 h 55"/>
                <a:gd name="T4" fmla="*/ 0 w 624"/>
                <a:gd name="T5" fmla="*/ 0 h 55"/>
                <a:gd name="T6" fmla="*/ 624 w 624"/>
                <a:gd name="T7" fmla="*/ 0 h 55"/>
                <a:gd name="T8" fmla="*/ 624 w 624"/>
                <a:gd name="T9" fmla="*/ 22 h 55"/>
                <a:gd name="T10" fmla="*/ 0 w 624"/>
                <a:gd name="T11" fmla="*/ 11 h 55"/>
                <a:gd name="T12" fmla="*/ 0 w 624"/>
                <a:gd name="T13" fmla="*/ 0 h 55"/>
                <a:gd name="T14" fmla="*/ 0 w 624"/>
                <a:gd name="T15" fmla="*/ 11 h 55"/>
                <a:gd name="T16" fmla="*/ 624 w 624"/>
                <a:gd name="T17" fmla="*/ 22 h 55"/>
                <a:gd name="T18" fmla="*/ 12 w 624"/>
                <a:gd name="T19" fmla="*/ 0 h 55"/>
                <a:gd name="T20" fmla="*/ 68 w 624"/>
                <a:gd name="T21" fmla="*/ 44 h 55"/>
                <a:gd name="T22" fmla="*/ 57 w 624"/>
                <a:gd name="T23" fmla="*/ 55 h 55"/>
                <a:gd name="T24" fmla="*/ 0 w 624"/>
                <a:gd name="T25" fmla="*/ 11 h 55"/>
                <a:gd name="T26" fmla="*/ 12 w 624"/>
                <a:gd name="T27" fmla="*/ 0 h 55"/>
                <a:gd name="T28" fmla="*/ 624 w 624"/>
                <a:gd name="T29"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55">
                  <a:moveTo>
                    <a:pt x="624" y="22"/>
                  </a:moveTo>
                  <a:lnTo>
                    <a:pt x="0" y="22"/>
                  </a:lnTo>
                  <a:lnTo>
                    <a:pt x="0" y="0"/>
                  </a:lnTo>
                  <a:lnTo>
                    <a:pt x="624" y="0"/>
                  </a:lnTo>
                  <a:lnTo>
                    <a:pt x="624" y="22"/>
                  </a:lnTo>
                  <a:lnTo>
                    <a:pt x="0" y="11"/>
                  </a:lnTo>
                  <a:lnTo>
                    <a:pt x="0" y="0"/>
                  </a:lnTo>
                  <a:lnTo>
                    <a:pt x="0" y="11"/>
                  </a:lnTo>
                  <a:lnTo>
                    <a:pt x="624" y="22"/>
                  </a:lnTo>
                  <a:lnTo>
                    <a:pt x="12" y="0"/>
                  </a:lnTo>
                  <a:lnTo>
                    <a:pt x="68" y="44"/>
                  </a:lnTo>
                  <a:lnTo>
                    <a:pt x="57" y="55"/>
                  </a:lnTo>
                  <a:lnTo>
                    <a:pt x="0" y="11"/>
                  </a:lnTo>
                  <a:lnTo>
                    <a:pt x="12" y="0"/>
                  </a:lnTo>
                  <a:lnTo>
                    <a:pt x="624" y="22"/>
                  </a:lnTo>
                  <a:close/>
                </a:path>
              </a:pathLst>
            </a:custGeom>
            <a:solidFill>
              <a:schemeClr val="tx2"/>
            </a:solidFill>
            <a:ln w="9525">
              <a:solidFill>
                <a:srgbClr val="FFFF00"/>
              </a:solidFill>
              <a:round/>
              <a:headEnd/>
              <a:tailEnd/>
            </a:ln>
          </p:spPr>
          <p:txBody>
            <a:bodyPr/>
            <a:lstStyle/>
            <a:p>
              <a:endParaRPr lang="en-US">
                <a:solidFill>
                  <a:srgbClr val="FFFF00"/>
                </a:solidFill>
              </a:endParaRPr>
            </a:p>
          </p:txBody>
        </p:sp>
        <p:sp>
          <p:nvSpPr>
            <p:cNvPr id="476207" name="Rectangle 47"/>
            <p:cNvSpPr>
              <a:spLocks noChangeAspect="1" noChangeArrowheads="1"/>
            </p:cNvSpPr>
            <p:nvPr/>
          </p:nvSpPr>
          <p:spPr bwMode="auto">
            <a:xfrm>
              <a:off x="1922" y="1578"/>
              <a:ext cx="11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800" i="1">
                  <a:solidFill>
                    <a:srgbClr val="FFFF00"/>
                  </a:solidFill>
                  <a:effectLst>
                    <a:outerShdw blurRad="38100" dist="38100" dir="2700000" algn="tl">
                      <a:srgbClr val="000000"/>
                    </a:outerShdw>
                  </a:effectLst>
                </a:rPr>
                <a:t>k</a:t>
              </a:r>
              <a:endParaRPr lang="en-US" sz="2800">
                <a:solidFill>
                  <a:srgbClr val="FFFF00"/>
                </a:solidFill>
                <a:effectLst>
                  <a:outerShdw blurRad="38100" dist="38100" dir="2700000" algn="tl">
                    <a:srgbClr val="000000"/>
                  </a:outerShdw>
                </a:effectLst>
              </a:endParaRPr>
            </a:p>
          </p:txBody>
        </p:sp>
        <p:sp>
          <p:nvSpPr>
            <p:cNvPr id="476208" name="Rectangle 48"/>
            <p:cNvSpPr>
              <a:spLocks noChangeAspect="1" noChangeArrowheads="1"/>
            </p:cNvSpPr>
            <p:nvPr/>
          </p:nvSpPr>
          <p:spPr bwMode="auto">
            <a:xfrm>
              <a:off x="2052" y="1720"/>
              <a:ext cx="8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a:t>
              </a:r>
            </a:p>
          </p:txBody>
        </p:sp>
        <p:sp>
          <p:nvSpPr>
            <p:cNvPr id="476209" name="Rectangle 49"/>
            <p:cNvSpPr>
              <a:spLocks noChangeAspect="1" noChangeArrowheads="1"/>
            </p:cNvSpPr>
            <p:nvPr/>
          </p:nvSpPr>
          <p:spPr bwMode="auto">
            <a:xfrm>
              <a:off x="2160" y="1728"/>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4</a:t>
              </a:r>
            </a:p>
          </p:txBody>
        </p:sp>
        <p:sp>
          <p:nvSpPr>
            <p:cNvPr id="476210" name="Rectangle 50"/>
            <p:cNvSpPr>
              <a:spLocks noChangeAspect="1" noChangeArrowheads="1"/>
            </p:cNvSpPr>
            <p:nvPr/>
          </p:nvSpPr>
          <p:spPr bwMode="auto">
            <a:xfrm>
              <a:off x="1905" y="1896"/>
              <a:ext cx="11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800" i="1">
                  <a:solidFill>
                    <a:srgbClr val="FFFF00"/>
                  </a:solidFill>
                  <a:effectLst>
                    <a:outerShdw blurRad="38100" dist="38100" dir="2700000" algn="tl">
                      <a:srgbClr val="000000"/>
                    </a:outerShdw>
                  </a:effectLst>
                </a:rPr>
                <a:t>k</a:t>
              </a:r>
              <a:endParaRPr lang="en-US" sz="2800">
                <a:solidFill>
                  <a:srgbClr val="FFFF00"/>
                </a:solidFill>
                <a:effectLst>
                  <a:outerShdw blurRad="38100" dist="38100" dir="2700000" algn="tl">
                    <a:srgbClr val="000000"/>
                  </a:outerShdw>
                </a:effectLst>
              </a:endParaRPr>
            </a:p>
          </p:txBody>
        </p:sp>
        <p:sp>
          <p:nvSpPr>
            <p:cNvPr id="476211" name="Rectangle 51"/>
            <p:cNvSpPr>
              <a:spLocks noChangeAspect="1" noChangeArrowheads="1"/>
            </p:cNvSpPr>
            <p:nvPr/>
          </p:nvSpPr>
          <p:spPr bwMode="auto">
            <a:xfrm>
              <a:off x="2015" y="2048"/>
              <a:ext cx="5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a:t>
              </a:r>
            </a:p>
          </p:txBody>
        </p:sp>
        <p:sp>
          <p:nvSpPr>
            <p:cNvPr id="476212" name="Rectangle 52"/>
            <p:cNvSpPr>
              <a:spLocks noChangeAspect="1" noChangeArrowheads="1"/>
            </p:cNvSpPr>
            <p:nvPr/>
          </p:nvSpPr>
          <p:spPr bwMode="auto">
            <a:xfrm>
              <a:off x="2112" y="2064"/>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2"/>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4</a:t>
              </a:r>
            </a:p>
          </p:txBody>
        </p:sp>
        <p:sp>
          <p:nvSpPr>
            <p:cNvPr id="476213" name="Rectangle 53"/>
            <p:cNvSpPr>
              <a:spLocks noChangeAspect="1" noChangeArrowheads="1"/>
            </p:cNvSpPr>
            <p:nvPr/>
          </p:nvSpPr>
          <p:spPr bwMode="auto">
            <a:xfrm>
              <a:off x="2465" y="1720"/>
              <a:ext cx="14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H</a:t>
              </a:r>
            </a:p>
          </p:txBody>
        </p:sp>
        <p:sp>
          <p:nvSpPr>
            <p:cNvPr id="476214" name="Rectangle 54"/>
            <p:cNvSpPr>
              <a:spLocks noChangeAspect="1" noChangeArrowheads="1"/>
            </p:cNvSpPr>
            <p:nvPr/>
          </p:nvSpPr>
          <p:spPr bwMode="auto">
            <a:xfrm>
              <a:off x="2640" y="1720"/>
              <a:ext cx="12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C</a:t>
              </a:r>
            </a:p>
          </p:txBody>
        </p:sp>
        <p:sp>
          <p:nvSpPr>
            <p:cNvPr id="476215" name="Rectangle 55"/>
            <p:cNvSpPr>
              <a:spLocks noChangeAspect="1" noChangeArrowheads="1"/>
            </p:cNvSpPr>
            <p:nvPr/>
          </p:nvSpPr>
          <p:spPr bwMode="auto">
            <a:xfrm>
              <a:off x="2796" y="1720"/>
              <a:ext cx="1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O</a:t>
              </a:r>
            </a:p>
          </p:txBody>
        </p:sp>
        <p:sp>
          <p:nvSpPr>
            <p:cNvPr id="476216" name="Rectangle 56"/>
            <p:cNvSpPr>
              <a:spLocks noChangeAspect="1" noChangeArrowheads="1"/>
            </p:cNvSpPr>
            <p:nvPr/>
          </p:nvSpPr>
          <p:spPr bwMode="auto">
            <a:xfrm>
              <a:off x="3036" y="1720"/>
              <a:ext cx="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 </a:t>
              </a:r>
            </a:p>
          </p:txBody>
        </p:sp>
        <p:sp>
          <p:nvSpPr>
            <p:cNvPr id="476217" name="Rectangle 57"/>
            <p:cNvSpPr>
              <a:spLocks noChangeAspect="1" noChangeArrowheads="1"/>
            </p:cNvSpPr>
            <p:nvPr/>
          </p:nvSpPr>
          <p:spPr bwMode="auto">
            <a:xfrm>
              <a:off x="2989" y="1861"/>
              <a:ext cx="9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FFFF00"/>
                  </a:solidFill>
                  <a:effectLst>
                    <a:outerShdw blurRad="38100" dist="38100" dir="2700000" algn="tl">
                      <a:srgbClr val="000000"/>
                    </a:outerShdw>
                  </a:effectLst>
                </a:rPr>
                <a:t>3</a:t>
              </a:r>
            </a:p>
          </p:txBody>
        </p:sp>
        <p:sp>
          <p:nvSpPr>
            <p:cNvPr id="476218" name="Rectangle 58"/>
            <p:cNvSpPr>
              <a:spLocks noChangeAspect="1" noChangeArrowheads="1"/>
            </p:cNvSpPr>
            <p:nvPr/>
          </p:nvSpPr>
          <p:spPr bwMode="auto">
            <a:xfrm>
              <a:off x="2981" y="1604"/>
              <a:ext cx="6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219" name="Rectangle 59"/>
            <p:cNvSpPr>
              <a:spLocks noChangeAspect="1" noChangeArrowheads="1"/>
            </p:cNvSpPr>
            <p:nvPr/>
          </p:nvSpPr>
          <p:spPr bwMode="auto">
            <a:xfrm>
              <a:off x="1555" y="1673"/>
              <a:ext cx="6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800">
                  <a:solidFill>
                    <a:srgbClr val="FFFF00"/>
                  </a:solidFill>
                  <a:effectLst>
                    <a:outerShdw blurRad="38100" dist="38100" dir="2700000" algn="tl">
                      <a:srgbClr val="000000"/>
                    </a:outerShdw>
                  </a:effectLst>
                </a:rPr>
                <a:t>-</a:t>
              </a:r>
            </a:p>
          </p:txBody>
        </p:sp>
        <p:sp>
          <p:nvSpPr>
            <p:cNvPr id="476167" name="Text Box 7"/>
            <p:cNvSpPr txBox="1">
              <a:spLocks noChangeArrowheads="1"/>
            </p:cNvSpPr>
            <p:nvPr/>
          </p:nvSpPr>
          <p:spPr bwMode="auto">
            <a:xfrm>
              <a:off x="192" y="2304"/>
              <a:ext cx="3648" cy="1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solidFill>
                    <a:srgbClr val="FFFF00"/>
                  </a:solidFill>
                  <a:effectLst>
                    <a:outerShdw blurRad="38100" dist="38100" dir="2700000" algn="tl">
                      <a:srgbClr val="000000"/>
                    </a:outerShdw>
                  </a:effectLst>
                  <a:latin typeface="Arial" charset="0"/>
                </a:rPr>
                <a:t>Note: reaction kinetics are a function of both CO</a:t>
              </a:r>
              <a:r>
                <a:rPr lang="en-US" baseline="-25000" dirty="0">
                  <a:solidFill>
                    <a:srgbClr val="FFFF00"/>
                  </a:solidFill>
                  <a:effectLst>
                    <a:outerShdw blurRad="38100" dist="38100" dir="2700000" algn="tl">
                      <a:srgbClr val="000000"/>
                    </a:outerShdw>
                  </a:effectLst>
                  <a:latin typeface="Arial" charset="0"/>
                </a:rPr>
                <a:t>2</a:t>
              </a:r>
              <a:r>
                <a:rPr lang="en-US" dirty="0">
                  <a:solidFill>
                    <a:srgbClr val="FFFF00"/>
                  </a:solidFill>
                  <a:effectLst>
                    <a:outerShdw blurRad="38100" dist="38100" dir="2700000" algn="tl">
                      <a:srgbClr val="000000"/>
                    </a:outerShdw>
                  </a:effectLst>
                  <a:latin typeface="Arial" charset="0"/>
                </a:rPr>
                <a:t> and </a:t>
              </a:r>
              <a:r>
                <a:rPr lang="en-US" dirty="0" err="1">
                  <a:solidFill>
                    <a:srgbClr val="FFFF00"/>
                  </a:solidFill>
                  <a:effectLst>
                    <a:outerShdw blurRad="38100" dist="38100" dir="2700000" algn="tl">
                      <a:srgbClr val="000000"/>
                    </a:outerShdw>
                  </a:effectLst>
                  <a:latin typeface="Arial" charset="0"/>
                </a:rPr>
                <a:t>pH.</a:t>
              </a:r>
              <a:endParaRPr lang="en-US" dirty="0">
                <a:solidFill>
                  <a:srgbClr val="FFFF00"/>
                </a:solidFill>
                <a:effectLst>
                  <a:outerShdw blurRad="38100" dist="38100" dir="2700000" algn="tl">
                    <a:srgbClr val="000000"/>
                  </a:outerShdw>
                </a:effectLst>
                <a:latin typeface="Arial" charset="0"/>
              </a:endParaRPr>
            </a:p>
            <a:p>
              <a:pPr>
                <a:spcBef>
                  <a:spcPct val="50000"/>
                </a:spcBef>
              </a:pPr>
              <a:r>
                <a:rPr lang="en-US" dirty="0">
                  <a:solidFill>
                    <a:srgbClr val="FFFF00"/>
                  </a:solidFill>
                  <a:effectLst>
                    <a:outerShdw blurRad="38100" dist="38100" dir="2700000" algn="tl">
                      <a:srgbClr val="000000"/>
                    </a:outerShdw>
                  </a:effectLst>
                  <a:latin typeface="Arial" charset="0"/>
                </a:rPr>
                <a:t>While, the effect of pressure on the equilibrium constants can be calculated (see Z&amp;W-G appendix A.11), the effect on the reaction kinetics is largely unknown.</a:t>
              </a:r>
            </a:p>
          </p:txBody>
        </p:sp>
        <p:sp>
          <p:nvSpPr>
            <p:cNvPr id="476244" name="Oval 84"/>
            <p:cNvSpPr>
              <a:spLocks noChangeArrowheads="1"/>
            </p:cNvSpPr>
            <p:nvPr/>
          </p:nvSpPr>
          <p:spPr bwMode="auto">
            <a:xfrm>
              <a:off x="3516" y="4131"/>
              <a:ext cx="324" cy="225"/>
            </a:xfrm>
            <a:prstGeom prst="ellipse">
              <a:avLst/>
            </a:prstGeom>
            <a:noFill/>
            <a:ln w="19050">
              <a:solidFill>
                <a:srgbClr val="FF00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00"/>
                </a:solidFill>
              </a:endParaRPr>
            </a:p>
          </p:txBody>
        </p:sp>
        <p:sp>
          <p:nvSpPr>
            <p:cNvPr id="476245" name="Text Box 85"/>
            <p:cNvSpPr txBox="1">
              <a:spLocks noChangeArrowheads="1"/>
            </p:cNvSpPr>
            <p:nvPr/>
          </p:nvSpPr>
          <p:spPr bwMode="auto">
            <a:xfrm>
              <a:off x="3840" y="3744"/>
              <a:ext cx="109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i="1" dirty="0">
                  <a:solidFill>
                    <a:srgbClr val="FFFF00"/>
                  </a:solidFill>
                  <a:effectLst>
                    <a:outerShdw blurRad="38100" dist="38100" dir="2700000" algn="tl">
                      <a:srgbClr val="000000"/>
                    </a:outerShdw>
                  </a:effectLst>
                </a:rPr>
                <a:t>e-Folding time</a:t>
              </a:r>
            </a:p>
          </p:txBody>
        </p:sp>
      </p:grpSp>
      <p:sp>
        <p:nvSpPr>
          <p:cNvPr id="82" name="TextBox 81"/>
          <p:cNvSpPr txBox="1"/>
          <p:nvPr/>
        </p:nvSpPr>
        <p:spPr>
          <a:xfrm>
            <a:off x="8189817" y="-7255"/>
            <a:ext cx="954183"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FOCE</a:t>
            </a:r>
          </a:p>
        </p:txBody>
      </p:sp>
    </p:spTree>
    <p:extLst>
      <p:ext uri="{BB962C8B-B14F-4D97-AF65-F5344CB8AC3E}">
        <p14:creationId xmlns:p14="http://schemas.microsoft.com/office/powerpoint/2010/main" val="34959148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1718734"/>
            <a:ext cx="4419600" cy="434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 name="Text Box 4"/>
          <p:cNvSpPr txBox="1">
            <a:spLocks noChangeArrowheads="1"/>
          </p:cNvSpPr>
          <p:nvPr/>
        </p:nvSpPr>
        <p:spPr bwMode="auto">
          <a:xfrm>
            <a:off x="5127625" y="1556810"/>
            <a:ext cx="3855509" cy="480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838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lgn="l">
              <a:spcBef>
                <a:spcPct val="50000"/>
              </a:spcBef>
            </a:pPr>
            <a:r>
              <a:rPr lang="en-US" sz="1800" dirty="0">
                <a:solidFill>
                  <a:srgbClr val="FFFF00"/>
                </a:solidFill>
                <a:effectLst>
                  <a:outerShdw blurRad="66675" dist="63500" dir="2700000" algn="tl" rotWithShape="0">
                    <a:srgbClr val="000000"/>
                  </a:outerShdw>
                </a:effectLst>
              </a:rPr>
              <a:t>The model yields a highly non-linear curve with very strong pH dependency. The reaction is quasi-autocatalytic in that as pH drops the reaction goes faster. Normal sea water is near the peak and in a very steeply sloping region</a:t>
            </a:r>
            <a:r>
              <a:rPr lang="en-US" sz="1800" dirty="0" smtClean="0">
                <a:solidFill>
                  <a:srgbClr val="FFFF00"/>
                </a:solidFill>
                <a:effectLst>
                  <a:outerShdw blurRad="66675" dist="63500" dir="2700000" algn="tl" rotWithShape="0">
                    <a:srgbClr val="000000"/>
                  </a:outerShdw>
                </a:effectLst>
              </a:rPr>
              <a:t>.</a:t>
            </a:r>
          </a:p>
          <a:p>
            <a:pPr>
              <a:spcBef>
                <a:spcPct val="50000"/>
              </a:spcBef>
            </a:pPr>
            <a:r>
              <a:rPr lang="en-US" dirty="0">
                <a:solidFill>
                  <a:srgbClr val="FFFF00"/>
                </a:solidFill>
                <a:effectLst>
                  <a:outerShdw blurRad="66675" dist="63500" dir="2700000" algn="tl" rotWithShape="0">
                    <a:srgbClr val="000000"/>
                  </a:outerShdw>
                </a:effectLst>
              </a:rPr>
              <a:t>Specific example of the time required for CO</a:t>
            </a:r>
            <a:r>
              <a:rPr lang="en-US" baseline="-25000" dirty="0">
                <a:solidFill>
                  <a:srgbClr val="FFFF00"/>
                </a:solidFill>
                <a:effectLst>
                  <a:outerShdw blurRad="66675" dist="63500" dir="2700000" algn="tl" rotWithShape="0">
                    <a:srgbClr val="000000"/>
                  </a:outerShdw>
                </a:effectLst>
              </a:rPr>
              <a:t>2</a:t>
            </a:r>
            <a:r>
              <a:rPr lang="en-US" dirty="0">
                <a:solidFill>
                  <a:srgbClr val="FFFF00"/>
                </a:solidFill>
                <a:effectLst>
                  <a:outerShdw blurRad="66675" dist="63500" dir="2700000" algn="tl" rotWithShape="0">
                    <a:srgbClr val="000000"/>
                  </a:outerShdw>
                </a:effectLst>
              </a:rPr>
              <a:t> hydration to occur: the figure illustrates the time for a 0.3 pH offset for deep-sea water at various temperatures and pressures. The result for the e-folding time ranges from about 15 seconds at 25</a:t>
            </a:r>
            <a:r>
              <a:rPr lang="en-US" dirty="0">
                <a:solidFill>
                  <a:srgbClr val="FFFF00"/>
                </a:solidFill>
                <a:effectLst>
                  <a:outerShdw blurRad="66675" dist="63500" dir="2700000" algn="tl" rotWithShape="0">
                    <a:srgbClr val="000000"/>
                  </a:outerShdw>
                </a:effectLst>
                <a:cs typeface="Arial" charset="0"/>
              </a:rPr>
              <a:t>ºC and the surface to 97 seconds at 900m and 4ºC. </a:t>
            </a:r>
            <a:endParaRPr lang="en-US" dirty="0">
              <a:solidFill>
                <a:srgbClr val="FFFF00"/>
              </a:solidFill>
              <a:effectLst>
                <a:outerShdw blurRad="66675" dist="63500" dir="2700000" algn="tl" rotWithShape="0">
                  <a:srgbClr val="000000"/>
                </a:outerShdw>
              </a:effectLst>
            </a:endParaRPr>
          </a:p>
          <a:p>
            <a:pPr algn="l">
              <a:spcBef>
                <a:spcPct val="50000"/>
              </a:spcBef>
            </a:pPr>
            <a:endParaRPr lang="en-US" sz="1800" dirty="0">
              <a:solidFill>
                <a:srgbClr val="FFFF00"/>
              </a:solidFill>
              <a:effectLst>
                <a:outerShdw blurRad="66675" dist="63500" dir="2700000" algn="tl" rotWithShape="0">
                  <a:srgbClr val="000000"/>
                </a:outerShdw>
              </a:effectLst>
            </a:endParaRPr>
          </a:p>
        </p:txBody>
      </p:sp>
      <p:sp>
        <p:nvSpPr>
          <p:cNvPr id="5" name="Text Box 5"/>
          <p:cNvSpPr txBox="1">
            <a:spLocks noChangeArrowheads="1"/>
          </p:cNvSpPr>
          <p:nvPr/>
        </p:nvSpPr>
        <p:spPr bwMode="auto">
          <a:xfrm>
            <a:off x="1515798" y="900412"/>
            <a:ext cx="70778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838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lgn="l"/>
            <a:r>
              <a:rPr lang="en-US" sz="2400" dirty="0">
                <a:solidFill>
                  <a:srgbClr val="FFFF00"/>
                </a:solidFill>
                <a:effectLst>
                  <a:outerShdw blurRad="66675" dist="63500" dir="2700000" algn="tl" rotWithShape="0">
                    <a:srgbClr val="000000"/>
                  </a:outerShdw>
                </a:effectLst>
              </a:rPr>
              <a:t>Implementing the kinetic model – T and pH dependent</a:t>
            </a:r>
          </a:p>
        </p:txBody>
      </p:sp>
      <p:sp>
        <p:nvSpPr>
          <p:cNvPr id="6" name="TextBox 5"/>
          <p:cNvSpPr txBox="1"/>
          <p:nvPr/>
        </p:nvSpPr>
        <p:spPr>
          <a:xfrm>
            <a:off x="8189817" y="-7255"/>
            <a:ext cx="954183"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FOCE</a:t>
            </a:r>
          </a:p>
        </p:txBody>
      </p:sp>
    </p:spTree>
    <p:extLst>
      <p:ext uri="{BB962C8B-B14F-4D97-AF65-F5344CB8AC3E}">
        <p14:creationId xmlns:p14="http://schemas.microsoft.com/office/powerpoint/2010/main" val="193616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3578" y="3676073"/>
            <a:ext cx="4371457" cy="2874461"/>
          </a:xfrm>
          <a:prstGeom prst="rect">
            <a:avLst/>
          </a:prstGeom>
          <a:noFill/>
          <a:ln>
            <a:noFill/>
          </a:ln>
          <a:effectLst>
            <a:outerShdw blurRad="177800" dist="165100" dir="2700000" algn="tl" rotWithShape="0">
              <a:srgbClr val="000000">
                <a:alpha val="43137"/>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urved Right Arrow 16"/>
          <p:cNvSpPr/>
          <p:nvPr/>
        </p:nvSpPr>
        <p:spPr>
          <a:xfrm rot="2091739" flipH="1">
            <a:off x="6645240" y="3543687"/>
            <a:ext cx="879637" cy="2321542"/>
          </a:xfrm>
          <a:prstGeom prst="curvedRightArrow">
            <a:avLst/>
          </a:prstGeom>
          <a:solidFill>
            <a:srgbClr val="0000FF"/>
          </a:solid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87075" name="Text Box 3"/>
          <p:cNvSpPr txBox="1">
            <a:spLocks noChangeArrowheads="1"/>
          </p:cNvSpPr>
          <p:nvPr/>
        </p:nvSpPr>
        <p:spPr bwMode="auto">
          <a:xfrm>
            <a:off x="2777750" y="403008"/>
            <a:ext cx="35672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800" dirty="0">
                <a:solidFill>
                  <a:srgbClr val="FFFF00"/>
                </a:solidFill>
                <a:effectLst>
                  <a:outerShdw blurRad="66675" dist="63500" dir="2700000" algn="tl" rotWithShape="0">
                    <a:srgbClr val="000000"/>
                  </a:outerShdw>
                </a:effectLst>
              </a:rPr>
              <a:t>The path to </a:t>
            </a:r>
            <a:r>
              <a:rPr lang="en-US" sz="2800" dirty="0" smtClean="0">
                <a:solidFill>
                  <a:srgbClr val="FFFF00"/>
                </a:solidFill>
                <a:effectLst>
                  <a:outerShdw blurRad="66675" dist="63500" dir="2700000" algn="tl" rotWithShape="0">
                    <a:srgbClr val="000000"/>
                  </a:outerShdw>
                </a:effectLst>
              </a:rPr>
              <a:t>Deep FOCE</a:t>
            </a:r>
            <a:endParaRPr lang="en-US" sz="2800" dirty="0">
              <a:solidFill>
                <a:srgbClr val="FFFF00"/>
              </a:solidFill>
              <a:effectLst>
                <a:outerShdw blurRad="66675" dist="63500" dir="2700000" algn="tl" rotWithShape="0">
                  <a:srgbClr val="000000"/>
                </a:outerShdw>
              </a:effectLst>
            </a:endParaRPr>
          </a:p>
        </p:txBody>
      </p:sp>
      <p:sp>
        <p:nvSpPr>
          <p:cNvPr id="387076" name="Text Box 4"/>
          <p:cNvSpPr txBox="1">
            <a:spLocks noChangeArrowheads="1"/>
          </p:cNvSpPr>
          <p:nvPr/>
        </p:nvSpPr>
        <p:spPr bwMode="auto">
          <a:xfrm>
            <a:off x="2344354" y="904258"/>
            <a:ext cx="420299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2000" dirty="0">
                <a:solidFill>
                  <a:srgbClr val="FFFF00"/>
                </a:solidFill>
                <a:effectLst>
                  <a:outerShdw blurRad="66675" dist="63500" dir="2700000" algn="tl" rotWithShape="0">
                    <a:srgbClr val="000000"/>
                  </a:outerShdw>
                </a:effectLst>
                <a:latin typeface="Arial" charset="0"/>
              </a:rPr>
              <a:t>A series of small scale experiments </a:t>
            </a:r>
            <a:endParaRPr lang="en-US" sz="2000" dirty="0" smtClean="0">
              <a:solidFill>
                <a:srgbClr val="FFFF00"/>
              </a:solidFill>
              <a:effectLst>
                <a:outerShdw blurRad="66675" dist="63500" dir="2700000" algn="tl" rotWithShape="0">
                  <a:srgbClr val="000000"/>
                </a:outerShdw>
              </a:effectLst>
              <a:latin typeface="Arial" charset="0"/>
            </a:endParaRPr>
          </a:p>
          <a:p>
            <a:pPr algn="ctr"/>
            <a:r>
              <a:rPr lang="en-US" sz="2000" dirty="0" smtClean="0">
                <a:solidFill>
                  <a:srgbClr val="FFFF00"/>
                </a:solidFill>
                <a:effectLst>
                  <a:outerShdw blurRad="66675" dist="63500" dir="2700000" algn="tl" rotWithShape="0">
                    <a:srgbClr val="000000"/>
                  </a:outerShdw>
                </a:effectLst>
                <a:latin typeface="Arial" charset="0"/>
              </a:rPr>
              <a:t>and </a:t>
            </a:r>
            <a:r>
              <a:rPr lang="en-US" sz="2000" dirty="0">
                <a:solidFill>
                  <a:srgbClr val="FFFF00"/>
                </a:solidFill>
                <a:effectLst>
                  <a:outerShdw blurRad="66675" dist="63500" dir="2700000" algn="tl" rotWithShape="0">
                    <a:srgbClr val="000000"/>
                  </a:outerShdw>
                </a:effectLst>
                <a:latin typeface="Arial" charset="0"/>
              </a:rPr>
              <a:t>developments took place… </a:t>
            </a:r>
          </a:p>
        </p:txBody>
      </p:sp>
      <p:pic>
        <p:nvPicPr>
          <p:cNvPr id="387080" name="Picture 8" descr="foce_phstabilizationt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5247" y="1815047"/>
            <a:ext cx="3124200" cy="2078038"/>
          </a:xfrm>
          <a:prstGeom prst="rect">
            <a:avLst/>
          </a:prstGeom>
          <a:noFill/>
          <a:effectLst>
            <a:outerShdw blurRad="177800" dist="165100" dir="2700000" algn="tl"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723556" y="-7255"/>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
        <p:nvSpPr>
          <p:cNvPr id="2" name="Curved Right Arrow 1"/>
          <p:cNvSpPr/>
          <p:nvPr/>
        </p:nvSpPr>
        <p:spPr>
          <a:xfrm rot="14768885" flipH="1">
            <a:off x="3577417" y="1237236"/>
            <a:ext cx="879637" cy="2321542"/>
          </a:xfrm>
          <a:prstGeom prst="curvedRightArrow">
            <a:avLst/>
          </a:prstGeom>
          <a:solidFill>
            <a:srgbClr val="0000FF"/>
          </a:solid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387078" name="Picture 6" descr="eFolding_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573" y="1827605"/>
            <a:ext cx="2278732" cy="2297588"/>
          </a:xfrm>
          <a:prstGeom prst="rect">
            <a:avLst/>
          </a:prstGeom>
          <a:noFill/>
          <a:effectLst>
            <a:outerShdw blurRad="177800" dist="165100" dir="2700000" algn="tl"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1890" y="4652049"/>
            <a:ext cx="1695975" cy="64633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Smallest In Situ FOCE to date</a:t>
            </a:r>
            <a:endParaRPr lang="en-US" dirty="0">
              <a:solidFill>
                <a:srgbClr val="FFFF00"/>
              </a:solidFill>
              <a:effectLst>
                <a:outerShdw blurRad="66675" dist="63500" dir="2700000" algn="tl" rotWithShape="0">
                  <a:srgbClr val="000000"/>
                </a:outerShdw>
              </a:effectLst>
            </a:endParaRPr>
          </a:p>
        </p:txBody>
      </p:sp>
      <p:cxnSp>
        <p:nvCxnSpPr>
          <p:cNvPr id="6" name="Straight Arrow Connector 5"/>
          <p:cNvCxnSpPr>
            <a:stCxn id="4" idx="3"/>
          </p:cNvCxnSpPr>
          <p:nvPr/>
        </p:nvCxnSpPr>
        <p:spPr>
          <a:xfrm>
            <a:off x="2097865" y="4975215"/>
            <a:ext cx="1297440" cy="32316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83421" y="5417671"/>
            <a:ext cx="1918501" cy="646331"/>
          </a:xfrm>
          <a:prstGeom prst="rect">
            <a:avLst/>
          </a:prstGeom>
          <a:noFill/>
        </p:spPr>
        <p:txBody>
          <a:bodyPr wrap="none" rtlCol="0">
            <a:spAutoFit/>
          </a:bodyPr>
          <a:lstStyle/>
          <a:p>
            <a:pPr algn="ctr"/>
            <a:r>
              <a:rPr lang="en-US" dirty="0" smtClean="0">
                <a:solidFill>
                  <a:srgbClr val="FFFF00"/>
                </a:solidFill>
                <a:effectLst>
                  <a:outerShdw blurRad="66675" dist="63500" dir="2700000" algn="tl" rotWithShape="0">
                    <a:srgbClr val="000000"/>
                  </a:outerShdw>
                </a:effectLst>
              </a:rPr>
              <a:t>Approx. 8”x 8”x 8”</a:t>
            </a:r>
          </a:p>
          <a:p>
            <a:pPr algn="ctr"/>
            <a:r>
              <a:rPr lang="en-US" dirty="0" smtClean="0">
                <a:solidFill>
                  <a:srgbClr val="FFFF00"/>
                </a:solidFill>
                <a:effectLst>
                  <a:outerShdw blurRad="66675" dist="63500" dir="2700000" algn="tl" rotWithShape="0">
                    <a:srgbClr val="000000"/>
                  </a:outerShdw>
                </a:effectLst>
              </a:rPr>
              <a:t>Control Volume </a:t>
            </a:r>
            <a:endParaRPr lang="en-US" dirty="0">
              <a:solidFill>
                <a:srgbClr val="FFFF00"/>
              </a:solidFill>
              <a:effectLst>
                <a:outerShdw blurRad="66675" dist="63500" dir="2700000" algn="tl" rotWithShape="0">
                  <a:srgbClr val="000000"/>
                </a:outerShdw>
              </a:effectLst>
            </a:endParaRPr>
          </a:p>
        </p:txBody>
      </p:sp>
      <p:sp>
        <p:nvSpPr>
          <p:cNvPr id="14" name="Oval 13"/>
          <p:cNvSpPr/>
          <p:nvPr/>
        </p:nvSpPr>
        <p:spPr>
          <a:xfrm>
            <a:off x="183421" y="4625965"/>
            <a:ext cx="2012108" cy="698500"/>
          </a:xfrm>
          <a:prstGeom prst="ellipse">
            <a:avLst/>
          </a:prstGeom>
          <a:noFill/>
          <a:ln w="28575" cmpd="sng">
            <a:solidFill>
              <a:srgbClr val="008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74238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24933" y="731839"/>
            <a:ext cx="8229600" cy="690562"/>
          </a:xfrm>
        </p:spPr>
        <p:txBody>
          <a:bodyPr/>
          <a:lstStyle/>
          <a:p>
            <a:pPr eaLnBrk="1" hangingPunct="1"/>
            <a:r>
              <a:rPr lang="en-US" sz="2800" dirty="0" smtClean="0">
                <a:solidFill>
                  <a:srgbClr val="FFFF00"/>
                </a:solidFill>
                <a:effectLst>
                  <a:outerShdw blurRad="66675" dist="63500" dir="2700000" algn="tl" rotWithShape="0">
                    <a:srgbClr val="000000"/>
                  </a:outerShdw>
                </a:effectLst>
                <a:latin typeface="+mn-lt"/>
              </a:rPr>
              <a:t>Analog pH Sensor</a:t>
            </a:r>
            <a:endParaRPr lang="en-US" sz="2800" dirty="0">
              <a:solidFill>
                <a:srgbClr val="FFFF00"/>
              </a:solidFill>
              <a:effectLst>
                <a:outerShdw blurRad="66675" dist="63500" dir="2700000" algn="tl" rotWithShape="0">
                  <a:srgbClr val="000000"/>
                </a:outerShdw>
              </a:effectLst>
              <a:latin typeface="+mn-lt"/>
            </a:endParaRPr>
          </a:p>
        </p:txBody>
      </p:sp>
      <p:pic>
        <p:nvPicPr>
          <p:cNvPr id="3075" name="Picture 11" descr="SBE18_Analog_FOCE_2008_predict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269" y="1524001"/>
            <a:ext cx="5392863" cy="4656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13"/>
          <p:cNvSpPr txBox="1">
            <a:spLocks noChangeArrowheads="1"/>
          </p:cNvSpPr>
          <p:nvPr/>
        </p:nvSpPr>
        <p:spPr bwMode="auto">
          <a:xfrm>
            <a:off x="5791200" y="2125134"/>
            <a:ext cx="32258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Trebuchet MS" charset="0"/>
                <a:ea typeface="ＭＳ Ｐゴシック" charset="0"/>
              </a:defRPr>
            </a:lvl1pPr>
            <a:lvl2pPr marL="742950" indent="-285750" eaLnBrk="0" hangingPunct="0">
              <a:defRPr sz="2000">
                <a:solidFill>
                  <a:schemeClr val="tx1"/>
                </a:solidFill>
                <a:latin typeface="Trebuchet MS" charset="0"/>
                <a:ea typeface="ＭＳ Ｐゴシック" charset="0"/>
              </a:defRPr>
            </a:lvl2pPr>
            <a:lvl3pPr marL="1143000" indent="-228600" eaLnBrk="0" hangingPunct="0">
              <a:defRPr sz="2000">
                <a:solidFill>
                  <a:schemeClr val="tx1"/>
                </a:solidFill>
                <a:latin typeface="Trebuchet MS" charset="0"/>
                <a:ea typeface="ＭＳ Ｐゴシック" charset="0"/>
              </a:defRPr>
            </a:lvl3pPr>
            <a:lvl4pPr marL="1600200" indent="-228600" eaLnBrk="0" hangingPunct="0">
              <a:defRPr sz="2000">
                <a:solidFill>
                  <a:schemeClr val="tx1"/>
                </a:solidFill>
                <a:latin typeface="Trebuchet MS" charset="0"/>
                <a:ea typeface="ＭＳ Ｐゴシック" charset="0"/>
              </a:defRPr>
            </a:lvl4pPr>
            <a:lvl5pPr marL="2057400" indent="-228600" eaLnBrk="0" hangingPunct="0">
              <a:defRPr sz="2000">
                <a:solidFill>
                  <a:schemeClr val="tx1"/>
                </a:solidFill>
                <a:latin typeface="Trebuchet MS" charset="0"/>
                <a:ea typeface="ＭＳ Ｐゴシック" charset="0"/>
              </a:defRPr>
            </a:lvl5pPr>
            <a:lvl6pPr marL="2514600" indent="-228600" eaLnBrk="0" fontAlgn="base" hangingPunct="0">
              <a:spcBef>
                <a:spcPct val="0"/>
              </a:spcBef>
              <a:spcAft>
                <a:spcPct val="0"/>
              </a:spcAft>
              <a:defRPr sz="2000">
                <a:solidFill>
                  <a:schemeClr val="tx1"/>
                </a:solidFill>
                <a:latin typeface="Trebuchet MS" charset="0"/>
                <a:ea typeface="ＭＳ Ｐゴシック" charset="0"/>
              </a:defRPr>
            </a:lvl6pPr>
            <a:lvl7pPr marL="2971800" indent="-228600" eaLnBrk="0" fontAlgn="base" hangingPunct="0">
              <a:spcBef>
                <a:spcPct val="0"/>
              </a:spcBef>
              <a:spcAft>
                <a:spcPct val="0"/>
              </a:spcAft>
              <a:defRPr sz="2000">
                <a:solidFill>
                  <a:schemeClr val="tx1"/>
                </a:solidFill>
                <a:latin typeface="Trebuchet MS" charset="0"/>
                <a:ea typeface="ＭＳ Ｐゴシック" charset="0"/>
              </a:defRPr>
            </a:lvl7pPr>
            <a:lvl8pPr marL="3429000" indent="-228600" eaLnBrk="0" fontAlgn="base" hangingPunct="0">
              <a:spcBef>
                <a:spcPct val="0"/>
              </a:spcBef>
              <a:spcAft>
                <a:spcPct val="0"/>
              </a:spcAft>
              <a:defRPr sz="2000">
                <a:solidFill>
                  <a:schemeClr val="tx1"/>
                </a:solidFill>
                <a:latin typeface="Trebuchet MS" charset="0"/>
                <a:ea typeface="ＭＳ Ｐゴシック" charset="0"/>
              </a:defRPr>
            </a:lvl8pPr>
            <a:lvl9pPr marL="3886200" indent="-228600" eaLnBrk="0" fontAlgn="base" hangingPunct="0">
              <a:spcBef>
                <a:spcPct val="0"/>
              </a:spcBef>
              <a:spcAft>
                <a:spcPct val="0"/>
              </a:spcAft>
              <a:defRPr sz="2000">
                <a:solidFill>
                  <a:schemeClr val="tx1"/>
                </a:solidFill>
                <a:latin typeface="Trebuchet MS" charset="0"/>
                <a:ea typeface="ＭＳ Ｐゴシック" charset="0"/>
              </a:defRPr>
            </a:lvl9pPr>
          </a:lstStyle>
          <a:p>
            <a:pPr eaLnBrk="1" hangingPunct="1">
              <a:buFontTx/>
              <a:buChar char="•"/>
            </a:pPr>
            <a:r>
              <a:rPr lang="en-US" dirty="0">
                <a:solidFill>
                  <a:srgbClr val="FFFF00"/>
                </a:solidFill>
                <a:effectLst>
                  <a:outerShdw blurRad="66675" dist="63500" dir="2700000" algn="tl" rotWithShape="0">
                    <a:srgbClr val="000000"/>
                  </a:outerShdw>
                </a:effectLst>
                <a:latin typeface="+mn-lt"/>
              </a:rPr>
              <a:t> Electrical interaction with other instruments and thruster motor.</a:t>
            </a:r>
          </a:p>
          <a:p>
            <a:pPr eaLnBrk="1" hangingPunct="1">
              <a:buFontTx/>
              <a:buChar char="•"/>
            </a:pPr>
            <a:endParaRPr lang="en-US" dirty="0">
              <a:solidFill>
                <a:srgbClr val="FFFF00"/>
              </a:solidFill>
              <a:effectLst>
                <a:outerShdw blurRad="66675" dist="63500" dir="2700000" algn="tl" rotWithShape="0">
                  <a:srgbClr val="000000"/>
                </a:outerShdw>
              </a:effectLst>
              <a:latin typeface="+mn-lt"/>
            </a:endParaRPr>
          </a:p>
          <a:p>
            <a:pPr eaLnBrk="1" hangingPunct="1">
              <a:buFontTx/>
              <a:buChar char="•"/>
            </a:pPr>
            <a:r>
              <a:rPr lang="en-US" dirty="0">
                <a:solidFill>
                  <a:srgbClr val="FFFF00"/>
                </a:solidFill>
                <a:effectLst>
                  <a:outerShdw blurRad="66675" dist="63500" dir="2700000" algn="tl" rotWithShape="0">
                    <a:srgbClr val="000000"/>
                  </a:outerShdw>
                </a:effectLst>
                <a:latin typeface="+mn-lt"/>
              </a:rPr>
              <a:t> Too noisy to observe background pH or for precise CO</a:t>
            </a:r>
            <a:r>
              <a:rPr lang="en-US" baseline="-25000" dirty="0">
                <a:solidFill>
                  <a:srgbClr val="FFFF00"/>
                </a:solidFill>
                <a:effectLst>
                  <a:outerShdw blurRad="66675" dist="63500" dir="2700000" algn="tl" rotWithShape="0">
                    <a:srgbClr val="000000"/>
                  </a:outerShdw>
                </a:effectLst>
                <a:latin typeface="+mn-lt"/>
              </a:rPr>
              <a:t>2</a:t>
            </a:r>
            <a:r>
              <a:rPr lang="en-US" dirty="0">
                <a:solidFill>
                  <a:srgbClr val="FFFF00"/>
                </a:solidFill>
                <a:effectLst>
                  <a:outerShdw blurRad="66675" dist="63500" dir="2700000" algn="tl" rotWithShape="0">
                    <a:srgbClr val="000000"/>
                  </a:outerShdw>
                </a:effectLst>
                <a:latin typeface="+mn-lt"/>
              </a:rPr>
              <a:t> control.</a:t>
            </a:r>
          </a:p>
          <a:p>
            <a:pPr eaLnBrk="1" hangingPunct="1">
              <a:buFontTx/>
              <a:buChar char="•"/>
            </a:pPr>
            <a:endParaRPr lang="en-US" dirty="0">
              <a:solidFill>
                <a:srgbClr val="FFFF00"/>
              </a:solidFill>
              <a:effectLst>
                <a:outerShdw blurRad="66675" dist="63500" dir="2700000" algn="tl" rotWithShape="0">
                  <a:srgbClr val="000000"/>
                </a:outerShdw>
              </a:effectLst>
              <a:latin typeface="+mn-lt"/>
            </a:endParaRPr>
          </a:p>
          <a:p>
            <a:pPr eaLnBrk="1" hangingPunct="1">
              <a:buFontTx/>
              <a:buChar char="•"/>
            </a:pPr>
            <a:r>
              <a:rPr lang="en-US" dirty="0">
                <a:solidFill>
                  <a:srgbClr val="FFFF00"/>
                </a:solidFill>
                <a:effectLst>
                  <a:outerShdw blurRad="66675" dist="63500" dir="2700000" algn="tl" rotWithShape="0">
                    <a:srgbClr val="000000"/>
                  </a:outerShdw>
                </a:effectLst>
                <a:latin typeface="+mn-lt"/>
              </a:rPr>
              <a:t> pH sensor would go to the </a:t>
            </a:r>
            <a:r>
              <a:rPr lang="ja-JP" altLang="en-US" dirty="0">
                <a:solidFill>
                  <a:srgbClr val="FFFF00"/>
                </a:solidFill>
                <a:effectLst>
                  <a:outerShdw blurRad="66675" dist="63500" dir="2700000" algn="tl" rotWithShape="0">
                    <a:srgbClr val="000000"/>
                  </a:outerShdw>
                </a:effectLst>
                <a:latin typeface="+mn-lt"/>
              </a:rPr>
              <a:t>‘</a:t>
            </a:r>
            <a:r>
              <a:rPr lang="en-US" dirty="0">
                <a:solidFill>
                  <a:srgbClr val="FFFF00"/>
                </a:solidFill>
                <a:effectLst>
                  <a:outerShdw blurRad="66675" dist="63500" dir="2700000" algn="tl" rotWithShape="0">
                    <a:srgbClr val="000000"/>
                  </a:outerShdw>
                </a:effectLst>
                <a:latin typeface="+mn-lt"/>
              </a:rPr>
              <a:t>rail</a:t>
            </a:r>
            <a:r>
              <a:rPr lang="ja-JP" altLang="en-US" dirty="0">
                <a:solidFill>
                  <a:srgbClr val="FFFF00"/>
                </a:solidFill>
                <a:effectLst>
                  <a:outerShdw blurRad="66675" dist="63500" dir="2700000" algn="tl" rotWithShape="0">
                    <a:srgbClr val="000000"/>
                  </a:outerShdw>
                </a:effectLst>
                <a:latin typeface="+mn-lt"/>
              </a:rPr>
              <a:t>’</a:t>
            </a:r>
            <a:r>
              <a:rPr lang="en-US" dirty="0">
                <a:solidFill>
                  <a:srgbClr val="FFFF00"/>
                </a:solidFill>
                <a:effectLst>
                  <a:outerShdw blurRad="66675" dist="63500" dir="2700000" algn="tl" rotWithShape="0">
                    <a:srgbClr val="000000"/>
                  </a:outerShdw>
                </a:effectLst>
                <a:latin typeface="+mn-lt"/>
              </a:rPr>
              <a:t> at times</a:t>
            </a:r>
          </a:p>
          <a:p>
            <a:pPr eaLnBrk="1" hangingPunct="1"/>
            <a:endParaRPr lang="en-US" dirty="0">
              <a:solidFill>
                <a:srgbClr val="FFFF00"/>
              </a:solidFill>
              <a:effectLst>
                <a:outerShdw blurRad="66675" dist="63500" dir="2700000" algn="tl" rotWithShape="0">
                  <a:srgbClr val="000000"/>
                </a:outerShdw>
              </a:effectLst>
              <a:latin typeface="+mn-lt"/>
            </a:endParaRPr>
          </a:p>
        </p:txBody>
      </p:sp>
      <p:sp>
        <p:nvSpPr>
          <p:cNvPr id="5" name="Rectangle 2"/>
          <p:cNvSpPr txBox="1">
            <a:spLocks noChangeArrowheads="1"/>
          </p:cNvSpPr>
          <p:nvPr/>
        </p:nvSpPr>
        <p:spPr>
          <a:xfrm>
            <a:off x="7476067" y="42333"/>
            <a:ext cx="1600199" cy="49953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smtClean="0">
                <a:solidFill>
                  <a:srgbClr val="FFFF00"/>
                </a:solidFill>
                <a:effectLst>
                  <a:outerShdw blurRad="66675" dist="63500" dir="2700000" algn="tl" rotWithShape="0">
                    <a:srgbClr val="000000"/>
                  </a:outerShdw>
                </a:effectLst>
                <a:latin typeface="Arial" charset="0"/>
              </a:rPr>
              <a:t>pH sensor</a:t>
            </a:r>
            <a:endParaRPr lang="en-US" sz="2400" dirty="0">
              <a:solidFill>
                <a:srgbClr val="FFFF00"/>
              </a:solidFill>
              <a:effectLst>
                <a:outerShdw blurRad="66675" dist="63500" dir="2700000" algn="tl" rotWithShape="0">
                  <a:srgbClr val="000000"/>
                </a:outerShdw>
              </a:effectLst>
              <a:latin typeface="Arial" charset="0"/>
            </a:endParaRPr>
          </a:p>
        </p:txBody>
      </p:sp>
    </p:spTree>
    <p:extLst>
      <p:ext uri="{BB962C8B-B14F-4D97-AF65-F5344CB8AC3E}">
        <p14:creationId xmlns:p14="http://schemas.microsoft.com/office/powerpoint/2010/main" val="110134695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plot_pH1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13" y="1598613"/>
            <a:ext cx="6783387"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p:nvPr>
        </p:nvSpPr>
        <p:spPr>
          <a:xfrm>
            <a:off x="533400" y="928689"/>
            <a:ext cx="8229600" cy="665162"/>
          </a:xfrm>
        </p:spPr>
        <p:txBody>
          <a:bodyPr/>
          <a:lstStyle/>
          <a:p>
            <a:pPr eaLnBrk="1" hangingPunct="1"/>
            <a:r>
              <a:rPr lang="en-US" sz="2800" dirty="0">
                <a:solidFill>
                  <a:srgbClr val="FFFF00"/>
                </a:solidFill>
                <a:effectLst>
                  <a:outerShdw blurRad="66675" dist="63500" dir="2700000" algn="tl" rotWithShape="0">
                    <a:srgbClr val="000000"/>
                  </a:outerShdw>
                </a:effectLst>
                <a:latin typeface="+mn-lt"/>
              </a:rPr>
              <a:t>Digital pH sensor corrected</a:t>
            </a:r>
          </a:p>
        </p:txBody>
      </p:sp>
      <p:sp>
        <p:nvSpPr>
          <p:cNvPr id="4" name="Rectangle 2"/>
          <p:cNvSpPr txBox="1">
            <a:spLocks noChangeArrowheads="1"/>
          </p:cNvSpPr>
          <p:nvPr/>
        </p:nvSpPr>
        <p:spPr>
          <a:xfrm>
            <a:off x="7476067" y="42333"/>
            <a:ext cx="1600199" cy="49953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smtClean="0">
                <a:solidFill>
                  <a:srgbClr val="FFFF00"/>
                </a:solidFill>
                <a:effectLst>
                  <a:outerShdw blurRad="66675" dist="63500" dir="2700000" algn="tl" rotWithShape="0">
                    <a:srgbClr val="000000"/>
                  </a:outerShdw>
                </a:effectLst>
                <a:latin typeface="Arial" charset="0"/>
              </a:rPr>
              <a:t>pH sensor</a:t>
            </a:r>
            <a:endParaRPr lang="en-US" sz="2400" dirty="0">
              <a:solidFill>
                <a:srgbClr val="FFFF00"/>
              </a:solidFill>
              <a:effectLst>
                <a:outerShdw blurRad="66675" dist="63500" dir="2700000" algn="tl" rotWithShape="0">
                  <a:srgbClr val="000000"/>
                </a:outerShdw>
              </a:effectLst>
              <a:latin typeface="Arial" charset="0"/>
            </a:endParaRPr>
          </a:p>
        </p:txBody>
      </p:sp>
      <p:sp>
        <p:nvSpPr>
          <p:cNvPr id="2" name="Oval 1"/>
          <p:cNvSpPr/>
          <p:nvPr/>
        </p:nvSpPr>
        <p:spPr>
          <a:xfrm>
            <a:off x="4216401" y="2497665"/>
            <a:ext cx="389466" cy="389467"/>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4516559" y="2236799"/>
            <a:ext cx="3018775" cy="369332"/>
          </a:xfrm>
          <a:prstGeom prst="rect">
            <a:avLst/>
          </a:prstGeom>
          <a:noFill/>
        </p:spPr>
        <p:txBody>
          <a:bodyPr wrap="none" rtlCol="0">
            <a:spAutoFit/>
          </a:bodyPr>
          <a:lstStyle/>
          <a:p>
            <a:r>
              <a:rPr lang="en-US" dirty="0" smtClean="0"/>
              <a:t>Calibration using WOCE Buoys</a:t>
            </a:r>
            <a:endParaRPr lang="en-US" dirty="0"/>
          </a:p>
        </p:txBody>
      </p:sp>
    </p:spTree>
    <p:extLst>
      <p:ext uri="{BB962C8B-B14F-4D97-AF65-F5344CB8AC3E}">
        <p14:creationId xmlns:p14="http://schemas.microsoft.com/office/powerpoint/2010/main" val="35810061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1" name="Picture 3" descr="plot_pH1_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280" y="1532916"/>
            <a:ext cx="6229738" cy="4405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0" name="Rectangle 2"/>
          <p:cNvSpPr>
            <a:spLocks noGrp="1" noChangeArrowheads="1"/>
          </p:cNvSpPr>
          <p:nvPr>
            <p:ph type="title"/>
          </p:nvPr>
        </p:nvSpPr>
        <p:spPr>
          <a:xfrm>
            <a:off x="7476067" y="42333"/>
            <a:ext cx="1600199" cy="499533"/>
          </a:xfrm>
        </p:spPr>
        <p:txBody>
          <a:bodyPr/>
          <a:lstStyle/>
          <a:p>
            <a:pPr algn="l"/>
            <a:r>
              <a:rPr lang="en-US" sz="2400" dirty="0" smtClean="0">
                <a:solidFill>
                  <a:srgbClr val="FFFF00"/>
                </a:solidFill>
                <a:effectLst>
                  <a:outerShdw blurRad="66675" dist="63500" dir="2700000" algn="tl" rotWithShape="0">
                    <a:srgbClr val="000000"/>
                  </a:outerShdw>
                </a:effectLst>
                <a:latin typeface="Arial" charset="0"/>
              </a:rPr>
              <a:t>pH </a:t>
            </a:r>
            <a:r>
              <a:rPr lang="en-US" sz="2400" dirty="0">
                <a:solidFill>
                  <a:srgbClr val="FFFF00"/>
                </a:solidFill>
                <a:effectLst>
                  <a:outerShdw blurRad="66675" dist="63500" dir="2700000" algn="tl" rotWithShape="0">
                    <a:srgbClr val="000000"/>
                  </a:outerShdw>
                </a:effectLst>
                <a:latin typeface="Arial" charset="0"/>
              </a:rPr>
              <a:t>sensor</a:t>
            </a:r>
          </a:p>
        </p:txBody>
      </p:sp>
      <p:sp>
        <p:nvSpPr>
          <p:cNvPr id="2" name="TextBox 1"/>
          <p:cNvSpPr txBox="1"/>
          <p:nvPr/>
        </p:nvSpPr>
        <p:spPr>
          <a:xfrm>
            <a:off x="1142998" y="933496"/>
            <a:ext cx="7679269" cy="523220"/>
          </a:xfrm>
          <a:prstGeom prst="rect">
            <a:avLst/>
          </a:prstGeom>
          <a:noFill/>
        </p:spPr>
        <p:txBody>
          <a:bodyPr wrap="square" rtlCol="0">
            <a:spAutoFit/>
          </a:bodyPr>
          <a:lstStyle/>
          <a:p>
            <a:r>
              <a:rPr lang="en-US" sz="2800" dirty="0" smtClean="0">
                <a:solidFill>
                  <a:srgbClr val="FFFF00"/>
                </a:solidFill>
                <a:effectLst>
                  <a:outerShdw blurRad="66675" dist="63500" dir="2700000" algn="tl" rotWithShape="0">
                    <a:srgbClr val="000000"/>
                  </a:outerShdw>
                </a:effectLst>
              </a:rPr>
              <a:t>Uncorrected Digital pH plotted against WOCE data </a:t>
            </a:r>
            <a:endParaRPr lang="en-US" sz="2800" dirty="0">
              <a:solidFill>
                <a:srgbClr val="FFFF00"/>
              </a:solidFill>
              <a:effectLst>
                <a:outerShdw blurRad="66675" dist="63500" dir="2700000" algn="tl" rotWithShape="0">
                  <a:srgbClr val="000000"/>
                </a:outerShdw>
              </a:effectLst>
            </a:endParaRPr>
          </a:p>
        </p:txBody>
      </p:sp>
      <p:sp>
        <p:nvSpPr>
          <p:cNvPr id="3" name="TextBox 2"/>
          <p:cNvSpPr txBox="1"/>
          <p:nvPr/>
        </p:nvSpPr>
        <p:spPr>
          <a:xfrm>
            <a:off x="6858001" y="2217803"/>
            <a:ext cx="1964266" cy="313932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Digital pH sensor from installation showing the KCl buffer normalization as the sensor settles and approaches being asymptotic with the known background</a:t>
            </a:r>
          </a:p>
          <a:p>
            <a:r>
              <a:rPr lang="en-US" dirty="0" smtClean="0">
                <a:solidFill>
                  <a:srgbClr val="FFFF00"/>
                </a:solidFill>
                <a:effectLst>
                  <a:outerShdw blurRad="66675" dist="63500" dir="2700000" algn="tl" rotWithShape="0">
                    <a:srgbClr val="000000"/>
                  </a:outerShdw>
                </a:effectLst>
              </a:rPr>
              <a:t> </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12766269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2" name="Picture 6" descr="plot_pH1_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13" y="1265766"/>
            <a:ext cx="6783387"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0" name="Rectangle 4"/>
          <p:cNvSpPr>
            <a:spLocks noGrp="1" noChangeArrowheads="1"/>
          </p:cNvSpPr>
          <p:nvPr>
            <p:ph type="title"/>
          </p:nvPr>
        </p:nvSpPr>
        <p:spPr>
          <a:xfrm>
            <a:off x="2556933" y="715433"/>
            <a:ext cx="4174067" cy="550333"/>
          </a:xfrm>
        </p:spPr>
        <p:txBody>
          <a:bodyPr/>
          <a:lstStyle/>
          <a:p>
            <a:pPr algn="l"/>
            <a:r>
              <a:rPr lang="en-US" sz="2400" dirty="0">
                <a:solidFill>
                  <a:srgbClr val="FFFF00"/>
                </a:solidFill>
                <a:effectLst>
                  <a:outerShdw blurRad="66675" dist="63500" dir="2700000" algn="tl" rotWithShape="0">
                    <a:srgbClr val="000000"/>
                  </a:outerShdw>
                </a:effectLst>
              </a:rPr>
              <a:t>Predicted </a:t>
            </a:r>
            <a:r>
              <a:rPr lang="en-US" sz="2400" dirty="0" err="1">
                <a:solidFill>
                  <a:srgbClr val="FFFF00"/>
                </a:solidFill>
                <a:effectLst>
                  <a:outerShdw blurRad="66675" dist="63500" dir="2700000" algn="tl" rotWithShape="0">
                    <a:srgbClr val="000000"/>
                  </a:outerShdw>
                </a:effectLst>
              </a:rPr>
              <a:t>vs</a:t>
            </a:r>
            <a:r>
              <a:rPr lang="en-US" sz="2400" dirty="0">
                <a:solidFill>
                  <a:srgbClr val="FFFF00"/>
                </a:solidFill>
                <a:effectLst>
                  <a:outerShdw blurRad="66675" dist="63500" dir="2700000" algn="tl" rotWithShape="0">
                    <a:srgbClr val="000000"/>
                  </a:outerShdw>
                </a:effectLst>
              </a:rPr>
              <a:t> In-Situ Corrected</a:t>
            </a:r>
          </a:p>
        </p:txBody>
      </p:sp>
      <p:sp>
        <p:nvSpPr>
          <p:cNvPr id="2" name="TextBox 1"/>
          <p:cNvSpPr txBox="1"/>
          <p:nvPr/>
        </p:nvSpPr>
        <p:spPr>
          <a:xfrm>
            <a:off x="1141413" y="6066392"/>
            <a:ext cx="671605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New isolation and digitization demonstrating improved performance </a:t>
            </a:r>
            <a:endParaRPr lang="en-US" dirty="0">
              <a:solidFill>
                <a:srgbClr val="FFFF00"/>
              </a:solidFill>
              <a:effectLst>
                <a:outerShdw blurRad="66675" dist="63500" dir="2700000" algn="tl" rotWithShape="0">
                  <a:srgbClr val="000000"/>
                </a:outerShdw>
              </a:effectLst>
            </a:endParaRPr>
          </a:p>
        </p:txBody>
      </p:sp>
      <p:sp>
        <p:nvSpPr>
          <p:cNvPr id="3" name="Rectangle 2"/>
          <p:cNvSpPr/>
          <p:nvPr/>
        </p:nvSpPr>
        <p:spPr>
          <a:xfrm>
            <a:off x="2556933" y="4817534"/>
            <a:ext cx="2091267" cy="338666"/>
          </a:xfrm>
          <a:prstGeom prst="rect">
            <a:avLst/>
          </a:prstGeom>
          <a:noFill/>
          <a:ln w="28575" cmpd="sng">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2"/>
          <p:cNvSpPr txBox="1">
            <a:spLocks noChangeArrowheads="1"/>
          </p:cNvSpPr>
          <p:nvPr/>
        </p:nvSpPr>
        <p:spPr>
          <a:xfrm>
            <a:off x="7476067" y="42333"/>
            <a:ext cx="1600199" cy="49953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smtClean="0">
                <a:solidFill>
                  <a:srgbClr val="FFFF00"/>
                </a:solidFill>
                <a:effectLst>
                  <a:outerShdw blurRad="66675" dist="63500" dir="2700000" algn="tl" rotWithShape="0">
                    <a:srgbClr val="000000"/>
                  </a:outerShdw>
                </a:effectLst>
                <a:latin typeface="Arial" charset="0"/>
              </a:rPr>
              <a:t>pH sensor</a:t>
            </a:r>
            <a:endParaRPr lang="en-US" sz="2400" dirty="0">
              <a:solidFill>
                <a:srgbClr val="FFFF00"/>
              </a:solidFill>
              <a:effectLst>
                <a:outerShdw blurRad="66675" dist="63500" dir="2700000" algn="tl" rotWithShape="0">
                  <a:srgbClr val="000000"/>
                </a:outerShdw>
              </a:effectLst>
              <a:latin typeface="Arial" charset="0"/>
            </a:endParaRPr>
          </a:p>
        </p:txBody>
      </p:sp>
    </p:spTree>
    <p:extLst>
      <p:ext uri="{BB962C8B-B14F-4D97-AF65-F5344CB8AC3E}">
        <p14:creationId xmlns:p14="http://schemas.microsoft.com/office/powerpoint/2010/main" val="390008261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oce_tank1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77" y="1577455"/>
            <a:ext cx="3033873" cy="4560411"/>
          </a:xfrm>
          <a:prstGeom prst="rect">
            <a:avLst/>
          </a:prstGeom>
          <a:effectLst>
            <a:outerShdw blurRad="222250" dist="114300" dir="2700000" algn="tl" rotWithShape="0">
              <a:srgbClr val="000000">
                <a:alpha val="43000"/>
              </a:srgbClr>
            </a:outerShdw>
          </a:effectLst>
        </p:spPr>
      </p:pic>
      <p:pic>
        <p:nvPicPr>
          <p:cNvPr id="9" name="Picture 8" descr="DSCN432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930" y="1467388"/>
            <a:ext cx="3220805" cy="2415603"/>
          </a:xfrm>
          <a:prstGeom prst="rect">
            <a:avLst/>
          </a:prstGeom>
          <a:effectLst>
            <a:outerShdw blurRad="222250" dist="114300" dir="2700000" algn="tl" rotWithShape="0">
              <a:srgbClr val="000000">
                <a:alpha val="43000"/>
              </a:srgbClr>
            </a:outerShdw>
          </a:effectLst>
        </p:spPr>
      </p:pic>
      <p:pic>
        <p:nvPicPr>
          <p:cNvPr id="8" name="Picture 7" descr="foce_tank1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0623" y="3357722"/>
            <a:ext cx="1885526" cy="3101193"/>
          </a:xfrm>
          <a:prstGeom prst="rect">
            <a:avLst/>
          </a:prstGeom>
          <a:effectLst>
            <a:outerShdw blurRad="222250" dist="114300" dir="2700000" algn="tl" rotWithShape="0">
              <a:srgbClr val="000000">
                <a:alpha val="43000"/>
              </a:srgbClr>
            </a:outerShdw>
          </a:effectLst>
        </p:spPr>
      </p:pic>
      <p:sp>
        <p:nvSpPr>
          <p:cNvPr id="10" name="TextBox 9"/>
          <p:cNvSpPr txBox="1"/>
          <p:nvPr/>
        </p:nvSpPr>
        <p:spPr>
          <a:xfrm>
            <a:off x="1684819" y="847697"/>
            <a:ext cx="6363641" cy="461665"/>
          </a:xfrm>
          <a:prstGeom prst="rect">
            <a:avLst/>
          </a:prstGeom>
          <a:noFill/>
        </p:spPr>
        <p:txBody>
          <a:bodyPr wrap="none" rtlCol="0">
            <a:spAutoFit/>
          </a:bodyPr>
          <a:lstStyle/>
          <a:p>
            <a:r>
              <a:rPr lang="en-US" sz="2400" dirty="0" smtClean="0">
                <a:solidFill>
                  <a:srgbClr val="FFFF00"/>
                </a:solidFill>
                <a:effectLst>
                  <a:outerShdw blurRad="66675" dist="63500" dir="2700000" algn="tl" rotWithShape="0">
                    <a:srgbClr val="000000"/>
                  </a:outerShdw>
                </a:effectLst>
              </a:rPr>
              <a:t>Performed extensive testing in the tank – 30 days</a:t>
            </a:r>
            <a:endParaRPr lang="en-US" sz="2400" dirty="0">
              <a:solidFill>
                <a:srgbClr val="FFFF00"/>
              </a:solidFill>
              <a:effectLst>
                <a:outerShdw blurRad="66675" dist="63500" dir="2700000" algn="tl" rotWithShape="0">
                  <a:srgbClr val="000000"/>
                </a:outerShdw>
              </a:effectLst>
            </a:endParaRPr>
          </a:p>
        </p:txBody>
      </p:sp>
      <p:sp>
        <p:nvSpPr>
          <p:cNvPr id="11" name="TextBox 10"/>
          <p:cNvSpPr txBox="1"/>
          <p:nvPr/>
        </p:nvSpPr>
        <p:spPr>
          <a:xfrm>
            <a:off x="5711659" y="3989725"/>
            <a:ext cx="3034408" cy="2308324"/>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Simplified Control Algorithm</a:t>
            </a:r>
          </a:p>
          <a:p>
            <a:endParaRPr lang="en-US" dirty="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Ran 24 hour operations</a:t>
            </a:r>
          </a:p>
          <a:p>
            <a:endParaRPr lang="en-US" dirty="0" smtClean="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Demonstrated reliable remote operations</a:t>
            </a:r>
          </a:p>
          <a:p>
            <a:endParaRPr lang="en-US" dirty="0" smtClean="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Data management system</a:t>
            </a:r>
            <a:endParaRPr lang="en-US" dirty="0">
              <a:solidFill>
                <a:srgbClr val="FFFF00"/>
              </a:solidFill>
              <a:effectLst>
                <a:outerShdw blurRad="66675" dist="63500" dir="2700000" algn="tl" rotWithShape="0">
                  <a:srgbClr val="000000"/>
                </a:outerShdw>
              </a:effectLst>
            </a:endParaRPr>
          </a:p>
        </p:txBody>
      </p:sp>
      <p:pic>
        <p:nvPicPr>
          <p:cNvPr id="12" name="Picture 11" descr="Screen Shot 2012-12-09 at 12.28.58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600" y="1371173"/>
            <a:ext cx="2510323" cy="1707426"/>
          </a:xfrm>
          <a:prstGeom prst="rect">
            <a:avLst/>
          </a:prstGeom>
          <a:effectLst>
            <a:outerShdw blurRad="177800" dist="165100" dir="2700000" algn="tl" rotWithShape="0">
              <a:srgbClr val="000000">
                <a:alpha val="43000"/>
              </a:srgbClr>
            </a:outerShdw>
          </a:effectLst>
        </p:spPr>
      </p:pic>
      <p:sp>
        <p:nvSpPr>
          <p:cNvPr id="13" name="TextBox 12"/>
          <p:cNvSpPr txBox="1"/>
          <p:nvPr/>
        </p:nvSpPr>
        <p:spPr>
          <a:xfrm>
            <a:off x="7723556" y="-7255"/>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720213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0" name="Straight Connector 189"/>
          <p:cNvCxnSpPr>
            <a:stCxn id="149" idx="0"/>
          </p:cNvCxnSpPr>
          <p:nvPr/>
        </p:nvCxnSpPr>
        <p:spPr>
          <a:xfrm rot="16200000" flipH="1">
            <a:off x="4249147" y="4705130"/>
            <a:ext cx="1589" cy="2127083"/>
          </a:xfrm>
          <a:prstGeom prst="line">
            <a:avLst/>
          </a:prstGeom>
          <a:ln w="50800" cap="flat" cmpd="sng" algn="ctr">
            <a:solidFill>
              <a:srgbClr val="8DF32D"/>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3191210" y="5857858"/>
            <a:ext cx="1668851" cy="1589"/>
          </a:xfrm>
          <a:prstGeom prst="line">
            <a:avLst/>
          </a:prstGeom>
          <a:ln w="50800" cap="flat" cmpd="sng" algn="ctr">
            <a:solidFill>
              <a:srgbClr val="8DF32D"/>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7" name="Picture 6" descr="FOCE_onBottom.jpg"/>
          <p:cNvPicPr>
            <a:picLocks noChangeAspect="1"/>
          </p:cNvPicPr>
          <p:nvPr/>
        </p:nvPicPr>
        <p:blipFill>
          <a:blip r:embed="rId2"/>
          <a:stretch>
            <a:fillRect/>
          </a:stretch>
        </p:blipFill>
        <p:spPr>
          <a:xfrm>
            <a:off x="1939631" y="1391200"/>
            <a:ext cx="4907652" cy="1520009"/>
          </a:xfrm>
          <a:prstGeom prst="rect">
            <a:avLst/>
          </a:prstGeom>
        </p:spPr>
      </p:pic>
      <p:grpSp>
        <p:nvGrpSpPr>
          <p:cNvPr id="23" name="Group 22"/>
          <p:cNvGrpSpPr/>
          <p:nvPr/>
        </p:nvGrpSpPr>
        <p:grpSpPr>
          <a:xfrm>
            <a:off x="781880" y="3443689"/>
            <a:ext cx="1270760" cy="495891"/>
            <a:chOff x="666475" y="2545430"/>
            <a:chExt cx="1270760" cy="495891"/>
          </a:xfrm>
        </p:grpSpPr>
        <p:sp>
          <p:nvSpPr>
            <p:cNvPr id="8" name="Rectangle 7"/>
            <p:cNvSpPr/>
            <p:nvPr/>
          </p:nvSpPr>
          <p:spPr>
            <a:xfrm>
              <a:off x="667269" y="2545431"/>
              <a:ext cx="1269962" cy="49509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a:endCxn id="8" idx="1"/>
            </p:cNvCxnSpPr>
            <p:nvPr/>
          </p:nvCxnSpPr>
          <p:spPr>
            <a:xfrm rot="5400000" flipH="1" flipV="1">
              <a:off x="543496" y="2916753"/>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834875" y="2669205"/>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flipH="1" flipV="1">
              <a:off x="1102346" y="2916753"/>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flipV="1">
              <a:off x="1468267" y="2668410"/>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666475" y="3040527"/>
              <a:ext cx="1270758" cy="79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0800000">
              <a:off x="669653" y="2545431"/>
              <a:ext cx="1267582" cy="7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0" name="Straight Connector 19"/>
          <p:cNvCxnSpPr/>
          <p:nvPr/>
        </p:nvCxnSpPr>
        <p:spPr>
          <a:xfrm rot="5400000">
            <a:off x="1762030" y="2529143"/>
            <a:ext cx="785697" cy="764131"/>
          </a:xfrm>
          <a:prstGeom prst="line">
            <a:avLst/>
          </a:prstGeom>
          <a:ln>
            <a:solidFill>
              <a:schemeClr val="accent3"/>
            </a:solidFill>
            <a:tailEnd type="stealth" w="lg" len="lg"/>
          </a:ln>
        </p:spPr>
        <p:style>
          <a:lnRef idx="2">
            <a:schemeClr val="accent1"/>
          </a:lnRef>
          <a:fillRef idx="0">
            <a:schemeClr val="accent1"/>
          </a:fillRef>
          <a:effectRef idx="1">
            <a:schemeClr val="accent1"/>
          </a:effectRef>
          <a:fontRef idx="minor">
            <a:schemeClr val="tx1"/>
          </a:fontRef>
        </p:style>
      </p:cxnSp>
      <p:grpSp>
        <p:nvGrpSpPr>
          <p:cNvPr id="24" name="Group 23"/>
          <p:cNvGrpSpPr/>
          <p:nvPr/>
        </p:nvGrpSpPr>
        <p:grpSpPr>
          <a:xfrm rot="10800000">
            <a:off x="7047319" y="3519030"/>
            <a:ext cx="1270760" cy="495891"/>
            <a:chOff x="666475" y="2545430"/>
            <a:chExt cx="1270760" cy="495891"/>
          </a:xfrm>
        </p:grpSpPr>
        <p:sp>
          <p:nvSpPr>
            <p:cNvPr id="25" name="Rectangle 24"/>
            <p:cNvSpPr/>
            <p:nvPr/>
          </p:nvSpPr>
          <p:spPr>
            <a:xfrm>
              <a:off x="667269" y="2545431"/>
              <a:ext cx="1269962" cy="49509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p:cNvCxnSpPr>
              <a:endCxn id="25" idx="1"/>
            </p:cNvCxnSpPr>
            <p:nvPr/>
          </p:nvCxnSpPr>
          <p:spPr>
            <a:xfrm rot="5400000" flipH="1" flipV="1">
              <a:off x="543496" y="2916753"/>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834875" y="2669205"/>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1102346" y="2916753"/>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468267" y="2668410"/>
              <a:ext cx="247547" cy="158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666475" y="3040527"/>
              <a:ext cx="1270758" cy="79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0800000">
              <a:off x="669653" y="2545431"/>
              <a:ext cx="1267582" cy="7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70" name="Group 69"/>
          <p:cNvGrpSpPr/>
          <p:nvPr/>
        </p:nvGrpSpPr>
        <p:grpSpPr>
          <a:xfrm>
            <a:off x="3135143" y="3778574"/>
            <a:ext cx="2481526" cy="1237737"/>
            <a:chOff x="3534653" y="2545430"/>
            <a:chExt cx="1270760" cy="496688"/>
          </a:xfrm>
        </p:grpSpPr>
        <p:sp>
          <p:nvSpPr>
            <p:cNvPr id="37" name="Rectangle 36"/>
            <p:cNvSpPr/>
            <p:nvPr/>
          </p:nvSpPr>
          <p:spPr>
            <a:xfrm>
              <a:off x="3535448" y="2546229"/>
              <a:ext cx="1269962" cy="49509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5" name="Straight Connector 44"/>
            <p:cNvCxnSpPr/>
            <p:nvPr/>
          </p:nvCxnSpPr>
          <p:spPr>
            <a:xfrm rot="5400000">
              <a:off x="3669966" y="2794573"/>
              <a:ext cx="493502" cy="1588"/>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4172006" y="2791387"/>
              <a:ext cx="493502" cy="1588"/>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3534653" y="3041324"/>
              <a:ext cx="1270758" cy="79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10800000">
              <a:off x="3537831" y="2546228"/>
              <a:ext cx="1267582" cy="7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a:off x="3793744" y="2564378"/>
              <a:ext cx="45719" cy="457200"/>
              <a:chOff x="2701361" y="2957909"/>
              <a:chExt cx="45719" cy="457200"/>
            </a:xfrm>
          </p:grpSpPr>
          <p:grpSp>
            <p:nvGrpSpPr>
              <p:cNvPr id="50" name="Group 49"/>
              <p:cNvGrpSpPr/>
              <p:nvPr/>
            </p:nvGrpSpPr>
            <p:grpSpPr>
              <a:xfrm>
                <a:off x="2701361" y="2957909"/>
                <a:ext cx="45719" cy="227916"/>
                <a:chOff x="2701361" y="2957909"/>
                <a:chExt cx="45719" cy="317506"/>
              </a:xfrm>
              <a:solidFill>
                <a:schemeClr val="tx1"/>
              </a:solidFill>
            </p:grpSpPr>
            <p:sp>
              <p:nvSpPr>
                <p:cNvPr id="47" name="Chord 46"/>
                <p:cNvSpPr/>
                <p:nvPr/>
              </p:nvSpPr>
              <p:spPr>
                <a:xfrm>
                  <a:off x="2701361" y="2957909"/>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Chord 48"/>
                <p:cNvSpPr/>
                <p:nvPr/>
              </p:nvSpPr>
              <p:spPr>
                <a:xfrm flipV="1">
                  <a:off x="2701361" y="3116662"/>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2701361" y="3187193"/>
                <a:ext cx="45719" cy="227916"/>
                <a:chOff x="2701361" y="2957909"/>
                <a:chExt cx="45719" cy="317506"/>
              </a:xfrm>
              <a:solidFill>
                <a:schemeClr val="tx1"/>
              </a:solidFill>
            </p:grpSpPr>
            <p:sp>
              <p:nvSpPr>
                <p:cNvPr id="52" name="Chord 51"/>
                <p:cNvSpPr/>
                <p:nvPr/>
              </p:nvSpPr>
              <p:spPr>
                <a:xfrm>
                  <a:off x="2701361" y="2957909"/>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Chord 52"/>
                <p:cNvSpPr/>
                <p:nvPr/>
              </p:nvSpPr>
              <p:spPr>
                <a:xfrm flipV="1">
                  <a:off x="2701361" y="3116662"/>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2" name="Group 61"/>
            <p:cNvGrpSpPr/>
            <p:nvPr/>
          </p:nvGrpSpPr>
          <p:grpSpPr>
            <a:xfrm>
              <a:off x="4496012" y="2565857"/>
              <a:ext cx="45719" cy="455832"/>
              <a:chOff x="3006161" y="3262709"/>
              <a:chExt cx="45719" cy="455832"/>
            </a:xfrm>
          </p:grpSpPr>
          <p:grpSp>
            <p:nvGrpSpPr>
              <p:cNvPr id="54" name="Group 53"/>
              <p:cNvGrpSpPr/>
              <p:nvPr/>
            </p:nvGrpSpPr>
            <p:grpSpPr>
              <a:xfrm>
                <a:off x="3006161" y="3262709"/>
                <a:ext cx="45719" cy="227916"/>
                <a:chOff x="2701361" y="2957909"/>
                <a:chExt cx="45719" cy="317506"/>
              </a:xfrm>
              <a:solidFill>
                <a:schemeClr val="tx1"/>
              </a:solidFill>
            </p:grpSpPr>
            <p:sp>
              <p:nvSpPr>
                <p:cNvPr id="55" name="Chord 54"/>
                <p:cNvSpPr/>
                <p:nvPr/>
              </p:nvSpPr>
              <p:spPr>
                <a:xfrm>
                  <a:off x="2701361" y="2957909"/>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Chord 55"/>
                <p:cNvSpPr/>
                <p:nvPr/>
              </p:nvSpPr>
              <p:spPr>
                <a:xfrm flipV="1">
                  <a:off x="2701361" y="3116662"/>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3006161" y="3490625"/>
                <a:ext cx="45719" cy="227916"/>
                <a:chOff x="2701361" y="2957909"/>
                <a:chExt cx="45719" cy="317506"/>
              </a:xfrm>
              <a:solidFill>
                <a:schemeClr val="tx1"/>
              </a:solidFill>
            </p:grpSpPr>
            <p:sp>
              <p:nvSpPr>
                <p:cNvPr id="58" name="Chord 57"/>
                <p:cNvSpPr/>
                <p:nvPr/>
              </p:nvSpPr>
              <p:spPr>
                <a:xfrm>
                  <a:off x="2701361" y="2957909"/>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Chord 58"/>
                <p:cNvSpPr/>
                <p:nvPr/>
              </p:nvSpPr>
              <p:spPr>
                <a:xfrm flipV="1">
                  <a:off x="2701361" y="3116662"/>
                  <a:ext cx="45719" cy="158753"/>
                </a:xfrm>
                <a:prstGeom prst="chord">
                  <a:avLst/>
                </a:prstGeom>
                <a:grp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63" name="Rectangle 62"/>
            <p:cNvSpPr/>
            <p:nvPr/>
          </p:nvSpPr>
          <p:spPr>
            <a:xfrm>
              <a:off x="3666324" y="2769434"/>
              <a:ext cx="127420" cy="45719"/>
            </a:xfrm>
            <a:prstGeom prst="rec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Rectangle 63"/>
            <p:cNvSpPr/>
            <p:nvPr/>
          </p:nvSpPr>
          <p:spPr>
            <a:xfrm>
              <a:off x="4541731" y="2770913"/>
              <a:ext cx="127420" cy="45719"/>
            </a:xfrm>
            <a:prstGeom prst="rec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4" name="Straight Connector 73"/>
          <p:cNvCxnSpPr/>
          <p:nvPr/>
        </p:nvCxnSpPr>
        <p:spPr>
          <a:xfrm>
            <a:off x="2154879" y="3444486"/>
            <a:ext cx="914803" cy="334087"/>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16200000" flipH="1">
            <a:off x="2081302" y="4019992"/>
            <a:ext cx="1061956" cy="914803"/>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rot="5400000">
            <a:off x="3656750" y="3012869"/>
            <a:ext cx="1202804" cy="299321"/>
          </a:xfrm>
          <a:prstGeom prst="line">
            <a:avLst/>
          </a:prstGeom>
          <a:ln>
            <a:solidFill>
              <a:schemeClr val="accent3"/>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16200000" flipH="1">
            <a:off x="6439225" y="2836390"/>
            <a:ext cx="711154" cy="505042"/>
          </a:xfrm>
          <a:prstGeom prst="line">
            <a:avLst/>
          </a:prstGeom>
          <a:ln>
            <a:solidFill>
              <a:schemeClr val="accent3"/>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flipV="1">
            <a:off x="5692053" y="3519030"/>
            <a:ext cx="1278998" cy="244899"/>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rot="10800000" flipV="1">
            <a:off x="5692055" y="4014922"/>
            <a:ext cx="1278996" cy="99941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882285" y="887781"/>
            <a:ext cx="1019968"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Flotation</a:t>
            </a:r>
            <a:endParaRPr lang="en-US" dirty="0">
              <a:solidFill>
                <a:srgbClr val="FFFF00"/>
              </a:solidFill>
              <a:effectLst>
                <a:outerShdw blurRad="66675" dist="63500" dir="2700000" algn="tl" rotWithShape="0">
                  <a:srgbClr val="000000"/>
                </a:outerShdw>
              </a:effectLst>
            </a:endParaRPr>
          </a:p>
        </p:txBody>
      </p:sp>
      <p:cxnSp>
        <p:nvCxnSpPr>
          <p:cNvPr id="88" name="Straight Connector 87"/>
          <p:cNvCxnSpPr/>
          <p:nvPr/>
        </p:nvCxnSpPr>
        <p:spPr>
          <a:xfrm rot="5400000">
            <a:off x="4372933" y="1219309"/>
            <a:ext cx="1162298" cy="919152"/>
          </a:xfrm>
          <a:prstGeom prst="line">
            <a:avLst/>
          </a:prstGeom>
          <a:ln>
            <a:solidFill>
              <a:schemeClr val="accent3"/>
            </a:solidFill>
            <a:tailEnd type="stealth" w="lg" len="lg"/>
          </a:ln>
        </p:spPr>
        <p:style>
          <a:lnRef idx="2">
            <a:schemeClr val="accent1"/>
          </a:lnRef>
          <a:fillRef idx="0">
            <a:schemeClr val="accent1"/>
          </a:fillRef>
          <a:effectRef idx="1">
            <a:schemeClr val="accent1"/>
          </a:effectRef>
          <a:fontRef idx="minor">
            <a:schemeClr val="tx1"/>
          </a:fontRef>
        </p:style>
      </p:cxnSp>
      <p:sp>
        <p:nvSpPr>
          <p:cNvPr id="90" name="TextBox 89"/>
          <p:cNvSpPr txBox="1"/>
          <p:nvPr/>
        </p:nvSpPr>
        <p:spPr>
          <a:xfrm>
            <a:off x="463142" y="2798157"/>
            <a:ext cx="1223412" cy="646331"/>
          </a:xfrm>
          <a:prstGeom prst="rect">
            <a:avLst/>
          </a:prstGeom>
          <a:noFill/>
        </p:spPr>
        <p:txBody>
          <a:bodyPr wrap="none" rtlCol="0">
            <a:spAutoFit/>
          </a:bodyPr>
          <a:lstStyle/>
          <a:p>
            <a:pPr algn="ctr"/>
            <a:r>
              <a:rPr lang="en-US" dirty="0" smtClean="0">
                <a:solidFill>
                  <a:srgbClr val="FFFF00"/>
                </a:solidFill>
                <a:effectLst>
                  <a:outerShdw blurRad="66675" dist="63500" dir="2700000" algn="tl" rotWithShape="0">
                    <a:srgbClr val="000000"/>
                  </a:outerShdw>
                </a:effectLst>
              </a:rPr>
              <a:t>Time Delay</a:t>
            </a:r>
          </a:p>
          <a:p>
            <a:pPr algn="ctr"/>
            <a:r>
              <a:rPr lang="en-US" dirty="0" smtClean="0">
                <a:solidFill>
                  <a:srgbClr val="FFFF00"/>
                </a:solidFill>
                <a:effectLst>
                  <a:outerShdw blurRad="66675" dist="63500" dir="2700000" algn="tl" rotWithShape="0">
                    <a:srgbClr val="000000"/>
                  </a:outerShdw>
                </a:effectLst>
              </a:rPr>
              <a:t>Path</a:t>
            </a:r>
            <a:endParaRPr lang="en-US" dirty="0">
              <a:solidFill>
                <a:srgbClr val="FFFF00"/>
              </a:solidFill>
              <a:effectLst>
                <a:outerShdw blurRad="66675" dist="63500" dir="2700000" algn="tl" rotWithShape="0">
                  <a:srgbClr val="000000"/>
                </a:outerShdw>
              </a:effectLst>
            </a:endParaRPr>
          </a:p>
        </p:txBody>
      </p:sp>
      <p:grpSp>
        <p:nvGrpSpPr>
          <p:cNvPr id="95" name="Group 94"/>
          <p:cNvGrpSpPr/>
          <p:nvPr/>
        </p:nvGrpSpPr>
        <p:grpSpPr>
          <a:xfrm>
            <a:off x="4882920" y="3607943"/>
            <a:ext cx="122288" cy="357140"/>
            <a:chOff x="3194481" y="3320381"/>
            <a:chExt cx="122288" cy="357140"/>
          </a:xfrm>
          <a:solidFill>
            <a:schemeClr val="bg2">
              <a:lumMod val="75000"/>
            </a:schemeClr>
          </a:solidFill>
        </p:grpSpPr>
        <p:sp>
          <p:nvSpPr>
            <p:cNvPr id="93" name="Rectangle 92"/>
            <p:cNvSpPr/>
            <p:nvPr/>
          </p:nvSpPr>
          <p:spPr>
            <a:xfrm>
              <a:off x="3232765" y="3505047"/>
              <a:ext cx="45719" cy="172474"/>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Rectangle 93"/>
            <p:cNvSpPr/>
            <p:nvPr/>
          </p:nvSpPr>
          <p:spPr>
            <a:xfrm>
              <a:off x="3194481" y="3320381"/>
              <a:ext cx="122288" cy="184666"/>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3757395" y="3600003"/>
            <a:ext cx="122288" cy="357140"/>
            <a:chOff x="3194481" y="3320381"/>
            <a:chExt cx="122288" cy="357140"/>
          </a:xfrm>
          <a:solidFill>
            <a:schemeClr val="bg2">
              <a:lumMod val="75000"/>
            </a:schemeClr>
          </a:solidFill>
        </p:grpSpPr>
        <p:sp>
          <p:nvSpPr>
            <p:cNvPr id="97" name="Rectangle 96"/>
            <p:cNvSpPr/>
            <p:nvPr/>
          </p:nvSpPr>
          <p:spPr>
            <a:xfrm>
              <a:off x="3232765" y="3505047"/>
              <a:ext cx="45719" cy="172474"/>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Rectangle 97"/>
            <p:cNvSpPr/>
            <p:nvPr/>
          </p:nvSpPr>
          <p:spPr>
            <a:xfrm>
              <a:off x="3194481" y="3320381"/>
              <a:ext cx="122288" cy="184666"/>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9" name="Group 98"/>
          <p:cNvGrpSpPr/>
          <p:nvPr/>
        </p:nvGrpSpPr>
        <p:grpSpPr>
          <a:xfrm flipV="1">
            <a:off x="3757395" y="4837742"/>
            <a:ext cx="122288" cy="357140"/>
            <a:chOff x="3194481" y="3320381"/>
            <a:chExt cx="122288" cy="357140"/>
          </a:xfrm>
          <a:solidFill>
            <a:schemeClr val="bg2">
              <a:lumMod val="75000"/>
            </a:schemeClr>
          </a:solidFill>
        </p:grpSpPr>
        <p:sp>
          <p:nvSpPr>
            <p:cNvPr id="100" name="Rectangle 99"/>
            <p:cNvSpPr/>
            <p:nvPr/>
          </p:nvSpPr>
          <p:spPr>
            <a:xfrm>
              <a:off x="3232765" y="3505047"/>
              <a:ext cx="45719" cy="172474"/>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100"/>
            <p:cNvSpPr/>
            <p:nvPr/>
          </p:nvSpPr>
          <p:spPr>
            <a:xfrm>
              <a:off x="3194481" y="3320381"/>
              <a:ext cx="122288" cy="184666"/>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2" name="Group 101"/>
          <p:cNvGrpSpPr/>
          <p:nvPr/>
        </p:nvGrpSpPr>
        <p:grpSpPr>
          <a:xfrm flipV="1">
            <a:off x="4860061" y="4837742"/>
            <a:ext cx="122288" cy="357140"/>
            <a:chOff x="3194481" y="3320381"/>
            <a:chExt cx="122288" cy="357140"/>
          </a:xfrm>
          <a:solidFill>
            <a:schemeClr val="bg2">
              <a:lumMod val="75000"/>
            </a:schemeClr>
          </a:solidFill>
        </p:grpSpPr>
        <p:sp>
          <p:nvSpPr>
            <p:cNvPr id="103" name="Rectangle 102"/>
            <p:cNvSpPr/>
            <p:nvPr/>
          </p:nvSpPr>
          <p:spPr>
            <a:xfrm>
              <a:off x="3232765" y="3505047"/>
              <a:ext cx="45719" cy="172474"/>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Rectangle 103"/>
            <p:cNvSpPr/>
            <p:nvPr/>
          </p:nvSpPr>
          <p:spPr>
            <a:xfrm>
              <a:off x="3194481" y="3320381"/>
              <a:ext cx="122288" cy="184666"/>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3" name="Group 112"/>
          <p:cNvGrpSpPr/>
          <p:nvPr/>
        </p:nvGrpSpPr>
        <p:grpSpPr>
          <a:xfrm rot="16200000">
            <a:off x="5251737" y="4867571"/>
            <a:ext cx="197681" cy="528651"/>
            <a:chOff x="5480017" y="5359936"/>
            <a:chExt cx="197681" cy="528651"/>
          </a:xfrm>
        </p:grpSpPr>
        <p:sp>
          <p:nvSpPr>
            <p:cNvPr id="109" name="Rectangle 108"/>
            <p:cNvSpPr/>
            <p:nvPr/>
          </p:nvSpPr>
          <p:spPr>
            <a:xfrm>
              <a:off x="5518302" y="5716113"/>
              <a:ext cx="45719" cy="172474"/>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Rectangle 109"/>
            <p:cNvSpPr/>
            <p:nvPr/>
          </p:nvSpPr>
          <p:spPr>
            <a:xfrm>
              <a:off x="5480017" y="5359936"/>
              <a:ext cx="197681" cy="419753"/>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4" name="Group 113"/>
          <p:cNvGrpSpPr/>
          <p:nvPr/>
        </p:nvGrpSpPr>
        <p:grpSpPr>
          <a:xfrm rot="16200000">
            <a:off x="4224268" y="4772231"/>
            <a:ext cx="161825" cy="683477"/>
            <a:chOff x="4521401" y="5211206"/>
            <a:chExt cx="161825" cy="683477"/>
          </a:xfrm>
        </p:grpSpPr>
        <p:sp>
          <p:nvSpPr>
            <p:cNvPr id="115" name="Rectangle 114"/>
            <p:cNvSpPr/>
            <p:nvPr/>
          </p:nvSpPr>
          <p:spPr>
            <a:xfrm>
              <a:off x="4572063" y="5564611"/>
              <a:ext cx="60500" cy="330072"/>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 name="Rectangle 115"/>
            <p:cNvSpPr/>
            <p:nvPr/>
          </p:nvSpPr>
          <p:spPr>
            <a:xfrm>
              <a:off x="4521401" y="5211206"/>
              <a:ext cx="161825" cy="568484"/>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9" name="TextBox 118"/>
          <p:cNvSpPr txBox="1"/>
          <p:nvPr/>
        </p:nvSpPr>
        <p:spPr>
          <a:xfrm>
            <a:off x="3532513" y="5101015"/>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120" name="TextBox 119"/>
          <p:cNvSpPr txBox="1"/>
          <p:nvPr/>
        </p:nvSpPr>
        <p:spPr>
          <a:xfrm>
            <a:off x="4646919" y="3304057"/>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121" name="TextBox 120"/>
          <p:cNvSpPr txBox="1"/>
          <p:nvPr/>
        </p:nvSpPr>
        <p:spPr>
          <a:xfrm>
            <a:off x="3505491" y="3304057"/>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122" name="TextBox 121"/>
          <p:cNvSpPr txBox="1"/>
          <p:nvPr/>
        </p:nvSpPr>
        <p:spPr>
          <a:xfrm>
            <a:off x="4635179" y="5083719"/>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123" name="TextBox 122"/>
          <p:cNvSpPr txBox="1"/>
          <p:nvPr/>
        </p:nvSpPr>
        <p:spPr>
          <a:xfrm>
            <a:off x="4009526" y="3843271"/>
            <a:ext cx="563375" cy="369332"/>
          </a:xfrm>
          <a:prstGeom prst="rect">
            <a:avLst/>
          </a:prstGeom>
          <a:noFill/>
        </p:spPr>
        <p:txBody>
          <a:bodyPr wrap="none" rtlCol="0">
            <a:spAutoFit/>
          </a:bodyPr>
          <a:lstStyle/>
          <a:p>
            <a:r>
              <a:rPr lang="en-US" dirty="0" smtClean="0"/>
              <a:t>CTD</a:t>
            </a:r>
            <a:endParaRPr lang="en-US" dirty="0"/>
          </a:p>
        </p:txBody>
      </p:sp>
      <p:sp>
        <p:nvSpPr>
          <p:cNvPr id="124" name="TextBox 123"/>
          <p:cNvSpPr txBox="1"/>
          <p:nvPr/>
        </p:nvSpPr>
        <p:spPr>
          <a:xfrm>
            <a:off x="3972382" y="5083719"/>
            <a:ext cx="56337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CTD</a:t>
            </a:r>
            <a:endParaRPr lang="en-US" dirty="0">
              <a:solidFill>
                <a:srgbClr val="FFFF00"/>
              </a:solidFill>
              <a:effectLst>
                <a:outerShdw blurRad="66675" dist="63500" dir="2700000" algn="tl" rotWithShape="0">
                  <a:srgbClr val="000000"/>
                </a:outerShdw>
              </a:effectLst>
            </a:endParaRPr>
          </a:p>
        </p:txBody>
      </p:sp>
      <p:sp>
        <p:nvSpPr>
          <p:cNvPr id="125" name="TextBox 124"/>
          <p:cNvSpPr txBox="1"/>
          <p:nvPr/>
        </p:nvSpPr>
        <p:spPr>
          <a:xfrm>
            <a:off x="5190536" y="5128719"/>
            <a:ext cx="69682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pCO2</a:t>
            </a:r>
            <a:endParaRPr lang="en-US" dirty="0">
              <a:solidFill>
                <a:srgbClr val="FFFF00"/>
              </a:solidFill>
              <a:effectLst>
                <a:outerShdw blurRad="66675" dist="63500" dir="2700000" algn="tl" rotWithShape="0">
                  <a:srgbClr val="000000"/>
                </a:outerShdw>
              </a:effectLst>
            </a:endParaRPr>
          </a:p>
        </p:txBody>
      </p:sp>
      <p:sp>
        <p:nvSpPr>
          <p:cNvPr id="126" name="TextBox 125"/>
          <p:cNvSpPr txBox="1"/>
          <p:nvPr/>
        </p:nvSpPr>
        <p:spPr>
          <a:xfrm>
            <a:off x="3093379" y="3944891"/>
            <a:ext cx="607859" cy="369332"/>
          </a:xfrm>
          <a:prstGeom prst="rect">
            <a:avLst/>
          </a:prstGeom>
          <a:noFill/>
        </p:spPr>
        <p:txBody>
          <a:bodyPr wrap="none" rtlCol="0">
            <a:spAutoFit/>
          </a:bodyPr>
          <a:lstStyle/>
          <a:p>
            <a:r>
              <a:rPr lang="en-US" dirty="0" smtClean="0"/>
              <a:t>Fans</a:t>
            </a:r>
            <a:endParaRPr lang="en-US" dirty="0"/>
          </a:p>
        </p:txBody>
      </p:sp>
      <p:sp>
        <p:nvSpPr>
          <p:cNvPr id="127" name="TextBox 126"/>
          <p:cNvSpPr txBox="1"/>
          <p:nvPr/>
        </p:nvSpPr>
        <p:spPr>
          <a:xfrm>
            <a:off x="5069754" y="3983722"/>
            <a:ext cx="607859" cy="369332"/>
          </a:xfrm>
          <a:prstGeom prst="rect">
            <a:avLst/>
          </a:prstGeom>
          <a:noFill/>
        </p:spPr>
        <p:txBody>
          <a:bodyPr wrap="none" rtlCol="0">
            <a:spAutoFit/>
          </a:bodyPr>
          <a:lstStyle/>
          <a:p>
            <a:r>
              <a:rPr lang="en-US" dirty="0" smtClean="0"/>
              <a:t>Fans</a:t>
            </a:r>
            <a:endParaRPr lang="en-US" dirty="0"/>
          </a:p>
        </p:txBody>
      </p:sp>
      <p:grpSp>
        <p:nvGrpSpPr>
          <p:cNvPr id="132" name="Group 131"/>
          <p:cNvGrpSpPr/>
          <p:nvPr/>
        </p:nvGrpSpPr>
        <p:grpSpPr>
          <a:xfrm rot="16200000" flipV="1">
            <a:off x="3308637" y="4915630"/>
            <a:ext cx="122288" cy="357140"/>
            <a:chOff x="3194481" y="3320381"/>
            <a:chExt cx="122288" cy="357140"/>
          </a:xfrm>
          <a:solidFill>
            <a:schemeClr val="bg2">
              <a:lumMod val="75000"/>
            </a:schemeClr>
          </a:solidFill>
        </p:grpSpPr>
        <p:sp>
          <p:nvSpPr>
            <p:cNvPr id="133" name="Rectangle 132"/>
            <p:cNvSpPr/>
            <p:nvPr/>
          </p:nvSpPr>
          <p:spPr>
            <a:xfrm>
              <a:off x="3232765" y="3505047"/>
              <a:ext cx="45719" cy="172474"/>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4" name="Rectangle 133"/>
            <p:cNvSpPr/>
            <p:nvPr/>
          </p:nvSpPr>
          <p:spPr>
            <a:xfrm>
              <a:off x="3194481" y="3320381"/>
              <a:ext cx="122288" cy="184666"/>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5" name="TextBox 134"/>
          <p:cNvSpPr txBox="1"/>
          <p:nvPr/>
        </p:nvSpPr>
        <p:spPr>
          <a:xfrm>
            <a:off x="3152506" y="5083719"/>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cxnSp>
        <p:nvCxnSpPr>
          <p:cNvPr id="138" name="Straight Connector 137"/>
          <p:cNvCxnSpPr/>
          <p:nvPr/>
        </p:nvCxnSpPr>
        <p:spPr>
          <a:xfrm>
            <a:off x="3841398" y="1072448"/>
            <a:ext cx="363123" cy="318753"/>
          </a:xfrm>
          <a:prstGeom prst="line">
            <a:avLst/>
          </a:prstGeom>
          <a:ln>
            <a:solidFill>
              <a:schemeClr val="accent3"/>
            </a:solidFill>
            <a:tailEnd type="stealth" w="lg" len="lg"/>
          </a:ln>
        </p:spPr>
        <p:style>
          <a:lnRef idx="2">
            <a:schemeClr val="accent1"/>
          </a:lnRef>
          <a:fillRef idx="0">
            <a:schemeClr val="accent1"/>
          </a:fillRef>
          <a:effectRef idx="1">
            <a:schemeClr val="accent1"/>
          </a:effectRef>
          <a:fontRef idx="minor">
            <a:schemeClr val="tx1"/>
          </a:fontRef>
        </p:style>
      </p:cxnSp>
      <p:sp>
        <p:nvSpPr>
          <p:cNvPr id="141" name="TextBox 140"/>
          <p:cNvSpPr txBox="1"/>
          <p:nvPr/>
        </p:nvSpPr>
        <p:spPr>
          <a:xfrm>
            <a:off x="5442429" y="887781"/>
            <a:ext cx="73030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Hatch</a:t>
            </a:r>
            <a:endParaRPr lang="en-US" dirty="0">
              <a:solidFill>
                <a:srgbClr val="FFFF00"/>
              </a:solidFill>
              <a:effectLst>
                <a:outerShdw blurRad="66675" dist="63500" dir="2700000" algn="tl" rotWithShape="0">
                  <a:srgbClr val="000000"/>
                </a:outerShdw>
              </a:effectLst>
            </a:endParaRPr>
          </a:p>
        </p:txBody>
      </p:sp>
      <p:sp>
        <p:nvSpPr>
          <p:cNvPr id="145" name="Oval 144"/>
          <p:cNvSpPr/>
          <p:nvPr/>
        </p:nvSpPr>
        <p:spPr>
          <a:xfrm>
            <a:off x="4137552" y="5958601"/>
            <a:ext cx="427933" cy="4089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6" name="Rectangle 145"/>
          <p:cNvSpPr/>
          <p:nvPr/>
        </p:nvSpPr>
        <p:spPr>
          <a:xfrm>
            <a:off x="5300178" y="5663274"/>
            <a:ext cx="536806" cy="33365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7" name="Rectangle 146"/>
          <p:cNvSpPr/>
          <p:nvPr/>
        </p:nvSpPr>
        <p:spPr>
          <a:xfrm>
            <a:off x="5300177" y="6149324"/>
            <a:ext cx="536806" cy="33365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8" name="Block Arc 147"/>
          <p:cNvSpPr/>
          <p:nvPr/>
        </p:nvSpPr>
        <p:spPr>
          <a:xfrm rot="16352672">
            <a:off x="2760762" y="5749284"/>
            <a:ext cx="363218" cy="418634"/>
          </a:xfrm>
          <a:prstGeom prst="blockArc">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4" name="Oval 143"/>
          <p:cNvSpPr/>
          <p:nvPr/>
        </p:nvSpPr>
        <p:spPr>
          <a:xfrm>
            <a:off x="2777404" y="5958601"/>
            <a:ext cx="427933" cy="4089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2" name="Rectangle 141"/>
          <p:cNvSpPr/>
          <p:nvPr/>
        </p:nvSpPr>
        <p:spPr>
          <a:xfrm>
            <a:off x="2993136" y="5958601"/>
            <a:ext cx="1358383" cy="40899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9" name="Rectangle 148"/>
          <p:cNvSpPr/>
          <p:nvPr/>
        </p:nvSpPr>
        <p:spPr>
          <a:xfrm>
            <a:off x="2939961" y="5767877"/>
            <a:ext cx="492879" cy="8998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0" name="TextBox 149"/>
          <p:cNvSpPr txBox="1"/>
          <p:nvPr/>
        </p:nvSpPr>
        <p:spPr>
          <a:xfrm>
            <a:off x="7145934" y="2873494"/>
            <a:ext cx="1223412" cy="646331"/>
          </a:xfrm>
          <a:prstGeom prst="rect">
            <a:avLst/>
          </a:prstGeom>
          <a:noFill/>
        </p:spPr>
        <p:txBody>
          <a:bodyPr wrap="none" rtlCol="0">
            <a:spAutoFit/>
          </a:bodyPr>
          <a:lstStyle/>
          <a:p>
            <a:pPr algn="ctr"/>
            <a:r>
              <a:rPr lang="en-US" dirty="0" smtClean="0">
                <a:solidFill>
                  <a:srgbClr val="FFFF00"/>
                </a:solidFill>
                <a:effectLst>
                  <a:outerShdw blurRad="66675" dist="63500" dir="2700000" algn="tl" rotWithShape="0">
                    <a:srgbClr val="000000"/>
                  </a:outerShdw>
                </a:effectLst>
              </a:rPr>
              <a:t>Time Delay</a:t>
            </a:r>
          </a:p>
          <a:p>
            <a:pPr algn="ctr"/>
            <a:r>
              <a:rPr lang="en-US" dirty="0" smtClean="0">
                <a:solidFill>
                  <a:srgbClr val="FFFF00"/>
                </a:solidFill>
                <a:effectLst>
                  <a:outerShdw blurRad="66675" dist="63500" dir="2700000" algn="tl" rotWithShape="0">
                    <a:srgbClr val="000000"/>
                  </a:outerShdw>
                </a:effectLst>
              </a:rPr>
              <a:t>Path</a:t>
            </a:r>
            <a:endParaRPr lang="en-US" dirty="0">
              <a:solidFill>
                <a:srgbClr val="FFFF00"/>
              </a:solidFill>
              <a:effectLst>
                <a:outerShdw blurRad="66675" dist="63500" dir="2700000" algn="tl" rotWithShape="0">
                  <a:srgbClr val="000000"/>
                </a:outerShdw>
              </a:effectLst>
            </a:endParaRPr>
          </a:p>
        </p:txBody>
      </p:sp>
      <p:cxnSp>
        <p:nvCxnSpPr>
          <p:cNvPr id="152" name="Straight Arrow Connector 151"/>
          <p:cNvCxnSpPr/>
          <p:nvPr/>
        </p:nvCxnSpPr>
        <p:spPr>
          <a:xfrm flipV="1">
            <a:off x="2111659" y="903111"/>
            <a:ext cx="4907652" cy="17318"/>
          </a:xfrm>
          <a:prstGeom prst="straightConnector1">
            <a:avLst/>
          </a:prstGeom>
          <a:ln>
            <a:solidFill>
              <a:srgbClr val="FFFF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3730373" y="307105"/>
            <a:ext cx="1310425" cy="461665"/>
          </a:xfrm>
          <a:prstGeom prst="rect">
            <a:avLst/>
          </a:prstGeom>
          <a:noFill/>
        </p:spPr>
        <p:txBody>
          <a:bodyPr wrap="none" rtlCol="0">
            <a:spAutoFit/>
          </a:bodyPr>
          <a:lstStyle/>
          <a:p>
            <a:r>
              <a:rPr lang="en-US" sz="2400" dirty="0" smtClean="0">
                <a:solidFill>
                  <a:srgbClr val="FFFF00"/>
                </a:solidFill>
                <a:effectLst>
                  <a:outerShdw blurRad="66675" dist="63500" dir="2700000" algn="tl" rotWithShape="0">
                    <a:srgbClr val="000000"/>
                  </a:outerShdw>
                </a:effectLst>
              </a:rPr>
              <a:t>9 Meters</a:t>
            </a:r>
            <a:endParaRPr lang="en-US" sz="2400" dirty="0">
              <a:solidFill>
                <a:srgbClr val="FFFF00"/>
              </a:solidFill>
              <a:effectLst>
                <a:outerShdw blurRad="66675" dist="63500" dir="2700000" algn="tl" rotWithShape="0">
                  <a:srgbClr val="000000"/>
                </a:outerShdw>
              </a:effectLst>
            </a:endParaRPr>
          </a:p>
        </p:txBody>
      </p:sp>
      <p:sp>
        <p:nvSpPr>
          <p:cNvPr id="158" name="TextBox 157"/>
          <p:cNvSpPr txBox="1"/>
          <p:nvPr/>
        </p:nvSpPr>
        <p:spPr>
          <a:xfrm>
            <a:off x="4108491" y="3409241"/>
            <a:ext cx="486056"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1m</a:t>
            </a:r>
            <a:endParaRPr lang="en-US" dirty="0">
              <a:solidFill>
                <a:srgbClr val="FFFF00"/>
              </a:solidFill>
              <a:effectLst>
                <a:outerShdw blurRad="66675" dist="63500" dir="2700000" algn="tl" rotWithShape="0">
                  <a:srgbClr val="000000"/>
                </a:outerShdw>
              </a:effectLst>
            </a:endParaRPr>
          </a:p>
        </p:txBody>
      </p:sp>
      <p:sp>
        <p:nvSpPr>
          <p:cNvPr id="159" name="TextBox 158"/>
          <p:cNvSpPr txBox="1"/>
          <p:nvPr/>
        </p:nvSpPr>
        <p:spPr>
          <a:xfrm>
            <a:off x="5644333" y="4155807"/>
            <a:ext cx="486056"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1m</a:t>
            </a:r>
            <a:endParaRPr lang="en-US" dirty="0">
              <a:solidFill>
                <a:srgbClr val="FFFF00"/>
              </a:solidFill>
              <a:effectLst>
                <a:outerShdw blurRad="66675" dist="63500" dir="2700000" algn="tl" rotWithShape="0">
                  <a:srgbClr val="000000"/>
                </a:outerShdw>
              </a:effectLst>
            </a:endParaRPr>
          </a:p>
        </p:txBody>
      </p:sp>
      <p:cxnSp>
        <p:nvCxnSpPr>
          <p:cNvPr id="177" name="Straight Connector 176"/>
          <p:cNvCxnSpPr/>
          <p:nvPr/>
        </p:nvCxnSpPr>
        <p:spPr>
          <a:xfrm rot="16200000" flipH="1">
            <a:off x="6006306" y="5663676"/>
            <a:ext cx="332850" cy="2"/>
          </a:xfrm>
          <a:prstGeom prst="line">
            <a:avLst/>
          </a:prstGeom>
          <a:ln w="95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a:endCxn id="146" idx="3"/>
          </p:cNvCxnSpPr>
          <p:nvPr/>
        </p:nvCxnSpPr>
        <p:spPr>
          <a:xfrm rot="10800000">
            <a:off x="5836984" y="5830100"/>
            <a:ext cx="335748" cy="1"/>
          </a:xfrm>
          <a:prstGeom prst="line">
            <a:avLst/>
          </a:prstGeom>
          <a:ln w="95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860061" y="6366002"/>
            <a:ext cx="440117" cy="1590"/>
          </a:xfrm>
          <a:prstGeom prst="line">
            <a:avLst/>
          </a:prstGeom>
          <a:ln w="50800" cap="flat" cmpd="sng" algn="ctr">
            <a:solidFill>
              <a:srgbClr val="8DF32D"/>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6" name="Straight Connector 195"/>
          <p:cNvCxnSpPr/>
          <p:nvPr/>
        </p:nvCxnSpPr>
        <p:spPr>
          <a:xfrm rot="16200000" flipH="1">
            <a:off x="4591673" y="6096104"/>
            <a:ext cx="537496" cy="5488"/>
          </a:xfrm>
          <a:prstGeom prst="line">
            <a:avLst/>
          </a:prstGeom>
          <a:ln w="50800" cap="flat" cmpd="sng" algn="ctr">
            <a:solidFill>
              <a:srgbClr val="8DF32D"/>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0" name="Straight Connector 199"/>
          <p:cNvCxnSpPr>
            <a:endCxn id="147" idx="3"/>
          </p:cNvCxnSpPr>
          <p:nvPr/>
        </p:nvCxnSpPr>
        <p:spPr>
          <a:xfrm rot="10800000">
            <a:off x="5836983" y="6316149"/>
            <a:ext cx="533146" cy="1588"/>
          </a:xfrm>
          <a:prstGeom prst="line">
            <a:avLst/>
          </a:prstGeom>
          <a:ln w="95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21" name="TextBox 220"/>
          <p:cNvSpPr txBox="1"/>
          <p:nvPr/>
        </p:nvSpPr>
        <p:spPr>
          <a:xfrm>
            <a:off x="5265146" y="5627592"/>
            <a:ext cx="607859" cy="369332"/>
          </a:xfrm>
          <a:prstGeom prst="rect">
            <a:avLst/>
          </a:prstGeom>
          <a:noFill/>
        </p:spPr>
        <p:txBody>
          <a:bodyPr wrap="none" rtlCol="0">
            <a:spAutoFit/>
          </a:bodyPr>
          <a:lstStyle/>
          <a:p>
            <a:r>
              <a:rPr lang="en-US" dirty="0" err="1" smtClean="0"/>
              <a:t>JBox</a:t>
            </a:r>
            <a:endParaRPr lang="en-US" dirty="0"/>
          </a:p>
        </p:txBody>
      </p:sp>
      <p:sp>
        <p:nvSpPr>
          <p:cNvPr id="222" name="TextBox 221"/>
          <p:cNvSpPr txBox="1"/>
          <p:nvPr/>
        </p:nvSpPr>
        <p:spPr>
          <a:xfrm>
            <a:off x="5279502" y="6131083"/>
            <a:ext cx="607859" cy="369332"/>
          </a:xfrm>
          <a:prstGeom prst="rect">
            <a:avLst/>
          </a:prstGeom>
          <a:noFill/>
        </p:spPr>
        <p:txBody>
          <a:bodyPr wrap="none" rtlCol="0">
            <a:spAutoFit/>
          </a:bodyPr>
          <a:lstStyle/>
          <a:p>
            <a:r>
              <a:rPr lang="en-US" dirty="0" err="1" smtClean="0"/>
              <a:t>JBox</a:t>
            </a:r>
            <a:endParaRPr lang="en-US" dirty="0"/>
          </a:p>
        </p:txBody>
      </p:sp>
      <p:sp>
        <p:nvSpPr>
          <p:cNvPr id="223" name="TextBox 222"/>
          <p:cNvSpPr txBox="1"/>
          <p:nvPr/>
        </p:nvSpPr>
        <p:spPr>
          <a:xfrm>
            <a:off x="3086362" y="5964658"/>
            <a:ext cx="1109461" cy="369332"/>
          </a:xfrm>
          <a:prstGeom prst="rect">
            <a:avLst/>
          </a:prstGeom>
          <a:noFill/>
        </p:spPr>
        <p:txBody>
          <a:bodyPr wrap="none" rtlCol="0">
            <a:spAutoFit/>
          </a:bodyPr>
          <a:lstStyle/>
          <a:p>
            <a:r>
              <a:rPr lang="en-US" dirty="0" smtClean="0"/>
              <a:t>Main CPU</a:t>
            </a:r>
            <a:endParaRPr lang="en-US" dirty="0"/>
          </a:p>
        </p:txBody>
      </p:sp>
      <p:grpSp>
        <p:nvGrpSpPr>
          <p:cNvPr id="233" name="Group 232"/>
          <p:cNvGrpSpPr/>
          <p:nvPr/>
        </p:nvGrpSpPr>
        <p:grpSpPr>
          <a:xfrm>
            <a:off x="4279901" y="4120135"/>
            <a:ext cx="409575" cy="305636"/>
            <a:chOff x="7372351" y="4555110"/>
            <a:chExt cx="409575" cy="305636"/>
          </a:xfrm>
        </p:grpSpPr>
        <p:grpSp>
          <p:nvGrpSpPr>
            <p:cNvPr id="232" name="Group 231"/>
            <p:cNvGrpSpPr/>
            <p:nvPr/>
          </p:nvGrpSpPr>
          <p:grpSpPr>
            <a:xfrm rot="18925676">
              <a:off x="7372351" y="4657725"/>
              <a:ext cx="409575" cy="133350"/>
              <a:chOff x="7588250" y="5064125"/>
              <a:chExt cx="409575" cy="133350"/>
            </a:xfrm>
          </p:grpSpPr>
          <p:sp>
            <p:nvSpPr>
              <p:cNvPr id="231" name="Oval 230"/>
              <p:cNvSpPr/>
              <p:nvPr/>
            </p:nvSpPr>
            <p:spPr>
              <a:xfrm>
                <a:off x="7588250" y="5064125"/>
                <a:ext cx="142875" cy="13335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0" name="Rectangle 229"/>
              <p:cNvSpPr/>
              <p:nvPr/>
            </p:nvSpPr>
            <p:spPr>
              <a:xfrm>
                <a:off x="7645400" y="5064125"/>
                <a:ext cx="352425" cy="127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6" name="Group 225"/>
            <p:cNvGrpSpPr/>
            <p:nvPr/>
          </p:nvGrpSpPr>
          <p:grpSpPr>
            <a:xfrm rot="8110383">
              <a:off x="7418850" y="4555110"/>
              <a:ext cx="174075" cy="153236"/>
              <a:chOff x="7391719" y="4489329"/>
              <a:chExt cx="360698" cy="153236"/>
            </a:xfrm>
            <a:solidFill>
              <a:srgbClr val="FFFF00"/>
            </a:solidFill>
          </p:grpSpPr>
          <p:sp>
            <p:nvSpPr>
              <p:cNvPr id="225" name="Isosceles Triangle 224"/>
              <p:cNvSpPr/>
              <p:nvPr/>
            </p:nvSpPr>
            <p:spPr>
              <a:xfrm rot="16200000">
                <a:off x="7597358" y="4487506"/>
                <a:ext cx="153236" cy="156882"/>
              </a:xfrm>
              <a:prstGeom prst="triangl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4" name="Rectangle 223"/>
              <p:cNvSpPr/>
              <p:nvPr/>
            </p:nvSpPr>
            <p:spPr>
              <a:xfrm>
                <a:off x="7391719" y="4525139"/>
                <a:ext cx="291781" cy="7572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7" name="Group 226"/>
            <p:cNvGrpSpPr/>
            <p:nvPr/>
          </p:nvGrpSpPr>
          <p:grpSpPr>
            <a:xfrm rot="8110383">
              <a:off x="7571250" y="4707510"/>
              <a:ext cx="174075" cy="153236"/>
              <a:chOff x="7391719" y="4489329"/>
              <a:chExt cx="360698" cy="153236"/>
            </a:xfrm>
            <a:solidFill>
              <a:srgbClr val="FFFF00"/>
            </a:solidFill>
          </p:grpSpPr>
          <p:sp>
            <p:nvSpPr>
              <p:cNvPr id="228" name="Isosceles Triangle 227"/>
              <p:cNvSpPr/>
              <p:nvPr/>
            </p:nvSpPr>
            <p:spPr>
              <a:xfrm rot="16200000">
                <a:off x="7597358" y="4487506"/>
                <a:ext cx="153236" cy="156882"/>
              </a:xfrm>
              <a:prstGeom prst="triangl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9" name="Rectangle 228"/>
              <p:cNvSpPr/>
              <p:nvPr/>
            </p:nvSpPr>
            <p:spPr>
              <a:xfrm>
                <a:off x="7391719" y="4525139"/>
                <a:ext cx="291781" cy="7572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12" name="Group 111"/>
          <p:cNvGrpSpPr/>
          <p:nvPr/>
        </p:nvGrpSpPr>
        <p:grpSpPr>
          <a:xfrm rot="16200000">
            <a:off x="4258940" y="3531783"/>
            <a:ext cx="161825" cy="683477"/>
            <a:chOff x="4521401" y="5211206"/>
            <a:chExt cx="161825" cy="683477"/>
          </a:xfrm>
        </p:grpSpPr>
        <p:sp>
          <p:nvSpPr>
            <p:cNvPr id="106" name="Rectangle 105"/>
            <p:cNvSpPr/>
            <p:nvPr/>
          </p:nvSpPr>
          <p:spPr>
            <a:xfrm>
              <a:off x="4572063" y="5564611"/>
              <a:ext cx="60500" cy="330072"/>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Rectangle 106"/>
            <p:cNvSpPr/>
            <p:nvPr/>
          </p:nvSpPr>
          <p:spPr>
            <a:xfrm>
              <a:off x="4521401" y="5211206"/>
              <a:ext cx="161825" cy="568484"/>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6" name="TextBox 235"/>
          <p:cNvSpPr txBox="1"/>
          <p:nvPr/>
        </p:nvSpPr>
        <p:spPr>
          <a:xfrm>
            <a:off x="3955329" y="4329797"/>
            <a:ext cx="903876" cy="369332"/>
          </a:xfrm>
          <a:prstGeom prst="rect">
            <a:avLst/>
          </a:prstGeom>
          <a:noFill/>
        </p:spPr>
        <p:txBody>
          <a:bodyPr wrap="none" rtlCol="0">
            <a:spAutoFit/>
          </a:bodyPr>
          <a:lstStyle/>
          <a:p>
            <a:r>
              <a:rPr lang="en-US" dirty="0" smtClean="0"/>
              <a:t>Camera</a:t>
            </a:r>
            <a:endParaRPr lang="en-US" dirty="0"/>
          </a:p>
        </p:txBody>
      </p:sp>
      <p:sp>
        <p:nvSpPr>
          <p:cNvPr id="237" name="Right Arrow 236"/>
          <p:cNvSpPr/>
          <p:nvPr/>
        </p:nvSpPr>
        <p:spPr>
          <a:xfrm>
            <a:off x="381000" y="3473450"/>
            <a:ext cx="323850" cy="158750"/>
          </a:xfrm>
          <a:prstGeom prst="rightArrow">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8" name="Right Arrow 237"/>
          <p:cNvSpPr/>
          <p:nvPr/>
        </p:nvSpPr>
        <p:spPr>
          <a:xfrm rot="20233492">
            <a:off x="6201244" y="3929151"/>
            <a:ext cx="323850" cy="134306"/>
          </a:xfrm>
          <a:prstGeom prst="rightArrow">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9" name="Right Arrow 238"/>
          <p:cNvSpPr/>
          <p:nvPr/>
        </p:nvSpPr>
        <p:spPr>
          <a:xfrm rot="1769788">
            <a:off x="2406650" y="3873500"/>
            <a:ext cx="323850" cy="158750"/>
          </a:xfrm>
          <a:prstGeom prst="rightArrow">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0" name="Right Arrow 239"/>
          <p:cNvSpPr/>
          <p:nvPr/>
        </p:nvSpPr>
        <p:spPr>
          <a:xfrm>
            <a:off x="8426450" y="3810000"/>
            <a:ext cx="323850" cy="158750"/>
          </a:xfrm>
          <a:prstGeom prst="rightArrow">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1" name="Straight Connector 200"/>
          <p:cNvCxnSpPr/>
          <p:nvPr/>
        </p:nvCxnSpPr>
        <p:spPr>
          <a:xfrm rot="16200000" flipH="1">
            <a:off x="5948565" y="5894184"/>
            <a:ext cx="842049" cy="1079"/>
          </a:xfrm>
          <a:prstGeom prst="line">
            <a:avLst/>
          </a:prstGeom>
          <a:ln w="95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42" name="Straight Connector 241"/>
          <p:cNvCxnSpPr/>
          <p:nvPr/>
        </p:nvCxnSpPr>
        <p:spPr>
          <a:xfrm flipV="1">
            <a:off x="1460500" y="6175866"/>
            <a:ext cx="1274883" cy="2684"/>
          </a:xfrm>
          <a:prstGeom prst="line">
            <a:avLst/>
          </a:prstGeom>
          <a:ln w="50800" cap="flat" cmpd="sng" algn="ctr">
            <a:solidFill>
              <a:schemeClr val="accent6"/>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41" name="Rectangle 240"/>
          <p:cNvSpPr/>
          <p:nvPr/>
        </p:nvSpPr>
        <p:spPr>
          <a:xfrm>
            <a:off x="2692400" y="6121400"/>
            <a:ext cx="88900" cy="114300"/>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4" name="TextBox 243"/>
          <p:cNvSpPr txBox="1"/>
          <p:nvPr/>
        </p:nvSpPr>
        <p:spPr>
          <a:xfrm>
            <a:off x="755650" y="5683250"/>
            <a:ext cx="1033381"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To MARS</a:t>
            </a:r>
          </a:p>
          <a:p>
            <a:r>
              <a:rPr lang="en-US" dirty="0" smtClean="0">
                <a:solidFill>
                  <a:srgbClr val="FFFF00"/>
                </a:solidFill>
                <a:effectLst>
                  <a:outerShdw blurRad="66675" dist="63500" dir="2700000" algn="tl" rotWithShape="0">
                    <a:srgbClr val="000000"/>
                  </a:outerShdw>
                </a:effectLst>
              </a:rPr>
              <a:t>Node</a:t>
            </a:r>
            <a:endParaRPr lang="en-US" dirty="0">
              <a:solidFill>
                <a:srgbClr val="FFFF00"/>
              </a:solidFill>
              <a:effectLst>
                <a:outerShdw blurRad="66675" dist="63500" dir="2700000" algn="tl" rotWithShape="0">
                  <a:srgbClr val="000000"/>
                </a:outerShdw>
              </a:effectLst>
            </a:endParaRPr>
          </a:p>
        </p:txBody>
      </p:sp>
      <p:cxnSp>
        <p:nvCxnSpPr>
          <p:cNvPr id="153" name="Straight Connector 152"/>
          <p:cNvCxnSpPr/>
          <p:nvPr/>
        </p:nvCxnSpPr>
        <p:spPr>
          <a:xfrm rot="16200000" flipH="1">
            <a:off x="6006306" y="5339826"/>
            <a:ext cx="332850" cy="2"/>
          </a:xfrm>
          <a:prstGeom prst="line">
            <a:avLst/>
          </a:prstGeom>
          <a:ln w="9525"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rot="16200000" flipH="1">
            <a:off x="6203156" y="5314426"/>
            <a:ext cx="332850" cy="2"/>
          </a:xfrm>
          <a:prstGeom prst="line">
            <a:avLst/>
          </a:prstGeom>
          <a:ln w="9525"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36" name="TextBox 135"/>
          <p:cNvSpPr txBox="1"/>
          <p:nvPr/>
        </p:nvSpPr>
        <p:spPr>
          <a:xfrm>
            <a:off x="7812511" y="14718"/>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9837353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933" y="2590800"/>
            <a:ext cx="5943600"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70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4467" y="4378855"/>
            <a:ext cx="3200400" cy="224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704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0866" y="4370454"/>
            <a:ext cx="2556933" cy="219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7048" name="Text Box 8"/>
          <p:cNvSpPr txBox="1">
            <a:spLocks noChangeArrowheads="1"/>
          </p:cNvSpPr>
          <p:nvPr/>
        </p:nvSpPr>
        <p:spPr bwMode="auto">
          <a:xfrm>
            <a:off x="304800" y="1295401"/>
            <a:ext cx="8839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800" dirty="0" smtClean="0">
                <a:solidFill>
                  <a:srgbClr val="FFFF00"/>
                </a:solidFill>
                <a:effectLst>
                  <a:outerShdw blurRad="66675" dist="63500" dir="2700000" algn="tl" rotWithShape="0">
                    <a:srgbClr val="000000"/>
                  </a:outerShdw>
                </a:effectLst>
              </a:rPr>
              <a:t>Long </a:t>
            </a:r>
            <a:r>
              <a:rPr lang="en-US" sz="1800" dirty="0">
                <a:solidFill>
                  <a:srgbClr val="FFFF00"/>
                </a:solidFill>
                <a:effectLst>
                  <a:outerShdw blurRad="66675" dist="63500" dir="2700000" algn="tl" rotWithShape="0">
                    <a:srgbClr val="000000"/>
                  </a:outerShdw>
                </a:effectLst>
              </a:rPr>
              <a:t>arms to allow time for CO2 hydration to occur, slow flow rates through the system, sensing of external pH variations and feedback control to set a constant </a:t>
            </a:r>
            <a:r>
              <a:rPr lang="el-GR" sz="1800" dirty="0">
                <a:solidFill>
                  <a:srgbClr val="FFFF00"/>
                </a:solidFill>
                <a:effectLst>
                  <a:outerShdw blurRad="66675" dist="63500" dir="2700000" algn="tl" rotWithShape="0">
                    <a:srgbClr val="000000"/>
                  </a:outerShdw>
                </a:effectLst>
                <a:latin typeface="Times New Roman" charset="0"/>
                <a:cs typeface="Times New Roman" charset="0"/>
              </a:rPr>
              <a:t>Δ</a:t>
            </a:r>
            <a:r>
              <a:rPr lang="en-US" sz="1800" dirty="0">
                <a:solidFill>
                  <a:srgbClr val="FFFF00"/>
                </a:solidFill>
                <a:effectLst>
                  <a:outerShdw blurRad="66675" dist="63500" dir="2700000" algn="tl" rotWithShape="0">
                    <a:srgbClr val="000000"/>
                  </a:outerShdw>
                </a:effectLst>
                <a:latin typeface="Times New Roman" charset="0"/>
                <a:cs typeface="Times New Roman" charset="0"/>
              </a:rPr>
              <a:t>pH </a:t>
            </a:r>
            <a:r>
              <a:rPr lang="en-US" sz="1800" dirty="0">
                <a:solidFill>
                  <a:srgbClr val="FFFF00"/>
                </a:solidFill>
                <a:effectLst>
                  <a:outerShdw blurRad="66675" dist="63500" dir="2700000" algn="tl" rotWithShape="0">
                    <a:srgbClr val="000000"/>
                  </a:outerShdw>
                </a:effectLst>
                <a:cs typeface="Times New Roman" charset="0"/>
              </a:rPr>
              <a:t>offset, and control by a GUI via an </a:t>
            </a:r>
            <a:r>
              <a:rPr lang="en-US" sz="1800" dirty="0" err="1">
                <a:solidFill>
                  <a:srgbClr val="FFFF00"/>
                </a:solidFill>
                <a:effectLst>
                  <a:outerShdw blurRad="66675" dist="63500" dir="2700000" algn="tl" rotWithShape="0">
                    <a:srgbClr val="000000"/>
                  </a:outerShdw>
                </a:effectLst>
                <a:cs typeface="Times New Roman" charset="0"/>
              </a:rPr>
              <a:t>ethernet</a:t>
            </a:r>
            <a:r>
              <a:rPr lang="en-US" sz="1800" dirty="0">
                <a:solidFill>
                  <a:srgbClr val="FFFF00"/>
                </a:solidFill>
                <a:effectLst>
                  <a:outerShdw blurRad="66675" dist="63500" dir="2700000" algn="tl" rotWithShape="0">
                    <a:srgbClr val="000000"/>
                  </a:outerShdw>
                </a:effectLst>
                <a:cs typeface="Times New Roman" charset="0"/>
              </a:rPr>
              <a:t> link enabling at-home monitoring and adjustments. Video imaging in real time of the central experiment chamber.</a:t>
            </a:r>
            <a:endParaRPr lang="el-GR" sz="1800" dirty="0">
              <a:solidFill>
                <a:srgbClr val="FFFF00"/>
              </a:solidFill>
              <a:effectLst>
                <a:outerShdw blurRad="66675" dist="63500" dir="2700000" algn="tl" rotWithShape="0">
                  <a:srgbClr val="000000"/>
                </a:outerShdw>
              </a:effectLst>
              <a:latin typeface="Times New Roman" charset="0"/>
              <a:cs typeface="Times New Roman" charset="0"/>
            </a:endParaRPr>
          </a:p>
        </p:txBody>
      </p:sp>
      <p:sp>
        <p:nvSpPr>
          <p:cNvPr id="7" name="TextBox 6"/>
          <p:cNvSpPr txBox="1"/>
          <p:nvPr/>
        </p:nvSpPr>
        <p:spPr>
          <a:xfrm>
            <a:off x="7723556" y="-7255"/>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
        <p:nvSpPr>
          <p:cNvPr id="2" name="TextBox 1"/>
          <p:cNvSpPr txBox="1"/>
          <p:nvPr/>
        </p:nvSpPr>
        <p:spPr>
          <a:xfrm>
            <a:off x="1550155" y="812801"/>
            <a:ext cx="6700572" cy="461665"/>
          </a:xfrm>
          <a:prstGeom prst="rect">
            <a:avLst/>
          </a:prstGeom>
          <a:noFill/>
        </p:spPr>
        <p:txBody>
          <a:bodyPr wrap="none" rtlCol="0">
            <a:spAutoFit/>
          </a:bodyPr>
          <a:lstStyle/>
          <a:p>
            <a:r>
              <a:rPr lang="en-US" sz="2400" dirty="0">
                <a:solidFill>
                  <a:srgbClr val="FFFF00"/>
                </a:solidFill>
                <a:effectLst>
                  <a:outerShdw blurRad="66675" dist="63500" dir="2700000" algn="tl" rotWithShape="0">
                    <a:srgbClr val="000000"/>
                  </a:outerShdw>
                </a:effectLst>
              </a:rPr>
              <a:t>Our experience with the deep FOCE system at </a:t>
            </a:r>
            <a:r>
              <a:rPr lang="en-US" sz="2400" dirty="0" smtClean="0">
                <a:solidFill>
                  <a:srgbClr val="FFFF00"/>
                </a:solidFill>
                <a:effectLst>
                  <a:outerShdw blurRad="66675" dist="63500" dir="2700000" algn="tl" rotWithShape="0">
                    <a:srgbClr val="000000"/>
                  </a:outerShdw>
                </a:effectLst>
              </a:rPr>
              <a:t>850m</a:t>
            </a:r>
            <a:endParaRPr lang="en-US" sz="24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375937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760941" y="866414"/>
            <a:ext cx="7772400" cy="457200"/>
          </a:xfrm>
          <a:effectLst/>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defRPr/>
            </a:pPr>
            <a:r>
              <a:rPr lang="en-US" sz="2400" dirty="0" smtClean="0">
                <a:solidFill>
                  <a:srgbClr val="FFFF00"/>
                </a:solidFill>
                <a:effectLst>
                  <a:outerShdw blurRad="66675" dist="63500" dir="2700000" algn="tl" rotWithShape="0">
                    <a:prstClr val="black"/>
                  </a:outerShdw>
                </a:effectLst>
                <a:latin typeface="Tahoma" charset="0"/>
              </a:rPr>
              <a:t>Points that explain what’s different</a:t>
            </a:r>
          </a:p>
        </p:txBody>
      </p:sp>
      <p:sp>
        <p:nvSpPr>
          <p:cNvPr id="120835" name="Text Box 3"/>
          <p:cNvSpPr txBox="1">
            <a:spLocks noChangeArrowheads="1"/>
          </p:cNvSpPr>
          <p:nvPr/>
        </p:nvSpPr>
        <p:spPr bwMode="auto">
          <a:xfrm>
            <a:off x="1040341" y="1323614"/>
            <a:ext cx="7369175"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buFont typeface="Times" charset="0"/>
              <a:buChar char="•"/>
              <a:defRPr/>
            </a:pPr>
            <a:r>
              <a:rPr lang="en-US" dirty="0">
                <a:solidFill>
                  <a:srgbClr val="FFFF00"/>
                </a:solidFill>
                <a:effectLst>
                  <a:outerShdw blurRad="66675" dist="63500" dir="2700000" algn="tl" rotWithShape="0">
                    <a:prstClr val="black"/>
                  </a:outerShdw>
                </a:effectLst>
                <a:cs typeface="+mn-cs"/>
              </a:rPr>
              <a:t> MBARI</a:t>
            </a:r>
            <a:r>
              <a:rPr lang="ja-JP" altLang="en-US" dirty="0">
                <a:solidFill>
                  <a:srgbClr val="FFFF00"/>
                </a:solidFill>
                <a:effectLst>
                  <a:outerShdw blurRad="66675" dist="63500" dir="2700000" algn="tl" rotWithShape="0">
                    <a:prstClr val="black"/>
                  </a:outerShdw>
                </a:effectLst>
                <a:cs typeface="+mn-cs"/>
              </a:rPr>
              <a:t>’</a:t>
            </a:r>
            <a:r>
              <a:rPr lang="en-US" dirty="0">
                <a:solidFill>
                  <a:srgbClr val="FFFF00"/>
                </a:solidFill>
                <a:effectLst>
                  <a:outerShdw blurRad="66675" dist="63500" dir="2700000" algn="tl" rotWithShape="0">
                    <a:prstClr val="black"/>
                  </a:outerShdw>
                </a:effectLst>
                <a:cs typeface="+mn-cs"/>
              </a:rPr>
              <a:t>s  strategic plan requires that we address social relevance, particularly policy and education</a:t>
            </a:r>
          </a:p>
          <a:p>
            <a:pPr>
              <a:spcBef>
                <a:spcPct val="50000"/>
              </a:spcBef>
              <a:buFont typeface="Times" charset="0"/>
              <a:buChar char="•"/>
              <a:defRPr/>
            </a:pPr>
            <a:r>
              <a:rPr lang="en-US" dirty="0">
                <a:solidFill>
                  <a:srgbClr val="FFFF00"/>
                </a:solidFill>
                <a:effectLst>
                  <a:outerShdw blurRad="66675" dist="63500" dir="2700000" algn="tl" rotWithShape="0">
                    <a:prstClr val="black"/>
                  </a:outerShdw>
                </a:effectLst>
                <a:cs typeface="+mn-cs"/>
              </a:rPr>
              <a:t> MBARI projects are all pre-planned with an end date (a very industrial approach) </a:t>
            </a:r>
          </a:p>
          <a:p>
            <a:pPr>
              <a:spcBef>
                <a:spcPct val="50000"/>
              </a:spcBef>
              <a:buFont typeface="Times" charset="0"/>
              <a:buChar char="•"/>
              <a:defRPr/>
            </a:pPr>
            <a:r>
              <a:rPr lang="en-US" dirty="0">
                <a:solidFill>
                  <a:srgbClr val="FFFF00"/>
                </a:solidFill>
                <a:effectLst>
                  <a:outerShdw blurRad="66675" dist="63500" dir="2700000" algn="tl" rotWithShape="0">
                    <a:prstClr val="black"/>
                  </a:outerShdw>
                </a:effectLst>
                <a:cs typeface="+mn-cs"/>
              </a:rPr>
              <a:t> A project that reaches the end date has a few options: </a:t>
            </a:r>
            <a:endParaRPr lang="en-US" sz="2200" dirty="0">
              <a:solidFill>
                <a:srgbClr val="FFFF00"/>
              </a:solidFill>
              <a:effectLst>
                <a:outerShdw blurRad="66675" dist="63500" dir="2700000" algn="tl" rotWithShape="0">
                  <a:prstClr val="black"/>
                </a:outerShdw>
              </a:effectLst>
              <a:cs typeface="+mn-cs"/>
            </a:endParaRPr>
          </a:p>
          <a:p>
            <a:pPr>
              <a:spcBef>
                <a:spcPct val="50000"/>
              </a:spcBef>
              <a:defRPr/>
            </a:pPr>
            <a:r>
              <a:rPr lang="en-US" sz="2200" dirty="0">
                <a:solidFill>
                  <a:srgbClr val="FFFF00"/>
                </a:solidFill>
                <a:effectLst>
                  <a:outerShdw blurRad="66675" dist="63500" dir="2700000" algn="tl" rotWithShape="0">
                    <a:prstClr val="black"/>
                  </a:outerShdw>
                </a:effectLst>
                <a:cs typeface="+mn-cs"/>
              </a:rPr>
              <a:t>	1. External funding </a:t>
            </a:r>
            <a:r>
              <a:rPr lang="en-US" sz="1400" dirty="0">
                <a:solidFill>
                  <a:srgbClr val="FFFF00"/>
                </a:solidFill>
                <a:effectLst>
                  <a:outerShdw blurRad="66675" dist="63500" dir="2700000" algn="tl" rotWithShape="0">
                    <a:prstClr val="black"/>
                  </a:outerShdw>
                </a:effectLst>
                <a:cs typeface="+mn-cs"/>
              </a:rPr>
              <a:t>(very rare - we have a limit)</a:t>
            </a:r>
            <a:endParaRPr lang="en-US" sz="2200" dirty="0">
              <a:solidFill>
                <a:srgbClr val="FFFF00"/>
              </a:solidFill>
              <a:effectLst>
                <a:outerShdw blurRad="66675" dist="63500" dir="2700000" algn="tl" rotWithShape="0">
                  <a:prstClr val="black"/>
                </a:outerShdw>
              </a:effectLst>
              <a:cs typeface="+mn-cs"/>
            </a:endParaRPr>
          </a:p>
          <a:p>
            <a:pPr>
              <a:spcBef>
                <a:spcPct val="50000"/>
              </a:spcBef>
              <a:defRPr/>
            </a:pPr>
            <a:r>
              <a:rPr lang="en-US" sz="2200" dirty="0">
                <a:solidFill>
                  <a:srgbClr val="FFFF00"/>
                </a:solidFill>
                <a:effectLst>
                  <a:outerShdw blurRad="66675" dist="63500" dir="2700000" algn="tl" rotWithShape="0">
                    <a:prstClr val="black"/>
                  </a:outerShdw>
                </a:effectLst>
                <a:cs typeface="+mn-cs"/>
              </a:rPr>
              <a:t>	2. Spin out as a </a:t>
            </a:r>
            <a:r>
              <a:rPr lang="ja-JP" altLang="en-US" sz="2200" dirty="0">
                <a:solidFill>
                  <a:srgbClr val="FFFF00"/>
                </a:solidFill>
                <a:effectLst>
                  <a:outerShdw blurRad="66675" dist="63500" dir="2700000" algn="tl" rotWithShape="0">
                    <a:prstClr val="black"/>
                  </a:outerShdw>
                </a:effectLst>
                <a:cs typeface="+mn-cs"/>
              </a:rPr>
              <a:t>“</a:t>
            </a:r>
            <a:r>
              <a:rPr lang="en-US" sz="2200" dirty="0">
                <a:solidFill>
                  <a:srgbClr val="FFFF00"/>
                </a:solidFill>
                <a:effectLst>
                  <a:outerShdw blurRad="66675" dist="63500" dir="2700000" algn="tl" rotWithShape="0">
                    <a:prstClr val="black"/>
                  </a:outerShdw>
                </a:effectLst>
                <a:cs typeface="+mn-cs"/>
              </a:rPr>
              <a:t>Center</a:t>
            </a:r>
            <a:r>
              <a:rPr lang="ja-JP" altLang="en-US" sz="2200" dirty="0">
                <a:solidFill>
                  <a:srgbClr val="FFFF00"/>
                </a:solidFill>
                <a:effectLst>
                  <a:outerShdw blurRad="66675" dist="63500" dir="2700000" algn="tl" rotWithShape="0">
                    <a:prstClr val="black"/>
                  </a:outerShdw>
                </a:effectLst>
                <a:cs typeface="+mn-cs"/>
              </a:rPr>
              <a:t>”</a:t>
            </a:r>
            <a:r>
              <a:rPr lang="en-US" sz="2200" dirty="0">
                <a:solidFill>
                  <a:srgbClr val="FFFF00"/>
                </a:solidFill>
                <a:effectLst>
                  <a:outerShdw blurRad="66675" dist="63500" dir="2700000" algn="tl" rotWithShape="0">
                    <a:prstClr val="black"/>
                  </a:outerShdw>
                </a:effectLst>
                <a:cs typeface="+mn-cs"/>
              </a:rPr>
              <a:t> (also has an end date), 	</a:t>
            </a:r>
            <a:r>
              <a:rPr lang="en-US" sz="2200" dirty="0" smtClean="0">
                <a:solidFill>
                  <a:srgbClr val="FFFF00"/>
                </a:solidFill>
                <a:effectLst>
                  <a:outerShdw blurRad="66675" dist="63500" dir="2700000" algn="tl" rotWithShape="0">
                    <a:prstClr val="black"/>
                  </a:outerShdw>
                </a:effectLst>
                <a:cs typeface="+mn-cs"/>
              </a:rPr>
              <a:t>       			requires </a:t>
            </a:r>
            <a:r>
              <a:rPr lang="en-US" sz="2200" dirty="0">
                <a:solidFill>
                  <a:srgbClr val="FFFF00"/>
                </a:solidFill>
                <a:effectLst>
                  <a:outerShdw blurRad="66675" dist="63500" dir="2700000" algn="tl" rotWithShape="0">
                    <a:prstClr val="black"/>
                  </a:outerShdw>
                </a:effectLst>
                <a:cs typeface="+mn-cs"/>
              </a:rPr>
              <a:t>full external funding </a:t>
            </a:r>
            <a:endParaRPr lang="en-US" sz="2200" dirty="0" smtClean="0">
              <a:solidFill>
                <a:srgbClr val="FFFF00"/>
              </a:solidFill>
              <a:effectLst>
                <a:outerShdw blurRad="66675" dist="63500" dir="2700000" algn="tl" rotWithShape="0">
                  <a:prstClr val="black"/>
                </a:outerShdw>
              </a:effectLst>
              <a:cs typeface="+mn-cs"/>
            </a:endParaRPr>
          </a:p>
          <a:p>
            <a:pPr>
              <a:spcBef>
                <a:spcPct val="50000"/>
              </a:spcBef>
              <a:defRPr/>
            </a:pPr>
            <a:r>
              <a:rPr lang="en-US" sz="1000" dirty="0" smtClean="0">
                <a:solidFill>
                  <a:srgbClr val="FFFF00"/>
                </a:solidFill>
                <a:effectLst>
                  <a:outerShdw blurRad="66675" dist="63500" dir="2700000" algn="tl" rotWithShape="0">
                    <a:prstClr val="black"/>
                  </a:outerShdw>
                </a:effectLst>
              </a:rPr>
              <a:t>                                </a:t>
            </a:r>
            <a:r>
              <a:rPr lang="en-US" sz="1400" dirty="0" smtClean="0">
                <a:solidFill>
                  <a:srgbClr val="FFFF00"/>
                </a:solidFill>
                <a:effectLst>
                  <a:outerShdw blurRad="66675" dist="63500" dir="2700000" algn="tl" rotWithShape="0">
                    <a:prstClr val="black"/>
                  </a:outerShdw>
                </a:effectLst>
                <a:cs typeface="+mn-cs"/>
              </a:rPr>
              <a:t>(</a:t>
            </a:r>
            <a:r>
              <a:rPr lang="en-US" sz="1400" dirty="0">
                <a:solidFill>
                  <a:srgbClr val="FFFF00"/>
                </a:solidFill>
                <a:effectLst>
                  <a:outerShdw blurRad="66675" dist="63500" dir="2700000" algn="tl" rotWithShape="0">
                    <a:prstClr val="black"/>
                  </a:outerShdw>
                </a:effectLst>
                <a:cs typeface="+mn-cs"/>
              </a:rPr>
              <a:t>rare but if you get selected you have total control)</a:t>
            </a:r>
            <a:endParaRPr lang="en-US" sz="2200" dirty="0">
              <a:solidFill>
                <a:srgbClr val="FFFF00"/>
              </a:solidFill>
              <a:effectLst>
                <a:outerShdw blurRad="66675" dist="63500" dir="2700000" algn="tl" rotWithShape="0">
                  <a:prstClr val="black"/>
                </a:outerShdw>
              </a:effectLst>
              <a:cs typeface="+mn-cs"/>
            </a:endParaRPr>
          </a:p>
          <a:p>
            <a:pPr>
              <a:spcBef>
                <a:spcPct val="50000"/>
              </a:spcBef>
              <a:defRPr/>
            </a:pPr>
            <a:r>
              <a:rPr lang="en-US" sz="2200" dirty="0">
                <a:solidFill>
                  <a:srgbClr val="FFFF00"/>
                </a:solidFill>
                <a:effectLst>
                  <a:outerShdw blurRad="66675" dist="63500" dir="2700000" algn="tl" rotWithShape="0">
                    <a:prstClr val="black"/>
                  </a:outerShdw>
                </a:effectLst>
                <a:cs typeface="+mn-cs"/>
              </a:rPr>
              <a:t>	3. Spin out as a company </a:t>
            </a:r>
            <a:r>
              <a:rPr lang="en-US" sz="1400" dirty="0">
                <a:solidFill>
                  <a:srgbClr val="FFFF00"/>
                </a:solidFill>
                <a:effectLst>
                  <a:outerShdw blurRad="66675" dist="63500" dir="2700000" algn="tl" rotWithShape="0">
                    <a:prstClr val="black"/>
                  </a:outerShdw>
                </a:effectLst>
                <a:cs typeface="+mn-cs"/>
              </a:rPr>
              <a:t>(tough road but encouraged)</a:t>
            </a:r>
            <a:endParaRPr lang="en-US" sz="2200" dirty="0">
              <a:solidFill>
                <a:srgbClr val="FFFF00"/>
              </a:solidFill>
              <a:effectLst>
                <a:outerShdw blurRad="66675" dist="63500" dir="2700000" algn="tl" rotWithShape="0">
                  <a:prstClr val="black"/>
                </a:outerShdw>
              </a:effectLst>
              <a:cs typeface="+mn-cs"/>
            </a:endParaRPr>
          </a:p>
          <a:p>
            <a:pPr>
              <a:spcBef>
                <a:spcPct val="50000"/>
              </a:spcBef>
              <a:defRPr/>
            </a:pPr>
            <a:r>
              <a:rPr lang="en-US" sz="2200" dirty="0">
                <a:solidFill>
                  <a:srgbClr val="FFFF00"/>
                </a:solidFill>
                <a:effectLst>
                  <a:outerShdw blurRad="66675" dist="63500" dir="2700000" algn="tl" rotWithShape="0">
                    <a:prstClr val="black"/>
                  </a:outerShdw>
                </a:effectLst>
                <a:cs typeface="+mn-cs"/>
              </a:rPr>
              <a:t>	4. Give it away to some other place </a:t>
            </a:r>
            <a:r>
              <a:rPr lang="en-US" sz="1400" dirty="0" smtClean="0">
                <a:solidFill>
                  <a:srgbClr val="FFFF00"/>
                </a:solidFill>
                <a:effectLst>
                  <a:outerShdw blurRad="66675" dist="63500" dir="2700000" algn="tl" rotWithShape="0">
                    <a:prstClr val="black"/>
                  </a:outerShdw>
                </a:effectLst>
                <a:cs typeface="+mn-cs"/>
              </a:rPr>
              <a:t>(open source)</a:t>
            </a:r>
            <a:endParaRPr lang="en-US" sz="2200" dirty="0">
              <a:solidFill>
                <a:srgbClr val="FFFF00"/>
              </a:solidFill>
              <a:effectLst>
                <a:outerShdw blurRad="66675" dist="63500" dir="2700000" algn="tl" rotWithShape="0">
                  <a:prstClr val="black"/>
                </a:outerShdw>
              </a:effectLst>
              <a:cs typeface="+mn-cs"/>
            </a:endParaRPr>
          </a:p>
          <a:p>
            <a:pPr>
              <a:spcBef>
                <a:spcPct val="50000"/>
              </a:spcBef>
              <a:defRPr/>
            </a:pPr>
            <a:r>
              <a:rPr lang="en-US" sz="2200" dirty="0">
                <a:solidFill>
                  <a:srgbClr val="FFFF00"/>
                </a:solidFill>
                <a:effectLst>
                  <a:outerShdw blurRad="66675" dist="63500" dir="2700000" algn="tl" rotWithShape="0">
                    <a:prstClr val="black"/>
                  </a:outerShdw>
                </a:effectLst>
                <a:cs typeface="+mn-cs"/>
              </a:rPr>
              <a:t>	5. </a:t>
            </a:r>
            <a:r>
              <a:rPr lang="en-US" sz="2200" dirty="0" smtClean="0">
                <a:solidFill>
                  <a:srgbClr val="FFFF00"/>
                </a:solidFill>
                <a:effectLst>
                  <a:outerShdw blurRad="66675" dist="63500" dir="2700000" algn="tl" rotWithShape="0">
                    <a:prstClr val="black"/>
                  </a:outerShdw>
                </a:effectLst>
                <a:cs typeface="+mn-cs"/>
              </a:rPr>
              <a:t>Ends with no lasting impact </a:t>
            </a:r>
            <a:r>
              <a:rPr lang="en-US" sz="1400" dirty="0" smtClean="0">
                <a:solidFill>
                  <a:srgbClr val="FFFF00"/>
                </a:solidFill>
                <a:effectLst>
                  <a:outerShdw blurRad="66675" dist="63500" dir="2700000" algn="tl" rotWithShape="0">
                    <a:prstClr val="black"/>
                  </a:outerShdw>
                </a:effectLst>
                <a:cs typeface="+mn-cs"/>
              </a:rPr>
              <a:t>(</a:t>
            </a:r>
            <a:r>
              <a:rPr lang="en-US" sz="1400" dirty="0">
                <a:solidFill>
                  <a:srgbClr val="FFFF00"/>
                </a:solidFill>
                <a:effectLst>
                  <a:outerShdw blurRad="66675" dist="63500" dir="2700000" algn="tl" rotWithShape="0">
                    <a:prstClr val="black"/>
                  </a:outerShdw>
                </a:effectLst>
                <a:cs typeface="+mn-cs"/>
              </a:rPr>
              <a:t>not very </a:t>
            </a:r>
            <a:r>
              <a:rPr lang="en-US" sz="1400" dirty="0" smtClean="0">
                <a:solidFill>
                  <a:srgbClr val="FFFF00"/>
                </a:solidFill>
                <a:effectLst>
                  <a:outerShdw blurRad="66675" dist="63500" dir="2700000" algn="tl" rotWithShape="0">
                    <a:prstClr val="black"/>
                  </a:outerShdw>
                </a:effectLst>
                <a:cs typeface="+mn-cs"/>
              </a:rPr>
              <a:t>graceful – worst case)</a:t>
            </a:r>
            <a:endParaRPr lang="en-US" sz="1400" dirty="0">
              <a:solidFill>
                <a:srgbClr val="FFFF00"/>
              </a:solidFill>
              <a:effectLst>
                <a:outerShdw blurRad="66675" dist="63500" dir="2700000" algn="tl" rotWithShape="0">
                  <a:prstClr val="black"/>
                </a:outerShdw>
              </a:effectLst>
              <a:cs typeface="+mn-cs"/>
            </a:endParaRPr>
          </a:p>
        </p:txBody>
      </p:sp>
      <p:sp>
        <p:nvSpPr>
          <p:cNvPr id="4" name="TextBox 3"/>
          <p:cNvSpPr txBox="1"/>
          <p:nvPr/>
        </p:nvSpPr>
        <p:spPr>
          <a:xfrm>
            <a:off x="7755467" y="20879"/>
            <a:ext cx="1322397"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prstClr val="black"/>
                  </a:outerShdw>
                </a:effectLst>
              </a:rPr>
              <a:t>MBARI</a:t>
            </a:r>
            <a:endParaRPr lang="en-US" sz="3200" dirty="0">
              <a:solidFill>
                <a:srgbClr val="FFFF00"/>
              </a:solidFill>
              <a:effectLst>
                <a:outerShdw blurRad="66675" dist="63500" dir="2700000" algn="tl" rotWithShape="0">
                  <a:prstClr val="black"/>
                </a:outerShdw>
              </a:effectLst>
            </a:endParaRPr>
          </a:p>
        </p:txBody>
      </p:sp>
    </p:spTree>
    <p:extLst>
      <p:ext uri="{BB962C8B-B14F-4D97-AF65-F5344CB8AC3E}">
        <p14:creationId xmlns:p14="http://schemas.microsoft.com/office/powerpoint/2010/main" val="107911514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934" y="3579283"/>
            <a:ext cx="5359400" cy="2877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915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69508"/>
            <a:ext cx="640080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9159" name="Text Box 7"/>
          <p:cNvSpPr txBox="1">
            <a:spLocks noChangeArrowheads="1"/>
          </p:cNvSpPr>
          <p:nvPr/>
        </p:nvSpPr>
        <p:spPr bwMode="auto">
          <a:xfrm>
            <a:off x="1972733" y="923177"/>
            <a:ext cx="631613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l"/>
            <a:r>
              <a:rPr lang="en-US" sz="1800" dirty="0" smtClean="0">
                <a:solidFill>
                  <a:srgbClr val="FFFF00"/>
                </a:solidFill>
                <a:effectLst>
                  <a:outerShdw blurRad="66675" dist="63500" dir="2700000" algn="tl" rotWithShape="0">
                    <a:srgbClr val="000000"/>
                  </a:outerShdw>
                </a:effectLst>
              </a:rPr>
              <a:t>The </a:t>
            </a:r>
            <a:r>
              <a:rPr lang="en-US" sz="1800" dirty="0">
                <a:solidFill>
                  <a:srgbClr val="FFFF00"/>
                </a:solidFill>
                <a:effectLst>
                  <a:outerShdw blurRad="66675" dist="63500" dir="2700000" algn="tl" rotWithShape="0">
                    <a:srgbClr val="000000"/>
                  </a:outerShdw>
                </a:effectLst>
              </a:rPr>
              <a:t>figure below shows a month long offset in pH with compensation for variable flow all by feedback control.</a:t>
            </a:r>
          </a:p>
        </p:txBody>
      </p:sp>
      <p:sp>
        <p:nvSpPr>
          <p:cNvPr id="5" name="TextBox 4"/>
          <p:cNvSpPr txBox="1"/>
          <p:nvPr/>
        </p:nvSpPr>
        <p:spPr>
          <a:xfrm>
            <a:off x="7723556" y="-7255"/>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43877521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1" name="Picture 3" descr="FOCE_InSituCtrS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00200"/>
            <a:ext cx="7327900" cy="4122738"/>
          </a:xfrm>
          <a:prstGeom prst="rect">
            <a:avLst/>
          </a:prstGeom>
          <a:noFill/>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232454" name="Text Box 6"/>
          <p:cNvSpPr txBox="1">
            <a:spLocks noChangeArrowheads="1"/>
          </p:cNvSpPr>
          <p:nvPr/>
        </p:nvSpPr>
        <p:spPr bwMode="auto">
          <a:xfrm>
            <a:off x="1066800" y="5722938"/>
            <a:ext cx="7620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defRPr/>
            </a:pPr>
            <a:r>
              <a:rPr lang="en-US" sz="1800" dirty="0">
                <a:solidFill>
                  <a:srgbClr val="FFFF00"/>
                </a:solidFill>
                <a:effectLst>
                  <a:outerShdw blurRad="66675" dist="63500" dir="2700000" algn="tl" rotWithShape="0">
                    <a:srgbClr val="000000"/>
                  </a:outerShdw>
                </a:effectLst>
              </a:rPr>
              <a:t>Time lapse video used to observe urchin motions and feeding behaviors in elevated CO2 compared with a control section located 20 meters away </a:t>
            </a:r>
          </a:p>
        </p:txBody>
      </p:sp>
      <p:sp>
        <p:nvSpPr>
          <p:cNvPr id="80900" name="TextBox 2"/>
          <p:cNvSpPr txBox="1">
            <a:spLocks noChangeArrowheads="1"/>
          </p:cNvSpPr>
          <p:nvPr/>
        </p:nvSpPr>
        <p:spPr bwMode="auto">
          <a:xfrm>
            <a:off x="1348847" y="945620"/>
            <a:ext cx="7162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dirty="0">
                <a:solidFill>
                  <a:srgbClr val="FFFF00"/>
                </a:solidFill>
                <a:effectLst>
                  <a:outerShdw blurRad="66675" dist="63500" dir="2700000" algn="tl" rotWithShape="0">
                    <a:srgbClr val="000000"/>
                  </a:outerShdw>
                </a:effectLst>
                <a:latin typeface="Arial" charset="0"/>
                <a:cs typeface="Arial" charset="0"/>
              </a:rPr>
              <a:t>First long duration deep biology experiments just completed </a:t>
            </a:r>
          </a:p>
          <a:p>
            <a:pPr algn="ctr"/>
            <a:r>
              <a:rPr lang="en-US" sz="1800" dirty="0">
                <a:solidFill>
                  <a:srgbClr val="FFFF00"/>
                </a:solidFill>
                <a:effectLst>
                  <a:outerShdw blurRad="66675" dist="63500" dir="2700000" algn="tl" rotWithShape="0">
                    <a:srgbClr val="000000"/>
                  </a:outerShdw>
                </a:effectLst>
                <a:latin typeface="Arial" charset="0"/>
                <a:cs typeface="Arial" charset="0"/>
              </a:rPr>
              <a:t>– 10/23/2011 using sea urchins  </a:t>
            </a:r>
          </a:p>
        </p:txBody>
      </p:sp>
      <p:pic>
        <p:nvPicPr>
          <p:cNvPr id="80901" name="Picture 3" descr="sea-urchin-600w-scill-055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37275" y="1600200"/>
            <a:ext cx="13335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H="1">
            <a:off x="5218113" y="2074863"/>
            <a:ext cx="919162" cy="17176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7812511" y="14718"/>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48605243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ESW Deploy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1747" y="3714925"/>
            <a:ext cx="3324458" cy="2244009"/>
          </a:xfrm>
          <a:prstGeom prst="rect">
            <a:avLst/>
          </a:prstGeom>
          <a:effectLst>
            <a:outerShdw blurRad="180975" dist="190500" dir="2700000" algn="tl" rotWithShape="0">
              <a:srgbClr val="000000">
                <a:alpha val="43000"/>
              </a:srgbClr>
            </a:outerShdw>
          </a:effectLst>
        </p:spPr>
      </p:pic>
      <p:pic>
        <p:nvPicPr>
          <p:cNvPr id="11" name="Picture 10" descr="FOCE_deployCtrChamb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479" y="3898486"/>
            <a:ext cx="4009520" cy="2060448"/>
          </a:xfrm>
          <a:prstGeom prst="rect">
            <a:avLst/>
          </a:prstGeom>
          <a:effectLst>
            <a:outerShdw blurRad="180975" dist="190500" dir="2700000" algn="tl" rotWithShape="0">
              <a:srgbClr val="000000">
                <a:alpha val="43000"/>
              </a:srgbClr>
            </a:outerShdw>
          </a:effectLst>
        </p:spPr>
      </p:pic>
      <p:pic>
        <p:nvPicPr>
          <p:cNvPr id="8" name="Picture 7" descr="CO2 Box Sli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681" y="1481667"/>
            <a:ext cx="2583786" cy="2302558"/>
          </a:xfrm>
          <a:prstGeom prst="rect">
            <a:avLst/>
          </a:prstGeom>
          <a:effectLst>
            <a:outerShdw blurRad="180975" dist="190500" dir="2700000" algn="tl" rotWithShape="0">
              <a:srgbClr val="000000">
                <a:alpha val="43000"/>
              </a:srgbClr>
            </a:outerShdw>
          </a:effectLst>
        </p:spPr>
      </p:pic>
      <p:pic>
        <p:nvPicPr>
          <p:cNvPr id="9" name="Picture 8" descr="IMG_499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87" y="1513416"/>
            <a:ext cx="3180094" cy="2385070"/>
          </a:xfrm>
          <a:prstGeom prst="rect">
            <a:avLst/>
          </a:prstGeom>
          <a:effectLst>
            <a:outerShdw blurRad="180975" dist="190500" dir="2700000" algn="tl" rotWithShape="0">
              <a:srgbClr val="000000">
                <a:alpha val="43000"/>
              </a:srgbClr>
            </a:outerShdw>
          </a:effectLst>
        </p:spPr>
      </p:pic>
      <p:sp>
        <p:nvSpPr>
          <p:cNvPr id="12" name="TextBox 11"/>
          <p:cNvSpPr txBox="1"/>
          <p:nvPr/>
        </p:nvSpPr>
        <p:spPr>
          <a:xfrm>
            <a:off x="1574296" y="918487"/>
            <a:ext cx="6391994" cy="523220"/>
          </a:xfrm>
          <a:prstGeom prst="rect">
            <a:avLst/>
          </a:prstGeom>
          <a:noFill/>
        </p:spPr>
        <p:txBody>
          <a:bodyPr wrap="none" rtlCol="0">
            <a:spAutoFit/>
          </a:bodyPr>
          <a:lstStyle/>
          <a:p>
            <a:r>
              <a:rPr lang="en-US" sz="2800" dirty="0" smtClean="0">
                <a:solidFill>
                  <a:srgbClr val="FFFF00"/>
                </a:solidFill>
                <a:effectLst>
                  <a:outerShdw blurRad="66675" dist="63500" dir="2700000" algn="tl" rotWithShape="0">
                    <a:srgbClr val="000000"/>
                  </a:outerShdw>
                </a:effectLst>
              </a:rPr>
              <a:t>Deployed for long term science – 1.4 years</a:t>
            </a:r>
            <a:endParaRPr lang="en-US" sz="2800" dirty="0">
              <a:solidFill>
                <a:srgbClr val="FFFF00"/>
              </a:solidFill>
              <a:effectLst>
                <a:outerShdw blurRad="66675" dist="63500" dir="2700000" algn="tl" rotWithShape="0">
                  <a:srgbClr val="000000"/>
                </a:outerShdw>
              </a:effectLst>
            </a:endParaRPr>
          </a:p>
        </p:txBody>
      </p:sp>
      <p:sp>
        <p:nvSpPr>
          <p:cNvPr id="13" name="TextBox 12"/>
          <p:cNvSpPr txBox="1"/>
          <p:nvPr/>
        </p:nvSpPr>
        <p:spPr>
          <a:xfrm>
            <a:off x="1574296" y="6051730"/>
            <a:ext cx="6075176"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In Situ CO2 upgrades, new biologic inserts, first bio experiment</a:t>
            </a:r>
            <a:endParaRPr lang="en-US" dirty="0">
              <a:solidFill>
                <a:srgbClr val="FFFF00"/>
              </a:solidFill>
              <a:effectLst>
                <a:outerShdw blurRad="66675" dist="63500" dir="2700000" algn="tl" rotWithShape="0">
                  <a:srgbClr val="000000"/>
                </a:outerShdw>
              </a:effectLst>
            </a:endParaRPr>
          </a:p>
        </p:txBody>
      </p:sp>
      <p:pic>
        <p:nvPicPr>
          <p:cNvPr id="2" name="Picture 1" descr="Screen Shot 2012-12-09 at 12.05.11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5515" y="1837267"/>
            <a:ext cx="2307914" cy="2995082"/>
          </a:xfrm>
          <a:prstGeom prst="rect">
            <a:avLst/>
          </a:prstGeom>
          <a:effectLst>
            <a:outerShdw blurRad="177800" dist="165100" dir="2700000" algn="tl" rotWithShape="0">
              <a:srgbClr val="000000">
                <a:alpha val="43000"/>
              </a:srgbClr>
            </a:outerShdw>
          </a:effectLst>
        </p:spPr>
      </p:pic>
      <p:sp>
        <p:nvSpPr>
          <p:cNvPr id="14" name="TextBox 13"/>
          <p:cNvSpPr txBox="1"/>
          <p:nvPr/>
        </p:nvSpPr>
        <p:spPr>
          <a:xfrm>
            <a:off x="7812511" y="14718"/>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4287199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1246" y="645542"/>
            <a:ext cx="5790367" cy="584776"/>
          </a:xfrm>
          <a:prstGeom prst="rect">
            <a:avLst/>
          </a:prstGeom>
          <a:noFill/>
          <a:effectLst>
            <a:outerShdw blurRad="346075" dist="469900" dir="4200000" sx="111000" sy="111000" algn="tl" rotWithShape="0">
              <a:srgbClr val="000000">
                <a:alpha val="76000"/>
              </a:srgbClr>
            </a:outerShdw>
          </a:effectLst>
        </p:spPr>
        <p:txBody>
          <a:bodyPr wrap="none" rtlCol="0">
            <a:spAutoFit/>
          </a:bodyPr>
          <a:lstStyle/>
          <a:p>
            <a:pPr algn="ctr"/>
            <a:r>
              <a:rPr lang="en-US" sz="3200" dirty="0" smtClean="0">
                <a:solidFill>
                  <a:srgbClr val="FFFF00"/>
                </a:solidFill>
                <a:effectLst>
                  <a:outerShdw blurRad="66675" dist="63500" dir="2700000" algn="tl" rotWithShape="0">
                    <a:srgbClr val="000000"/>
                  </a:outerShdw>
                </a:effectLst>
              </a:rPr>
              <a:t>Deep Free Ocean CO</a:t>
            </a:r>
            <a:r>
              <a:rPr lang="en-US" sz="3200" baseline="-25000" dirty="0" smtClean="0">
                <a:solidFill>
                  <a:srgbClr val="FFFF00"/>
                </a:solidFill>
                <a:effectLst>
                  <a:outerShdw blurRad="66675" dist="63500" dir="2700000" algn="tl" rotWithShape="0">
                    <a:srgbClr val="000000"/>
                  </a:outerShdw>
                </a:effectLst>
              </a:rPr>
              <a:t>2</a:t>
            </a:r>
            <a:r>
              <a:rPr lang="en-US" sz="3200" dirty="0" smtClean="0">
                <a:solidFill>
                  <a:srgbClr val="FFFF00"/>
                </a:solidFill>
                <a:effectLst>
                  <a:outerShdw blurRad="66675" dist="63500" dir="2700000" algn="tl" rotWithShape="0">
                    <a:srgbClr val="000000"/>
                  </a:outerShdw>
                </a:effectLst>
              </a:rPr>
              <a:t> Enrichment </a:t>
            </a:r>
          </a:p>
        </p:txBody>
      </p:sp>
      <p:sp>
        <p:nvSpPr>
          <p:cNvPr id="12" name="TextBox 11"/>
          <p:cNvSpPr txBox="1"/>
          <p:nvPr/>
        </p:nvSpPr>
        <p:spPr>
          <a:xfrm>
            <a:off x="1284572" y="4404878"/>
            <a:ext cx="7011546" cy="2262158"/>
          </a:xfrm>
          <a:prstGeom prst="rect">
            <a:avLst/>
          </a:prstGeom>
          <a:noFill/>
          <a:effectLst>
            <a:outerShdw blurRad="381000" dist="381000" dir="2700000" sx="120000" sy="120000" algn="tl" rotWithShape="0">
              <a:srgbClr val="000000">
                <a:alpha val="90000"/>
              </a:srgbClr>
            </a:outerShdw>
          </a:effectLst>
        </p:spPr>
        <p:txBody>
          <a:bodyPr wrap="square" rtlCol="0">
            <a:spAutoFit/>
          </a:bodyPr>
          <a:lstStyle/>
          <a:p>
            <a:pPr marL="285750" indent="-285750">
              <a:buFont typeface="Arial"/>
              <a:buChar char="•"/>
            </a:pPr>
            <a:r>
              <a:rPr lang="en-US" dirty="0" smtClean="0">
                <a:solidFill>
                  <a:srgbClr val="FFFF00"/>
                </a:solidFill>
                <a:effectLst>
                  <a:outerShdw blurRad="66675" dist="63500" dir="2700000" algn="tl" rotWithShape="0">
                    <a:srgbClr val="000000"/>
                  </a:outerShdw>
                </a:effectLst>
              </a:rPr>
              <a:t>Solved numerous technical challenges useful for all FOCE units</a:t>
            </a:r>
          </a:p>
          <a:p>
            <a:pPr marL="285750" indent="-285750">
              <a:buFont typeface="Arial"/>
              <a:buChar char="•"/>
            </a:pPr>
            <a:r>
              <a:rPr lang="en-US" dirty="0" smtClean="0">
                <a:solidFill>
                  <a:srgbClr val="FFFF00"/>
                </a:solidFill>
                <a:effectLst>
                  <a:outerShdw blurRad="66675" dist="63500" dir="2700000" algn="tl" rotWithShape="0">
                    <a:srgbClr val="000000"/>
                  </a:outerShdw>
                </a:effectLst>
              </a:rPr>
              <a:t>Operated on a cabled observatory at 900m depth sharing resources</a:t>
            </a:r>
          </a:p>
          <a:p>
            <a:pPr marL="285750" indent="-285750">
              <a:buFont typeface="Arial"/>
              <a:buChar char="•"/>
            </a:pPr>
            <a:r>
              <a:rPr lang="en-US" dirty="0" smtClean="0">
                <a:solidFill>
                  <a:srgbClr val="FFFF00"/>
                </a:solidFill>
                <a:effectLst>
                  <a:outerShdw blurRad="66675" dist="63500" dir="2700000" algn="tl" rotWithShape="0">
                    <a:srgbClr val="000000"/>
                  </a:outerShdw>
                </a:effectLst>
              </a:rPr>
              <a:t>Developed and demonstrated digital pH sensors</a:t>
            </a:r>
          </a:p>
          <a:p>
            <a:pPr marL="285750" indent="-285750">
              <a:buFont typeface="Arial"/>
              <a:buChar char="•"/>
            </a:pPr>
            <a:r>
              <a:rPr lang="en-US" dirty="0" smtClean="0">
                <a:solidFill>
                  <a:srgbClr val="FFFF00"/>
                </a:solidFill>
                <a:effectLst>
                  <a:outerShdw blurRad="66675" dist="63500" dir="2700000" algn="tl" rotWithShape="0">
                    <a:srgbClr val="000000"/>
                  </a:outerShdw>
                </a:effectLst>
              </a:rPr>
              <a:t>Demonstrated long term </a:t>
            </a:r>
            <a:r>
              <a:rPr lang="en-US" dirty="0" err="1" smtClean="0">
                <a:solidFill>
                  <a:srgbClr val="FFFF00"/>
                </a:solidFill>
                <a:effectLst>
                  <a:outerShdw blurRad="66675" dist="63500" dir="2700000" algn="tl" rotWithShape="0">
                    <a:srgbClr val="000000"/>
                  </a:outerShdw>
                </a:effectLst>
              </a:rPr>
              <a:t>tele</a:t>
            </a:r>
            <a:r>
              <a:rPr lang="en-US" dirty="0" smtClean="0">
                <a:solidFill>
                  <a:srgbClr val="FFFF00"/>
                </a:solidFill>
                <a:effectLst>
                  <a:outerShdw blurRad="66675" dist="63500" dir="2700000" algn="tl" rotWithShape="0">
                    <a:srgbClr val="000000"/>
                  </a:outerShdw>
                </a:effectLst>
              </a:rPr>
              <a:t>-operation</a:t>
            </a:r>
          </a:p>
          <a:p>
            <a:pPr marL="285750" indent="-285750">
              <a:buFont typeface="Arial"/>
              <a:buChar char="•"/>
            </a:pPr>
            <a:r>
              <a:rPr lang="en-US" dirty="0" smtClean="0">
                <a:solidFill>
                  <a:srgbClr val="FFFF00"/>
                </a:solidFill>
                <a:effectLst>
                  <a:outerShdw blurRad="66675" dist="63500" dir="2700000" algn="tl" rotWithShape="0">
                    <a:srgbClr val="000000"/>
                  </a:outerShdw>
                </a:effectLst>
              </a:rPr>
              <a:t>Demonstrated in situ OA treatment with refillable liquid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system</a:t>
            </a:r>
          </a:p>
          <a:p>
            <a:pPr marL="285750" indent="-285750">
              <a:buFont typeface="Arial"/>
              <a:buChar char="•"/>
            </a:pPr>
            <a:r>
              <a:rPr lang="en-US" dirty="0" smtClean="0">
                <a:solidFill>
                  <a:srgbClr val="FFFF00"/>
                </a:solidFill>
                <a:effectLst>
                  <a:outerShdw blurRad="66675" dist="63500" dir="2700000" algn="tl" rotWithShape="0">
                    <a:srgbClr val="000000"/>
                  </a:outerShdw>
                </a:effectLst>
              </a:rPr>
              <a:t>Open source data management and data analysis tools</a:t>
            </a:r>
          </a:p>
          <a:p>
            <a:pPr marL="285750" indent="-285750">
              <a:buFont typeface="Arial"/>
              <a:buChar char="•"/>
            </a:pPr>
            <a:endParaRPr lang="en-US" sz="900" dirty="0" smtClean="0">
              <a:solidFill>
                <a:srgbClr val="FFFF00"/>
              </a:solidFill>
              <a:effectLst>
                <a:outerShdw blurRad="66675" dist="63500" dir="2700000" algn="tl" rotWithShape="0">
                  <a:srgbClr val="000000"/>
                </a:outerShdw>
              </a:effectLst>
            </a:endParaRPr>
          </a:p>
          <a:p>
            <a:pPr marL="285750" indent="-285750">
              <a:buFont typeface="Arial"/>
              <a:buChar char="•"/>
            </a:pPr>
            <a:r>
              <a:rPr lang="en-US" sz="2400" dirty="0" smtClean="0">
                <a:solidFill>
                  <a:srgbClr val="FFFF00"/>
                </a:solidFill>
                <a:effectLst>
                  <a:outerShdw blurRad="66675" dist="63500" dir="2700000" algn="tl" rotWithShape="0">
                    <a:srgbClr val="000000"/>
                  </a:outerShdw>
                </a:effectLst>
              </a:rPr>
              <a:t>Inspiration for next development - </a:t>
            </a:r>
            <a:r>
              <a:rPr lang="en-US" sz="2400" dirty="0" err="1" smtClean="0">
                <a:solidFill>
                  <a:srgbClr val="FFFF00"/>
                </a:solidFill>
                <a:effectLst>
                  <a:outerShdw blurRad="66675" dist="63500" dir="2700000" algn="tl" rotWithShape="0">
                    <a:srgbClr val="000000"/>
                  </a:outerShdw>
                </a:effectLst>
              </a:rPr>
              <a:t>xFOCE</a:t>
            </a:r>
            <a:endParaRPr lang="en-US" sz="2400" dirty="0">
              <a:solidFill>
                <a:srgbClr val="FFFF00"/>
              </a:solidFill>
              <a:effectLst>
                <a:outerShdw blurRad="66675" dist="63500" dir="2700000" algn="tl" rotWithShape="0">
                  <a:srgbClr val="000000"/>
                </a:outerShdw>
              </a:effectLst>
            </a:endParaRPr>
          </a:p>
        </p:txBody>
      </p:sp>
      <p:pic>
        <p:nvPicPr>
          <p:cNvPr id="2" name="Picture 1" descr="foce mars 1 cop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008" y="1230318"/>
            <a:ext cx="5585563" cy="3141879"/>
          </a:xfrm>
          <a:prstGeom prst="rect">
            <a:avLst/>
          </a:prstGeom>
          <a:effectLst>
            <a:outerShdw blurRad="177800" dist="165100" dir="2700000" algn="tl" rotWithShape="0">
              <a:srgbClr val="000000">
                <a:alpha val="43000"/>
              </a:srgbClr>
            </a:outerShdw>
          </a:effectLst>
        </p:spPr>
      </p:pic>
      <p:sp>
        <p:nvSpPr>
          <p:cNvPr id="8" name="TextBox 7"/>
          <p:cNvSpPr txBox="1"/>
          <p:nvPr/>
        </p:nvSpPr>
        <p:spPr>
          <a:xfrm>
            <a:off x="7812511" y="14718"/>
            <a:ext cx="1331489"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dpFOCE</a:t>
            </a:r>
            <a:endParaRPr lang="en-US" sz="2800" dirty="0" smtClean="0">
              <a:solidFill>
                <a:srgbClr val="FFFF00"/>
              </a:solidFill>
              <a:effectLst>
                <a:outerShdw blurRad="66675" dist="63500" dir="2700000" algn="tl" rotWithShape="0">
                  <a:srgbClr val="000000"/>
                </a:outerShdw>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srgbClr val="FFFF00"/>
                </a:solidFill>
                <a:effectLst>
                  <a:outerShdw blurRad="66675" dist="63500" dir="2700000" algn="tl" rotWithShape="0">
                    <a:srgbClr val="000000"/>
                  </a:outerShdw>
                </a:effectLst>
              </a:rPr>
              <a:t>Why </a:t>
            </a:r>
            <a:r>
              <a:rPr lang="en-US" sz="3600" dirty="0" err="1" smtClean="0">
                <a:solidFill>
                  <a:srgbClr val="FFFF00"/>
                </a:solidFill>
                <a:effectLst>
                  <a:outerShdw blurRad="66675" dist="63500" dir="2700000" algn="tl" rotWithShape="0">
                    <a:srgbClr val="000000"/>
                  </a:outerShdw>
                </a:effectLst>
              </a:rPr>
              <a:t>xFOCE</a:t>
            </a:r>
            <a:r>
              <a:rPr lang="en-US" sz="3600" dirty="0" smtClean="0">
                <a:solidFill>
                  <a:srgbClr val="FFFF00"/>
                </a:solidFill>
                <a:effectLst>
                  <a:outerShdw blurRad="66675" dist="63500" dir="2700000" algn="tl" rotWithShape="0">
                    <a:srgbClr val="000000"/>
                  </a:outerShdw>
                </a:effectLst>
              </a:rPr>
              <a:t>?</a:t>
            </a:r>
            <a:endParaRPr lang="en-US" sz="3600" dirty="0">
              <a:solidFill>
                <a:srgbClr val="FFFF00"/>
              </a:solidFill>
              <a:effectLst>
                <a:outerShdw blurRad="66675" dist="63500" dir="2700000" algn="tl" rotWithShape="0">
                  <a:srgbClr val="000000"/>
                </a:outerShdw>
              </a:effectLst>
            </a:endParaRPr>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08" y="1153583"/>
            <a:ext cx="2522992" cy="18922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35430" y="1045577"/>
            <a:ext cx="5552531" cy="1200329"/>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The problem: A few scientists are misinterpreting our publications and what is required to make a FOCE system work properly.  This is the first scientist to call us after he tried to build a FOCE system on his own. </a:t>
            </a:r>
            <a:endParaRPr lang="en-US" dirty="0">
              <a:solidFill>
                <a:srgbClr val="FFFF00"/>
              </a:solidFill>
              <a:effectLst>
                <a:outerShdw blurRad="66675" dist="63500" dir="2700000" algn="tl" rotWithShape="0">
                  <a:srgbClr val="000000"/>
                </a:outerShdw>
              </a:effectLst>
            </a:endParaRPr>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1200329"/>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MBARI was contacted and we gave feedback about how to modify the existing hardware and reconfigure it to become a functional FOCE and perform the chemistry correctly.</a:t>
            </a:r>
            <a:endParaRPr lang="en-US" dirty="0">
              <a:solidFill>
                <a:srgbClr val="FFFF00"/>
              </a:solidFill>
              <a:effectLst>
                <a:outerShdw blurRad="66675" dist="63500" dir="2700000" algn="tl" rotWithShape="0">
                  <a:srgbClr val="000000"/>
                </a:outerShdw>
              </a:effectLst>
            </a:endParaRPr>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417802"/>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328907" y="4577678"/>
            <a:ext cx="5142336" cy="1477328"/>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The scientist did some of it but still didn’t grasp what FOCE is an how to properly set up a system to get meaningful science results as a FOCE system. He refused to manage the chemistry but still called his system FOCE.</a:t>
            </a:r>
            <a:endParaRPr lang="en-US" dirty="0">
              <a:solidFill>
                <a:srgbClr val="FFFF00"/>
              </a:solidFill>
              <a:effectLst>
                <a:outerShdw blurRad="66675" dist="63500" dir="2700000" algn="tl" rotWithShape="0">
                  <a:srgbClr val="000000"/>
                </a:outerShdw>
              </a:effectLst>
            </a:endParaRPr>
          </a:p>
        </p:txBody>
      </p:sp>
      <p:sp>
        <p:nvSpPr>
          <p:cNvPr id="75" name="TextBox 74"/>
          <p:cNvSpPr txBox="1"/>
          <p:nvPr/>
        </p:nvSpPr>
        <p:spPr>
          <a:xfrm>
            <a:off x="3768830" y="6055006"/>
            <a:ext cx="3969703" cy="646331"/>
          </a:xfrm>
          <a:prstGeom prst="rect">
            <a:avLst/>
          </a:prstGeom>
          <a:noFill/>
        </p:spPr>
        <p:txBody>
          <a:bodyPr wrap="square" rtlCol="0">
            <a:spAutoFit/>
          </a:bodyPr>
          <a:lstStyle/>
          <a:p>
            <a:r>
              <a:rPr lang="en-US" i="1" dirty="0" smtClean="0">
                <a:solidFill>
                  <a:srgbClr val="FFFF00"/>
                </a:solidFill>
                <a:effectLst>
                  <a:outerShdw blurRad="66675" dist="63500" dir="2700000" algn="tl" rotWithShape="0">
                    <a:srgbClr val="000000"/>
                  </a:outerShdw>
                </a:effectLst>
              </a:rPr>
              <a:t>It became apparent a resource clearly outlining FOCE would be useful. </a:t>
            </a:r>
            <a:endParaRPr lang="en-US" i="1"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235037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17780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srgbClr val="FFFF00"/>
                </a:solidFill>
                <a:effectLst>
                  <a:outerShdw blurRad="66675" dist="63500" dir="2700000" algn="tl" rotWithShape="0">
                    <a:srgbClr val="000000"/>
                  </a:outerShdw>
                </a:effectLst>
              </a:rPr>
              <a:t>The Real Problem</a:t>
            </a:r>
            <a:endParaRPr lang="en-US" sz="3600" dirty="0">
              <a:solidFill>
                <a:srgbClr val="FFFF00"/>
              </a:solidFill>
              <a:effectLst>
                <a:outerShdw blurRad="66675" dist="63500" dir="2700000" algn="tl" rotWithShape="0">
                  <a:srgbClr val="000000"/>
                </a:outerShdw>
              </a:effectLst>
            </a:endParaRPr>
          </a:p>
        </p:txBody>
      </p:sp>
      <p:sp>
        <p:nvSpPr>
          <p:cNvPr id="6" name="TextBox 5"/>
          <p:cNvSpPr txBox="1"/>
          <p:nvPr/>
        </p:nvSpPr>
        <p:spPr>
          <a:xfrm>
            <a:off x="898630" y="1240310"/>
            <a:ext cx="7572613" cy="923330"/>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The chemistry in the ocean is very different than that on land. However the early prototype images and name gave the impression to non-chemists that it could be operated in the same manner and have scientific validity. </a:t>
            </a:r>
            <a:endParaRPr lang="en-US" dirty="0">
              <a:solidFill>
                <a:srgbClr val="FFFF00"/>
              </a:solidFill>
              <a:effectLst>
                <a:outerShdw blurRad="66675" dist="63500" dir="2700000" algn="tl" rotWithShape="0">
                  <a:srgbClr val="000000"/>
                </a:outerShdw>
              </a:effectLst>
            </a:endParaRPr>
          </a:p>
        </p:txBody>
      </p:sp>
      <p:pic>
        <p:nvPicPr>
          <p:cNvPr id="10" name="Picture 9" descr="BeyondClima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076" y="2540000"/>
            <a:ext cx="2878666" cy="2158999"/>
          </a:xfrm>
          <a:prstGeom prst="rect">
            <a:avLst/>
          </a:prstGeom>
          <a:effectLst>
            <a:outerShdw blurRad="120650" dist="114300" dir="2700000" algn="tl" rotWithShape="0">
              <a:srgbClr val="000000">
                <a:alpha val="43000"/>
              </a:srgbClr>
            </a:outerShdw>
          </a:effectLst>
        </p:spPr>
      </p:pic>
      <p:pic>
        <p:nvPicPr>
          <p:cNvPr id="11" name="Picture 2" descr="C:\Documents and Settings\brpe\My Documents\My Pictures\face aspen expt wiscons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54" y="2565400"/>
            <a:ext cx="2550991" cy="1988091"/>
          </a:xfrm>
          <a:prstGeom prst="rect">
            <a:avLst/>
          </a:prstGeom>
          <a:noFill/>
          <a:effectLst>
            <a:outerShdw blurRad="152400" dist="889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3" descr="FOCE on Seaflo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6733" y="2565399"/>
            <a:ext cx="2780366" cy="1896533"/>
          </a:xfrm>
          <a:prstGeom prst="rect">
            <a:avLst/>
          </a:prstGeom>
          <a:noFill/>
          <a:ln>
            <a:noFill/>
          </a:ln>
          <a:effectLst>
            <a:outerShdw blurRad="152400" dist="1143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2" name="Right Arrow 1"/>
          <p:cNvSpPr/>
          <p:nvPr/>
        </p:nvSpPr>
        <p:spPr>
          <a:xfrm>
            <a:off x="2465872" y="2861733"/>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a:off x="5547529" y="3977300"/>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260360" y="4927488"/>
            <a:ext cx="6064240" cy="1477328"/>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The reality is – it could be done but the amount of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required is 1) cost prohibitive, 2) unfriendly to the environment and 3) is prone to the same weaknesses of FACE. So, the choice is to be “mostly” free with just enough structure to perform science for a given researchers work. </a:t>
            </a:r>
            <a:endParaRPr lang="en-US" dirty="0">
              <a:solidFill>
                <a:srgbClr val="FFFF00"/>
              </a:solidFill>
              <a:effectLst>
                <a:outerShdw blurRad="66675" dist="63500" dir="2700000" algn="tl" rotWithShape="0">
                  <a:srgbClr val="000000"/>
                </a:outerShdw>
              </a:effectLst>
            </a:endParaRPr>
          </a:p>
        </p:txBody>
      </p:sp>
      <p:pic>
        <p:nvPicPr>
          <p:cNvPr id="21" name="Picture 3" descr="FOCE data grab b"/>
          <p:cNvPicPr>
            <a:picLocks noChangeAspect="1" noChangeArrowheads="1"/>
          </p:cNvPicPr>
          <p:nvPr/>
        </p:nvPicPr>
        <p:blipFill>
          <a:blip r:embed="rId5">
            <a:extLst>
              <a:ext uri="{28A0092B-C50C-407E-A947-70E740481C1C}">
                <a14:useLocalDpi xmlns:a14="http://schemas.microsoft.com/office/drawing/2010/main" val="0"/>
              </a:ext>
            </a:extLst>
          </a:blip>
          <a:srcRect l="93" t="488" r="844" b="610"/>
          <a:stretch>
            <a:fillRect/>
          </a:stretch>
        </p:blipFill>
        <p:spPr bwMode="auto">
          <a:xfrm>
            <a:off x="6525937" y="4392624"/>
            <a:ext cx="2190993" cy="1677976"/>
          </a:xfrm>
          <a:prstGeom prst="rect">
            <a:avLst/>
          </a:prstGeom>
          <a:noFill/>
          <a:ln>
            <a:noFill/>
          </a:ln>
          <a:effectLst>
            <a:outerShdw blurRad="177800" dist="165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7626350" y="5029200"/>
            <a:ext cx="84489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7626350" y="5232400"/>
            <a:ext cx="84489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1179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European FOCE (</a:t>
            </a:r>
            <a:r>
              <a:rPr lang="en-US" dirty="0" err="1" smtClean="0">
                <a:solidFill>
                  <a:srgbClr val="FFFF00"/>
                </a:solidFill>
                <a:effectLst>
                  <a:outerShdw blurRad="66675" dist="63500" dir="2700000" algn="tl" rotWithShape="0">
                    <a:srgbClr val="000000"/>
                  </a:outerShdw>
                </a:effectLst>
              </a:rPr>
              <a:t>eFOCE</a:t>
            </a:r>
            <a:r>
              <a:rPr lang="en-US" dirty="0" smtClean="0">
                <a:solidFill>
                  <a:srgbClr val="FFFF00"/>
                </a:solidFill>
                <a:effectLst>
                  <a:outerShdw blurRad="66675" dist="63500" dir="2700000" algn="tl" rotWithShape="0">
                    <a:srgbClr val="000000"/>
                  </a:outerShdw>
                </a:effectLst>
              </a:rPr>
              <a:t>) is currently under engineering testing.  This system uses a cable but the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is delivered in bottles to a surface expression. Science begins in early 2013. </a:t>
            </a:r>
            <a:endParaRPr lang="en-US" dirty="0">
              <a:solidFill>
                <a:srgbClr val="FFFF00"/>
              </a:solidFill>
              <a:effectLst>
                <a:outerShdw blurRad="66675" dist="63500" dir="2700000" algn="tl" rotWithShape="0">
                  <a:srgbClr val="000000"/>
                </a:outerShdw>
              </a:effectLst>
            </a:endParaRPr>
          </a:p>
        </p:txBody>
      </p:sp>
      <p:sp>
        <p:nvSpPr>
          <p:cNvPr id="6" name="Title 1"/>
          <p:cNvSpPr>
            <a:spLocks noGrp="1"/>
          </p:cNvSpPr>
          <p:nvPr>
            <p:ph type="title"/>
          </p:nvPr>
        </p:nvSpPr>
        <p:spPr>
          <a:xfrm>
            <a:off x="1881067" y="110066"/>
            <a:ext cx="7341099" cy="919848"/>
          </a:xfrm>
        </p:spPr>
        <p:txBody>
          <a:bodyPr/>
          <a:lstStyle/>
          <a:p>
            <a:r>
              <a:rPr lang="en-US" sz="2800" dirty="0" smtClean="0">
                <a:solidFill>
                  <a:srgbClr val="FFFF00"/>
                </a:solidFill>
                <a:effectLst>
                  <a:outerShdw blurRad="66675" dist="63500" dir="2700000" algn="tl" rotWithShape="0">
                    <a:srgbClr val="000000"/>
                  </a:outerShdw>
                </a:effectLst>
              </a:rPr>
              <a:t>A variety of FOCE units are funded </a:t>
            </a:r>
            <a:endParaRPr lang="en-US" sz="2800" dirty="0">
              <a:solidFill>
                <a:srgbClr val="FFFF00"/>
              </a:solidFill>
              <a:effectLst>
                <a:outerShdw blurRad="66675" dist="63500" dir="2700000" algn="tl" rotWithShape="0">
                  <a:srgbClr val="000000"/>
                </a:outerShdw>
              </a:effectLst>
            </a:endParaRPr>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Deep FOCE (</a:t>
            </a:r>
            <a:r>
              <a:rPr lang="en-US" dirty="0" err="1" smtClean="0">
                <a:solidFill>
                  <a:srgbClr val="FFFF00"/>
                </a:solidFill>
                <a:effectLst>
                  <a:outerShdw blurRad="66675" dist="63500" dir="2700000" algn="tl" rotWithShape="0">
                    <a:srgbClr val="000000"/>
                  </a:outerShdw>
                </a:effectLst>
              </a:rPr>
              <a:t>dpFOCE</a:t>
            </a:r>
            <a:r>
              <a:rPr lang="en-US" dirty="0" smtClean="0">
                <a:solidFill>
                  <a:srgbClr val="FFFF00"/>
                </a:solidFill>
                <a:effectLst>
                  <a:outerShdw blurRad="66675" dist="63500" dir="2700000" algn="tl" rotWithShape="0">
                    <a:srgbClr val="000000"/>
                  </a:outerShdw>
                </a:effectLst>
              </a:rPr>
              <a:t>) is the original FOCE built for multi-science users on a cabled observatory. Science continues. </a:t>
            </a:r>
            <a:endParaRPr lang="en-US" dirty="0">
              <a:solidFill>
                <a:srgbClr val="FFFF00"/>
              </a:solidFill>
              <a:effectLst>
                <a:outerShdw blurRad="66675" dist="63500" dir="2700000" algn="tl" rotWithShape="0">
                  <a:srgbClr val="000000"/>
                </a:outerShdw>
              </a:effectLst>
            </a:endParaRPr>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Coral Prototype FOCE (</a:t>
            </a:r>
            <a:r>
              <a:rPr lang="en-US" dirty="0" err="1" smtClean="0">
                <a:solidFill>
                  <a:srgbClr val="FFFF00"/>
                </a:solidFill>
                <a:effectLst>
                  <a:outerShdw blurRad="66675" dist="63500" dir="2700000" algn="tl" rotWithShape="0">
                    <a:srgbClr val="000000"/>
                  </a:outerShdw>
                </a:effectLst>
              </a:rPr>
              <a:t>cpFOCE</a:t>
            </a:r>
            <a:r>
              <a:rPr lang="en-US" dirty="0" smtClean="0">
                <a:solidFill>
                  <a:srgbClr val="FFFF00"/>
                </a:solidFill>
                <a:effectLst>
                  <a:outerShdw blurRad="66675" dist="63500" dir="2700000" algn="tl" rotWithShape="0">
                    <a:srgbClr val="000000"/>
                  </a:outerShdw>
                </a:effectLst>
              </a:rPr>
              <a:t>) is the first tech transfer of FOCE built for multi-science users on the Great Barrier Reef. Solar and wind powered except for the creation of the enriched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water.  </a:t>
            </a:r>
            <a:endParaRPr lang="en-US" dirty="0">
              <a:solidFill>
                <a:srgbClr val="FFFF00"/>
              </a:solidFill>
              <a:effectLst>
                <a:outerShdw blurRad="66675" dist="63500" dir="2700000" algn="tl" rotWithShape="0">
                  <a:srgbClr val="000000"/>
                </a:outerShdw>
              </a:effectLst>
            </a:endParaRPr>
          </a:p>
        </p:txBody>
      </p:sp>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5">
              <a:lumMod val="75000"/>
              <a:alpha val="6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283345"/>
            <a:ext cx="4493834" cy="1200329"/>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Antarctic FOCE (</a:t>
            </a:r>
            <a:r>
              <a:rPr lang="en-US" dirty="0" err="1" smtClean="0">
                <a:solidFill>
                  <a:srgbClr val="FFFF00"/>
                </a:solidFill>
                <a:effectLst>
                  <a:outerShdw blurRad="66675" dist="63500" dir="2700000" algn="tl" rotWithShape="0">
                    <a:srgbClr val="000000"/>
                  </a:outerShdw>
                </a:effectLst>
              </a:rPr>
              <a:t>antFOCE</a:t>
            </a:r>
            <a:r>
              <a:rPr lang="en-US" dirty="0" smtClean="0">
                <a:solidFill>
                  <a:srgbClr val="FFFF00"/>
                </a:solidFill>
                <a:effectLst>
                  <a:outerShdw blurRad="66675" dist="63500" dir="2700000" algn="tl" rotWithShape="0">
                    <a:srgbClr val="000000"/>
                  </a:outerShdw>
                </a:effectLst>
              </a:rPr>
              <a:t>) proposal submitted and partially funded. Dr. Donna Roberts and her team successfully obtained the a second grant. Congrats!! </a:t>
            </a:r>
            <a:endParaRPr lang="en-US" dirty="0">
              <a:solidFill>
                <a:srgbClr val="FFFF00"/>
              </a:solidFill>
              <a:effectLst>
                <a:outerShdw blurRad="66675" dist="63500" dir="2700000" algn="tl" rotWithShape="0">
                  <a:srgbClr val="000000"/>
                </a:outerShdw>
              </a:effectLst>
            </a:endParaRPr>
          </a:p>
        </p:txBody>
      </p:sp>
      <p:pic>
        <p:nvPicPr>
          <p:cNvPr id="5" name="Picture 4" descr="a4e76a1e-d4d8-11e1-aa91-368089118cb0-493x328.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21729" y="3594911"/>
            <a:ext cx="2537799" cy="1688434"/>
          </a:xfrm>
          <a:prstGeom prst="rect">
            <a:avLst/>
          </a:prstGeom>
        </p:spPr>
      </p:pic>
    </p:spTree>
    <p:extLst>
      <p:ext uri="{BB962C8B-B14F-4D97-AF65-F5344CB8AC3E}">
        <p14:creationId xmlns:p14="http://schemas.microsoft.com/office/powerpoint/2010/main" val="1079356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59467" y="807264"/>
            <a:ext cx="6717026" cy="523220"/>
          </a:xfrm>
          <a:prstGeom prst="rect">
            <a:avLst/>
          </a:prstGeom>
          <a:noFill/>
          <a:effectLst>
            <a:outerShdw blurRad="346075" dist="469900" dir="4200000" sx="111000" sy="111000" algn="tl" rotWithShape="0">
              <a:srgbClr val="000000">
                <a:alpha val="76000"/>
              </a:srgbClr>
            </a:outerShdw>
          </a:effectLst>
        </p:spPr>
        <p:txBody>
          <a:bodyPr wrap="square" rtlCol="0">
            <a:spAutoFit/>
          </a:bodyPr>
          <a:lstStyle/>
          <a:p>
            <a:pPr algn="ctr"/>
            <a:r>
              <a:rPr lang="en-US" sz="2800" dirty="0" smtClean="0">
                <a:solidFill>
                  <a:srgbClr val="FFFF00"/>
                </a:solidFill>
                <a:effectLst>
                  <a:outerShdw blurRad="66675" dist="63500" dir="2700000" algn="tl" rotWithShape="0">
                    <a:srgbClr val="000000"/>
                  </a:outerShdw>
                </a:effectLst>
              </a:rPr>
              <a:t>Basic FOCE technology for OA Science</a:t>
            </a:r>
          </a:p>
        </p:txBody>
      </p:sp>
      <p:pic>
        <p:nvPicPr>
          <p:cNvPr id="8" name="Picture 7" descr="header20091209.jpg"/>
          <p:cNvPicPr>
            <a:picLocks noChangeAspect="1"/>
          </p:cNvPicPr>
          <p:nvPr/>
        </p:nvPicPr>
        <p:blipFill>
          <a:blip r:embed="rId2"/>
          <a:stretch>
            <a:fillRect/>
          </a:stretch>
        </p:blipFill>
        <p:spPr>
          <a:xfrm>
            <a:off x="1585233" y="1392297"/>
            <a:ext cx="6007100" cy="444970"/>
          </a:xfrm>
          <a:prstGeom prst="rect">
            <a:avLst/>
          </a:prstGeom>
          <a:effectLst>
            <a:outerShdw blurRad="177800" dist="165100" dir="2700000" algn="tl" rotWithShape="0">
              <a:srgbClr val="000000">
                <a:alpha val="21000"/>
              </a:srgbClr>
            </a:outerShdw>
          </a:effectLst>
        </p:spPr>
      </p:pic>
      <p:pic>
        <p:nvPicPr>
          <p:cNvPr id="12" name="Picture 11" descr="oa_guide_cover.png"/>
          <p:cNvPicPr>
            <a:picLocks noChangeAspect="1"/>
          </p:cNvPicPr>
          <p:nvPr/>
        </p:nvPicPr>
        <p:blipFill>
          <a:blip r:embed="rId3"/>
          <a:stretch>
            <a:fillRect/>
          </a:stretch>
        </p:blipFill>
        <p:spPr>
          <a:xfrm>
            <a:off x="4543768" y="2051165"/>
            <a:ext cx="3048565" cy="4305300"/>
          </a:xfrm>
          <a:prstGeom prst="rect">
            <a:avLst/>
          </a:prstGeom>
          <a:effectLst>
            <a:outerShdw blurRad="177800" dist="165100" dir="2700000" algn="tl" rotWithShape="0">
              <a:srgbClr val="000000">
                <a:alpha val="21000"/>
              </a:srgbClr>
            </a:outerShdw>
          </a:effectLst>
        </p:spPr>
      </p:pic>
      <p:sp>
        <p:nvSpPr>
          <p:cNvPr id="14" name="TextBox 13"/>
          <p:cNvSpPr txBox="1"/>
          <p:nvPr/>
        </p:nvSpPr>
        <p:spPr>
          <a:xfrm>
            <a:off x="1258270" y="2361168"/>
            <a:ext cx="2944184" cy="3046988"/>
          </a:xfrm>
          <a:prstGeom prst="rect">
            <a:avLst/>
          </a:prstGeom>
          <a:noFill/>
          <a:effectLst/>
        </p:spPr>
        <p:txBody>
          <a:bodyPr wrap="square" rtlCol="0">
            <a:spAutoFit/>
          </a:bodyPr>
          <a:lstStyle/>
          <a:p>
            <a:r>
              <a:rPr lang="en-US" sz="2400" dirty="0" smtClean="0">
                <a:solidFill>
                  <a:srgbClr val="FFFF00"/>
                </a:solidFill>
                <a:effectLst>
                  <a:outerShdw blurRad="66675" dist="63500" dir="2700000" algn="tl" rotWithShape="0">
                    <a:srgbClr val="000000"/>
                  </a:outerShdw>
                </a:effectLst>
              </a:rPr>
              <a:t>Chapter 8 focuses on best practices and uses the FOCE as a technology  example of how to form a well executed experiment for specific types of studies.</a:t>
            </a:r>
            <a:endParaRPr lang="en-US" sz="2400" dirty="0">
              <a:solidFill>
                <a:srgbClr val="FFFF00"/>
              </a:solidFill>
              <a:effectLst>
                <a:outerShdw blurRad="66675" dist="63500" dir="2700000" algn="tl" rotWithShape="0">
                  <a:srgbClr val="000000"/>
                </a:outerShdw>
              </a:effectLst>
            </a:endParaRPr>
          </a:p>
        </p:txBody>
      </p:sp>
      <p:sp>
        <p:nvSpPr>
          <p:cNvPr id="2" name="TextBox 1"/>
          <p:cNvSpPr txBox="1"/>
          <p:nvPr/>
        </p:nvSpPr>
        <p:spPr>
          <a:xfrm>
            <a:off x="6830546" y="46335"/>
            <a:ext cx="2313454" cy="461665"/>
          </a:xfrm>
          <a:prstGeom prst="rect">
            <a:avLst/>
          </a:prstGeom>
          <a:noFill/>
        </p:spPr>
        <p:txBody>
          <a:bodyPr wrap="none" rtlCol="0">
            <a:spAutoFit/>
          </a:bodyPr>
          <a:lstStyle/>
          <a:p>
            <a:r>
              <a:rPr lang="en-US" sz="2400" dirty="0" smtClean="0">
                <a:solidFill>
                  <a:srgbClr val="FFFF00"/>
                </a:solidFill>
                <a:effectLst>
                  <a:outerShdw blurRad="66675" dist="63500" dir="2700000" algn="tl" rotWithShape="0">
                    <a:srgbClr val="000000"/>
                  </a:outerShdw>
                </a:effectLst>
              </a:rPr>
              <a:t>FOCE and EPOCA</a:t>
            </a:r>
            <a:endParaRPr lang="en-US" sz="24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467210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6" name="Rectangle 4"/>
          <p:cNvSpPr>
            <a:spLocks noChangeArrowheads="1"/>
          </p:cNvSpPr>
          <p:nvPr/>
        </p:nvSpPr>
        <p:spPr bwMode="auto">
          <a:xfrm>
            <a:off x="1921934" y="461169"/>
            <a:ext cx="6290733"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2400" b="0" dirty="0" smtClean="0">
                <a:solidFill>
                  <a:srgbClr val="FFFF00"/>
                </a:solidFill>
                <a:effectLst>
                  <a:outerShdw blurRad="66675" dist="63500" dir="2700000" algn="tl" rotWithShape="0">
                    <a:srgbClr val="000000"/>
                  </a:outerShdw>
                </a:effectLst>
                <a:latin typeface="Arial" charset="0"/>
                <a:cs typeface="ＭＳ Ｐゴシック" charset="0"/>
              </a:rPr>
              <a:t>The numbers (barriers) for FOCE</a:t>
            </a:r>
            <a:endParaRPr lang="en-US" altLang="ja-JP" sz="2400" b="0" dirty="0">
              <a:solidFill>
                <a:srgbClr val="FFFF00"/>
              </a:solidFill>
              <a:effectLst>
                <a:outerShdw blurRad="66675" dist="63500" dir="2700000" algn="tl" rotWithShape="0">
                  <a:srgbClr val="000000"/>
                </a:outerShdw>
              </a:effectLst>
              <a:latin typeface="Arial" charset="0"/>
              <a:cs typeface="ＭＳ Ｐゴシック" charset="0"/>
            </a:endParaRPr>
          </a:p>
        </p:txBody>
      </p:sp>
      <p:sp>
        <p:nvSpPr>
          <p:cNvPr id="4" name="TextBox 3"/>
          <p:cNvSpPr txBox="1"/>
          <p:nvPr/>
        </p:nvSpPr>
        <p:spPr>
          <a:xfrm>
            <a:off x="413287" y="1268944"/>
            <a:ext cx="4692114" cy="1938992"/>
          </a:xfrm>
          <a:prstGeom prst="rect">
            <a:avLst/>
          </a:prstGeom>
          <a:noFill/>
        </p:spPr>
        <p:txBody>
          <a:bodyPr wrap="square" rtlCol="0">
            <a:spAutoFit/>
          </a:bodyPr>
          <a:lstStyle/>
          <a:p>
            <a:r>
              <a:rPr lang="en-US" sz="2400" dirty="0" smtClean="0">
                <a:solidFill>
                  <a:srgbClr val="FFFF00"/>
                </a:solidFill>
                <a:effectLst>
                  <a:outerShdw blurRad="66675" dist="63500" dir="2700000" algn="tl" rotWithShape="0">
                    <a:srgbClr val="000000"/>
                  </a:outerShdw>
                </a:effectLst>
              </a:rPr>
              <a:t>The barriers to entry:</a:t>
            </a:r>
          </a:p>
          <a:p>
            <a:endParaRPr lang="en-US" sz="2400" dirty="0">
              <a:solidFill>
                <a:srgbClr val="FFFF00"/>
              </a:solidFill>
              <a:effectLst>
                <a:outerShdw blurRad="66675" dist="63500" dir="2700000" algn="tl" rotWithShape="0">
                  <a:srgbClr val="000000"/>
                </a:outerShdw>
              </a:effectLst>
            </a:endParaRPr>
          </a:p>
          <a:p>
            <a:r>
              <a:rPr lang="en-US" sz="2400" dirty="0" smtClean="0">
                <a:solidFill>
                  <a:srgbClr val="FFFF00"/>
                </a:solidFill>
                <a:effectLst>
                  <a:outerShdw blurRad="66675" dist="63500" dir="2700000" algn="tl" rotWithShape="0">
                    <a:srgbClr val="000000"/>
                  </a:outerShdw>
                </a:effectLst>
              </a:rPr>
              <a:t>	Instrument costs – Dominate!</a:t>
            </a:r>
          </a:p>
          <a:p>
            <a:endParaRPr lang="en-US" sz="2400" dirty="0">
              <a:solidFill>
                <a:srgbClr val="FFFF00"/>
              </a:solidFill>
              <a:effectLst>
                <a:outerShdw blurRad="66675" dist="63500" dir="2700000" algn="tl" rotWithShape="0">
                  <a:srgbClr val="000000"/>
                </a:outerShdw>
              </a:effectLst>
            </a:endParaRPr>
          </a:p>
          <a:p>
            <a:r>
              <a:rPr lang="en-US" sz="2400" dirty="0" smtClean="0">
                <a:solidFill>
                  <a:srgbClr val="FFFF00"/>
                </a:solidFill>
                <a:effectLst>
                  <a:outerShdw blurRad="66675" dist="63500" dir="2700000" algn="tl" rotWithShape="0">
                    <a:srgbClr val="000000"/>
                  </a:outerShdw>
                </a:effectLst>
              </a:rPr>
              <a:t>	Access to technical people</a:t>
            </a:r>
            <a:endParaRPr lang="en-US" sz="2400" dirty="0">
              <a:solidFill>
                <a:srgbClr val="FFFF00"/>
              </a:solidFill>
              <a:effectLst>
                <a:outerShdw blurRad="66675" dist="63500" dir="2700000" algn="tl" rotWithShape="0">
                  <a:srgbClr val="000000"/>
                </a:outerShdw>
              </a:effectLst>
            </a:endParaRPr>
          </a:p>
        </p:txBody>
      </p:sp>
      <p:pic>
        <p:nvPicPr>
          <p:cNvPr id="2" name="Picture 1" descr="Screen Shot 2012-12-09 at 1.46.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7507" y="1117071"/>
            <a:ext cx="3143694" cy="3581548"/>
          </a:xfrm>
          <a:prstGeom prst="rect">
            <a:avLst/>
          </a:prstGeom>
          <a:effectLst>
            <a:outerShdw blurRad="177800" dist="165100" dir="2700000" algn="tl" rotWithShape="0">
              <a:srgbClr val="000000">
                <a:alpha val="43000"/>
              </a:srgbClr>
            </a:outerShdw>
          </a:effectLst>
        </p:spPr>
      </p:pic>
      <p:pic>
        <p:nvPicPr>
          <p:cNvPr id="5" name="Picture 4" descr="Screen Shot 2012-12-09 at 1.47.4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489" y="3674152"/>
            <a:ext cx="7040150" cy="2244048"/>
          </a:xfrm>
          <a:prstGeom prst="rect">
            <a:avLst/>
          </a:prstGeom>
          <a:effectLst>
            <a:outerShdw blurRad="177800" dist="165100" dir="2700000" algn="tl" rotWithShape="0">
              <a:srgbClr val="000000">
                <a:alpha val="43000"/>
              </a:srgbClr>
            </a:outerShdw>
          </a:effectLst>
        </p:spPr>
      </p:pic>
      <p:sp>
        <p:nvSpPr>
          <p:cNvPr id="3" name="TextBox 2"/>
          <p:cNvSpPr txBox="1"/>
          <p:nvPr/>
        </p:nvSpPr>
        <p:spPr>
          <a:xfrm>
            <a:off x="889000" y="6014535"/>
            <a:ext cx="7383752"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The </a:t>
            </a:r>
            <a:r>
              <a:rPr lang="en-US" dirty="0" err="1" smtClean="0">
                <a:solidFill>
                  <a:srgbClr val="FFFF00"/>
                </a:solidFill>
                <a:effectLst>
                  <a:outerShdw blurRad="66675" dist="63500" dir="2700000" algn="tl" rotWithShape="0">
                    <a:srgbClr val="000000"/>
                  </a:outerShdw>
                </a:effectLst>
              </a:rPr>
              <a:t>eFOCE</a:t>
            </a:r>
            <a:r>
              <a:rPr lang="en-US" dirty="0" smtClean="0">
                <a:solidFill>
                  <a:srgbClr val="FFFF00"/>
                </a:solidFill>
                <a:effectLst>
                  <a:outerShdw blurRad="66675" dist="63500" dir="2700000" algn="tl" rotWithShape="0">
                    <a:srgbClr val="000000"/>
                  </a:outerShdw>
                </a:effectLst>
              </a:rPr>
              <a:t> team ½ funded and I realize we’ve got a problem for the long haul</a:t>
            </a:r>
            <a:endParaRPr lang="en-US" dirty="0">
              <a:solidFill>
                <a:srgbClr val="FFFF00"/>
              </a:solidFill>
              <a:effectLst>
                <a:outerShdw blurRad="66675" dist="63500" dir="2700000" algn="tl" rotWithShape="0">
                  <a:srgbClr val="000000"/>
                </a:outerShdw>
              </a:effectLst>
            </a:endParaRPr>
          </a:p>
        </p:txBody>
      </p:sp>
      <p:sp>
        <p:nvSpPr>
          <p:cNvPr id="6" name="TextBox 5"/>
          <p:cNvSpPr txBox="1"/>
          <p:nvPr/>
        </p:nvSpPr>
        <p:spPr>
          <a:xfrm>
            <a:off x="7288400" y="16933"/>
            <a:ext cx="1848533" cy="523220"/>
          </a:xfrm>
          <a:prstGeom prst="rect">
            <a:avLst/>
          </a:prstGeom>
          <a:noFill/>
        </p:spPr>
        <p:txBody>
          <a:bodyPr wrap="none" rtlCol="0">
            <a:spAutoFit/>
          </a:bodyPr>
          <a:lstStyle/>
          <a:p>
            <a:r>
              <a:rPr lang="en-US" sz="2800" dirty="0" err="1" smtClean="0">
                <a:solidFill>
                  <a:srgbClr val="FFFF00"/>
                </a:solidFill>
                <a:effectLst>
                  <a:outerShdw blurRad="66675" dist="63500" dir="2700000" algn="tl" rotWithShape="0">
                    <a:srgbClr val="000000"/>
                  </a:outerShdw>
                </a:effectLst>
              </a:rPr>
              <a:t>eFOCE</a:t>
            </a:r>
            <a:r>
              <a:rPr lang="en-US" sz="2800" dirty="0" smtClean="0">
                <a:solidFill>
                  <a:srgbClr val="FFFF00"/>
                </a:solidFill>
                <a:effectLst>
                  <a:outerShdw blurRad="66675" dist="63500" dir="2700000" algn="tl" rotWithShape="0">
                    <a:srgbClr val="000000"/>
                  </a:outerShdw>
                </a:effectLst>
              </a:rPr>
              <a:t> et al</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42491997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1366" y="983480"/>
            <a:ext cx="5547462" cy="400110"/>
          </a:xfrm>
          <a:prstGeom prst="rect">
            <a:avLst/>
          </a:prstGeom>
          <a:noFill/>
          <a:effectLst/>
        </p:spPr>
        <p:txBody>
          <a:bodyPr wrap="none" rtlCol="0">
            <a:spAutoFit/>
          </a:bodyPr>
          <a:lstStyle/>
          <a:p>
            <a:pPr algn="ctr"/>
            <a:r>
              <a:rPr lang="en-US" sz="2000" dirty="0" smtClean="0">
                <a:solidFill>
                  <a:srgbClr val="FFFF00"/>
                </a:solidFill>
                <a:effectLst>
                  <a:outerShdw blurRad="66675" dist="63500" dir="2700000" algn="tl" rotWithShape="0">
                    <a:srgbClr val="000000"/>
                  </a:outerShdw>
                </a:effectLst>
              </a:rPr>
              <a:t>Learned some lessons along the way helping others</a:t>
            </a:r>
          </a:p>
        </p:txBody>
      </p:sp>
      <p:sp>
        <p:nvSpPr>
          <p:cNvPr id="2" name="TextBox 1"/>
          <p:cNvSpPr txBox="1"/>
          <p:nvPr/>
        </p:nvSpPr>
        <p:spPr>
          <a:xfrm>
            <a:off x="973667" y="1583267"/>
            <a:ext cx="7162800" cy="4524316"/>
          </a:xfrm>
          <a:prstGeom prst="rect">
            <a:avLst/>
          </a:prstGeom>
          <a:noFill/>
        </p:spPr>
        <p:txBody>
          <a:bodyPr wrap="square" rtlCol="0">
            <a:spAutoFit/>
          </a:bodyPr>
          <a:lstStyle/>
          <a:p>
            <a:pPr marL="342900" indent="-342900">
              <a:buAutoNum type="arabicParenR"/>
            </a:pPr>
            <a:r>
              <a:rPr lang="en-US" dirty="0" smtClean="0">
                <a:solidFill>
                  <a:srgbClr val="FFFF00"/>
                </a:solidFill>
                <a:effectLst>
                  <a:outerShdw blurRad="66675" dist="63500" dir="2700000" algn="tl" rotWithShape="0">
                    <a:srgbClr val="000000"/>
                  </a:outerShdw>
                </a:effectLst>
              </a:rPr>
              <a:t>I’m still not good at getting the </a:t>
            </a:r>
            <a:r>
              <a:rPr lang="en-US" u="sng" dirty="0" err="1" smtClean="0">
                <a:solidFill>
                  <a:srgbClr val="FFFF00"/>
                </a:solidFill>
                <a:effectLst>
                  <a:outerShdw blurRad="66675" dist="63500" dir="2700000" algn="tl" rotWithShape="0">
                    <a:srgbClr val="000000"/>
                  </a:outerShdw>
                </a:effectLst>
              </a:rPr>
              <a:t>Zeebe</a:t>
            </a:r>
            <a:r>
              <a:rPr lang="en-US" u="sng" dirty="0">
                <a:solidFill>
                  <a:srgbClr val="FFFF00"/>
                </a:solidFill>
                <a:effectLst>
                  <a:outerShdw blurRad="66675" dist="63500" dir="2700000" algn="tl" rotWithShape="0">
                    <a:srgbClr val="000000"/>
                  </a:outerShdw>
                </a:effectLst>
              </a:rPr>
              <a:t> </a:t>
            </a:r>
            <a:r>
              <a:rPr lang="en-US" u="sng" dirty="0" smtClean="0">
                <a:solidFill>
                  <a:srgbClr val="FFFF00"/>
                </a:solidFill>
                <a:effectLst>
                  <a:outerShdw blurRad="66675" dist="63500" dir="2700000" algn="tl" rotWithShape="0">
                    <a:srgbClr val="000000"/>
                  </a:outerShdw>
                </a:effectLst>
              </a:rPr>
              <a:t>Wolf-</a:t>
            </a:r>
            <a:r>
              <a:rPr lang="en-US" u="sng" dirty="0" err="1" smtClean="0">
                <a:solidFill>
                  <a:srgbClr val="FFFF00"/>
                </a:solidFill>
                <a:effectLst>
                  <a:outerShdw blurRad="66675" dist="63500" dir="2700000" algn="tl" rotWithShape="0">
                    <a:srgbClr val="000000"/>
                  </a:outerShdw>
                </a:effectLst>
              </a:rPr>
              <a:t>Gladrow</a:t>
            </a:r>
            <a:r>
              <a:rPr lang="en-US" u="sng" dirty="0" smtClean="0">
                <a:solidFill>
                  <a:srgbClr val="FFFF00"/>
                </a:solidFill>
                <a:effectLst>
                  <a:outerShdw blurRad="66675" dist="63500" dir="2700000" algn="tl" rotWithShape="0">
                    <a:srgbClr val="000000"/>
                  </a:outerShdw>
                </a:effectLst>
              </a:rPr>
              <a:t> model </a:t>
            </a:r>
            <a:r>
              <a:rPr lang="en-US" dirty="0" smtClean="0">
                <a:solidFill>
                  <a:srgbClr val="FFFF00"/>
                </a:solidFill>
                <a:effectLst>
                  <a:outerShdw blurRad="66675" dist="63500" dir="2700000" algn="tl" rotWithShape="0">
                    <a:srgbClr val="000000"/>
                  </a:outerShdw>
                </a:effectLst>
              </a:rPr>
              <a:t>across</a:t>
            </a:r>
          </a:p>
          <a:p>
            <a:pPr marL="342900" indent="-342900">
              <a:buAutoNum type="arabicParenR"/>
            </a:pPr>
            <a:endParaRPr lang="en-US" dirty="0">
              <a:solidFill>
                <a:srgbClr val="FFFF00"/>
              </a:solidFill>
              <a:effectLst>
                <a:outerShdw blurRad="66675" dist="63500" dir="2700000" algn="tl" rotWithShape="0">
                  <a:srgbClr val="000000"/>
                </a:outerShdw>
              </a:effectLst>
            </a:endParaRPr>
          </a:p>
          <a:p>
            <a:pPr marL="342900" indent="-342900">
              <a:buAutoNum type="arabicParenR"/>
            </a:pPr>
            <a:r>
              <a:rPr lang="en-US" dirty="0" smtClean="0">
                <a:solidFill>
                  <a:srgbClr val="FFFF00"/>
                </a:solidFill>
                <a:effectLst>
                  <a:outerShdw blurRad="66675" dist="63500" dir="2700000" algn="tl" rotWithShape="0">
                    <a:srgbClr val="000000"/>
                  </a:outerShdw>
                </a:effectLst>
              </a:rPr>
              <a:t>It is highly likely each scientist will want to modify the basic FOCE for their own science needs – need some </a:t>
            </a:r>
            <a:r>
              <a:rPr lang="en-US" u="sng" dirty="0" smtClean="0">
                <a:solidFill>
                  <a:srgbClr val="FFFF00"/>
                </a:solidFill>
                <a:effectLst>
                  <a:outerShdw blurRad="66675" dist="63500" dir="2700000" algn="tl" rotWithShape="0">
                    <a:srgbClr val="000000"/>
                  </a:outerShdw>
                </a:effectLst>
              </a:rPr>
              <a:t>expansion built in </a:t>
            </a:r>
            <a:r>
              <a:rPr lang="en-US" dirty="0" smtClean="0">
                <a:solidFill>
                  <a:srgbClr val="FFFF00"/>
                </a:solidFill>
                <a:effectLst>
                  <a:outerShdw blurRad="66675" dist="63500" dir="2700000" algn="tl" rotWithShape="0">
                    <a:srgbClr val="000000"/>
                  </a:outerShdw>
                </a:effectLst>
              </a:rPr>
              <a:t>for future</a:t>
            </a:r>
          </a:p>
          <a:p>
            <a:pPr marL="342900" indent="-342900">
              <a:buAutoNum type="arabicParenR"/>
            </a:pPr>
            <a:endParaRPr lang="en-US" dirty="0">
              <a:solidFill>
                <a:srgbClr val="FFFF00"/>
              </a:solidFill>
              <a:effectLst>
                <a:outerShdw blurRad="66675" dist="63500" dir="2700000" algn="tl" rotWithShape="0">
                  <a:srgbClr val="000000"/>
                </a:outerShdw>
              </a:effectLst>
            </a:endParaRPr>
          </a:p>
          <a:p>
            <a:pPr marL="342900" indent="-342900">
              <a:buAutoNum type="arabicParenR"/>
            </a:pPr>
            <a:r>
              <a:rPr lang="en-US" dirty="0" smtClean="0">
                <a:solidFill>
                  <a:srgbClr val="FFFF00"/>
                </a:solidFill>
                <a:effectLst>
                  <a:outerShdw blurRad="66675" dist="63500" dir="2700000" algn="tl" rotWithShape="0">
                    <a:srgbClr val="000000"/>
                  </a:outerShdw>
                </a:effectLst>
              </a:rPr>
              <a:t>Getting </a:t>
            </a:r>
            <a:r>
              <a:rPr lang="en-US" u="sng" dirty="0" smtClean="0">
                <a:solidFill>
                  <a:srgbClr val="FFFF00"/>
                </a:solidFill>
                <a:effectLst>
                  <a:outerShdw blurRad="66675" dist="63500" dir="2700000" algn="tl" rotWithShape="0">
                    <a:srgbClr val="000000"/>
                  </a:outerShdw>
                </a:effectLst>
              </a:rPr>
              <a:t>in the water early at a reasonable budget</a:t>
            </a:r>
            <a:r>
              <a:rPr lang="en-US" dirty="0" smtClean="0">
                <a:solidFill>
                  <a:srgbClr val="FFFF00"/>
                </a:solidFill>
                <a:effectLst>
                  <a:outerShdw blurRad="66675" dist="63500" dir="2700000" algn="tl" rotWithShape="0">
                    <a:srgbClr val="000000"/>
                  </a:outerShdw>
                </a:effectLst>
              </a:rPr>
              <a:t> will help a lot of future proposal writers</a:t>
            </a:r>
          </a:p>
          <a:p>
            <a:pPr marL="342900" indent="-342900">
              <a:buAutoNum type="arabicParenR"/>
            </a:pPr>
            <a:endParaRPr lang="en-US" dirty="0">
              <a:solidFill>
                <a:srgbClr val="FFFF00"/>
              </a:solidFill>
              <a:effectLst>
                <a:outerShdw blurRad="66675" dist="63500" dir="2700000" algn="tl" rotWithShape="0">
                  <a:srgbClr val="000000"/>
                </a:outerShdw>
              </a:effectLst>
            </a:endParaRPr>
          </a:p>
          <a:p>
            <a:pPr marL="342900" indent="-342900">
              <a:buAutoNum type="arabicParenR"/>
            </a:pPr>
            <a:r>
              <a:rPr lang="en-US" dirty="0" smtClean="0">
                <a:solidFill>
                  <a:srgbClr val="FFFF00"/>
                </a:solidFill>
                <a:effectLst>
                  <a:outerShdw blurRad="66675" dist="63500" dir="2700000" algn="tl" rotWithShape="0">
                    <a:srgbClr val="000000"/>
                  </a:outerShdw>
                </a:effectLst>
              </a:rPr>
              <a:t>Every FOCE has some core elements that make it a </a:t>
            </a:r>
            <a:r>
              <a:rPr lang="en-US" u="sng" dirty="0" smtClean="0">
                <a:solidFill>
                  <a:srgbClr val="FFFF00"/>
                </a:solidFill>
                <a:effectLst>
                  <a:outerShdw blurRad="66675" dist="63500" dir="2700000" algn="tl" rotWithShape="0">
                    <a:srgbClr val="000000"/>
                  </a:outerShdw>
                </a:effectLst>
              </a:rPr>
              <a:t>FOCE</a:t>
            </a:r>
            <a:r>
              <a:rPr lang="en-US" dirty="0" smtClean="0">
                <a:solidFill>
                  <a:srgbClr val="FFFF00"/>
                </a:solidFill>
                <a:effectLst>
                  <a:outerShdw blurRad="66675" dist="63500" dir="2700000" algn="tl" rotWithShape="0">
                    <a:srgbClr val="000000"/>
                  </a:outerShdw>
                </a:effectLst>
              </a:rPr>
              <a:t>, without those the science maybe fine but it is not </a:t>
            </a:r>
            <a:r>
              <a:rPr lang="en-US" u="sng" dirty="0" smtClean="0">
                <a:solidFill>
                  <a:srgbClr val="FFFF00"/>
                </a:solidFill>
                <a:effectLst>
                  <a:outerShdw blurRad="66675" dist="63500" dir="2700000" algn="tl" rotWithShape="0">
                    <a:srgbClr val="000000"/>
                  </a:outerShdw>
                </a:effectLst>
              </a:rPr>
              <a:t>closed loop control of pH</a:t>
            </a:r>
            <a:endParaRPr lang="en-US" u="sng" dirty="0">
              <a:solidFill>
                <a:srgbClr val="FFFF00"/>
              </a:solidFill>
              <a:effectLst>
                <a:outerShdw blurRad="66675" dist="63500" dir="2700000" algn="tl" rotWithShape="0">
                  <a:srgbClr val="000000"/>
                </a:outerShdw>
              </a:effectLst>
            </a:endParaRPr>
          </a:p>
          <a:p>
            <a:pPr marL="342900" indent="-342900">
              <a:buAutoNum type="arabicParenR"/>
            </a:pPr>
            <a:endParaRPr lang="en-US" dirty="0" smtClean="0">
              <a:solidFill>
                <a:srgbClr val="FFFF00"/>
              </a:solidFill>
              <a:effectLst>
                <a:outerShdw blurRad="66675" dist="63500" dir="2700000" algn="tl" rotWithShape="0">
                  <a:srgbClr val="000000"/>
                </a:outerShdw>
              </a:effectLst>
            </a:endParaRPr>
          </a:p>
          <a:p>
            <a:pPr marL="342900" indent="-342900">
              <a:buAutoNum type="arabicParenR"/>
            </a:pPr>
            <a:r>
              <a:rPr lang="en-US" u="sng" dirty="0" smtClean="0">
                <a:solidFill>
                  <a:srgbClr val="FFFF00"/>
                </a:solidFill>
                <a:effectLst>
                  <a:outerShdw blurRad="66675" dist="63500" dir="2700000" algn="tl" rotWithShape="0">
                    <a:srgbClr val="000000"/>
                  </a:outerShdw>
                </a:effectLst>
              </a:rPr>
              <a:t>Flexibility is key</a:t>
            </a:r>
            <a:r>
              <a:rPr lang="en-US" dirty="0" smtClean="0">
                <a:solidFill>
                  <a:srgbClr val="FFFF00"/>
                </a:solidFill>
                <a:effectLst>
                  <a:outerShdw blurRad="66675" dist="63500" dir="2700000" algn="tl" rotWithShape="0">
                    <a:srgbClr val="000000"/>
                  </a:outerShdw>
                </a:effectLst>
              </a:rPr>
              <a:t> to success… after the proposal is won the real issues arise that force modifications usually related to the selected site. </a:t>
            </a:r>
          </a:p>
          <a:p>
            <a:pPr marL="342900" indent="-342900">
              <a:buAutoNum type="arabicParenR"/>
            </a:pPr>
            <a:endParaRPr lang="en-US" dirty="0">
              <a:solidFill>
                <a:srgbClr val="FFFF00"/>
              </a:solidFill>
              <a:effectLst>
                <a:outerShdw blurRad="66675" dist="63500" dir="2700000" algn="tl" rotWithShape="0">
                  <a:srgbClr val="000000"/>
                </a:outerShdw>
              </a:effectLst>
            </a:endParaRPr>
          </a:p>
          <a:p>
            <a:pPr marL="342900" indent="-342900">
              <a:buAutoNum type="arabicParenR"/>
            </a:pPr>
            <a:r>
              <a:rPr lang="en-US" dirty="0" smtClean="0">
                <a:solidFill>
                  <a:srgbClr val="FFFF00"/>
                </a:solidFill>
                <a:effectLst>
                  <a:outerShdw blurRad="66675" dist="63500" dir="2700000" algn="tl" rotWithShape="0">
                    <a:srgbClr val="000000"/>
                  </a:outerShdw>
                </a:effectLst>
              </a:rPr>
              <a:t>MOST IMPORTANT: </a:t>
            </a:r>
            <a:r>
              <a:rPr lang="en-US" u="sng" dirty="0" smtClean="0">
                <a:solidFill>
                  <a:srgbClr val="FFFF00"/>
                </a:solidFill>
                <a:effectLst>
                  <a:outerShdw blurRad="66675" dist="63500" dir="2700000" algn="tl" rotWithShape="0">
                    <a:srgbClr val="000000"/>
                  </a:outerShdw>
                </a:effectLst>
              </a:rPr>
              <a:t>It is possible to transfer the technology </a:t>
            </a:r>
            <a:r>
              <a:rPr lang="en-US" dirty="0" smtClean="0">
                <a:solidFill>
                  <a:srgbClr val="FFFF00"/>
                </a:solidFill>
                <a:effectLst>
                  <a:outerShdw blurRad="66675" dist="63500" dir="2700000" algn="tl" rotWithShape="0">
                    <a:srgbClr val="000000"/>
                  </a:outerShdw>
                </a:effectLst>
              </a:rPr>
              <a:t>out of MBARI and have an external researcher operate on their own (almost)</a:t>
            </a:r>
            <a:endParaRPr lang="en-US" dirty="0">
              <a:solidFill>
                <a:srgbClr val="FFFF00"/>
              </a:solidFill>
              <a:effectLst>
                <a:outerShdw blurRad="66675" dist="63500" dir="2700000" algn="tl" rotWithShape="0">
                  <a:srgbClr val="000000"/>
                </a:outerShdw>
              </a:effectLst>
            </a:endParaRPr>
          </a:p>
        </p:txBody>
      </p:sp>
      <p:sp>
        <p:nvSpPr>
          <p:cNvPr id="3" name="TextBox 2"/>
          <p:cNvSpPr txBox="1"/>
          <p:nvPr/>
        </p:nvSpPr>
        <p:spPr>
          <a:xfrm>
            <a:off x="3149721" y="241012"/>
            <a:ext cx="5113746" cy="523220"/>
          </a:xfrm>
          <a:prstGeom prst="rect">
            <a:avLst/>
          </a:prstGeom>
          <a:noFill/>
        </p:spPr>
        <p:txBody>
          <a:bodyPr wrap="square" rtlCol="0">
            <a:spAutoFit/>
          </a:bodyPr>
          <a:lstStyle/>
          <a:p>
            <a:r>
              <a:rPr lang="en-US" sz="2800" dirty="0" smtClean="0">
                <a:solidFill>
                  <a:srgbClr val="FFFF00"/>
                </a:solidFill>
                <a:effectLst>
                  <a:outerShdw blurRad="66675" dist="63500" dir="2700000" algn="tl" rotWithShape="0">
                    <a:srgbClr val="000000"/>
                  </a:outerShdw>
                </a:effectLst>
              </a:rPr>
              <a:t>Open </a:t>
            </a:r>
            <a:r>
              <a:rPr lang="en-US" sz="2800" dirty="0">
                <a:solidFill>
                  <a:srgbClr val="FFFF00"/>
                </a:solidFill>
                <a:effectLst>
                  <a:outerShdw blurRad="66675" dist="63500" dir="2700000" algn="tl" rotWithShape="0">
                    <a:srgbClr val="000000"/>
                  </a:outerShdw>
                </a:effectLst>
              </a:rPr>
              <a:t>Source can </a:t>
            </a:r>
            <a:r>
              <a:rPr lang="en-US" sz="2800" dirty="0" smtClean="0">
                <a:solidFill>
                  <a:srgbClr val="FFFF00"/>
                </a:solidFill>
                <a:effectLst>
                  <a:outerShdw blurRad="66675" dist="63500" dir="2700000" algn="tl" rotWithShape="0">
                    <a:srgbClr val="000000"/>
                  </a:outerShdw>
                </a:effectLst>
              </a:rPr>
              <a:t>help </a:t>
            </a:r>
            <a:r>
              <a:rPr lang="en-US" sz="2800" dirty="0" err="1" smtClean="0">
                <a:solidFill>
                  <a:srgbClr val="FFFF00"/>
                </a:solidFill>
                <a:effectLst>
                  <a:outerShdw blurRad="66675" dist="63500" dir="2700000" algn="tl" rotWithShape="0">
                    <a:srgbClr val="000000"/>
                  </a:outerShdw>
                </a:effectLst>
              </a:rPr>
              <a:t>xFOCE</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911280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22132" y="549028"/>
            <a:ext cx="3728054"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Free Air CO</a:t>
            </a:r>
            <a:r>
              <a:rPr lang="en-US" sz="2800" baseline="-25000" dirty="0" smtClean="0">
                <a:solidFill>
                  <a:srgbClr val="FFFF00"/>
                </a:solidFill>
                <a:effectLst>
                  <a:outerShdw blurRad="66675" dist="63500" dir="2700000" algn="tl" rotWithShape="0">
                    <a:srgbClr val="000000"/>
                  </a:outerShdw>
                </a:effectLst>
              </a:rPr>
              <a:t>2</a:t>
            </a:r>
            <a:r>
              <a:rPr lang="en-US" sz="2800" dirty="0" smtClean="0">
                <a:solidFill>
                  <a:srgbClr val="FFFF00"/>
                </a:solidFill>
                <a:effectLst>
                  <a:outerShdw blurRad="66675" dist="63500" dir="2700000" algn="tl" rotWithShape="0">
                    <a:srgbClr val="000000"/>
                  </a:outerShdw>
                </a:effectLst>
              </a:rPr>
              <a:t> Enrichment </a:t>
            </a:r>
          </a:p>
        </p:txBody>
      </p:sp>
      <p:pic>
        <p:nvPicPr>
          <p:cNvPr id="5" name="Picture 4" descr="FACE_GlobalMap.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913" y="1718579"/>
            <a:ext cx="7001695" cy="4258483"/>
          </a:xfrm>
          <a:prstGeom prst="rect">
            <a:avLst/>
          </a:prstGeom>
          <a:effectLst>
            <a:outerShdw blurRad="120650" dist="114300" dir="2700000" algn="tl" rotWithShape="0">
              <a:srgbClr val="000000">
                <a:alpha val="43000"/>
              </a:srgbClr>
            </a:outerShdw>
          </a:effectLst>
        </p:spPr>
      </p:pic>
      <p:sp>
        <p:nvSpPr>
          <p:cNvPr id="6" name="TextBox 5"/>
          <p:cNvSpPr txBox="1"/>
          <p:nvPr/>
        </p:nvSpPr>
        <p:spPr>
          <a:xfrm>
            <a:off x="1919867" y="5977062"/>
            <a:ext cx="5725533" cy="461665"/>
          </a:xfrm>
          <a:prstGeom prst="rect">
            <a:avLst/>
          </a:prstGeom>
          <a:noFill/>
          <a:effectLst/>
        </p:spPr>
        <p:txBody>
          <a:bodyPr wrap="square" rtlCol="0">
            <a:spAutoFit/>
          </a:bodyPr>
          <a:lstStyle/>
          <a:p>
            <a:r>
              <a:rPr lang="en-US" sz="2400" dirty="0" smtClean="0">
                <a:solidFill>
                  <a:srgbClr val="FFFF00"/>
                </a:solidFill>
                <a:effectLst>
                  <a:outerShdw blurRad="66675" dist="63500" dir="2700000" algn="tl" rotWithShape="0">
                    <a:srgbClr val="000000"/>
                  </a:outerShdw>
                </a:effectLst>
              </a:rPr>
              <a:t>The question: Why no FACE in the ocean?</a:t>
            </a:r>
            <a:endParaRPr lang="en-US" sz="2400" dirty="0">
              <a:solidFill>
                <a:srgbClr val="FFFF00"/>
              </a:solidFill>
              <a:effectLst>
                <a:outerShdw blurRad="66675" dist="63500" dir="2700000" algn="tl" rotWithShape="0">
                  <a:srgbClr val="000000"/>
                </a:outerShdw>
              </a:effectLst>
            </a:endParaRPr>
          </a:p>
        </p:txBody>
      </p:sp>
      <p:sp>
        <p:nvSpPr>
          <p:cNvPr id="2" name="TextBox 1"/>
          <p:cNvSpPr txBox="1"/>
          <p:nvPr/>
        </p:nvSpPr>
        <p:spPr>
          <a:xfrm>
            <a:off x="858023" y="1077696"/>
            <a:ext cx="7269977" cy="646331"/>
          </a:xfrm>
          <a:prstGeom prst="rect">
            <a:avLst/>
          </a:prstGeom>
          <a:noFill/>
        </p:spPr>
        <p:txBody>
          <a:bodyPr wrap="square" rtlCol="0">
            <a:spAutoFit/>
          </a:bodyPr>
          <a:lstStyle/>
          <a:p>
            <a:pPr algn="ctr"/>
            <a:r>
              <a:rPr lang="en-US" dirty="0" smtClean="0">
                <a:solidFill>
                  <a:srgbClr val="FFFF00"/>
                </a:solidFill>
                <a:effectLst>
                  <a:outerShdw blurRad="66675" dist="63500" dir="2700000" algn="tl" rotWithShape="0">
                    <a:srgbClr val="000000"/>
                  </a:outerShdw>
                </a:effectLst>
              </a:rPr>
              <a:t>The Free Air 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Enrichment (FACE) experiments which eventually consisted of some 65 sites around the globe</a:t>
            </a:r>
            <a:endParaRPr lang="en-US" dirty="0">
              <a:solidFill>
                <a:srgbClr val="FFFF00"/>
              </a:solidFill>
              <a:effectLst>
                <a:outerShdw blurRad="66675" dist="63500" dir="2700000" algn="tl" rotWithShape="0">
                  <a:srgbClr val="000000"/>
                </a:outerShdw>
              </a:effectLst>
            </a:endParaRPr>
          </a:p>
        </p:txBody>
      </p:sp>
      <p:sp>
        <p:nvSpPr>
          <p:cNvPr id="7" name="TextBox 6"/>
          <p:cNvSpPr txBox="1"/>
          <p:nvPr/>
        </p:nvSpPr>
        <p:spPr>
          <a:xfrm>
            <a:off x="8015608" y="2997"/>
            <a:ext cx="1064113"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srgbClr val="000000"/>
                  </a:outerShdw>
                </a:effectLst>
              </a:rPr>
              <a:t>FACE</a:t>
            </a:r>
            <a:endParaRPr lang="en-US" sz="32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142995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664" y="279400"/>
            <a:ext cx="6363046" cy="787357"/>
          </a:xfrm>
        </p:spPr>
        <p:txBody>
          <a:bodyPr/>
          <a:lstStyle/>
          <a:p>
            <a:r>
              <a:rPr lang="en-US" sz="3200" dirty="0" err="1" smtClean="0">
                <a:solidFill>
                  <a:srgbClr val="FFFF00"/>
                </a:solidFill>
                <a:effectLst>
                  <a:outerShdw blurRad="66675" dist="63500" dir="2700000" algn="tl" rotWithShape="0">
                    <a:srgbClr val="000000"/>
                  </a:outerShdw>
                </a:effectLst>
              </a:rPr>
              <a:t>xFOCE</a:t>
            </a:r>
            <a:r>
              <a:rPr lang="en-US" sz="3200" dirty="0" smtClean="0">
                <a:solidFill>
                  <a:srgbClr val="FFFF00"/>
                </a:solidFill>
                <a:effectLst>
                  <a:outerShdw blurRad="66675" dist="63500" dir="2700000" algn="tl" rotWithShape="0">
                    <a:srgbClr val="000000"/>
                  </a:outerShdw>
                </a:effectLst>
              </a:rPr>
              <a:t> Concept of Ops- Cabled</a:t>
            </a:r>
            <a:endParaRPr lang="en-US" sz="3200" dirty="0">
              <a:solidFill>
                <a:srgbClr val="FFFF00"/>
              </a:solidFill>
              <a:effectLst>
                <a:outerShdw blurRad="66675" dist="63500" dir="2700000" algn="tl" rotWithShape="0">
                  <a:srgbClr val="000000"/>
                </a:outerShdw>
              </a:effectLst>
            </a:endParaRPr>
          </a:p>
        </p:txBody>
      </p:sp>
      <p:sp>
        <p:nvSpPr>
          <p:cNvPr id="4" name="Right Triangle 3"/>
          <p:cNvSpPr/>
          <p:nvPr/>
        </p:nvSpPr>
        <p:spPr>
          <a:xfrm>
            <a:off x="2886884" y="36665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34291" y="36637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34291" y="51754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493320" y="30596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265021" y="27232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
        <p:nvSpPr>
          <p:cNvPr id="12" name="Rectangle 11"/>
          <p:cNvSpPr/>
          <p:nvPr/>
        </p:nvSpPr>
        <p:spPr>
          <a:xfrm>
            <a:off x="1932669" y="31489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07428" y="48376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31750" y="36665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31750" y="37461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071339" y="36637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071339" y="37845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367428" y="40756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18455" y="41717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21641" y="51122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452076" y="51754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12808" y="33205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263957" y="33205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21784" y="33205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3979610" y="33205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37433" y="33205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695262" y="33205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053085" y="33205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10915" y="33205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484389" y="33205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768737" y="33205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26567" y="33205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00042" y="33205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42220" y="33205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663191" y="1350318"/>
            <a:ext cx="2658450"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Science interface on shore</a:t>
            </a:r>
            <a:endParaRPr lang="en-US" dirty="0">
              <a:solidFill>
                <a:srgbClr val="FFFF00"/>
              </a:solidFill>
              <a:effectLst>
                <a:outerShdw blurRad="66675" dist="63500" dir="2700000" algn="tl" rotWithShape="0">
                  <a:srgbClr val="000000"/>
                </a:outerShdw>
              </a:effectLst>
            </a:endParaRPr>
          </a:p>
        </p:txBody>
      </p:sp>
      <p:sp>
        <p:nvSpPr>
          <p:cNvPr id="45" name="TextBox 44"/>
          <p:cNvSpPr txBox="1"/>
          <p:nvPr/>
        </p:nvSpPr>
        <p:spPr>
          <a:xfrm>
            <a:off x="1645346" y="1687384"/>
            <a:ext cx="354898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and Enriching process on shore</a:t>
            </a:r>
            <a:endParaRPr lang="en-US" dirty="0">
              <a:solidFill>
                <a:srgbClr val="FFFF00"/>
              </a:solidFill>
              <a:effectLst>
                <a:outerShdw blurRad="66675" dist="63500" dir="2700000" algn="tl" rotWithShape="0">
                  <a:srgbClr val="000000"/>
                </a:outerShdw>
              </a:effectLst>
            </a:endParaRPr>
          </a:p>
        </p:txBody>
      </p:sp>
      <p:sp>
        <p:nvSpPr>
          <p:cNvPr id="46" name="TextBox 45"/>
          <p:cNvSpPr txBox="1"/>
          <p:nvPr/>
        </p:nvSpPr>
        <p:spPr>
          <a:xfrm>
            <a:off x="1663191" y="2024450"/>
            <a:ext cx="453768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Air / sea interface managed using buried cable </a:t>
            </a:r>
            <a:endParaRPr lang="en-US" dirty="0">
              <a:solidFill>
                <a:srgbClr val="FFFF00"/>
              </a:solidFill>
              <a:effectLst>
                <a:outerShdw blurRad="66675" dist="63500" dir="2700000" algn="tl" rotWithShape="0">
                  <a:srgbClr val="000000"/>
                </a:outerShdw>
              </a:effectLst>
            </a:endParaRPr>
          </a:p>
        </p:txBody>
      </p:sp>
      <p:sp>
        <p:nvSpPr>
          <p:cNvPr id="47" name="TextBox 46"/>
          <p:cNvSpPr txBox="1"/>
          <p:nvPr/>
        </p:nvSpPr>
        <p:spPr>
          <a:xfrm>
            <a:off x="2845305" y="2393782"/>
            <a:ext cx="4006225"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Capable of supporting 6 to 8 </a:t>
            </a:r>
            <a:r>
              <a:rPr lang="en-US" dirty="0" err="1" smtClean="0">
                <a:solidFill>
                  <a:srgbClr val="FFFF00"/>
                </a:solidFill>
                <a:effectLst>
                  <a:outerShdw blurRad="66675" dist="63500" dir="2700000" algn="tl" rotWithShape="0">
                    <a:srgbClr val="000000"/>
                  </a:outerShdw>
                </a:effectLst>
              </a:rPr>
              <a:t>xFOCE</a:t>
            </a:r>
            <a:r>
              <a:rPr lang="en-US" dirty="0" smtClean="0">
                <a:solidFill>
                  <a:srgbClr val="FFFF00"/>
                </a:solidFill>
                <a:effectLst>
                  <a:outerShdw blurRad="66675" dist="63500" dir="2700000" algn="tl" rotWithShape="0">
                    <a:srgbClr val="000000"/>
                  </a:outerShdw>
                </a:effectLst>
              </a:rPr>
              <a:t> units</a:t>
            </a:r>
          </a:p>
          <a:p>
            <a:r>
              <a:rPr lang="en-US" dirty="0">
                <a:solidFill>
                  <a:srgbClr val="FFFF00"/>
                </a:solidFill>
                <a:effectLst>
                  <a:outerShdw blurRad="66675" dist="63500" dir="2700000" algn="tl" rotWithShape="0">
                    <a:srgbClr val="000000"/>
                  </a:outerShdw>
                </a:effectLst>
              </a:rPr>
              <a:t>	</a:t>
            </a:r>
            <a:r>
              <a:rPr lang="en-US" dirty="0" smtClean="0">
                <a:solidFill>
                  <a:srgbClr val="FFFF00"/>
                </a:solidFill>
                <a:effectLst>
                  <a:outerShdw blurRad="66675" dist="63500" dir="2700000" algn="tl" rotWithShape="0">
                    <a:srgbClr val="000000"/>
                  </a:outerShdw>
                </a:effectLst>
              </a:rPr>
              <a:t>(4 active pH </a:t>
            </a:r>
            <a:r>
              <a:rPr lang="en-US" dirty="0" err="1" smtClean="0">
                <a:solidFill>
                  <a:srgbClr val="FFFF00"/>
                </a:solidFill>
                <a:effectLst>
                  <a:outerShdw blurRad="66675" dist="63500" dir="2700000" algn="tl" rotWithShape="0">
                    <a:srgbClr val="000000"/>
                  </a:outerShdw>
                </a:effectLst>
              </a:rPr>
              <a:t>chg</a:t>
            </a:r>
            <a:r>
              <a:rPr lang="en-US" dirty="0" smtClean="0">
                <a:solidFill>
                  <a:srgbClr val="FFFF00"/>
                </a:solidFill>
                <a:effectLst>
                  <a:outerShdw blurRad="66675" dist="63500" dir="2700000" algn="tl" rotWithShape="0">
                    <a:srgbClr val="000000"/>
                  </a:outerShdw>
                </a:effectLst>
              </a:rPr>
              <a:t> and 4 control)</a:t>
            </a:r>
            <a:endParaRPr lang="en-US" dirty="0">
              <a:solidFill>
                <a:srgbClr val="FFFF00"/>
              </a:solidFill>
              <a:effectLst>
                <a:outerShdw blurRad="66675" dist="63500" dir="2700000" algn="tl" rotWithShape="0">
                  <a:srgbClr val="000000"/>
                </a:outerShdw>
              </a:effectLst>
            </a:endParaRPr>
          </a:p>
        </p:txBody>
      </p:sp>
      <p:cxnSp>
        <p:nvCxnSpPr>
          <p:cNvPr id="49" name="Straight Arrow Connector 48"/>
          <p:cNvCxnSpPr/>
          <p:nvPr/>
        </p:nvCxnSpPr>
        <p:spPr>
          <a:xfrm>
            <a:off x="7447868" y="38491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447868" y="4020751"/>
            <a:ext cx="1483436" cy="923330"/>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Depth rating</a:t>
            </a:r>
          </a:p>
          <a:p>
            <a:r>
              <a:rPr lang="en-US" dirty="0" smtClean="0">
                <a:solidFill>
                  <a:srgbClr val="FFFF00"/>
                </a:solidFill>
                <a:effectLst>
                  <a:outerShdw blurRad="66675" dist="63500" dir="2700000" algn="tl" rotWithShape="0">
                    <a:srgbClr val="000000"/>
                  </a:outerShdw>
                </a:effectLst>
              </a:rPr>
              <a:t>min - ??</a:t>
            </a:r>
          </a:p>
          <a:p>
            <a:r>
              <a:rPr lang="en-US" dirty="0" smtClean="0">
                <a:solidFill>
                  <a:srgbClr val="FFFF00"/>
                </a:solidFill>
                <a:effectLst>
                  <a:outerShdw blurRad="66675" dist="63500" dir="2700000" algn="tl" rotWithShape="0">
                    <a:srgbClr val="000000"/>
                  </a:outerShdw>
                </a:effectLst>
              </a:rPr>
              <a:t>max – 40m ??</a:t>
            </a:r>
            <a:endParaRPr lang="en-US" dirty="0">
              <a:solidFill>
                <a:srgbClr val="FFFF00"/>
              </a:solidFill>
              <a:effectLst>
                <a:outerShdw blurRad="66675" dist="63500" dir="2700000" algn="tl" rotWithShape="0">
                  <a:srgbClr val="000000"/>
                </a:outerShdw>
              </a:effectLst>
            </a:endParaRPr>
          </a:p>
        </p:txBody>
      </p:sp>
      <p:sp>
        <p:nvSpPr>
          <p:cNvPr id="53" name="TextBox 52"/>
          <p:cNvSpPr txBox="1"/>
          <p:nvPr/>
        </p:nvSpPr>
        <p:spPr>
          <a:xfrm>
            <a:off x="5352185" y="5249562"/>
            <a:ext cx="209568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Anchored to bottom</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422724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746891" y="457200"/>
            <a:ext cx="6191308" cy="651934"/>
          </a:xfrm>
        </p:spPr>
        <p:txBody>
          <a:bodyPr/>
          <a:lstStyle/>
          <a:p>
            <a:r>
              <a:rPr lang="en-US" sz="3200" dirty="0" err="1" smtClean="0">
                <a:solidFill>
                  <a:srgbClr val="FFFF00"/>
                </a:solidFill>
                <a:effectLst>
                  <a:outerShdw blurRad="66675" dist="63500" dir="2700000" algn="tl" rotWithShape="0">
                    <a:srgbClr val="000000"/>
                  </a:outerShdw>
                </a:effectLst>
              </a:rPr>
              <a:t>xFOCE</a:t>
            </a:r>
            <a:r>
              <a:rPr lang="en-US" sz="3200" dirty="0" smtClean="0">
                <a:solidFill>
                  <a:srgbClr val="FFFF00"/>
                </a:solidFill>
                <a:effectLst>
                  <a:outerShdw blurRad="66675" dist="63500" dir="2700000" algn="tl" rotWithShape="0">
                    <a:srgbClr val="000000"/>
                  </a:outerShdw>
                </a:effectLst>
              </a:rPr>
              <a:t> Concept of Ops - Non cabled</a:t>
            </a:r>
            <a:endParaRPr lang="en-US" sz="3200" dirty="0">
              <a:solidFill>
                <a:srgbClr val="FFFF00"/>
              </a:solidFill>
              <a:effectLst>
                <a:outerShdw blurRad="66675" dist="63500" dir="2700000" algn="tl" rotWithShape="0">
                  <a:srgbClr val="000000"/>
                </a:outerShdw>
              </a:effectLst>
            </a:endParaRPr>
          </a:p>
        </p:txBody>
      </p:sp>
      <p:sp>
        <p:nvSpPr>
          <p:cNvPr id="5" name="Right Triangle 4"/>
          <p:cNvSpPr/>
          <p:nvPr/>
        </p:nvSpPr>
        <p:spPr>
          <a:xfrm>
            <a:off x="2818322" y="40866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765729" y="40839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765729" y="55955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424758" y="34798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196459" y="31434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864107" y="35690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838866" y="52578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094247" y="4289856"/>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5963812" y="4289856"/>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844246" y="37406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195395" y="37406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553222" y="37406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3911048" y="37406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268871" y="37406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626700" y="37406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4984523" y="37406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342353" y="37406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415827" y="37406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00175" y="37406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058005" y="37406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131480" y="37406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773658" y="37406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866570" y="3356235"/>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237028" y="3356235"/>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046413" y="3356235"/>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5991519" y="3641195"/>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5948000" y="3641204"/>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740348" y="4061182"/>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564777" y="1474117"/>
            <a:ext cx="2658450"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Science interface on shore</a:t>
            </a:r>
            <a:endParaRPr lang="en-US" dirty="0">
              <a:solidFill>
                <a:srgbClr val="FFFF00"/>
              </a:solidFill>
              <a:effectLst>
                <a:outerShdw blurRad="66675" dist="63500" dir="2700000" algn="tl" rotWithShape="0">
                  <a:srgbClr val="000000"/>
                </a:outerShdw>
              </a:effectLst>
            </a:endParaRPr>
          </a:p>
        </p:txBody>
      </p:sp>
      <p:sp>
        <p:nvSpPr>
          <p:cNvPr id="52" name="TextBox 51"/>
          <p:cNvSpPr txBox="1"/>
          <p:nvPr/>
        </p:nvSpPr>
        <p:spPr>
          <a:xfrm>
            <a:off x="1546932" y="1811183"/>
            <a:ext cx="354898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and Enriching process off shore</a:t>
            </a:r>
            <a:endParaRPr lang="en-US" dirty="0">
              <a:solidFill>
                <a:srgbClr val="FFFF00"/>
              </a:solidFill>
              <a:effectLst>
                <a:outerShdw blurRad="66675" dist="63500" dir="2700000" algn="tl" rotWithShape="0">
                  <a:srgbClr val="000000"/>
                </a:outerShdw>
              </a:effectLst>
            </a:endParaRPr>
          </a:p>
        </p:txBody>
      </p:sp>
      <p:sp>
        <p:nvSpPr>
          <p:cNvPr id="53" name="TextBox 52"/>
          <p:cNvSpPr txBox="1"/>
          <p:nvPr/>
        </p:nvSpPr>
        <p:spPr>
          <a:xfrm>
            <a:off x="1564777" y="2148249"/>
            <a:ext cx="5121752"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Air / sea interface managed using surface expression</a:t>
            </a:r>
            <a:endParaRPr lang="en-US" dirty="0">
              <a:solidFill>
                <a:srgbClr val="FFFF00"/>
              </a:solidFill>
              <a:effectLst>
                <a:outerShdw blurRad="66675" dist="63500" dir="2700000" algn="tl" rotWithShape="0">
                  <a:srgbClr val="000000"/>
                </a:outerShdw>
              </a:effectLst>
            </a:endParaRPr>
          </a:p>
        </p:txBody>
      </p:sp>
      <p:sp>
        <p:nvSpPr>
          <p:cNvPr id="54" name="TextBox 53"/>
          <p:cNvSpPr txBox="1"/>
          <p:nvPr/>
        </p:nvSpPr>
        <p:spPr>
          <a:xfrm>
            <a:off x="2746891" y="2517581"/>
            <a:ext cx="5789340"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Capable of supporting </a:t>
            </a:r>
            <a:r>
              <a:rPr lang="en-US" dirty="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a:t>
            </a:r>
            <a:r>
              <a:rPr lang="en-US" dirty="0" err="1" smtClean="0">
                <a:solidFill>
                  <a:srgbClr val="FFFF00"/>
                </a:solidFill>
                <a:effectLst>
                  <a:outerShdw blurRad="66675" dist="63500" dir="2700000" algn="tl" rotWithShape="0">
                    <a:srgbClr val="000000"/>
                  </a:outerShdw>
                </a:effectLst>
              </a:rPr>
              <a:t>xFOCE</a:t>
            </a:r>
            <a:r>
              <a:rPr lang="en-US" dirty="0" smtClean="0">
                <a:solidFill>
                  <a:srgbClr val="FFFF00"/>
                </a:solidFill>
                <a:effectLst>
                  <a:outerShdw blurRad="66675" dist="63500" dir="2700000" algn="tl" rotWithShape="0">
                    <a:srgbClr val="000000"/>
                  </a:outerShdw>
                </a:effectLst>
              </a:rPr>
              <a:t> units minimum</a:t>
            </a:r>
          </a:p>
          <a:p>
            <a:r>
              <a:rPr lang="en-US" dirty="0" smtClean="0">
                <a:solidFill>
                  <a:srgbClr val="FFFF00"/>
                </a:solidFill>
                <a:effectLst>
                  <a:outerShdw blurRad="66675" dist="63500" dir="2700000" algn="tl" rotWithShape="0">
                    <a:srgbClr val="000000"/>
                  </a:outerShdw>
                </a:effectLst>
              </a:rPr>
              <a:t>1 active pH </a:t>
            </a:r>
            <a:r>
              <a:rPr lang="en-US" dirty="0" err="1" smtClean="0">
                <a:solidFill>
                  <a:srgbClr val="FFFF00"/>
                </a:solidFill>
                <a:effectLst>
                  <a:outerShdw blurRad="66675" dist="63500" dir="2700000" algn="tl" rotWithShape="0">
                    <a:srgbClr val="000000"/>
                  </a:outerShdw>
                </a:effectLst>
              </a:rPr>
              <a:t>chg</a:t>
            </a:r>
            <a:r>
              <a:rPr lang="en-US" dirty="0" smtClean="0">
                <a:solidFill>
                  <a:srgbClr val="FFFF00"/>
                </a:solidFill>
                <a:effectLst>
                  <a:outerShdw blurRad="66675" dist="63500" dir="2700000" algn="tl" rotWithShape="0">
                    <a:srgbClr val="000000"/>
                  </a:outerShdw>
                </a:effectLst>
              </a:rPr>
              <a:t> and 1 control, 3 active and 3 control desired</a:t>
            </a:r>
            <a:endParaRPr lang="en-US" dirty="0">
              <a:solidFill>
                <a:srgbClr val="FFFF00"/>
              </a:solidFill>
              <a:effectLst>
                <a:outerShdw blurRad="66675" dist="63500" dir="2700000" algn="tl" rotWithShape="0">
                  <a:srgbClr val="000000"/>
                </a:outerShdw>
              </a:effectLst>
            </a:endParaRPr>
          </a:p>
        </p:txBody>
      </p:sp>
      <p:cxnSp>
        <p:nvCxnSpPr>
          <p:cNvPr id="55" name="Straight Arrow Connector 54"/>
          <p:cNvCxnSpPr/>
          <p:nvPr/>
        </p:nvCxnSpPr>
        <p:spPr>
          <a:xfrm>
            <a:off x="7379306" y="4269262"/>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458974" y="4440883"/>
            <a:ext cx="1363174"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Depth rating</a:t>
            </a:r>
          </a:p>
          <a:p>
            <a:r>
              <a:rPr lang="en-US" dirty="0" smtClean="0">
                <a:solidFill>
                  <a:srgbClr val="FFFF00"/>
                </a:solidFill>
                <a:effectLst>
                  <a:outerShdw blurRad="66675" dist="63500" dir="2700000" algn="tl" rotWithShape="0">
                    <a:srgbClr val="000000"/>
                  </a:outerShdw>
                </a:effectLst>
              </a:rPr>
              <a:t>max – 40m</a:t>
            </a:r>
            <a:endParaRPr lang="en-US" dirty="0">
              <a:solidFill>
                <a:srgbClr val="FFFF00"/>
              </a:solidFill>
              <a:effectLst>
                <a:outerShdw blurRad="66675" dist="63500" dir="2700000" algn="tl" rotWithShape="0">
                  <a:srgbClr val="000000"/>
                </a:outerShdw>
              </a:effectLst>
            </a:endParaRPr>
          </a:p>
        </p:txBody>
      </p:sp>
      <p:sp>
        <p:nvSpPr>
          <p:cNvPr id="57" name="TextBox 56"/>
          <p:cNvSpPr txBox="1"/>
          <p:nvPr/>
        </p:nvSpPr>
        <p:spPr>
          <a:xfrm>
            <a:off x="5283623" y="5669694"/>
            <a:ext cx="209568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Anchored to bottom</a:t>
            </a:r>
            <a:endParaRPr lang="en-US" dirty="0">
              <a:solidFill>
                <a:srgbClr val="FFFF00"/>
              </a:solidFill>
              <a:effectLst>
                <a:outerShdw blurRad="66675" dist="63500" dir="2700000" algn="tl" rotWithShape="0">
                  <a:srgbClr val="000000"/>
                </a:outerShdw>
              </a:effectLst>
            </a:endParaRPr>
          </a:p>
        </p:txBody>
      </p:sp>
      <p:sp>
        <p:nvSpPr>
          <p:cNvPr id="59" name="Lightning Bolt 58"/>
          <p:cNvSpPr/>
          <p:nvPr/>
        </p:nvSpPr>
        <p:spPr>
          <a:xfrm rot="20793381">
            <a:off x="2432134" y="3362993"/>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676713" y="336299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182977" y="3604055"/>
            <a:ext cx="2140204" cy="369332"/>
          </a:xfrm>
          <a:prstGeom prst="rect">
            <a:avLst/>
          </a:prstGeom>
          <a:noFill/>
        </p:spPr>
        <p:txBody>
          <a:bodyPr wrap="none" rtlCol="0">
            <a:spAutoFit/>
          </a:bodyPr>
          <a:lstStyle/>
          <a:p>
            <a:r>
              <a:rPr lang="en-US" dirty="0" err="1" smtClean="0">
                <a:solidFill>
                  <a:srgbClr val="FFFF00"/>
                </a:solidFill>
                <a:effectLst>
                  <a:outerShdw blurRad="66675" dist="63500" dir="2700000" algn="tl" rotWithShape="0">
                    <a:srgbClr val="000000"/>
                  </a:outerShdw>
                </a:effectLst>
              </a:rPr>
              <a:t>Comms</a:t>
            </a:r>
            <a:r>
              <a:rPr lang="en-US" dirty="0" smtClean="0">
                <a:solidFill>
                  <a:srgbClr val="FFFF00"/>
                </a:solidFill>
                <a:effectLst>
                  <a:outerShdw blurRad="66675" dist="63500" dir="2700000" algn="tl" rotWithShape="0">
                    <a:srgbClr val="000000"/>
                  </a:outerShdw>
                </a:effectLst>
              </a:rPr>
              <a:t> by telemetry</a:t>
            </a:r>
            <a:endParaRPr lang="en-US" dirty="0">
              <a:solidFill>
                <a:srgbClr val="FFFF00"/>
              </a:solidFill>
              <a:effectLst>
                <a:outerShdw blurRad="66675" dist="63500" dir="2700000" algn="tl" rotWithShape="0">
                  <a:srgbClr val="000000"/>
                </a:outerShdw>
              </a:effectLst>
            </a:endParaRPr>
          </a:p>
        </p:txBody>
      </p:sp>
      <p:sp>
        <p:nvSpPr>
          <p:cNvPr id="2" name="TextBox 1"/>
          <p:cNvSpPr txBox="1"/>
          <p:nvPr/>
        </p:nvSpPr>
        <p:spPr>
          <a:xfrm>
            <a:off x="6949830" y="3324199"/>
            <a:ext cx="1775020"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Buoy or Platform</a:t>
            </a:r>
            <a:endParaRPr lang="en-US" dirty="0">
              <a:solidFill>
                <a:srgbClr val="FFFF00"/>
              </a:solidFill>
              <a:effectLst>
                <a:outerShdw blurRad="66675" dist="63500" dir="2700000" algn="tl" rotWithShape="0">
                  <a:srgbClr val="000000"/>
                </a:outerShdw>
              </a:effectLst>
            </a:endParaRPr>
          </a:p>
        </p:txBody>
      </p:sp>
      <p:cxnSp>
        <p:nvCxnSpPr>
          <p:cNvPr id="12" name="Straight Arrow Connector 11"/>
          <p:cNvCxnSpPr>
            <a:stCxn id="2" idx="1"/>
          </p:cNvCxnSpPr>
          <p:nvPr/>
        </p:nvCxnSpPr>
        <p:spPr>
          <a:xfrm flipH="1">
            <a:off x="6577296" y="3508865"/>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9687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674073"/>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ffectLst>
                <a:outerShdw blurRad="66675" dist="63500" dir="2700000" algn="tl" rotWithShape="0">
                  <a:srgbClr val="000000"/>
                </a:outerShdw>
              </a:effectLst>
            </a:endParaRPr>
          </a:p>
        </p:txBody>
      </p:sp>
      <p:sp>
        <p:nvSpPr>
          <p:cNvPr id="2" name="Title 1"/>
          <p:cNvSpPr>
            <a:spLocks noGrp="1"/>
          </p:cNvSpPr>
          <p:nvPr>
            <p:ph type="title"/>
          </p:nvPr>
        </p:nvSpPr>
        <p:spPr>
          <a:xfrm>
            <a:off x="2084232" y="63585"/>
            <a:ext cx="7018059" cy="685800"/>
          </a:xfrm>
        </p:spPr>
        <p:txBody>
          <a:bodyPr/>
          <a:lstStyle/>
          <a:p>
            <a:r>
              <a:rPr lang="en-US" sz="2800" dirty="0" err="1" smtClean="0">
                <a:solidFill>
                  <a:srgbClr val="FFFF00"/>
                </a:solidFill>
                <a:effectLst>
                  <a:outerShdw blurRad="66675" dist="63500" dir="2700000" algn="tl" rotWithShape="0">
                    <a:srgbClr val="000000"/>
                  </a:outerShdw>
                </a:effectLst>
              </a:rPr>
              <a:t>xFOCE</a:t>
            </a:r>
            <a:r>
              <a:rPr lang="en-US" sz="2800" dirty="0" smtClean="0">
                <a:solidFill>
                  <a:srgbClr val="FFFF00"/>
                </a:solidFill>
                <a:effectLst>
                  <a:outerShdw blurRad="66675" dist="63500" dir="2700000" algn="tl" rotWithShape="0">
                    <a:srgbClr val="000000"/>
                  </a:outerShdw>
                </a:effectLst>
              </a:rPr>
              <a:t> Functional Interfaces</a:t>
            </a:r>
            <a:endParaRPr lang="en-US" sz="2800" dirty="0">
              <a:solidFill>
                <a:srgbClr val="FFFF00"/>
              </a:solidFill>
              <a:effectLst>
                <a:outerShdw blurRad="66675" dist="63500" dir="2700000" algn="tl" rotWithShape="0">
                  <a:srgbClr val="000000"/>
                </a:outerShdw>
              </a:effectLst>
            </a:endParaRPr>
          </a:p>
        </p:txBody>
      </p:sp>
      <p:sp>
        <p:nvSpPr>
          <p:cNvPr id="6" name="Rectangle 5"/>
          <p:cNvSpPr/>
          <p:nvPr/>
        </p:nvSpPr>
        <p:spPr>
          <a:xfrm>
            <a:off x="2506272" y="1268168"/>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8" name="Rectangle 7"/>
          <p:cNvSpPr/>
          <p:nvPr/>
        </p:nvSpPr>
        <p:spPr>
          <a:xfrm>
            <a:off x="2626019" y="1393137"/>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CO2</a:t>
            </a:r>
            <a:endParaRPr lang="en-US" sz="1200" dirty="0">
              <a:solidFill>
                <a:srgbClr val="FFFF00"/>
              </a:solidFill>
              <a:effectLst>
                <a:outerShdw blurRad="66675" dist="63500" dir="2700000" algn="tl" rotWithShape="0">
                  <a:srgbClr val="000000"/>
                </a:outerShdw>
              </a:effectLst>
            </a:endParaRPr>
          </a:p>
        </p:txBody>
      </p:sp>
      <p:sp>
        <p:nvSpPr>
          <p:cNvPr id="9" name="Rectangle 8"/>
          <p:cNvSpPr/>
          <p:nvPr/>
        </p:nvSpPr>
        <p:spPr>
          <a:xfrm>
            <a:off x="2626074" y="1854166"/>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SW Pump</a:t>
            </a:r>
            <a:endParaRPr lang="en-US" sz="1200" dirty="0">
              <a:solidFill>
                <a:srgbClr val="FFFF00"/>
              </a:solidFill>
              <a:effectLst>
                <a:outerShdw blurRad="66675" dist="63500" dir="2700000" algn="tl" rotWithShape="0">
                  <a:srgbClr val="000000"/>
                </a:outerShdw>
              </a:effectLst>
            </a:endParaRPr>
          </a:p>
        </p:txBody>
      </p:sp>
      <p:sp>
        <p:nvSpPr>
          <p:cNvPr id="11" name="Rectangle 10"/>
          <p:cNvSpPr/>
          <p:nvPr/>
        </p:nvSpPr>
        <p:spPr>
          <a:xfrm>
            <a:off x="3527888" y="1359221"/>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ESW</a:t>
            </a:r>
            <a:endParaRPr lang="en-US" sz="1200" dirty="0">
              <a:solidFill>
                <a:srgbClr val="FFFF00"/>
              </a:solidFill>
              <a:effectLst>
                <a:outerShdw blurRad="66675" dist="63500" dir="2700000" algn="tl" rotWithShape="0">
                  <a:srgbClr val="000000"/>
                </a:outerShdw>
              </a:effectLst>
            </a:endParaRPr>
          </a:p>
        </p:txBody>
      </p:sp>
      <p:sp>
        <p:nvSpPr>
          <p:cNvPr id="13" name="Rectangle 12"/>
          <p:cNvSpPr/>
          <p:nvPr/>
        </p:nvSpPr>
        <p:spPr>
          <a:xfrm>
            <a:off x="4701423" y="3892644"/>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ESW Distributor</a:t>
            </a:r>
            <a:endParaRPr lang="en-US" sz="1200" dirty="0">
              <a:solidFill>
                <a:srgbClr val="FFFF00"/>
              </a:solidFill>
              <a:effectLst>
                <a:outerShdw blurRad="66675" dist="63500" dir="2700000" algn="tl" rotWithShape="0">
                  <a:srgbClr val="000000"/>
                </a:outerShdw>
              </a:effectLst>
            </a:endParaRPr>
          </a:p>
        </p:txBody>
      </p:sp>
      <p:sp>
        <p:nvSpPr>
          <p:cNvPr id="14" name="Rectangle 13"/>
          <p:cNvSpPr/>
          <p:nvPr/>
        </p:nvSpPr>
        <p:spPr>
          <a:xfrm>
            <a:off x="6230019" y="1293565"/>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15" name="Rectangle 14"/>
          <p:cNvSpPr/>
          <p:nvPr/>
        </p:nvSpPr>
        <p:spPr>
          <a:xfrm>
            <a:off x="6339496" y="2039106"/>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Data Archive</a:t>
            </a:r>
            <a:endParaRPr lang="en-US" sz="1200" dirty="0">
              <a:solidFill>
                <a:srgbClr val="FFFF00"/>
              </a:solidFill>
              <a:effectLst>
                <a:outerShdw blurRad="66675" dist="63500" dir="2700000" algn="tl" rotWithShape="0">
                  <a:srgbClr val="000000"/>
                </a:outerShdw>
              </a:effectLst>
            </a:endParaRPr>
          </a:p>
        </p:txBody>
      </p:sp>
      <p:sp>
        <p:nvSpPr>
          <p:cNvPr id="16" name="Rectangle 15"/>
          <p:cNvSpPr/>
          <p:nvPr/>
        </p:nvSpPr>
        <p:spPr>
          <a:xfrm>
            <a:off x="6339495" y="2610866"/>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Data Acquisition</a:t>
            </a:r>
            <a:endParaRPr lang="en-US" sz="1200" dirty="0">
              <a:solidFill>
                <a:srgbClr val="FFFF00"/>
              </a:solidFill>
              <a:effectLst>
                <a:outerShdw blurRad="66675" dist="63500" dir="2700000" algn="tl" rotWithShape="0">
                  <a:srgbClr val="000000"/>
                </a:outerShdw>
              </a:effectLst>
            </a:endParaRPr>
          </a:p>
        </p:txBody>
      </p:sp>
      <p:sp>
        <p:nvSpPr>
          <p:cNvPr id="18" name="Rectangle 17"/>
          <p:cNvSpPr/>
          <p:nvPr/>
        </p:nvSpPr>
        <p:spPr>
          <a:xfrm>
            <a:off x="6339496" y="1418534"/>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Data</a:t>
            </a:r>
          </a:p>
          <a:p>
            <a:pPr algn="ctr"/>
            <a:r>
              <a:rPr lang="en-US" sz="1200" dirty="0" smtClean="0">
                <a:solidFill>
                  <a:srgbClr val="FFFF00"/>
                </a:solidFill>
                <a:effectLst>
                  <a:outerShdw blurRad="66675" dist="63500" dir="2700000" algn="tl" rotWithShape="0">
                    <a:srgbClr val="000000"/>
                  </a:outerShdw>
                </a:effectLst>
              </a:rPr>
              <a:t>Distribution</a:t>
            </a:r>
            <a:endParaRPr lang="en-US" sz="1200" dirty="0">
              <a:solidFill>
                <a:srgbClr val="FFFF00"/>
              </a:solidFill>
              <a:effectLst>
                <a:outerShdw blurRad="66675" dist="63500" dir="2700000" algn="tl" rotWithShape="0">
                  <a:srgbClr val="000000"/>
                </a:outerShdw>
              </a:effectLst>
            </a:endParaRPr>
          </a:p>
        </p:txBody>
      </p:sp>
      <p:sp>
        <p:nvSpPr>
          <p:cNvPr id="24" name="Rectangle 23"/>
          <p:cNvSpPr/>
          <p:nvPr/>
        </p:nvSpPr>
        <p:spPr>
          <a:xfrm>
            <a:off x="7620907" y="1294882"/>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26" name="Rectangle 25"/>
          <p:cNvSpPr/>
          <p:nvPr/>
        </p:nvSpPr>
        <p:spPr>
          <a:xfrm>
            <a:off x="7760004" y="2590197"/>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Console</a:t>
            </a:r>
            <a:endParaRPr lang="en-US" sz="1200" dirty="0">
              <a:solidFill>
                <a:srgbClr val="FFFF00"/>
              </a:solidFill>
              <a:effectLst>
                <a:outerShdw blurRad="66675" dist="63500" dir="2700000" algn="tl" rotWithShape="0">
                  <a:srgbClr val="000000"/>
                </a:outerShdw>
              </a:effectLst>
            </a:endParaRPr>
          </a:p>
        </p:txBody>
      </p:sp>
      <p:sp>
        <p:nvSpPr>
          <p:cNvPr id="30" name="Rectangle 29"/>
          <p:cNvSpPr/>
          <p:nvPr/>
        </p:nvSpPr>
        <p:spPr>
          <a:xfrm>
            <a:off x="1735988" y="4674073"/>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32" name="Rectangle 31"/>
          <p:cNvSpPr/>
          <p:nvPr/>
        </p:nvSpPr>
        <p:spPr>
          <a:xfrm>
            <a:off x="4065648" y="4845564"/>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Instruments</a:t>
            </a:r>
            <a:endParaRPr lang="en-US" sz="1200" dirty="0">
              <a:solidFill>
                <a:srgbClr val="FFFF00"/>
              </a:solidFill>
              <a:effectLst>
                <a:outerShdw blurRad="66675" dist="63500" dir="2700000" algn="tl" rotWithShape="0">
                  <a:srgbClr val="000000"/>
                </a:outerShdw>
              </a:effectLst>
            </a:endParaRPr>
          </a:p>
        </p:txBody>
      </p:sp>
      <p:sp>
        <p:nvSpPr>
          <p:cNvPr id="33" name="Rectangle 32"/>
          <p:cNvSpPr/>
          <p:nvPr/>
        </p:nvSpPr>
        <p:spPr>
          <a:xfrm>
            <a:off x="6441406" y="4838474"/>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ESW injector(s)</a:t>
            </a:r>
            <a:endParaRPr lang="en-US" sz="1200" dirty="0">
              <a:solidFill>
                <a:srgbClr val="FFFF00"/>
              </a:solidFill>
              <a:effectLst>
                <a:outerShdw blurRad="66675" dist="63500" dir="2700000" algn="tl" rotWithShape="0">
                  <a:srgbClr val="000000"/>
                </a:outerShdw>
              </a:effectLst>
            </a:endParaRPr>
          </a:p>
        </p:txBody>
      </p:sp>
      <p:sp>
        <p:nvSpPr>
          <p:cNvPr id="34" name="Rectangle 33"/>
          <p:cNvSpPr/>
          <p:nvPr/>
        </p:nvSpPr>
        <p:spPr>
          <a:xfrm>
            <a:off x="6441406" y="5558931"/>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Flow effector(s)</a:t>
            </a:r>
            <a:endParaRPr lang="en-US" sz="1200" dirty="0">
              <a:solidFill>
                <a:srgbClr val="FFFF00"/>
              </a:solidFill>
              <a:effectLst>
                <a:outerShdw blurRad="66675" dist="63500" dir="2700000" algn="tl" rotWithShape="0">
                  <a:srgbClr val="000000"/>
                </a:outerShdw>
              </a:effectLst>
            </a:endParaRPr>
          </a:p>
        </p:txBody>
      </p:sp>
      <p:sp>
        <p:nvSpPr>
          <p:cNvPr id="36" name="Rectangle 35"/>
          <p:cNvSpPr/>
          <p:nvPr/>
        </p:nvSpPr>
        <p:spPr>
          <a:xfrm>
            <a:off x="4163333" y="5490875"/>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Camera(s)</a:t>
            </a:r>
            <a:endParaRPr lang="en-US" sz="1200" dirty="0">
              <a:solidFill>
                <a:srgbClr val="FFFF00"/>
              </a:solidFill>
              <a:effectLst>
                <a:outerShdw blurRad="66675" dist="63500" dir="2700000" algn="tl" rotWithShape="0">
                  <a:srgbClr val="000000"/>
                </a:outerShdw>
              </a:effectLst>
            </a:endParaRPr>
          </a:p>
        </p:txBody>
      </p:sp>
      <p:sp>
        <p:nvSpPr>
          <p:cNvPr id="41" name="Rectangle 40"/>
          <p:cNvSpPr/>
          <p:nvPr/>
        </p:nvSpPr>
        <p:spPr>
          <a:xfrm>
            <a:off x="7760004" y="2041586"/>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Control System</a:t>
            </a:r>
            <a:endParaRPr lang="en-US" sz="1200" dirty="0">
              <a:solidFill>
                <a:srgbClr val="FFFF00"/>
              </a:solidFill>
              <a:effectLst>
                <a:outerShdw blurRad="66675" dist="63500" dir="2700000" algn="tl" rotWithShape="0">
                  <a:srgbClr val="000000"/>
                </a:outerShdw>
              </a:effectLst>
            </a:endParaRPr>
          </a:p>
        </p:txBody>
      </p:sp>
      <p:sp>
        <p:nvSpPr>
          <p:cNvPr id="43" name="Rectangle 42"/>
          <p:cNvSpPr/>
          <p:nvPr/>
        </p:nvSpPr>
        <p:spPr>
          <a:xfrm>
            <a:off x="461124" y="1294881"/>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44" name="Rectangle 43"/>
          <p:cNvSpPr/>
          <p:nvPr/>
        </p:nvSpPr>
        <p:spPr>
          <a:xfrm>
            <a:off x="570757" y="1362300"/>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Generation</a:t>
            </a:r>
            <a:endParaRPr lang="en-US" sz="1200" dirty="0">
              <a:solidFill>
                <a:srgbClr val="FFFF00"/>
              </a:solidFill>
              <a:effectLst>
                <a:outerShdw blurRad="66675" dist="63500" dir="2700000" algn="tl" rotWithShape="0">
                  <a:srgbClr val="000000"/>
                </a:outerShdw>
              </a:effectLst>
            </a:endParaRPr>
          </a:p>
        </p:txBody>
      </p:sp>
      <p:sp>
        <p:nvSpPr>
          <p:cNvPr id="45" name="Rectangle 44"/>
          <p:cNvSpPr/>
          <p:nvPr/>
        </p:nvSpPr>
        <p:spPr>
          <a:xfrm>
            <a:off x="578769" y="2471028"/>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Storage</a:t>
            </a:r>
            <a:endParaRPr lang="en-US" sz="1200" dirty="0">
              <a:solidFill>
                <a:srgbClr val="FFFF00"/>
              </a:solidFill>
              <a:effectLst>
                <a:outerShdw blurRad="66675" dist="63500" dir="2700000" algn="tl" rotWithShape="0">
                  <a:srgbClr val="000000"/>
                </a:outerShdw>
              </a:effectLst>
            </a:endParaRPr>
          </a:p>
        </p:txBody>
      </p:sp>
      <p:sp>
        <p:nvSpPr>
          <p:cNvPr id="46" name="Rectangle 45"/>
          <p:cNvSpPr/>
          <p:nvPr/>
        </p:nvSpPr>
        <p:spPr>
          <a:xfrm>
            <a:off x="873674" y="1887613"/>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Distribution/Protection</a:t>
            </a:r>
            <a:endParaRPr lang="en-US" sz="1200" dirty="0">
              <a:solidFill>
                <a:srgbClr val="FFFF00"/>
              </a:solidFill>
              <a:effectLst>
                <a:outerShdw blurRad="66675" dist="63500" dir="2700000" algn="tl" rotWithShape="0">
                  <a:srgbClr val="000000"/>
                </a:outerShdw>
              </a:effectLst>
            </a:endParaRPr>
          </a:p>
        </p:txBody>
      </p:sp>
      <p:sp>
        <p:nvSpPr>
          <p:cNvPr id="49" name="Rectangle 48"/>
          <p:cNvSpPr/>
          <p:nvPr/>
        </p:nvSpPr>
        <p:spPr>
          <a:xfrm>
            <a:off x="7760004" y="1418534"/>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GUI</a:t>
            </a:r>
            <a:endParaRPr lang="en-US" sz="1200" dirty="0">
              <a:solidFill>
                <a:srgbClr val="FFFF00"/>
              </a:solidFill>
              <a:effectLst>
                <a:outerShdw blurRad="66675" dist="63500" dir="2700000" algn="tl" rotWithShape="0">
                  <a:srgbClr val="000000"/>
                </a:outerShdw>
              </a:effectLst>
            </a:endParaRPr>
          </a:p>
        </p:txBody>
      </p:sp>
      <p:sp>
        <p:nvSpPr>
          <p:cNvPr id="37" name="Rectangle 36"/>
          <p:cNvSpPr/>
          <p:nvPr/>
        </p:nvSpPr>
        <p:spPr>
          <a:xfrm>
            <a:off x="4701423" y="1276860"/>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FFFF00"/>
              </a:solidFill>
              <a:effectLst>
                <a:outerShdw blurRad="66675" dist="63500" dir="2700000" algn="tl" rotWithShape="0">
                  <a:srgbClr val="000000"/>
                </a:outerShdw>
              </a:effectLst>
            </a:endParaRPr>
          </a:p>
        </p:txBody>
      </p:sp>
      <p:sp>
        <p:nvSpPr>
          <p:cNvPr id="38" name="Rectangle 37"/>
          <p:cNvSpPr/>
          <p:nvPr/>
        </p:nvSpPr>
        <p:spPr>
          <a:xfrm>
            <a:off x="4820200" y="2039106"/>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Configuration &amp; Control</a:t>
            </a:r>
            <a:endParaRPr lang="en-US" sz="1200" dirty="0">
              <a:solidFill>
                <a:srgbClr val="FFFF00"/>
              </a:solidFill>
              <a:effectLst>
                <a:outerShdw blurRad="66675" dist="63500" dir="2700000" algn="tl" rotWithShape="0">
                  <a:srgbClr val="000000"/>
                </a:outerShdw>
              </a:effectLst>
            </a:endParaRPr>
          </a:p>
        </p:txBody>
      </p:sp>
      <p:sp>
        <p:nvSpPr>
          <p:cNvPr id="40" name="Rectangle 39"/>
          <p:cNvSpPr/>
          <p:nvPr/>
        </p:nvSpPr>
        <p:spPr>
          <a:xfrm>
            <a:off x="4820200" y="2627010"/>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Monitoring/</a:t>
            </a:r>
          </a:p>
          <a:p>
            <a:pPr algn="ctr"/>
            <a:r>
              <a:rPr lang="en-US" sz="1200" dirty="0" smtClean="0">
                <a:solidFill>
                  <a:srgbClr val="FFFF00"/>
                </a:solidFill>
                <a:effectLst>
                  <a:outerShdw blurRad="66675" dist="63500" dir="2700000" algn="tl" rotWithShape="0">
                    <a:srgbClr val="000000"/>
                  </a:outerShdw>
                </a:effectLst>
              </a:rPr>
              <a:t>Health/Status</a:t>
            </a:r>
            <a:endParaRPr lang="en-US" sz="1200" dirty="0">
              <a:solidFill>
                <a:srgbClr val="FFFF00"/>
              </a:solidFill>
              <a:effectLst>
                <a:outerShdw blurRad="66675" dist="63500" dir="2700000" algn="tl" rotWithShape="0">
                  <a:srgbClr val="000000"/>
                </a:outerShdw>
              </a:effectLst>
            </a:endParaRPr>
          </a:p>
        </p:txBody>
      </p:sp>
      <p:sp>
        <p:nvSpPr>
          <p:cNvPr id="50" name="Rectangle 49"/>
          <p:cNvSpPr/>
          <p:nvPr/>
        </p:nvSpPr>
        <p:spPr>
          <a:xfrm>
            <a:off x="4820200" y="1411240"/>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FFFF00"/>
                </a:solidFill>
                <a:effectLst>
                  <a:outerShdw blurRad="66675" dist="63500" dir="2700000" algn="tl" rotWithShape="0">
                    <a:srgbClr val="000000"/>
                  </a:outerShdw>
                </a:effectLst>
              </a:rPr>
              <a:t>Comms</a:t>
            </a:r>
            <a:endParaRPr lang="en-US" sz="1200" dirty="0">
              <a:solidFill>
                <a:srgbClr val="FFFF00"/>
              </a:solidFill>
              <a:effectLst>
                <a:outerShdw blurRad="66675" dist="63500" dir="2700000" algn="tl" rotWithShape="0">
                  <a:srgbClr val="000000"/>
                </a:outerShdw>
              </a:effectLst>
            </a:endParaRPr>
          </a:p>
        </p:txBody>
      </p:sp>
      <p:sp>
        <p:nvSpPr>
          <p:cNvPr id="39" name="Rectangle 38"/>
          <p:cNvSpPr/>
          <p:nvPr/>
        </p:nvSpPr>
        <p:spPr>
          <a:xfrm>
            <a:off x="1969161" y="4845564"/>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ESW injector(s)</a:t>
            </a:r>
            <a:endParaRPr lang="en-US" sz="1200" dirty="0">
              <a:solidFill>
                <a:srgbClr val="FFFF00"/>
              </a:solidFill>
              <a:effectLst>
                <a:outerShdw blurRad="66675" dist="63500" dir="2700000" algn="tl" rotWithShape="0">
                  <a:srgbClr val="000000"/>
                </a:outerShdw>
              </a:effectLst>
            </a:endParaRPr>
          </a:p>
        </p:txBody>
      </p:sp>
      <p:sp>
        <p:nvSpPr>
          <p:cNvPr id="47" name="Rectangle 46"/>
          <p:cNvSpPr/>
          <p:nvPr/>
        </p:nvSpPr>
        <p:spPr>
          <a:xfrm>
            <a:off x="1969161" y="5566021"/>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Flow effector(s)</a:t>
            </a:r>
            <a:endParaRPr lang="en-US" sz="1200" dirty="0">
              <a:solidFill>
                <a:srgbClr val="FFFF00"/>
              </a:solidFill>
              <a:effectLst>
                <a:outerShdw blurRad="66675" dist="63500" dir="2700000" algn="tl" rotWithShape="0">
                  <a:srgbClr val="000000"/>
                </a:outerShdw>
              </a:effectLst>
            </a:endParaRPr>
          </a:p>
        </p:txBody>
      </p:sp>
      <p:sp>
        <p:nvSpPr>
          <p:cNvPr id="48" name="Rectangle 47"/>
          <p:cNvSpPr/>
          <p:nvPr/>
        </p:nvSpPr>
        <p:spPr>
          <a:xfrm>
            <a:off x="3527888" y="1393137"/>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Mixer</a:t>
            </a:r>
            <a:endParaRPr lang="en-US" sz="1200" dirty="0">
              <a:solidFill>
                <a:srgbClr val="FFFF00"/>
              </a:solidFill>
              <a:effectLst>
                <a:outerShdw blurRad="66675" dist="63500" dir="2700000" algn="tl" rotWithShape="0">
                  <a:srgbClr val="000000"/>
                </a:outerShdw>
              </a:effectLst>
            </a:endParaRPr>
          </a:p>
        </p:txBody>
      </p:sp>
      <p:cxnSp>
        <p:nvCxnSpPr>
          <p:cNvPr id="4" name="Elbow Connector 3"/>
          <p:cNvCxnSpPr>
            <a:stCxn id="44" idx="3"/>
          </p:cNvCxnSpPr>
          <p:nvPr/>
        </p:nvCxnSpPr>
        <p:spPr>
          <a:xfrm>
            <a:off x="1561277" y="1577021"/>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378421"/>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33016"/>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892644"/>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FFFF00"/>
                </a:solidFill>
                <a:effectLst>
                  <a:outerShdw blurRad="66675" dist="63500" dir="2700000" algn="tl" rotWithShape="0">
                    <a:srgbClr val="000000"/>
                  </a:outerShdw>
                </a:effectLst>
              </a:rPr>
              <a:t>Subsea Electronics</a:t>
            </a:r>
            <a:endParaRPr lang="en-US" sz="1200" dirty="0">
              <a:solidFill>
                <a:srgbClr val="FFFF00"/>
              </a:solidFill>
              <a:effectLst>
                <a:outerShdw blurRad="66675" dist="63500" dir="2700000" algn="tl" rotWithShape="0">
                  <a:srgbClr val="000000"/>
                </a:outerShdw>
              </a:effectLst>
            </a:endParaRPr>
          </a:p>
        </p:txBody>
      </p:sp>
      <p:cxnSp>
        <p:nvCxnSpPr>
          <p:cNvPr id="21" name="Straight Connector 20"/>
          <p:cNvCxnSpPr/>
          <p:nvPr/>
        </p:nvCxnSpPr>
        <p:spPr>
          <a:xfrm>
            <a:off x="743995" y="3590796"/>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12757"/>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194051"/>
            <a:ext cx="88595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Surface</a:t>
            </a:r>
            <a:endParaRPr lang="en-US" dirty="0">
              <a:solidFill>
                <a:srgbClr val="FFFF00"/>
              </a:solidFill>
              <a:effectLst>
                <a:outerShdw blurRad="66675" dist="63500" dir="2700000" algn="tl" rotWithShape="0">
                  <a:srgbClr val="000000"/>
                </a:outerShdw>
              </a:effectLst>
            </a:endParaRPr>
          </a:p>
        </p:txBody>
      </p:sp>
      <p:cxnSp>
        <p:nvCxnSpPr>
          <p:cNvPr id="53" name="Elbow Connector 52"/>
          <p:cNvCxnSpPr>
            <a:endCxn id="6" idx="0"/>
          </p:cNvCxnSpPr>
          <p:nvPr/>
        </p:nvCxnSpPr>
        <p:spPr>
          <a:xfrm flipV="1">
            <a:off x="2021562" y="1268168"/>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00888"/>
            <a:ext cx="84898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Subsea</a:t>
            </a:r>
            <a:endParaRPr lang="en-US" dirty="0">
              <a:solidFill>
                <a:srgbClr val="FFFF00"/>
              </a:solidFill>
              <a:effectLst>
                <a:outerShdw blurRad="66675" dist="63500" dir="2700000" algn="tl" rotWithShape="0">
                  <a:srgbClr val="000000"/>
                </a:outerShdw>
              </a:effectLst>
            </a:endParaRPr>
          </a:p>
        </p:txBody>
      </p:sp>
      <p:sp>
        <p:nvSpPr>
          <p:cNvPr id="61" name="TextBox 60"/>
          <p:cNvSpPr txBox="1"/>
          <p:nvPr/>
        </p:nvSpPr>
        <p:spPr>
          <a:xfrm>
            <a:off x="698514" y="1030221"/>
            <a:ext cx="585542" cy="276999"/>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Power</a:t>
            </a:r>
            <a:endParaRPr lang="en-US" sz="1200" dirty="0">
              <a:solidFill>
                <a:srgbClr val="FFFF00"/>
              </a:solidFill>
              <a:effectLst>
                <a:outerShdw blurRad="66675" dist="63500" dir="2700000" algn="tl" rotWithShape="0">
                  <a:srgbClr val="000000"/>
                </a:outerShdw>
              </a:effectLst>
            </a:endParaRPr>
          </a:p>
        </p:txBody>
      </p:sp>
      <p:cxnSp>
        <p:nvCxnSpPr>
          <p:cNvPr id="63" name="Straight Arrow Connector 62"/>
          <p:cNvCxnSpPr/>
          <p:nvPr/>
        </p:nvCxnSpPr>
        <p:spPr>
          <a:xfrm flipV="1">
            <a:off x="2791408" y="2287921"/>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071043"/>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07858"/>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12283"/>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FFFF00"/>
              </a:solidFill>
              <a:effectLst>
                <a:outerShdw blurRad="66675" dist="63500" dir="2700000" algn="tl" rotWithShape="0">
                  <a:srgbClr val="000000"/>
                </a:outerShdw>
              </a:effectLst>
            </a:endParaRPr>
          </a:p>
        </p:txBody>
      </p:sp>
      <p:sp>
        <p:nvSpPr>
          <p:cNvPr id="75" name="Arc 74"/>
          <p:cNvSpPr/>
          <p:nvPr/>
        </p:nvSpPr>
        <p:spPr>
          <a:xfrm rot="8305045">
            <a:off x="3675185" y="1902160"/>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FFFF00"/>
              </a:solidFill>
              <a:effectLst>
                <a:outerShdw blurRad="66675" dist="63500" dir="2700000" algn="tl" rotWithShape="0">
                  <a:srgbClr val="000000"/>
                </a:outerShdw>
              </a:effectLst>
            </a:endParaRPr>
          </a:p>
        </p:txBody>
      </p:sp>
      <p:sp>
        <p:nvSpPr>
          <p:cNvPr id="76" name="Arc 75"/>
          <p:cNvSpPr/>
          <p:nvPr/>
        </p:nvSpPr>
        <p:spPr>
          <a:xfrm rot="8305045">
            <a:off x="3830797" y="1901989"/>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FFFF00"/>
              </a:solidFill>
              <a:effectLst>
                <a:outerShdw blurRad="66675" dist="63500" dir="2700000" algn="tl" rotWithShape="0">
                  <a:srgbClr val="000000"/>
                </a:outerShdw>
              </a:effectLst>
            </a:endParaRPr>
          </a:p>
        </p:txBody>
      </p:sp>
      <p:cxnSp>
        <p:nvCxnSpPr>
          <p:cNvPr id="78" name="Elbow Connector 77"/>
          <p:cNvCxnSpPr>
            <a:stCxn id="11" idx="2"/>
            <a:endCxn id="13" idx="0"/>
          </p:cNvCxnSpPr>
          <p:nvPr/>
        </p:nvCxnSpPr>
        <p:spPr>
          <a:xfrm rot="16200000" flipH="1">
            <a:off x="3817876" y="2563176"/>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674073"/>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674073"/>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38048"/>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072620"/>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081707"/>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081707"/>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081707"/>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38048"/>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4287170" y="746324"/>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ffectLst>
                <a:outerShdw blurRad="66675" dist="63500" dir="2700000" algn="tl" rotWithShape="0">
                  <a:srgbClr val="000000"/>
                </a:outerShdw>
              </a:effectLst>
            </a:endParaRPr>
          </a:p>
        </p:txBody>
      </p:sp>
      <p:cxnSp>
        <p:nvCxnSpPr>
          <p:cNvPr id="116" name="Straight Connector 115"/>
          <p:cNvCxnSpPr>
            <a:stCxn id="43" idx="3"/>
          </p:cNvCxnSpPr>
          <p:nvPr/>
        </p:nvCxnSpPr>
        <p:spPr>
          <a:xfrm>
            <a:off x="2021562" y="2119712"/>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19712"/>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748603"/>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271060"/>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21842"/>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244569"/>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253201"/>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361593"/>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239946"/>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38146"/>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6" name="Elbow Connector 155"/>
          <p:cNvCxnSpPr>
            <a:endCxn id="34" idx="1"/>
          </p:cNvCxnSpPr>
          <p:nvPr/>
        </p:nvCxnSpPr>
        <p:spPr>
          <a:xfrm>
            <a:off x="4569182" y="4612780"/>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154950"/>
            <a:ext cx="1735947" cy="276999"/>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Science / Control System</a:t>
            </a:r>
            <a:endParaRPr lang="en-US" sz="1200" dirty="0">
              <a:solidFill>
                <a:srgbClr val="FFFF00"/>
              </a:solidFill>
              <a:effectLst>
                <a:outerShdw blurRad="66675" dist="63500" dir="2700000" algn="tl" rotWithShape="0">
                  <a:srgbClr val="000000"/>
                </a:outerShdw>
              </a:effectLst>
            </a:endParaRPr>
          </a:p>
        </p:txBody>
      </p:sp>
      <p:sp>
        <p:nvSpPr>
          <p:cNvPr id="163" name="TextBox 162"/>
          <p:cNvSpPr txBox="1"/>
          <p:nvPr/>
        </p:nvSpPr>
        <p:spPr>
          <a:xfrm>
            <a:off x="8251582" y="690166"/>
            <a:ext cx="697627" cy="276999"/>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Internet</a:t>
            </a:r>
            <a:endParaRPr lang="en-US" sz="1200" dirty="0">
              <a:solidFill>
                <a:srgbClr val="FFFF00"/>
              </a:solidFill>
              <a:effectLst>
                <a:outerShdw blurRad="66675" dist="63500" dir="2700000" algn="tl" rotWithShape="0">
                  <a:srgbClr val="000000"/>
                </a:outerShdw>
              </a:effectLst>
            </a:endParaRPr>
          </a:p>
        </p:txBody>
      </p:sp>
      <p:cxnSp>
        <p:nvCxnSpPr>
          <p:cNvPr id="165" name="Elbow Connector 164"/>
          <p:cNvCxnSpPr>
            <a:stCxn id="52" idx="1"/>
          </p:cNvCxnSpPr>
          <p:nvPr/>
        </p:nvCxnSpPr>
        <p:spPr>
          <a:xfrm rot="10800000" flipV="1">
            <a:off x="2104228" y="4138047"/>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34602"/>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177494"/>
            <a:ext cx="1094445" cy="276999"/>
          </a:xfrm>
          <a:prstGeom prst="rect">
            <a:avLst/>
          </a:prstGeom>
          <a:noFill/>
        </p:spPr>
        <p:txBody>
          <a:bodyPr wrap="none" rtlCol="0">
            <a:spAutoFit/>
          </a:bodyPr>
          <a:lstStyle/>
          <a:p>
            <a:r>
              <a:rPr lang="en-US" sz="1200" dirty="0" err="1" smtClean="0">
                <a:solidFill>
                  <a:srgbClr val="FFFF00"/>
                </a:solidFill>
                <a:effectLst>
                  <a:outerShdw blurRad="66675" dist="63500" dir="2700000" algn="tl" rotWithShape="0">
                    <a:srgbClr val="000000"/>
                  </a:outerShdw>
                </a:effectLst>
              </a:rPr>
              <a:t>xFOCE</a:t>
            </a:r>
            <a:r>
              <a:rPr lang="en-US" sz="1200" dirty="0" smtClean="0">
                <a:solidFill>
                  <a:srgbClr val="FFFF00"/>
                </a:solidFill>
                <a:effectLst>
                  <a:outerShdw blurRad="66675" dist="63500" dir="2700000" algn="tl" rotWithShape="0">
                    <a:srgbClr val="000000"/>
                  </a:outerShdw>
                </a:effectLst>
              </a:rPr>
              <a:t> Control</a:t>
            </a:r>
            <a:endParaRPr lang="en-US" sz="1200" dirty="0">
              <a:solidFill>
                <a:srgbClr val="FFFF00"/>
              </a:solidFill>
              <a:effectLst>
                <a:outerShdw blurRad="66675" dist="63500" dir="2700000" algn="tl" rotWithShape="0">
                  <a:srgbClr val="000000"/>
                </a:outerShdw>
              </a:effectLst>
            </a:endParaRPr>
          </a:p>
        </p:txBody>
      </p:sp>
      <p:sp>
        <p:nvSpPr>
          <p:cNvPr id="172" name="TextBox 171"/>
          <p:cNvSpPr txBox="1"/>
          <p:nvPr/>
        </p:nvSpPr>
        <p:spPr>
          <a:xfrm>
            <a:off x="2953436" y="2674016"/>
            <a:ext cx="774571" cy="646331"/>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Enriched</a:t>
            </a:r>
          </a:p>
          <a:p>
            <a:r>
              <a:rPr lang="en-US" sz="1200" dirty="0" smtClean="0">
                <a:solidFill>
                  <a:srgbClr val="FFFF00"/>
                </a:solidFill>
                <a:effectLst>
                  <a:outerShdw blurRad="66675" dist="63500" dir="2700000" algn="tl" rotWithShape="0">
                    <a:srgbClr val="000000"/>
                  </a:outerShdw>
                </a:effectLst>
              </a:rPr>
              <a:t>Seawater</a:t>
            </a:r>
          </a:p>
          <a:p>
            <a:r>
              <a:rPr lang="en-US" sz="1200" dirty="0" smtClean="0">
                <a:solidFill>
                  <a:srgbClr val="FFFF00"/>
                </a:solidFill>
                <a:effectLst>
                  <a:outerShdw blurRad="66675" dist="63500" dir="2700000" algn="tl" rotWithShape="0">
                    <a:srgbClr val="000000"/>
                  </a:outerShdw>
                </a:effectLst>
              </a:rPr>
              <a:t>System</a:t>
            </a:r>
            <a:endParaRPr lang="en-US" sz="1200" dirty="0">
              <a:solidFill>
                <a:srgbClr val="FFFF00"/>
              </a:solidFill>
              <a:effectLst>
                <a:outerShdw blurRad="66675" dist="63500" dir="2700000" algn="tl" rotWithShape="0">
                  <a:srgbClr val="000000"/>
                </a:outerShdw>
              </a:effectLst>
            </a:endParaRPr>
          </a:p>
        </p:txBody>
      </p:sp>
      <p:sp>
        <p:nvSpPr>
          <p:cNvPr id="77" name="Title 1"/>
          <p:cNvSpPr txBox="1">
            <a:spLocks/>
          </p:cNvSpPr>
          <p:nvPr/>
        </p:nvSpPr>
        <p:spPr>
          <a:xfrm>
            <a:off x="2375701" y="6172200"/>
            <a:ext cx="5543286" cy="6858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dirty="0" smtClean="0">
                <a:solidFill>
                  <a:srgbClr val="FFFF00"/>
                </a:solidFill>
                <a:effectLst>
                  <a:outerShdw blurRad="66675" dist="63500" dir="2700000" algn="tl" rotWithShape="0">
                    <a:srgbClr val="000000"/>
                  </a:outerShdw>
                </a:effectLst>
              </a:rPr>
              <a:t>Not to worry… we pre-do this but make it available for those who want to modify the system</a:t>
            </a:r>
            <a:endParaRPr lang="en-US" sz="2000" dirty="0">
              <a:solidFill>
                <a:srgbClr val="FFFF00"/>
              </a:solidFill>
              <a:effectLst>
                <a:outerShdw blurRad="66675" dist="63500" dir="2700000" algn="tl" rotWithShape="0">
                  <a:srgbClr val="000000"/>
                </a:outerShdw>
              </a:effectLst>
            </a:endParaRPr>
          </a:p>
        </p:txBody>
      </p:sp>
      <p:cxnSp>
        <p:nvCxnSpPr>
          <p:cNvPr id="80" name="Elbow Connector 79"/>
          <p:cNvCxnSpPr/>
          <p:nvPr/>
        </p:nvCxnSpPr>
        <p:spPr>
          <a:xfrm rot="10800000" flipV="1">
            <a:off x="5672668" y="938145"/>
            <a:ext cx="2751765" cy="329627"/>
          </a:xfrm>
          <a:prstGeom prst="bentConnector3">
            <a:avLst>
              <a:gd name="adj1" fmla="val 100767"/>
            </a:avLst>
          </a:prstGeom>
          <a:ln>
            <a:solidFill>
              <a:srgbClr val="7F7F7F"/>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926570" y="932390"/>
            <a:ext cx="1018227" cy="276999"/>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House Power</a:t>
            </a:r>
            <a:endParaRPr lang="en-US" sz="1200" dirty="0">
              <a:solidFill>
                <a:srgbClr val="FFFF00"/>
              </a:solidFill>
              <a:effectLst>
                <a:outerShdw blurRad="66675" dist="63500" dir="2700000" algn="tl" rotWithShape="0">
                  <a:srgbClr val="000000"/>
                </a:outerShdw>
              </a:effectLst>
            </a:endParaRPr>
          </a:p>
        </p:txBody>
      </p:sp>
      <p:sp>
        <p:nvSpPr>
          <p:cNvPr id="87" name="TextBox 86"/>
          <p:cNvSpPr txBox="1"/>
          <p:nvPr/>
        </p:nvSpPr>
        <p:spPr>
          <a:xfrm>
            <a:off x="5294194" y="753222"/>
            <a:ext cx="377026" cy="276999"/>
          </a:xfrm>
          <a:prstGeom prst="rect">
            <a:avLst/>
          </a:prstGeom>
          <a:noFill/>
        </p:spPr>
        <p:txBody>
          <a:bodyPr wrap="none" rtlCol="0">
            <a:spAutoFit/>
          </a:bodyPr>
          <a:lstStyle/>
          <a:p>
            <a:r>
              <a:rPr lang="en-US" sz="1200" dirty="0" smtClean="0">
                <a:solidFill>
                  <a:srgbClr val="FFFF00"/>
                </a:solidFill>
                <a:effectLst>
                  <a:outerShdw blurRad="66675" dist="63500" dir="2700000" algn="tl" rotWithShape="0">
                    <a:srgbClr val="000000"/>
                  </a:outerShdw>
                </a:effectLst>
              </a:rPr>
              <a:t>OR</a:t>
            </a:r>
            <a:endParaRPr lang="en-US" sz="12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07689274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53267" y="0"/>
            <a:ext cx="623284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err="1" smtClean="0">
                <a:solidFill>
                  <a:srgbClr val="FFFF00"/>
                </a:solidFill>
                <a:effectLst>
                  <a:outerShdw blurRad="66675" dist="63500" dir="2700000" algn="tl" rotWithShape="0">
                    <a:srgbClr val="000000"/>
                  </a:outerShdw>
                </a:effectLst>
              </a:rPr>
              <a:t>xFOCE</a:t>
            </a:r>
            <a:r>
              <a:rPr lang="en-US" sz="3200" dirty="0" smtClean="0">
                <a:solidFill>
                  <a:srgbClr val="FFFF00"/>
                </a:solidFill>
                <a:effectLst>
                  <a:outerShdw blurRad="66675" dist="63500" dir="2700000" algn="tl" rotWithShape="0">
                    <a:srgbClr val="000000"/>
                  </a:outerShdw>
                </a:effectLst>
              </a:rPr>
              <a:t> Concept of Controls</a:t>
            </a:r>
            <a:endParaRPr lang="en-US" sz="3200" dirty="0">
              <a:solidFill>
                <a:srgbClr val="FFFF00"/>
              </a:solidFill>
              <a:effectLst>
                <a:outerShdw blurRad="66675" dist="63500" dir="2700000" algn="tl" rotWithShape="0">
                  <a:srgbClr val="000000"/>
                </a:outerShdw>
              </a:effectLst>
            </a:endParaRPr>
          </a:p>
        </p:txBody>
      </p:sp>
      <p:pic>
        <p:nvPicPr>
          <p:cNvPr id="3" name="Picture 2" descr="Screen Shot 2012-12-09 at 12.28.5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145" y="1481667"/>
            <a:ext cx="6771720" cy="4605866"/>
          </a:xfrm>
          <a:prstGeom prst="rect">
            <a:avLst/>
          </a:prstGeom>
          <a:effectLst>
            <a:outerShdw blurRad="177800" dist="165100" dir="2700000" algn="tl" rotWithShape="0">
              <a:srgbClr val="000000">
                <a:alpha val="43000"/>
              </a:srgbClr>
            </a:outerShdw>
          </a:effectLst>
        </p:spPr>
      </p:pic>
      <p:sp>
        <p:nvSpPr>
          <p:cNvPr id="2" name="TextBox 1"/>
          <p:cNvSpPr txBox="1"/>
          <p:nvPr/>
        </p:nvSpPr>
        <p:spPr>
          <a:xfrm>
            <a:off x="2133600" y="990600"/>
            <a:ext cx="5189266"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What is the minimum that comprises a FOCE system?</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40905760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2990898" y="-9343"/>
            <a:ext cx="3637083" cy="830997"/>
          </a:xfrm>
          <a:prstGeom prst="rect">
            <a:avLst/>
          </a:prstGeom>
          <a:noFill/>
        </p:spPr>
        <p:txBody>
          <a:bodyPr wrap="none" rtlCol="0">
            <a:spAutoFit/>
          </a:bodyPr>
          <a:lstStyle/>
          <a:p>
            <a:r>
              <a:rPr lang="en-US" sz="2400" dirty="0" smtClean="0">
                <a:solidFill>
                  <a:srgbClr val="FFFF00"/>
                </a:solidFill>
                <a:effectLst>
                  <a:outerShdw blurRad="66675" dist="63500" dir="2700000" algn="tl" rotWithShape="0">
                    <a:srgbClr val="000000"/>
                  </a:outerShdw>
                </a:effectLst>
              </a:rPr>
              <a:t>FOCE Unit Instrumentation: </a:t>
            </a:r>
          </a:p>
          <a:p>
            <a:endParaRPr lang="en-US" sz="2400" dirty="0">
              <a:solidFill>
                <a:srgbClr val="FFFF00"/>
              </a:solidFill>
              <a:effectLst>
                <a:outerShdw blurRad="66675" dist="63500" dir="2700000" algn="tl" rotWithShape="0">
                  <a:srgbClr val="000000"/>
                </a:outerShdw>
              </a:effectLst>
            </a:endParaRPr>
          </a:p>
        </p:txBody>
      </p: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5">
              <a:lumMod val="75000"/>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bg1">
                    <a:lumMod val="50000"/>
                  </a:schemeClr>
                </a:solidFill>
              </a:ln>
            </a:endParaRPr>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pic>
        <p:nvPicPr>
          <p:cNvPr id="25" name="Picture 24" descr="Siemens_Mag_8000b.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748" y="1156366"/>
            <a:ext cx="1116007" cy="133684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136624"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 Sensor</a:t>
            </a:r>
            <a:endParaRPr lang="en-US" dirty="0">
              <a:solidFill>
                <a:srgbClr val="FFFF00"/>
              </a:solidFill>
              <a:effectLst>
                <a:outerShdw blurRad="66675" dist="63500" dir="2700000" algn="tl" rotWithShape="0">
                  <a:srgbClr val="000000"/>
                </a:outerShdw>
              </a:effectLst>
            </a:endParaRPr>
          </a:p>
        </p:txBody>
      </p:sp>
      <p:sp>
        <p:nvSpPr>
          <p:cNvPr id="67" name="TextBox 66"/>
          <p:cNvSpPr txBox="1"/>
          <p:nvPr/>
        </p:nvSpPr>
        <p:spPr>
          <a:xfrm>
            <a:off x="3215897" y="5255307"/>
            <a:ext cx="983112"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Thruster</a:t>
            </a:r>
            <a:endParaRPr lang="en-US" dirty="0">
              <a:solidFill>
                <a:srgbClr val="FFFF00"/>
              </a:solidFill>
              <a:effectLst>
                <a:outerShdw blurRad="66675" dist="63500" dir="2700000" algn="tl" rotWithShape="0">
                  <a:srgbClr val="000000"/>
                </a:outerShdw>
              </a:effectLst>
            </a:endParaRPr>
          </a:p>
        </p:txBody>
      </p:sp>
      <p:sp>
        <p:nvSpPr>
          <p:cNvPr id="68" name="TextBox 67"/>
          <p:cNvSpPr txBox="1"/>
          <p:nvPr/>
        </p:nvSpPr>
        <p:spPr>
          <a:xfrm>
            <a:off x="1023819" y="5220705"/>
            <a:ext cx="1402948"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CTDO Sensor</a:t>
            </a:r>
            <a:endParaRPr lang="en-US" dirty="0">
              <a:solidFill>
                <a:srgbClr val="FFFF00"/>
              </a:solidFill>
              <a:effectLst>
                <a:outerShdw blurRad="66675" dist="63500" dir="2700000" algn="tl" rotWithShape="0">
                  <a:srgbClr val="000000"/>
                </a:outerShdw>
              </a:effectLst>
            </a:endParaRPr>
          </a:p>
        </p:txBody>
      </p:sp>
      <p:sp>
        <p:nvSpPr>
          <p:cNvPr id="69" name="TextBox 68"/>
          <p:cNvSpPr txBox="1"/>
          <p:nvPr/>
        </p:nvSpPr>
        <p:spPr>
          <a:xfrm>
            <a:off x="2921000" y="1971630"/>
            <a:ext cx="1079500" cy="64633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Camera and Light</a:t>
            </a:r>
            <a:endParaRPr lang="en-US" dirty="0">
              <a:solidFill>
                <a:srgbClr val="FFFF00"/>
              </a:solidFill>
              <a:effectLst>
                <a:outerShdw blurRad="66675" dist="63500" dir="2700000" algn="tl" rotWithShape="0">
                  <a:srgbClr val="000000"/>
                </a:outerShdw>
              </a:effectLst>
            </a:endParaRPr>
          </a:p>
        </p:txBody>
      </p:sp>
      <p:sp>
        <p:nvSpPr>
          <p:cNvPr id="70" name="TextBox 69"/>
          <p:cNvSpPr txBox="1"/>
          <p:nvPr/>
        </p:nvSpPr>
        <p:spPr>
          <a:xfrm>
            <a:off x="4897836" y="702215"/>
            <a:ext cx="1267482"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Flow Meter</a:t>
            </a:r>
            <a:endParaRPr lang="en-US" dirty="0">
              <a:solidFill>
                <a:srgbClr val="FFFF00"/>
              </a:solidFill>
              <a:effectLst>
                <a:outerShdw blurRad="66675" dist="63500" dir="2700000" algn="tl" rotWithShape="0">
                  <a:srgbClr val="000000"/>
                </a:outerShdw>
              </a:effectLst>
            </a:endParaRPr>
          </a:p>
        </p:txBody>
      </p:sp>
      <p:sp>
        <p:nvSpPr>
          <p:cNvPr id="71" name="TextBox 70"/>
          <p:cNvSpPr txBox="1"/>
          <p:nvPr/>
        </p:nvSpPr>
        <p:spPr>
          <a:xfrm>
            <a:off x="5303994" y="5933424"/>
            <a:ext cx="1678427"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FOCE Controller </a:t>
            </a:r>
            <a:endParaRPr lang="en-US" dirty="0">
              <a:solidFill>
                <a:srgbClr val="FFFF00"/>
              </a:solidFill>
              <a:effectLst>
                <a:outerShdw blurRad="66675" dist="63500" dir="2700000" algn="tl" rotWithShape="0">
                  <a:srgbClr val="000000"/>
                </a:outerShdw>
              </a:effectLst>
            </a:endParaRPr>
          </a:p>
        </p:txBody>
      </p:sp>
      <p:sp>
        <p:nvSpPr>
          <p:cNvPr id="72" name="Oval 71"/>
          <p:cNvSpPr/>
          <p:nvPr/>
        </p:nvSpPr>
        <p:spPr>
          <a:xfrm>
            <a:off x="4434305" y="528051"/>
            <a:ext cx="2205790" cy="2199105"/>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4" name="Straight Arrow Connector 73"/>
          <p:cNvCxnSpPr/>
          <p:nvPr/>
        </p:nvCxnSpPr>
        <p:spPr>
          <a:xfrm flipH="1">
            <a:off x="4371474" y="2573421"/>
            <a:ext cx="579656" cy="855579"/>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1857074"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Power and </a:t>
            </a:r>
            <a:r>
              <a:rPr lang="en-US" dirty="0" err="1" smtClean="0">
                <a:solidFill>
                  <a:srgbClr val="FFFF00"/>
                </a:solidFill>
                <a:effectLst>
                  <a:outerShdw blurRad="66675" dist="63500" dir="2700000" algn="tl" rotWithShape="0">
                    <a:srgbClr val="000000"/>
                  </a:outerShdw>
                </a:effectLst>
              </a:rPr>
              <a:t>Comm</a:t>
            </a:r>
            <a:endParaRPr lang="en-US" dirty="0" smtClean="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Cabling</a:t>
            </a:r>
            <a:endParaRPr lang="en-US" dirty="0">
              <a:solidFill>
                <a:srgbClr val="FFFF00"/>
              </a:solidFill>
              <a:effectLst>
                <a:outerShdw blurRad="66675" dist="63500" dir="2700000" algn="tl" rotWithShape="0">
                  <a:srgbClr val="000000"/>
                </a:outerShdw>
              </a:effectLst>
            </a:endParaRPr>
          </a:p>
        </p:txBody>
      </p:sp>
      <p:cxnSp>
        <p:nvCxnSpPr>
          <p:cNvPr id="88" name="Straight Arrow Connector 87"/>
          <p:cNvCxnSpPr/>
          <p:nvPr/>
        </p:nvCxnSpPr>
        <p:spPr>
          <a:xfrm flipV="1">
            <a:off x="4598745" y="4832016"/>
            <a:ext cx="574834" cy="996830"/>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pic>
        <p:nvPicPr>
          <p:cNvPr id="91" name="Picture 90" descr="3620.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127" y="890427"/>
            <a:ext cx="1584158" cy="1116831"/>
          </a:xfrm>
          <a:prstGeom prst="rect">
            <a:avLst/>
          </a:prstGeom>
        </p:spPr>
      </p:pic>
      <p:sp>
        <p:nvSpPr>
          <p:cNvPr id="92" name="Oval 91"/>
          <p:cNvSpPr/>
          <p:nvPr/>
        </p:nvSpPr>
        <p:spPr>
          <a:xfrm>
            <a:off x="6851317" y="450254"/>
            <a:ext cx="1868904" cy="164431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3" name="Straight Arrow Connector 92"/>
          <p:cNvCxnSpPr>
            <a:stCxn id="92" idx="3"/>
          </p:cNvCxnSpPr>
          <p:nvPr/>
        </p:nvCxnSpPr>
        <p:spPr>
          <a:xfrm flipH="1">
            <a:off x="5765801" y="1853765"/>
            <a:ext cx="1359211" cy="1961581"/>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98" name="TextBox 97"/>
          <p:cNvSpPr txBox="1"/>
          <p:nvPr/>
        </p:nvSpPr>
        <p:spPr>
          <a:xfrm>
            <a:off x="7320014" y="636988"/>
            <a:ext cx="90410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Ducting</a:t>
            </a:r>
            <a:endParaRPr lang="en-US" dirty="0">
              <a:solidFill>
                <a:srgbClr val="FFFF00"/>
              </a:solidFill>
              <a:effectLst>
                <a:outerShdw blurRad="66675" dist="63500" dir="2700000" algn="tl" rotWithShape="0">
                  <a:srgbClr val="000000"/>
                </a:outerShdw>
              </a:effectLst>
            </a:endParaRPr>
          </a:p>
        </p:txBody>
      </p:sp>
      <p:sp>
        <p:nvSpPr>
          <p:cNvPr id="100" name="TextBox 99"/>
          <p:cNvSpPr txBox="1"/>
          <p:nvPr/>
        </p:nvSpPr>
        <p:spPr>
          <a:xfrm>
            <a:off x="7686575" y="2370570"/>
            <a:ext cx="1103036"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Animal </a:t>
            </a:r>
          </a:p>
          <a:p>
            <a:r>
              <a:rPr lang="en-US" dirty="0" smtClean="0">
                <a:solidFill>
                  <a:srgbClr val="FFFF00"/>
                </a:solidFill>
                <a:effectLst>
                  <a:outerShdw blurRad="66675" dist="63500" dir="2700000" algn="tl" rotWithShape="0">
                    <a:srgbClr val="000000"/>
                  </a:outerShdw>
                </a:effectLst>
              </a:rPr>
              <a:t>Restrictor</a:t>
            </a:r>
            <a:endParaRPr lang="en-US" dirty="0">
              <a:solidFill>
                <a:srgbClr val="FFFF00"/>
              </a:solidFill>
              <a:effectLst>
                <a:outerShdw blurRad="66675" dist="63500" dir="2700000" algn="tl" rotWithShape="0">
                  <a:srgbClr val="000000"/>
                </a:outerShdw>
              </a:effectLst>
            </a:endParaRPr>
          </a:p>
        </p:txBody>
      </p:sp>
      <p:cxnSp>
        <p:nvCxnSpPr>
          <p:cNvPr id="101" name="Straight Arrow Connector 100"/>
          <p:cNvCxnSpPr/>
          <p:nvPr/>
        </p:nvCxnSpPr>
        <p:spPr>
          <a:xfrm flipH="1">
            <a:off x="7600884" y="2982142"/>
            <a:ext cx="484203" cy="855579"/>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954107"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Anchors</a:t>
            </a:r>
            <a:endParaRPr lang="en-US" dirty="0">
              <a:solidFill>
                <a:srgbClr val="FFFF00"/>
              </a:solidFill>
              <a:effectLst>
                <a:outerShdw blurRad="66675" dist="63500" dir="2700000" algn="tl" rotWithShape="0">
                  <a:srgbClr val="000000"/>
                </a:outerShdw>
              </a:effectLst>
            </a:endParaRPr>
          </a:p>
        </p:txBody>
      </p:sp>
      <p:sp>
        <p:nvSpPr>
          <p:cNvPr id="108" name="TextBox 107"/>
          <p:cNvSpPr txBox="1"/>
          <p:nvPr/>
        </p:nvSpPr>
        <p:spPr>
          <a:xfrm>
            <a:off x="7572542" y="5220705"/>
            <a:ext cx="1257968" cy="923330"/>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CO</a:t>
            </a:r>
            <a:r>
              <a:rPr lang="en-US" baseline="-25000" dirty="0" smtClean="0">
                <a:solidFill>
                  <a:srgbClr val="FFFF00"/>
                </a:solidFill>
                <a:effectLst>
                  <a:outerShdw blurRad="66675" dist="63500" dir="2700000" algn="tl" rotWithShape="0">
                    <a:srgbClr val="000000"/>
                  </a:outerShdw>
                </a:effectLst>
              </a:rPr>
              <a:t>2</a:t>
            </a:r>
            <a:r>
              <a:rPr lang="en-US" dirty="0" smtClean="0">
                <a:solidFill>
                  <a:srgbClr val="FFFF00"/>
                </a:solidFill>
                <a:effectLst>
                  <a:outerShdw blurRad="66675" dist="63500" dir="2700000" algn="tl" rotWithShape="0">
                    <a:srgbClr val="000000"/>
                  </a:outerShdw>
                </a:effectLst>
              </a:rPr>
              <a:t> Enriched Water</a:t>
            </a:r>
            <a:endParaRPr lang="en-US" dirty="0">
              <a:solidFill>
                <a:srgbClr val="FFFF00"/>
              </a:solidFill>
              <a:effectLst>
                <a:outerShdw blurRad="66675" dist="63500" dir="2700000" algn="tl" rotWithShape="0">
                  <a:srgbClr val="000000"/>
                </a:outerShdw>
              </a:effectLst>
            </a:endParaRPr>
          </a:p>
        </p:txBody>
      </p:sp>
      <p:cxnSp>
        <p:nvCxnSpPr>
          <p:cNvPr id="109" name="Straight Arrow Connector 108"/>
          <p:cNvCxnSpPr/>
          <p:nvPr/>
        </p:nvCxnSpPr>
        <p:spPr>
          <a:xfrm flipV="1">
            <a:off x="8201526" y="4832015"/>
            <a:ext cx="514686" cy="596412"/>
          </a:xfrm>
          <a:prstGeom prst="straightConnector1">
            <a:avLst/>
          </a:prstGeom>
          <a:ln w="28575"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6672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89"/>
          <p:cNvSpPr/>
          <p:nvPr/>
        </p:nvSpPr>
        <p:spPr>
          <a:xfrm>
            <a:off x="6760308" y="5874564"/>
            <a:ext cx="410307" cy="397282"/>
          </a:xfrm>
          <a:prstGeom prst="rect">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ectangle 88"/>
          <p:cNvSpPr/>
          <p:nvPr/>
        </p:nvSpPr>
        <p:spPr>
          <a:xfrm>
            <a:off x="1393744" y="5874564"/>
            <a:ext cx="410307" cy="397282"/>
          </a:xfrm>
          <a:prstGeom prst="rect">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833641" y="1068103"/>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2805303" y="296063"/>
            <a:ext cx="6210439" cy="830997"/>
          </a:xfrm>
          <a:prstGeom prst="rect">
            <a:avLst/>
          </a:prstGeom>
          <a:noFill/>
        </p:spPr>
        <p:txBody>
          <a:bodyPr wrap="square" rtlCol="0">
            <a:spAutoFit/>
          </a:bodyPr>
          <a:lstStyle/>
          <a:p>
            <a:pPr algn="ctr"/>
            <a:r>
              <a:rPr lang="en-US" sz="2400" dirty="0" err="1" smtClean="0">
                <a:solidFill>
                  <a:srgbClr val="FFFF00"/>
                </a:solidFill>
                <a:effectLst>
                  <a:outerShdw blurRad="66675" dist="63500" dir="2700000" algn="tl" rotWithShape="0">
                    <a:srgbClr val="000000"/>
                  </a:outerShdw>
                </a:effectLst>
              </a:rPr>
              <a:t>xFOCE</a:t>
            </a:r>
            <a:r>
              <a:rPr lang="en-US" sz="2400" dirty="0" smtClean="0">
                <a:solidFill>
                  <a:srgbClr val="FFFF00"/>
                </a:solidFill>
                <a:effectLst>
                  <a:outerShdw blurRad="66675" dist="63500" dir="2700000" algn="tl" rotWithShape="0">
                    <a:srgbClr val="000000"/>
                  </a:outerShdw>
                </a:effectLst>
              </a:rPr>
              <a:t> Topside System Options Remote Ops </a:t>
            </a:r>
          </a:p>
          <a:p>
            <a:pPr algn="ctr"/>
            <a:endParaRPr lang="en-US" sz="2400" dirty="0">
              <a:solidFill>
                <a:srgbClr val="FFFF00"/>
              </a:solidFill>
              <a:effectLst>
                <a:outerShdw blurRad="66675" dist="63500" dir="2700000" algn="tl" rotWithShape="0">
                  <a:srgbClr val="000000"/>
                </a:outerShdw>
              </a:effectLst>
            </a:endParaRPr>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254" y="2690477"/>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2214" y="4393553"/>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3050" y="3283763"/>
            <a:ext cx="1132902" cy="1078523"/>
          </a:xfrm>
          <a:prstGeom prst="rect">
            <a:avLst/>
          </a:prstGeom>
        </p:spPr>
      </p:pic>
      <p:cxnSp>
        <p:nvCxnSpPr>
          <p:cNvPr id="8" name="Straight Connector 7"/>
          <p:cNvCxnSpPr/>
          <p:nvPr/>
        </p:nvCxnSpPr>
        <p:spPr>
          <a:xfrm flipH="1">
            <a:off x="589114" y="4898324"/>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589114" y="5036184"/>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589114" y="5206039"/>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589115" y="5367420"/>
            <a:ext cx="504813" cy="0"/>
          </a:xfrm>
          <a:prstGeom prst="line">
            <a:avLst/>
          </a:prstGeom>
          <a:ln w="57150" cmpd="sng">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1012" y="5148198"/>
            <a:ext cx="642491" cy="524365"/>
          </a:xfrm>
          <a:prstGeom prst="rect">
            <a:avLst/>
          </a:prstGeom>
        </p:spPr>
      </p:pic>
      <p:cxnSp>
        <p:nvCxnSpPr>
          <p:cNvPr id="45" name="Straight Connector 44"/>
          <p:cNvCxnSpPr/>
          <p:nvPr/>
        </p:nvCxnSpPr>
        <p:spPr>
          <a:xfrm flipH="1">
            <a:off x="1032254" y="4269186"/>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290285" y="4362594"/>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12768" y="4362286"/>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01670" y="1875072"/>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01670" y="2032000"/>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62623" y="3074051"/>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196656" y="3082758"/>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7696" y="4550455"/>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3503" y="4511819"/>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1107" y="5105237"/>
            <a:ext cx="642491" cy="524365"/>
          </a:xfrm>
          <a:prstGeom prst="rect">
            <a:avLst/>
          </a:prstGeom>
        </p:spPr>
      </p:pic>
      <p:cxnSp>
        <p:nvCxnSpPr>
          <p:cNvPr id="68" name="Straight Connector 67"/>
          <p:cNvCxnSpPr/>
          <p:nvPr/>
        </p:nvCxnSpPr>
        <p:spPr>
          <a:xfrm flipV="1">
            <a:off x="2236502" y="2710721"/>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43792" y="4231724"/>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49630" y="3897149"/>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56667" y="3654135"/>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63361" y="5206039"/>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56667" y="3654135"/>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45441" y="3604638"/>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31977" y="3610291"/>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31977" y="4754359"/>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88" name="Rectangle 87"/>
          <p:cNvSpPr/>
          <p:nvPr/>
        </p:nvSpPr>
        <p:spPr>
          <a:xfrm>
            <a:off x="833640" y="6213231"/>
            <a:ext cx="8010769" cy="136769"/>
          </a:xfrm>
          <a:prstGeom prst="rect">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Rectangle 90"/>
          <p:cNvSpPr/>
          <p:nvPr/>
        </p:nvSpPr>
        <p:spPr>
          <a:xfrm>
            <a:off x="135183" y="6365631"/>
            <a:ext cx="8852509" cy="136769"/>
          </a:xfrm>
          <a:prstGeom prst="rect">
            <a:avLst/>
          </a:prstGeom>
          <a:solidFill>
            <a:schemeClr val="accent4">
              <a:lumMod val="50000"/>
            </a:schemeClr>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Rectangle 91"/>
          <p:cNvSpPr/>
          <p:nvPr/>
        </p:nvSpPr>
        <p:spPr>
          <a:xfrm>
            <a:off x="5700187" y="1266743"/>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00187" y="1875072"/>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11216" y="1400256"/>
            <a:ext cx="1115923" cy="307777"/>
          </a:xfrm>
          <a:prstGeom prst="rect">
            <a:avLst/>
          </a:prstGeom>
          <a:noFill/>
        </p:spPr>
        <p:txBody>
          <a:bodyPr wrap="none" rtlCol="0">
            <a:spAutoFit/>
          </a:bodyPr>
          <a:lstStyle/>
          <a:p>
            <a:r>
              <a:rPr lang="en-US" sz="1400" dirty="0" smtClean="0"/>
              <a:t>Diesel Fuel</a:t>
            </a:r>
            <a:endParaRPr lang="en-US" sz="1400" dirty="0"/>
          </a:p>
        </p:txBody>
      </p:sp>
      <p:sp>
        <p:nvSpPr>
          <p:cNvPr id="95" name="Rectangle 94"/>
          <p:cNvSpPr/>
          <p:nvPr/>
        </p:nvSpPr>
        <p:spPr>
          <a:xfrm>
            <a:off x="1093928" y="5324436"/>
            <a:ext cx="1182818" cy="414215"/>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TextBox 96"/>
          <p:cNvSpPr txBox="1"/>
          <p:nvPr/>
        </p:nvSpPr>
        <p:spPr>
          <a:xfrm>
            <a:off x="1318901" y="5358966"/>
            <a:ext cx="751678" cy="307777"/>
          </a:xfrm>
          <a:prstGeom prst="rect">
            <a:avLst/>
          </a:prstGeom>
          <a:noFill/>
        </p:spPr>
        <p:txBody>
          <a:bodyPr wrap="none" rtlCol="0">
            <a:spAutoFit/>
          </a:bodyPr>
          <a:lstStyle/>
          <a:p>
            <a:r>
              <a:rPr lang="en-US" sz="1400" dirty="0" smtClean="0"/>
              <a:t>Heater</a:t>
            </a:r>
            <a:endParaRPr lang="en-US" sz="1400" dirty="0"/>
          </a:p>
        </p:txBody>
      </p:sp>
      <p:cxnSp>
        <p:nvCxnSpPr>
          <p:cNvPr id="98" name="Straight Connector 97"/>
          <p:cNvCxnSpPr/>
          <p:nvPr/>
        </p:nvCxnSpPr>
        <p:spPr>
          <a:xfrm>
            <a:off x="2276746" y="5367420"/>
            <a:ext cx="254925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a:off x="4826000" y="3821422"/>
            <a:ext cx="0" cy="15459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a:off x="4809067" y="3806535"/>
            <a:ext cx="353556"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a:off x="1032254" y="4269186"/>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00759" y="2797257"/>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00759" y="4269186"/>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891692" y="2482772"/>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869396" y="3098473"/>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898050" y="4213825"/>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53026" y="957384"/>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36264" y="638255"/>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793522" y="1266743"/>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23" name="Rectangle 122"/>
          <p:cNvSpPr/>
          <p:nvPr/>
        </p:nvSpPr>
        <p:spPr>
          <a:xfrm>
            <a:off x="3894667" y="2032000"/>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4" name="TextBox 123"/>
          <p:cNvSpPr txBox="1"/>
          <p:nvPr/>
        </p:nvSpPr>
        <p:spPr>
          <a:xfrm>
            <a:off x="3668385" y="1737249"/>
            <a:ext cx="1678640" cy="307777"/>
          </a:xfrm>
          <a:prstGeom prst="rect">
            <a:avLst/>
          </a:prstGeom>
          <a:noFill/>
        </p:spPr>
        <p:txBody>
          <a:bodyPr wrap="none" rtlCol="0">
            <a:spAutoFit/>
          </a:bodyPr>
          <a:lstStyle/>
          <a:p>
            <a:r>
              <a:rPr lang="en-US" sz="1400" dirty="0" smtClean="0"/>
              <a:t>Particle Scrubber</a:t>
            </a:r>
            <a:endParaRPr lang="en-US" sz="1400" dirty="0"/>
          </a:p>
        </p:txBody>
      </p:sp>
      <p:cxnSp>
        <p:nvCxnSpPr>
          <p:cNvPr id="64" name="Straight Connector 63"/>
          <p:cNvCxnSpPr/>
          <p:nvPr/>
        </p:nvCxnSpPr>
        <p:spPr>
          <a:xfrm flipV="1">
            <a:off x="5347025" y="2329978"/>
            <a:ext cx="0" cy="74407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26294" y="488462"/>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26182" y="529312"/>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25657" y="638255"/>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72886" y="711562"/>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3" name="Picture 3"/>
          <p:cNvPicPr>
            <a:picLocks noChangeAspect="1" noChangeArrowheads="1"/>
          </p:cNvPicPr>
          <p:nvPr/>
        </p:nvPicPr>
        <p:blipFill>
          <a:blip r:embed="rId5" cstate="print"/>
          <a:srcRect/>
          <a:stretch>
            <a:fillRect/>
          </a:stretch>
        </p:blipFill>
        <p:spPr bwMode="auto">
          <a:xfrm>
            <a:off x="3894667" y="1972250"/>
            <a:ext cx="1356915" cy="1087642"/>
          </a:xfrm>
          <a:prstGeom prst="rect">
            <a:avLst/>
          </a:prstGeom>
          <a:noFill/>
          <a:ln w="9525">
            <a:noFill/>
            <a:miter lim="800000"/>
            <a:headEnd/>
            <a:tailEnd/>
          </a:ln>
        </p:spPr>
      </p:pic>
      <p:sp>
        <p:nvSpPr>
          <p:cNvPr id="117" name="Rectangle 116"/>
          <p:cNvSpPr/>
          <p:nvPr/>
        </p:nvSpPr>
        <p:spPr>
          <a:xfrm flipV="1">
            <a:off x="3011529" y="2482771"/>
            <a:ext cx="2688658" cy="14979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84488" y="2329978"/>
            <a:ext cx="29625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77671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20666" y="0"/>
            <a:ext cx="1351301"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swFOCE</a:t>
            </a:r>
            <a:endParaRPr lang="en-US" sz="2800" dirty="0" smtClean="0">
              <a:solidFill>
                <a:srgbClr val="FFFF00"/>
              </a:solidFill>
              <a:effectLst>
                <a:outerShdw blurRad="66675" dist="63500" dir="2700000" algn="tl" rotWithShape="0">
                  <a:srgbClr val="000000"/>
                </a:outerShdw>
              </a:effectLst>
            </a:endParaRPr>
          </a:p>
        </p:txBody>
      </p:sp>
      <p:pic>
        <p:nvPicPr>
          <p:cNvPr id="2" name="Picture 1" descr="shoreBased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197" y="2473304"/>
            <a:ext cx="4854615" cy="3543157"/>
          </a:xfrm>
          <a:prstGeom prst="rect">
            <a:avLst/>
          </a:prstGeom>
          <a:effectLst>
            <a:outerShdw blurRad="177800" dist="165100" dir="2700000" algn="tl" rotWithShape="0">
              <a:srgbClr val="000000">
                <a:alpha val="43000"/>
              </a:srgbClr>
            </a:outerShdw>
          </a:effectLst>
        </p:spPr>
      </p:pic>
      <p:sp>
        <p:nvSpPr>
          <p:cNvPr id="3" name="TextBox 2"/>
          <p:cNvSpPr txBox="1"/>
          <p:nvPr/>
        </p:nvSpPr>
        <p:spPr>
          <a:xfrm>
            <a:off x="1515534" y="1112335"/>
            <a:ext cx="6646334" cy="1200329"/>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After </a:t>
            </a:r>
            <a:r>
              <a:rPr lang="en-US" dirty="0" err="1" smtClean="0">
                <a:solidFill>
                  <a:srgbClr val="FFFF00"/>
                </a:solidFill>
                <a:effectLst>
                  <a:outerShdw blurRad="66675" dist="63500" dir="2700000" algn="tl" rotWithShape="0">
                    <a:srgbClr val="000000"/>
                  </a:outerShdw>
                </a:effectLst>
              </a:rPr>
              <a:t>cpFOCE</a:t>
            </a:r>
            <a:r>
              <a:rPr lang="en-US" dirty="0" smtClean="0">
                <a:solidFill>
                  <a:srgbClr val="FFFF00"/>
                </a:solidFill>
                <a:effectLst>
                  <a:outerShdw blurRad="66675" dist="63500" dir="2700000" algn="tl" rotWithShape="0">
                    <a:srgbClr val="000000"/>
                  </a:outerShdw>
                </a:effectLst>
              </a:rPr>
              <a:t>, </a:t>
            </a:r>
            <a:r>
              <a:rPr lang="en-US" dirty="0" err="1" smtClean="0">
                <a:solidFill>
                  <a:srgbClr val="FFFF00"/>
                </a:solidFill>
                <a:effectLst>
                  <a:outerShdw blurRad="66675" dist="63500" dir="2700000" algn="tl" rotWithShape="0">
                    <a:srgbClr val="000000"/>
                  </a:outerShdw>
                </a:effectLst>
              </a:rPr>
              <a:t>eFOCE</a:t>
            </a:r>
            <a:r>
              <a:rPr lang="en-US" dirty="0" smtClean="0">
                <a:solidFill>
                  <a:srgbClr val="FFFF00"/>
                </a:solidFill>
                <a:effectLst>
                  <a:outerShdw blurRad="66675" dist="63500" dir="2700000" algn="tl" rotWithShape="0">
                    <a:srgbClr val="000000"/>
                  </a:outerShdw>
                </a:effectLst>
              </a:rPr>
              <a:t>, and </a:t>
            </a:r>
            <a:r>
              <a:rPr lang="en-US" dirty="0" err="1" smtClean="0">
                <a:solidFill>
                  <a:srgbClr val="FFFF00"/>
                </a:solidFill>
                <a:effectLst>
                  <a:outerShdw blurRad="66675" dist="63500" dir="2700000" algn="tl" rotWithShape="0">
                    <a:srgbClr val="000000"/>
                  </a:outerShdw>
                </a:effectLst>
              </a:rPr>
              <a:t>antFOCE</a:t>
            </a:r>
            <a:r>
              <a:rPr lang="en-US" dirty="0" smtClean="0">
                <a:solidFill>
                  <a:srgbClr val="FFFF00"/>
                </a:solidFill>
                <a:effectLst>
                  <a:outerShdw blurRad="66675" dist="63500" dir="2700000" algn="tl" rotWithShape="0">
                    <a:srgbClr val="000000"/>
                  </a:outerShdw>
                </a:effectLst>
              </a:rPr>
              <a:t>  being funded we started a new FOCE in Monterey for shallow water - </a:t>
            </a:r>
            <a:r>
              <a:rPr lang="en-US" dirty="0" err="1" smtClean="0">
                <a:solidFill>
                  <a:srgbClr val="FFFF00"/>
                </a:solidFill>
                <a:effectLst>
                  <a:outerShdw blurRad="66675" dist="63500" dir="2700000" algn="tl" rotWithShape="0">
                    <a:srgbClr val="000000"/>
                  </a:outerShdw>
                </a:effectLst>
              </a:rPr>
              <a:t>swFOCE</a:t>
            </a:r>
            <a:r>
              <a:rPr lang="en-US" dirty="0" smtClean="0">
                <a:solidFill>
                  <a:srgbClr val="FFFF00"/>
                </a:solidFill>
                <a:effectLst>
                  <a:outerShdw blurRad="66675" dist="63500" dir="2700000" algn="tl" rotWithShape="0">
                    <a:srgbClr val="000000"/>
                  </a:outerShdw>
                </a:effectLst>
              </a:rPr>
              <a:t>. However, it was </a:t>
            </a:r>
            <a:r>
              <a:rPr lang="en-US" dirty="0" err="1" smtClean="0">
                <a:solidFill>
                  <a:srgbClr val="FFFF00"/>
                </a:solidFill>
                <a:effectLst>
                  <a:outerShdw blurRad="66675" dist="63500" dir="2700000" algn="tl" rotWithShape="0">
                    <a:srgbClr val="000000"/>
                  </a:outerShdw>
                </a:effectLst>
              </a:rPr>
              <a:t>eFOCE</a:t>
            </a:r>
            <a:r>
              <a:rPr lang="en-US" dirty="0" smtClean="0">
                <a:solidFill>
                  <a:srgbClr val="FFFF00"/>
                </a:solidFill>
                <a:effectLst>
                  <a:outerShdw blurRad="66675" dist="63500" dir="2700000" algn="tl" rotWithShape="0">
                    <a:srgbClr val="000000"/>
                  </a:outerShdw>
                </a:effectLst>
              </a:rPr>
              <a:t> and </a:t>
            </a:r>
            <a:r>
              <a:rPr lang="en-US" dirty="0" err="1" smtClean="0">
                <a:solidFill>
                  <a:srgbClr val="FFFF00"/>
                </a:solidFill>
                <a:effectLst>
                  <a:outerShdw blurRad="66675" dist="63500" dir="2700000" algn="tl" rotWithShape="0">
                    <a:srgbClr val="000000"/>
                  </a:outerShdw>
                </a:effectLst>
              </a:rPr>
              <a:t>antFOCE</a:t>
            </a:r>
            <a:r>
              <a:rPr lang="en-US" dirty="0" smtClean="0">
                <a:solidFill>
                  <a:srgbClr val="FFFF00"/>
                </a:solidFill>
                <a:effectLst>
                  <a:outerShdw blurRad="66675" dist="63500" dir="2700000" algn="tl" rotWithShape="0">
                    <a:srgbClr val="000000"/>
                  </a:outerShdw>
                </a:effectLst>
              </a:rPr>
              <a:t> that got me started on the path to </a:t>
            </a:r>
            <a:r>
              <a:rPr lang="en-US" dirty="0" err="1" smtClean="0">
                <a:solidFill>
                  <a:srgbClr val="FFFF00"/>
                </a:solidFill>
                <a:effectLst>
                  <a:outerShdw blurRad="66675" dist="63500" dir="2700000" algn="tl" rotWithShape="0">
                    <a:srgbClr val="000000"/>
                  </a:outerShdw>
                </a:effectLst>
              </a:rPr>
              <a:t>xFOCE</a:t>
            </a:r>
            <a:r>
              <a:rPr lang="en-US" dirty="0" smtClean="0">
                <a:solidFill>
                  <a:srgbClr val="FFFF00"/>
                </a:solidFill>
                <a:effectLst>
                  <a:outerShdw blurRad="66675" dist="63500" dir="2700000" algn="tl" rotWithShape="0">
                    <a:srgbClr val="000000"/>
                  </a:outerShdw>
                </a:effectLst>
              </a:rPr>
              <a:t>… </a:t>
            </a:r>
            <a:r>
              <a:rPr lang="en-US" dirty="0" err="1" smtClean="0">
                <a:solidFill>
                  <a:srgbClr val="FFFF00"/>
                </a:solidFill>
                <a:effectLst>
                  <a:outerShdw blurRad="66675" dist="63500" dir="2700000" algn="tl" rotWithShape="0">
                    <a:srgbClr val="000000"/>
                  </a:outerShdw>
                </a:effectLst>
              </a:rPr>
              <a:t>swFOCE</a:t>
            </a:r>
            <a:r>
              <a:rPr lang="en-US" dirty="0" smtClean="0">
                <a:solidFill>
                  <a:srgbClr val="FFFF00"/>
                </a:solidFill>
                <a:effectLst>
                  <a:outerShdw blurRad="66675" dist="63500" dir="2700000" algn="tl" rotWithShape="0">
                    <a:srgbClr val="000000"/>
                  </a:outerShdw>
                </a:effectLst>
              </a:rPr>
              <a:t> should be the demonstration of that technology “ belief ”. </a:t>
            </a:r>
            <a:endParaRPr lang="en-US" dirty="0">
              <a:solidFill>
                <a:srgbClr val="FFFF00"/>
              </a:solidFill>
              <a:effectLst>
                <a:outerShdw blurRad="66675" dist="63500" dir="2700000" algn="tl" rotWithShape="0">
                  <a:srgbClr val="000000"/>
                </a:outerShdw>
              </a:effectLst>
            </a:endParaRPr>
          </a:p>
        </p:txBody>
      </p:sp>
      <p:pic>
        <p:nvPicPr>
          <p:cNvPr id="8" name="Picture 7" descr="HopkinsCableSit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0812" y="2473304"/>
            <a:ext cx="3935388" cy="3543157"/>
          </a:xfrm>
          <a:prstGeom prst="rect">
            <a:avLst/>
          </a:prstGeom>
          <a:effectLst>
            <a:outerShdw blurRad="177800" dist="165100" dir="2700000" algn="tl" rotWithShape="0">
              <a:srgbClr val="000000">
                <a:alpha val="43000"/>
              </a:srgbClr>
            </a:outerShdw>
          </a:effectLst>
        </p:spPr>
      </p:pic>
      <p:sp>
        <p:nvSpPr>
          <p:cNvPr id="10" name="Oval 9"/>
          <p:cNvSpPr/>
          <p:nvPr/>
        </p:nvSpPr>
        <p:spPr>
          <a:xfrm>
            <a:off x="2252133" y="2573867"/>
            <a:ext cx="1312334" cy="508000"/>
          </a:xfrm>
          <a:prstGeom prst="ellipse">
            <a:avLst/>
          </a:prstGeom>
          <a:noFill/>
          <a:ln w="28575"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505701" y="4047067"/>
            <a:ext cx="1312334" cy="508000"/>
          </a:xfrm>
          <a:prstGeom prst="ellipse">
            <a:avLst/>
          </a:prstGeom>
          <a:noFill/>
          <a:ln w="28575"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43434" y="4927601"/>
            <a:ext cx="1312334" cy="508000"/>
          </a:xfrm>
          <a:prstGeom prst="ellipse">
            <a:avLst/>
          </a:prstGeom>
          <a:noFill/>
          <a:ln w="28575"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2624667" y="3970867"/>
            <a:ext cx="1312334" cy="584200"/>
          </a:xfrm>
          <a:prstGeom prst="ellipse">
            <a:avLst/>
          </a:prstGeom>
          <a:noFill/>
          <a:ln w="28575"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0" idx="6"/>
            <a:endCxn id="12" idx="1"/>
          </p:cNvCxnSpPr>
          <p:nvPr/>
        </p:nvCxnSpPr>
        <p:spPr>
          <a:xfrm>
            <a:off x="3564467" y="2827867"/>
            <a:ext cx="1771154" cy="217412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13" idx="6"/>
            <a:endCxn id="11" idx="2"/>
          </p:cNvCxnSpPr>
          <p:nvPr/>
        </p:nvCxnSpPr>
        <p:spPr>
          <a:xfrm>
            <a:off x="3937001" y="4262967"/>
            <a:ext cx="3568700" cy="381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081866" y="439410"/>
            <a:ext cx="3168581" cy="523220"/>
          </a:xfrm>
          <a:prstGeom prst="rect">
            <a:avLst/>
          </a:prstGeom>
          <a:noFill/>
        </p:spPr>
        <p:txBody>
          <a:bodyPr wrap="none" rtlCol="0">
            <a:spAutoFit/>
          </a:bodyPr>
          <a:lstStyle/>
          <a:p>
            <a:r>
              <a:rPr lang="en-US" sz="2800" dirty="0" smtClean="0">
                <a:solidFill>
                  <a:srgbClr val="FFFF00"/>
                </a:solidFill>
                <a:effectLst>
                  <a:outerShdw blurRad="66675" dist="63500" dir="2700000" algn="tl" rotWithShape="0">
                    <a:srgbClr val="000000"/>
                  </a:outerShdw>
                </a:effectLst>
              </a:rPr>
              <a:t>Shallow Water FOCE</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887875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133" y="308504"/>
            <a:ext cx="8229600" cy="834495"/>
          </a:xfrm>
        </p:spPr>
        <p:txBody>
          <a:bodyPr/>
          <a:lstStyle/>
          <a:p>
            <a:r>
              <a:rPr lang="en-US" sz="3200" dirty="0" smtClean="0">
                <a:solidFill>
                  <a:srgbClr val="FFFF00"/>
                </a:solidFill>
                <a:effectLst>
                  <a:outerShdw blurRad="66675" dist="63500" dir="2700000" algn="tl" rotWithShape="0">
                    <a:srgbClr val="000000"/>
                  </a:outerShdw>
                </a:effectLst>
              </a:rPr>
              <a:t>Minimum FOCE??</a:t>
            </a:r>
            <a:endParaRPr lang="en-US" sz="3200" dirty="0">
              <a:solidFill>
                <a:srgbClr val="FFFF00"/>
              </a:solidFill>
              <a:effectLst>
                <a:outerShdw blurRad="66675" dist="63500" dir="2700000" algn="tl" rotWithShape="0">
                  <a:srgbClr val="000000"/>
                </a:outerShdw>
              </a:effectLst>
            </a:endParaRPr>
          </a:p>
        </p:txBody>
      </p:sp>
      <p:pic>
        <p:nvPicPr>
          <p:cNvPr id="4" name="Content Placeholder 3" descr="EquipInFOCE.jpg"/>
          <p:cNvPicPr>
            <a:picLocks noGrp="1" noChangeAspect="1"/>
          </p:cNvPicPr>
          <p:nvPr>
            <p:ph idx="1"/>
          </p:nvPr>
        </p:nvPicPr>
        <p:blipFill>
          <a:blip r:embed="rId2">
            <a:extLst>
              <a:ext uri="{28A0092B-C50C-407E-A947-70E740481C1C}">
                <a14:useLocalDpi xmlns:a14="http://schemas.microsoft.com/office/drawing/2010/main" val="0"/>
              </a:ext>
            </a:extLst>
          </a:blip>
          <a:srcRect t="9899" b="9899"/>
          <a:stretch>
            <a:fillRect/>
          </a:stretch>
        </p:blipFill>
        <p:spPr>
          <a:xfrm>
            <a:off x="457200" y="1270000"/>
            <a:ext cx="8229600" cy="4525963"/>
          </a:xfrm>
          <a:effectLst>
            <a:outerShdw blurRad="177800" dist="165100" dir="2700000" algn="tl" rotWithShape="0">
              <a:srgbClr val="000000">
                <a:alpha val="43000"/>
              </a:srgbClr>
            </a:outerShdw>
          </a:effectLst>
        </p:spPr>
      </p:pic>
      <p:sp>
        <p:nvSpPr>
          <p:cNvPr id="3" name="Oval 2"/>
          <p:cNvSpPr/>
          <p:nvPr/>
        </p:nvSpPr>
        <p:spPr>
          <a:xfrm>
            <a:off x="846667" y="1270000"/>
            <a:ext cx="1100666" cy="159173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099733" y="3649133"/>
            <a:ext cx="1100666" cy="159173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5080000" y="3733800"/>
            <a:ext cx="1100666" cy="159173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1811867" y="1270000"/>
            <a:ext cx="1100666" cy="159173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0698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helix anchoring graph"/>
          <p:cNvPicPr/>
          <p:nvPr/>
        </p:nvPicPr>
        <p:blipFill>
          <a:blip r:embed="rId3" cstate="print"/>
          <a:srcRect/>
          <a:stretch>
            <a:fillRect/>
          </a:stretch>
        </p:blipFill>
        <p:spPr bwMode="auto">
          <a:xfrm>
            <a:off x="3676335" y="4408162"/>
            <a:ext cx="1704975" cy="1600200"/>
          </a:xfrm>
          <a:prstGeom prst="rect">
            <a:avLst/>
          </a:prstGeom>
          <a:noFill/>
          <a:ln w="9525">
            <a:noFill/>
            <a:miter lim="800000"/>
            <a:headEnd/>
            <a:tailEnd/>
          </a:ln>
          <a:effectLst>
            <a:outerShdw blurRad="177800" dist="165100" dir="2700000" algn="tl" rotWithShape="0">
              <a:srgbClr val="000000">
                <a:alpha val="43000"/>
              </a:srgbClr>
            </a:outerShdw>
          </a:effectLst>
        </p:spPr>
      </p:pic>
      <p:pic>
        <p:nvPicPr>
          <p:cNvPr id="31" name="Picture 3"/>
          <p:cNvPicPr>
            <a:picLocks noChangeAspect="1" noChangeArrowheads="1"/>
          </p:cNvPicPr>
          <p:nvPr/>
        </p:nvPicPr>
        <p:blipFill>
          <a:blip r:embed="rId4" cstate="print"/>
          <a:srcRect/>
          <a:stretch>
            <a:fillRect/>
          </a:stretch>
        </p:blipFill>
        <p:spPr bwMode="auto">
          <a:xfrm>
            <a:off x="2076135" y="4408162"/>
            <a:ext cx="1600200" cy="1600200"/>
          </a:xfrm>
          <a:prstGeom prst="rect">
            <a:avLst/>
          </a:prstGeom>
          <a:noFill/>
          <a:ln w="9525">
            <a:noFill/>
            <a:miter lim="800000"/>
            <a:headEnd/>
            <a:tailEnd/>
          </a:ln>
        </p:spPr>
      </p:pic>
      <p:sp>
        <p:nvSpPr>
          <p:cNvPr id="4" name="TextBox 3"/>
          <p:cNvSpPr txBox="1"/>
          <p:nvPr/>
        </p:nvSpPr>
        <p:spPr>
          <a:xfrm>
            <a:off x="3462867" y="76200"/>
            <a:ext cx="5060800"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srgbClr val="000000"/>
                  </a:outerShdw>
                </a:effectLst>
              </a:rPr>
              <a:t>Potential </a:t>
            </a:r>
            <a:r>
              <a:rPr lang="en-US" sz="3200" dirty="0" err="1" smtClean="0">
                <a:solidFill>
                  <a:srgbClr val="FFFF00"/>
                </a:solidFill>
                <a:effectLst>
                  <a:outerShdw blurRad="66675" dist="63500" dir="2700000" algn="tl" rotWithShape="0">
                    <a:srgbClr val="000000"/>
                  </a:outerShdw>
                </a:effectLst>
              </a:rPr>
              <a:t>xFOCE</a:t>
            </a:r>
            <a:r>
              <a:rPr lang="en-US" sz="3200" dirty="0" smtClean="0">
                <a:solidFill>
                  <a:srgbClr val="FFFF00"/>
                </a:solidFill>
                <a:effectLst>
                  <a:outerShdw blurRad="66675" dist="63500" dir="2700000" algn="tl" rotWithShape="0">
                    <a:srgbClr val="000000"/>
                  </a:outerShdw>
                </a:effectLst>
              </a:rPr>
              <a:t> Components</a:t>
            </a:r>
            <a:endParaRPr lang="en-US" sz="3200" dirty="0">
              <a:solidFill>
                <a:srgbClr val="FFFF00"/>
              </a:solidFill>
              <a:effectLst>
                <a:outerShdw blurRad="66675" dist="63500" dir="2700000" algn="tl" rotWithShape="0">
                  <a:srgbClr val="000000"/>
                </a:outerShdw>
              </a:effectLst>
            </a:endParaRPr>
          </a:p>
        </p:txBody>
      </p:sp>
      <p:sp>
        <p:nvSpPr>
          <p:cNvPr id="17" name="TextBox 16"/>
          <p:cNvSpPr txBox="1"/>
          <p:nvPr/>
        </p:nvSpPr>
        <p:spPr>
          <a:xfrm>
            <a:off x="2838135" y="4865362"/>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grpSp>
        <p:nvGrpSpPr>
          <p:cNvPr id="2" name="Group 1"/>
          <p:cNvGrpSpPr/>
          <p:nvPr/>
        </p:nvGrpSpPr>
        <p:grpSpPr>
          <a:xfrm>
            <a:off x="1106583" y="1601230"/>
            <a:ext cx="3810000" cy="2519065"/>
            <a:chOff x="651933" y="1473200"/>
            <a:chExt cx="3810000" cy="2519065"/>
          </a:xfrm>
          <a:effectLst>
            <a:outerShdw blurRad="177800" dist="165100" dir="2700000" algn="tl" rotWithShape="0">
              <a:srgbClr val="000000">
                <a:alpha val="43000"/>
              </a:srgbClr>
            </a:outerShdw>
          </a:effectLst>
        </p:grpSpPr>
        <p:sp>
          <p:nvSpPr>
            <p:cNvPr id="38" name="Rectangle 37"/>
            <p:cNvSpPr/>
            <p:nvPr/>
          </p:nvSpPr>
          <p:spPr>
            <a:xfrm>
              <a:off x="651933" y="1473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21" name="TextBox 20"/>
            <p:cNvSpPr txBox="1"/>
            <p:nvPr/>
          </p:nvSpPr>
          <p:spPr>
            <a:xfrm>
              <a:off x="3090333" y="3530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pic>
          <p:nvPicPr>
            <p:cNvPr id="33" name="Picture 32" descr="solid substrate anchoring"/>
            <p:cNvPicPr/>
            <p:nvPr/>
          </p:nvPicPr>
          <p:blipFill>
            <a:blip r:embed="rId5" cstate="print"/>
            <a:srcRect/>
            <a:stretch>
              <a:fillRect/>
            </a:stretch>
          </p:blipFill>
          <p:spPr bwMode="auto">
            <a:xfrm>
              <a:off x="3014133" y="1473200"/>
              <a:ext cx="1352550" cy="2076450"/>
            </a:xfrm>
            <a:prstGeom prst="rect">
              <a:avLst/>
            </a:prstGeom>
            <a:noFill/>
            <a:ln w="9525">
              <a:noFill/>
              <a:miter lim="800000"/>
              <a:headEnd/>
              <a:tailEnd/>
            </a:ln>
          </p:spPr>
        </p:pic>
        <p:pic>
          <p:nvPicPr>
            <p:cNvPr id="34" name="Picture 33" descr="solid substrate anchoring"/>
            <p:cNvPicPr/>
            <p:nvPr/>
          </p:nvPicPr>
          <p:blipFill>
            <a:blip r:embed="rId6" cstate="print"/>
            <a:srcRect/>
            <a:stretch>
              <a:fillRect/>
            </a:stretch>
          </p:blipFill>
          <p:spPr bwMode="auto">
            <a:xfrm>
              <a:off x="804333" y="1778000"/>
              <a:ext cx="2195513" cy="1571625"/>
            </a:xfrm>
            <a:prstGeom prst="rect">
              <a:avLst/>
            </a:prstGeom>
            <a:noFill/>
            <a:ln w="9525">
              <a:noFill/>
              <a:miter lim="800000"/>
              <a:headEnd/>
              <a:tailEnd/>
            </a:ln>
          </p:spPr>
        </p:pic>
        <p:sp>
          <p:nvSpPr>
            <p:cNvPr id="35" name="TextBox 34"/>
            <p:cNvSpPr txBox="1"/>
            <p:nvPr/>
          </p:nvSpPr>
          <p:spPr>
            <a:xfrm>
              <a:off x="880533" y="3302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grpSp>
      <p:sp>
        <p:nvSpPr>
          <p:cNvPr id="41" name="TextBox 40"/>
          <p:cNvSpPr txBox="1"/>
          <p:nvPr/>
        </p:nvSpPr>
        <p:spPr>
          <a:xfrm>
            <a:off x="691717" y="5009294"/>
            <a:ext cx="1384418" cy="276999"/>
          </a:xfrm>
          <a:prstGeom prst="rect">
            <a:avLst/>
          </a:prstGeom>
          <a:noFill/>
        </p:spPr>
        <p:txBody>
          <a:bodyPr wrap="none" rtlCol="0">
            <a:spAutoFit/>
          </a:bodyPr>
          <a:lstStyle/>
          <a:p>
            <a:r>
              <a:rPr lang="en-US" sz="1200" b="1" dirty="0" smtClean="0">
                <a:solidFill>
                  <a:srgbClr val="FFFF00"/>
                </a:solidFill>
                <a:effectLst>
                  <a:outerShdw blurRad="66675" dist="63500" dir="2700000" algn="tl" rotWithShape="0">
                    <a:srgbClr val="000000"/>
                  </a:outerShdw>
                </a:effectLst>
              </a:rPr>
              <a:t>Deadweight Block</a:t>
            </a:r>
            <a:endParaRPr lang="en-US" sz="1200" b="1" dirty="0">
              <a:solidFill>
                <a:srgbClr val="FFFF00"/>
              </a:solidFill>
              <a:effectLst>
                <a:outerShdw blurRad="66675" dist="63500" dir="2700000" algn="tl" rotWithShape="0">
                  <a:srgbClr val="000000"/>
                </a:outerShdw>
              </a:effectLst>
            </a:endParaRPr>
          </a:p>
        </p:txBody>
      </p:sp>
      <p:pic>
        <p:nvPicPr>
          <p:cNvPr id="42" name="Picture 41" descr="concrete anchor"/>
          <p:cNvPicPr/>
          <p:nvPr/>
        </p:nvPicPr>
        <p:blipFill>
          <a:blip r:embed="rId7" cstate="print"/>
          <a:srcRect/>
          <a:stretch>
            <a:fillRect/>
          </a:stretch>
        </p:blipFill>
        <p:spPr bwMode="auto">
          <a:xfrm>
            <a:off x="691718" y="3790095"/>
            <a:ext cx="1447800" cy="1219200"/>
          </a:xfrm>
          <a:prstGeom prst="rect">
            <a:avLst/>
          </a:prstGeom>
          <a:noFill/>
          <a:ln w="9525">
            <a:noFill/>
            <a:miter lim="800000"/>
            <a:headEnd/>
            <a:tailEnd/>
          </a:ln>
          <a:effectLst>
            <a:outerShdw blurRad="177800" dist="165100" dir="2700000" algn="tl" rotWithShape="0">
              <a:srgbClr val="000000">
                <a:alpha val="43000"/>
              </a:srgbClr>
            </a:outerShdw>
          </a:effectLst>
        </p:spPr>
      </p:pic>
      <p:sp>
        <p:nvSpPr>
          <p:cNvPr id="40" name="TextBox 39"/>
          <p:cNvSpPr txBox="1"/>
          <p:nvPr/>
        </p:nvSpPr>
        <p:spPr>
          <a:xfrm>
            <a:off x="3142935" y="5779762"/>
            <a:ext cx="1003801" cy="276999"/>
          </a:xfrm>
          <a:prstGeom prst="rect">
            <a:avLst/>
          </a:prstGeom>
          <a:noFill/>
        </p:spPr>
        <p:txBody>
          <a:bodyPr wrap="none" rtlCol="0">
            <a:spAutoFit/>
          </a:bodyPr>
          <a:lstStyle/>
          <a:p>
            <a:r>
              <a:rPr lang="en-US" sz="1200" b="1" dirty="0" smtClean="0"/>
              <a:t>Helix Anchor</a:t>
            </a:r>
            <a:endParaRPr lang="en-US" sz="1200" b="1" dirty="0"/>
          </a:p>
        </p:txBody>
      </p:sp>
      <p:pic>
        <p:nvPicPr>
          <p:cNvPr id="43" name="Picture 4"/>
          <p:cNvPicPr>
            <a:picLocks noChangeAspect="1" noChangeArrowheads="1"/>
          </p:cNvPicPr>
          <p:nvPr/>
        </p:nvPicPr>
        <p:blipFill>
          <a:blip r:embed="rId8" cstate="print"/>
          <a:srcRect/>
          <a:stretch>
            <a:fillRect/>
          </a:stretch>
        </p:blipFill>
        <p:spPr bwMode="auto">
          <a:xfrm>
            <a:off x="6233290" y="1601230"/>
            <a:ext cx="1752601" cy="1752601"/>
          </a:xfrm>
          <a:prstGeom prst="rect">
            <a:avLst/>
          </a:prstGeom>
          <a:noFill/>
          <a:ln w="9525">
            <a:noFill/>
            <a:miter lim="800000"/>
            <a:headEnd/>
            <a:tailEnd/>
          </a:ln>
          <a:effectLst>
            <a:outerShdw blurRad="177800" dist="165100" dir="2700000" algn="tl" rotWithShape="0">
              <a:srgbClr val="000000">
                <a:alpha val="43000"/>
              </a:srgbClr>
            </a:outerShdw>
          </a:effectLst>
        </p:spPr>
      </p:pic>
      <p:sp>
        <p:nvSpPr>
          <p:cNvPr id="44" name="Rectangle 43"/>
          <p:cNvSpPr/>
          <p:nvPr/>
        </p:nvSpPr>
        <p:spPr>
          <a:xfrm>
            <a:off x="6540609" y="3339155"/>
            <a:ext cx="1104790" cy="276999"/>
          </a:xfrm>
          <a:prstGeom prst="rect">
            <a:avLst/>
          </a:prstGeom>
        </p:spPr>
        <p:txBody>
          <a:bodyPr wrap="none">
            <a:spAutoFit/>
          </a:bodyPr>
          <a:lstStyle/>
          <a:p>
            <a:r>
              <a:rPr lang="en-US" sz="1200" b="1" dirty="0" smtClean="0">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Trolling Motor</a:t>
            </a:r>
            <a:endParaRPr lang="en-US" sz="1200" b="1" dirty="0">
              <a:solidFill>
                <a:srgbClr val="FFFF00"/>
              </a:solidFill>
              <a:effectLst>
                <a:outerShdw blurRad="66675" dist="63500" dir="2700000" algn="tl" rotWithShape="0">
                  <a:srgbClr val="000000"/>
                </a:outerShdw>
              </a:effectLst>
            </a:endParaRPr>
          </a:p>
        </p:txBody>
      </p:sp>
      <p:sp>
        <p:nvSpPr>
          <p:cNvPr id="45" name="Rectangle 44"/>
          <p:cNvSpPr/>
          <p:nvPr/>
        </p:nvSpPr>
        <p:spPr>
          <a:xfrm>
            <a:off x="6253045" y="5459630"/>
            <a:ext cx="1732847" cy="276999"/>
          </a:xfrm>
          <a:prstGeom prst="rect">
            <a:avLst/>
          </a:prstGeom>
        </p:spPr>
        <p:txBody>
          <a:bodyPr wrap="none">
            <a:spAutoFit/>
          </a:bodyPr>
          <a:lstStyle/>
          <a:p>
            <a:r>
              <a:rPr lang="en-US" sz="1200" b="1" dirty="0" smtClean="0">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Submersible Bilge Pump</a:t>
            </a:r>
            <a:endParaRPr lang="en-US" sz="1200" b="1" dirty="0">
              <a:solidFill>
                <a:srgbClr val="FFFF00"/>
              </a:solidFill>
              <a:effectLst>
                <a:outerShdw blurRad="66675" dist="63500" dir="2700000" algn="tl" rotWithShape="0">
                  <a:srgbClr val="000000"/>
                </a:outerShdw>
              </a:effectLst>
            </a:endParaRPr>
          </a:p>
        </p:txBody>
      </p:sp>
      <p:pic>
        <p:nvPicPr>
          <p:cNvPr id="46" name="Picture 3"/>
          <p:cNvPicPr>
            <a:picLocks noChangeAspect="1" noChangeArrowheads="1"/>
          </p:cNvPicPr>
          <p:nvPr/>
        </p:nvPicPr>
        <p:blipFill>
          <a:blip r:embed="rId9" cstate="print"/>
          <a:srcRect/>
          <a:stretch>
            <a:fillRect/>
          </a:stretch>
        </p:blipFill>
        <p:spPr bwMode="auto">
          <a:xfrm>
            <a:off x="6233290" y="3707029"/>
            <a:ext cx="1752601" cy="1752601"/>
          </a:xfrm>
          <a:prstGeom prst="rect">
            <a:avLst/>
          </a:prstGeom>
          <a:noFill/>
          <a:ln w="9525">
            <a:noFill/>
            <a:miter lim="800000"/>
            <a:headEnd/>
            <a:tailEnd/>
          </a:ln>
          <a:effectLst>
            <a:outerShdw blurRad="177800" dist="165100" dir="2700000" algn="tl" rotWithShape="0">
              <a:srgbClr val="000000">
                <a:alpha val="43000"/>
              </a:srgbClr>
            </a:outerShdw>
          </a:effectLst>
        </p:spPr>
      </p:pic>
      <p:sp>
        <p:nvSpPr>
          <p:cNvPr id="3" name="TextBox 2"/>
          <p:cNvSpPr txBox="1"/>
          <p:nvPr/>
        </p:nvSpPr>
        <p:spPr>
          <a:xfrm>
            <a:off x="1104638" y="1075267"/>
            <a:ext cx="7093859"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With a basic chamber size of .5 x .5 x 1 m long – what works well enough? </a:t>
            </a:r>
            <a:endParaRPr lang="en-US" dirty="0">
              <a:solidFill>
                <a:srgbClr val="FFFF00"/>
              </a:solidFill>
              <a:effectLst>
                <a:outerShdw blurRad="66675" dist="63500" dir="2700000" algn="tl" rotWithShape="0">
                  <a:srgbClr val="000000"/>
                </a:outerShdw>
              </a:effectLst>
            </a:endParaRPr>
          </a:p>
        </p:txBody>
      </p:sp>
      <p:sp>
        <p:nvSpPr>
          <p:cNvPr id="5" name="TextBox 4"/>
          <p:cNvSpPr txBox="1"/>
          <p:nvPr/>
        </p:nvSpPr>
        <p:spPr>
          <a:xfrm>
            <a:off x="1211719" y="6106067"/>
            <a:ext cx="3862431"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Proven in the field – now part of </a:t>
            </a:r>
            <a:r>
              <a:rPr lang="en-US" dirty="0" err="1" smtClean="0">
                <a:solidFill>
                  <a:srgbClr val="FFFF00"/>
                </a:solidFill>
                <a:effectLst>
                  <a:outerShdw blurRad="66675" dist="63500" dir="2700000" algn="tl" rotWithShape="0">
                    <a:srgbClr val="000000"/>
                  </a:outerShdw>
                </a:effectLst>
              </a:rPr>
              <a:t>xFOCE</a:t>
            </a:r>
            <a:endParaRPr lang="en-US" dirty="0">
              <a:solidFill>
                <a:srgbClr val="FFFF00"/>
              </a:solidFill>
              <a:effectLst>
                <a:outerShdw blurRad="66675" dist="63500" dir="2700000" algn="tl" rotWithShape="0">
                  <a:srgbClr val="000000"/>
                </a:outerShdw>
              </a:effectLst>
            </a:endParaRPr>
          </a:p>
        </p:txBody>
      </p:sp>
      <p:sp>
        <p:nvSpPr>
          <p:cNvPr id="22" name="TextBox 21"/>
          <p:cNvSpPr txBox="1"/>
          <p:nvPr/>
        </p:nvSpPr>
        <p:spPr>
          <a:xfrm>
            <a:off x="5551028" y="5834686"/>
            <a:ext cx="2972639" cy="64633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Trolling motor in testing looks to be a winner currently</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4081983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587625" y="669441"/>
            <a:ext cx="3965575" cy="533400"/>
          </a:xfrm>
          <a:prstGeom prst="rect">
            <a:avLst/>
          </a:prstGeom>
        </p:spPr>
        <p:txBody>
          <a:bodyPr>
            <a:normAutofit/>
          </a:bodyPr>
          <a:lstStyle/>
          <a:p>
            <a:r>
              <a:rPr lang="en-US" sz="2400" dirty="0" smtClean="0">
                <a:solidFill>
                  <a:srgbClr val="FFFF00"/>
                </a:solidFill>
                <a:effectLst>
                  <a:outerShdw blurRad="66675" dist="63500" dir="2700000" algn="tl" rotWithShape="0">
                    <a:srgbClr val="000000"/>
                  </a:outerShdw>
                </a:effectLst>
              </a:rPr>
              <a:t>Fabrication Methods</a:t>
            </a:r>
            <a:endParaRPr lang="en-US" sz="2400" dirty="0">
              <a:solidFill>
                <a:srgbClr val="FFFF00"/>
              </a:solidFill>
              <a:effectLst>
                <a:outerShdw blurRad="66675" dist="63500" dir="2700000" algn="tl" rotWithShape="0">
                  <a:srgbClr val="000000"/>
                </a:outerShdw>
              </a:effectLst>
            </a:endParaRPr>
          </a:p>
        </p:txBody>
      </p:sp>
      <p:pic>
        <p:nvPicPr>
          <p:cNvPr id="3" name="Picture 2" descr="C:\Users\scji\Pictures\2012-03-15\005.JPG"/>
          <p:cNvPicPr/>
          <p:nvPr/>
        </p:nvPicPr>
        <p:blipFill>
          <a:blip r:embed="rId3" cstate="print"/>
          <a:srcRect/>
          <a:stretch>
            <a:fillRect/>
          </a:stretch>
        </p:blipFill>
        <p:spPr bwMode="auto">
          <a:xfrm rot="5400000">
            <a:off x="209390" y="1467009"/>
            <a:ext cx="3509329" cy="3013710"/>
          </a:xfrm>
          <a:prstGeom prst="rect">
            <a:avLst/>
          </a:prstGeom>
          <a:noFill/>
          <a:ln w="9525">
            <a:noFill/>
            <a:miter lim="800000"/>
            <a:headEnd/>
            <a:tailEnd/>
          </a:ln>
          <a:effectLst>
            <a:outerShdw blurRad="177800" dist="165100" dir="2700000" algn="tl" rotWithShape="0">
              <a:srgbClr val="000000">
                <a:alpha val="43000"/>
              </a:srgbClr>
            </a:outerShdw>
          </a:effectLst>
        </p:spPr>
      </p:pic>
      <p:sp>
        <p:nvSpPr>
          <p:cNvPr id="4" name="Title 1"/>
          <p:cNvSpPr txBox="1">
            <a:spLocks/>
          </p:cNvSpPr>
          <p:nvPr/>
        </p:nvSpPr>
        <p:spPr>
          <a:xfrm>
            <a:off x="609600" y="44958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4038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514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5814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186267" y="4983033"/>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-8-32 x 5/8” </a:t>
            </a:r>
            <a:r>
              <a:rPr kumimoji="0" lang="en-US" sz="1000" i="0" strike="noStrike" cap="none" normalizeH="0" dirty="0" smtClean="0">
                <a:ln>
                  <a:noFill/>
                </a:ln>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screws tapped into inner PVC pieces, 6” Center to Center.</a:t>
            </a:r>
            <a:endParaRPr kumimoji="0" lang="en-US" sz="400" i="0" strike="noStrike" cap="none" normalizeH="0" dirty="0" smtClean="0">
              <a:ln>
                <a:noFill/>
              </a:ln>
              <a:solidFill>
                <a:srgbClr val="FFFF00"/>
              </a:solidFill>
              <a:effectLst>
                <a:outerShdw blurRad="66675" dist="63500" dir="2700000" algn="tl" rotWithShape="0">
                  <a:srgbClr val="000000"/>
                </a:outerShdw>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p:txBody>
      </p:sp>
      <p:graphicFrame>
        <p:nvGraphicFramePr>
          <p:cNvPr id="68610" name="Object 2"/>
          <p:cNvGraphicFramePr>
            <a:graphicFrameLocks noChangeAspect="1"/>
          </p:cNvGraphicFramePr>
          <p:nvPr>
            <p:extLst>
              <p:ext uri="{D42A27DB-BD31-4B8C-83A1-F6EECF244321}">
                <p14:modId xmlns:p14="http://schemas.microsoft.com/office/powerpoint/2010/main" val="215633410"/>
              </p:ext>
            </p:extLst>
          </p:nvPr>
        </p:nvGraphicFramePr>
        <p:xfrm>
          <a:off x="4205105" y="1447800"/>
          <a:ext cx="4238990" cy="2743200"/>
        </p:xfrm>
        <a:graphic>
          <a:graphicData uri="http://schemas.openxmlformats.org/presentationml/2006/ole">
            <mc:AlternateContent xmlns:mc="http://schemas.openxmlformats.org/markup-compatibility/2006">
              <mc:Choice xmlns:v="urn:schemas-microsoft-com:vml" Requires="v">
                <p:oleObj spid="_x0000_s2266"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5105" y="1447800"/>
                        <a:ext cx="423899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Title 1"/>
          <p:cNvSpPr txBox="1">
            <a:spLocks/>
          </p:cNvSpPr>
          <p:nvPr/>
        </p:nvSpPr>
        <p:spPr>
          <a:xfrm>
            <a:off x="4738505" y="1752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500505" y="19812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043305" y="30480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176905" y="1828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424305" y="31242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786505" y="19812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643505" y="1752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643505" y="19050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033905" y="31242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033905" y="28956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338705" y="2971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338705" y="30480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5957705" y="28194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4890905" y="25146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271905" y="25908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271905" y="25908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176905" y="36576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414905" y="30480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4541427" cy="584776"/>
          </a:xfrm>
          <a:prstGeom prst="rect">
            <a:avLst/>
          </a:prstGeom>
        </p:spPr>
        <p:txBody>
          <a:bodyPr wrap="none">
            <a:spAutoFit/>
          </a:bodyPr>
          <a:lstStyle/>
          <a:p>
            <a:r>
              <a:rPr lang="en-US" sz="3200" dirty="0" err="1">
                <a:solidFill>
                  <a:srgbClr val="FFFF00"/>
                </a:solidFill>
                <a:effectLst>
                  <a:outerShdw blurRad="66675" dist="63500" dir="2700000" algn="tl" rotWithShape="0">
                    <a:srgbClr val="000000"/>
                  </a:outerShdw>
                </a:effectLst>
              </a:rPr>
              <a:t>x</a:t>
            </a:r>
            <a:r>
              <a:rPr lang="en-US" sz="3200" dirty="0" err="1" smtClean="0">
                <a:solidFill>
                  <a:srgbClr val="FFFF00"/>
                </a:solidFill>
                <a:effectLst>
                  <a:outerShdw blurRad="66675" dist="63500" dir="2700000" algn="tl" rotWithShape="0">
                    <a:srgbClr val="000000"/>
                  </a:outerShdw>
                </a:effectLst>
              </a:rPr>
              <a:t>FOCE</a:t>
            </a:r>
            <a:r>
              <a:rPr lang="en-US" sz="3200" dirty="0" smtClean="0">
                <a:solidFill>
                  <a:srgbClr val="FFFF00"/>
                </a:solidFill>
                <a:effectLst>
                  <a:outerShdw blurRad="66675" dist="63500" dir="2700000" algn="tl" rotWithShape="0">
                    <a:srgbClr val="000000"/>
                  </a:outerShdw>
                </a:effectLst>
              </a:rPr>
              <a:t> Reference Material</a:t>
            </a:r>
            <a:endParaRPr lang="en-US" sz="3200" dirty="0">
              <a:solidFill>
                <a:srgbClr val="FFFF00"/>
              </a:solidFill>
              <a:effectLst>
                <a:outerShdw blurRad="66675" dist="63500" dir="2700000" algn="tl" rotWithShape="0">
                  <a:srgbClr val="000000"/>
                </a:outerShdw>
              </a:effectLst>
            </a:endParaRPr>
          </a:p>
        </p:txBody>
      </p:sp>
      <p:sp>
        <p:nvSpPr>
          <p:cNvPr id="33" name="Rectangle 32"/>
          <p:cNvSpPr/>
          <p:nvPr/>
        </p:nvSpPr>
        <p:spPr>
          <a:xfrm>
            <a:off x="3886200" y="4398258"/>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FABRICATION Note:</a:t>
            </a:r>
            <a:r>
              <a:rPr lang="en-US" sz="1600" dirty="0" smtClean="0">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  </a:t>
            </a:r>
            <a:r>
              <a:rPr lang="en-US" sz="1200" dirty="0" smtClean="0">
                <a:solidFill>
                  <a:srgbClr val="FFFF00"/>
                </a:solidFill>
                <a:effectLst>
                  <a:outerShdw blurRad="66675" dist="63500" dir="2700000" algn="tl" rotWithShape="0">
                    <a:srgbClr val="000000"/>
                  </a:outerShdw>
                </a:effectLst>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solidFill>
                <a:srgbClr val="FFFF00"/>
              </a:solidFill>
              <a:effectLst>
                <a:outerShdw blurRad="66675" dist="63500" dir="2700000" algn="tl" rotWithShape="0">
                  <a:srgbClr val="000000"/>
                </a:outerShdw>
              </a:effectLst>
              <a:latin typeface="Arial" pitchFamily="34" charset="0"/>
            </a:endParaRPr>
          </a:p>
        </p:txBody>
      </p:sp>
    </p:spTree>
    <p:extLst>
      <p:ext uri="{BB962C8B-B14F-4D97-AF65-F5344CB8AC3E}">
        <p14:creationId xmlns:p14="http://schemas.microsoft.com/office/powerpoint/2010/main" val="2625986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89000" y="977153"/>
            <a:ext cx="7918450" cy="788894"/>
          </a:xfrm>
          <a:effectLst>
            <a:outerShdw blurRad="50800" dist="38100" dir="2700000">
              <a:srgbClr val="000000">
                <a:alpha val="43000"/>
              </a:srgbClr>
            </a:outerShdw>
          </a:effectLst>
        </p:spPr>
        <p:txBody>
          <a:bodyPr/>
          <a:lstStyle/>
          <a:p>
            <a:pPr eaLnBrk="1" hangingPunct="1"/>
            <a:r>
              <a:rPr lang="en-US" sz="2400" dirty="0">
                <a:solidFill>
                  <a:srgbClr val="FFFF00"/>
                </a:solidFill>
                <a:effectLst>
                  <a:outerShdw blurRad="66675" dist="63500" dir="2700000" algn="tl" rotWithShape="0">
                    <a:srgbClr val="000000"/>
                  </a:outerShdw>
                </a:effectLst>
              </a:rPr>
              <a:t>pCO</a:t>
            </a:r>
            <a:r>
              <a:rPr lang="en-US" sz="2400" baseline="-25000" dirty="0">
                <a:solidFill>
                  <a:srgbClr val="FFFF00"/>
                </a:solidFill>
                <a:effectLst>
                  <a:outerShdw blurRad="66675" dist="63500" dir="2700000" algn="tl" rotWithShape="0">
                    <a:srgbClr val="000000"/>
                  </a:outerShdw>
                </a:effectLst>
              </a:rPr>
              <a:t>2 </a:t>
            </a:r>
            <a:r>
              <a:rPr lang="en-US" sz="2400" dirty="0">
                <a:solidFill>
                  <a:srgbClr val="FFFF00"/>
                </a:solidFill>
                <a:effectLst>
                  <a:outerShdw blurRad="66675" dist="63500" dir="2700000" algn="tl" rotWithShape="0">
                    <a:srgbClr val="000000"/>
                  </a:outerShdw>
                </a:effectLst>
              </a:rPr>
              <a:t>&amp; pH Predictions 2100:</a:t>
            </a:r>
            <a:endParaRPr lang="en-US" sz="2400" u="sng" dirty="0">
              <a:solidFill>
                <a:srgbClr val="FFFF00"/>
              </a:solidFill>
              <a:effectLst>
                <a:outerShdw blurRad="66675" dist="63500" dir="2700000" algn="tl" rotWithShape="0">
                  <a:srgbClr val="000000"/>
                </a:outerShdw>
              </a:effectLst>
            </a:endParaRPr>
          </a:p>
        </p:txBody>
      </p:sp>
      <p:sp>
        <p:nvSpPr>
          <p:cNvPr id="80899" name="Rectangle 3"/>
          <p:cNvSpPr>
            <a:spLocks noGrp="1" noChangeArrowheads="1"/>
          </p:cNvSpPr>
          <p:nvPr>
            <p:ph type="body" idx="4294967295"/>
          </p:nvPr>
        </p:nvSpPr>
        <p:spPr>
          <a:xfrm>
            <a:off x="6837363" y="1715382"/>
            <a:ext cx="2306637" cy="5000625"/>
          </a:xfrm>
          <a:prstGeom prst="rect">
            <a:avLst/>
          </a:prstGeom>
        </p:spPr>
        <p:txBody>
          <a:bodyPr/>
          <a:lstStyle/>
          <a:p>
            <a:pPr marL="457200" indent="-457200" eaLnBrk="1" hangingPunct="1">
              <a:buFontTx/>
              <a:buNone/>
            </a:pPr>
            <a:r>
              <a:rPr lang="en-US" sz="1800" dirty="0">
                <a:solidFill>
                  <a:srgbClr val="FFFF00"/>
                </a:solidFill>
                <a:effectLst>
                  <a:outerShdw blurRad="66675" dist="63500" dir="2700000" algn="tl" rotWithShape="0">
                    <a:srgbClr val="000000"/>
                  </a:outerShdw>
                </a:effectLst>
              </a:rPr>
              <a:t>1) </a:t>
            </a:r>
            <a:r>
              <a:rPr lang="en-US" sz="1800" dirty="0" err="1">
                <a:solidFill>
                  <a:srgbClr val="FFFF00"/>
                </a:solidFill>
                <a:effectLst>
                  <a:outerShdw blurRad="66675" dist="63500" dir="2700000" algn="tl" rotWithShape="0">
                    <a:srgbClr val="000000"/>
                  </a:outerShdw>
                </a:effectLst>
              </a:rPr>
              <a:t>PreIndustrial</a:t>
            </a:r>
            <a:r>
              <a:rPr lang="en-US" sz="1800" dirty="0">
                <a:solidFill>
                  <a:srgbClr val="FFFF00"/>
                </a:solidFill>
                <a:effectLst>
                  <a:outerShdw blurRad="66675" dist="63500" dir="2700000" algn="tl" rotWithShape="0">
                    <a:srgbClr val="000000"/>
                  </a:outerShdw>
                </a:effectLst>
              </a:rPr>
              <a:t>:</a:t>
            </a: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280 µ</a:t>
            </a:r>
            <a:r>
              <a:rPr lang="en-US" sz="1800" dirty="0" err="1">
                <a:solidFill>
                  <a:srgbClr val="FFFF00"/>
                </a:solidFill>
                <a:effectLst>
                  <a:outerShdw blurRad="66675" dist="63500" dir="2700000" algn="tl" rotWithShape="0">
                    <a:srgbClr val="000000"/>
                  </a:outerShdw>
                </a:effectLst>
              </a:rPr>
              <a:t>atm</a:t>
            </a:r>
            <a:r>
              <a:rPr lang="en-US" sz="1800" dirty="0">
                <a:solidFill>
                  <a:srgbClr val="FFFF00"/>
                </a:solidFill>
                <a:effectLst>
                  <a:outerShdw blurRad="66675" dist="63500" dir="2700000" algn="tl" rotWithShape="0">
                    <a:srgbClr val="000000"/>
                  </a:outerShdw>
                </a:effectLst>
              </a:rPr>
              <a:t>, ~pH=8.2</a:t>
            </a:r>
          </a:p>
          <a:p>
            <a:pPr marL="457200" indent="-457200" eaLnBrk="1" hangingPunct="1">
              <a:buFontTx/>
              <a:buNone/>
            </a:pPr>
            <a:endParaRPr lang="en-US" sz="1800" dirty="0">
              <a:solidFill>
                <a:srgbClr val="FFFF00"/>
              </a:solidFill>
              <a:effectLst>
                <a:outerShdw blurRad="66675" dist="63500" dir="2700000" algn="tl" rotWithShape="0">
                  <a:srgbClr val="000000"/>
                </a:outerShdw>
              </a:effectLst>
            </a:endParaRP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2) Present Day:</a:t>
            </a: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380 µ</a:t>
            </a:r>
            <a:r>
              <a:rPr lang="en-US" sz="1800" dirty="0" err="1">
                <a:solidFill>
                  <a:srgbClr val="FFFF00"/>
                </a:solidFill>
                <a:effectLst>
                  <a:outerShdw blurRad="66675" dist="63500" dir="2700000" algn="tl" rotWithShape="0">
                    <a:srgbClr val="000000"/>
                  </a:outerShdw>
                </a:effectLst>
              </a:rPr>
              <a:t>atm</a:t>
            </a:r>
            <a:r>
              <a:rPr lang="en-US" sz="1800" dirty="0">
                <a:solidFill>
                  <a:srgbClr val="FFFF00"/>
                </a:solidFill>
                <a:effectLst>
                  <a:outerShdw blurRad="66675" dist="63500" dir="2700000" algn="tl" rotWithShape="0">
                    <a:srgbClr val="000000"/>
                  </a:outerShdw>
                </a:effectLst>
              </a:rPr>
              <a:t>, pH= 8.1</a:t>
            </a:r>
          </a:p>
          <a:p>
            <a:pPr marL="457200" indent="-457200" eaLnBrk="1" hangingPunct="1">
              <a:buFontTx/>
              <a:buNone/>
            </a:pPr>
            <a:endParaRPr lang="en-US" sz="1800" dirty="0">
              <a:solidFill>
                <a:srgbClr val="FFFF00"/>
              </a:solidFill>
              <a:effectLst>
                <a:outerShdw blurRad="66675" dist="63500" dir="2700000" algn="tl" rotWithShape="0">
                  <a:srgbClr val="000000"/>
                </a:outerShdw>
              </a:effectLst>
            </a:endParaRP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3) B2 Scenario:</a:t>
            </a: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600 µ</a:t>
            </a:r>
            <a:r>
              <a:rPr lang="en-US" sz="1800" dirty="0" err="1">
                <a:solidFill>
                  <a:srgbClr val="FFFF00"/>
                </a:solidFill>
                <a:effectLst>
                  <a:outerShdw blurRad="66675" dist="63500" dir="2700000" algn="tl" rotWithShape="0">
                    <a:srgbClr val="000000"/>
                  </a:outerShdw>
                </a:effectLst>
              </a:rPr>
              <a:t>atm</a:t>
            </a:r>
            <a:r>
              <a:rPr lang="en-US" sz="1800" dirty="0">
                <a:solidFill>
                  <a:srgbClr val="FFFF00"/>
                </a:solidFill>
                <a:effectLst>
                  <a:outerShdw blurRad="66675" dist="63500" dir="2700000" algn="tl" rotWithShape="0">
                    <a:srgbClr val="000000"/>
                  </a:outerShdw>
                </a:effectLst>
              </a:rPr>
              <a:t>, pH=7.9</a:t>
            </a:r>
          </a:p>
          <a:p>
            <a:pPr marL="457200" indent="-457200" eaLnBrk="1" hangingPunct="1">
              <a:buFontTx/>
              <a:buNone/>
            </a:pPr>
            <a:endParaRPr lang="en-US" sz="1800" dirty="0">
              <a:solidFill>
                <a:srgbClr val="FFFF00"/>
              </a:solidFill>
              <a:effectLst>
                <a:outerShdw blurRad="66675" dist="63500" dir="2700000" algn="tl" rotWithShape="0">
                  <a:srgbClr val="000000"/>
                </a:outerShdw>
              </a:effectLst>
            </a:endParaRP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4) A1F1 Scenario</a:t>
            </a:r>
          </a:p>
          <a:p>
            <a:pPr marL="457200" indent="-457200" eaLnBrk="1" hangingPunct="1">
              <a:buFontTx/>
              <a:buNone/>
            </a:pPr>
            <a:r>
              <a:rPr lang="en-US" sz="1800" dirty="0">
                <a:solidFill>
                  <a:srgbClr val="FFFF00"/>
                </a:solidFill>
                <a:effectLst>
                  <a:outerShdw blurRad="66675" dist="63500" dir="2700000" algn="tl" rotWithShape="0">
                    <a:srgbClr val="000000"/>
                  </a:outerShdw>
                </a:effectLst>
              </a:rPr>
              <a:t>950 µ</a:t>
            </a:r>
            <a:r>
              <a:rPr lang="en-US" sz="1800" dirty="0" err="1">
                <a:solidFill>
                  <a:srgbClr val="FFFF00"/>
                </a:solidFill>
                <a:effectLst>
                  <a:outerShdw blurRad="66675" dist="63500" dir="2700000" algn="tl" rotWithShape="0">
                    <a:srgbClr val="000000"/>
                  </a:outerShdw>
                </a:effectLst>
              </a:rPr>
              <a:t>atm</a:t>
            </a:r>
            <a:r>
              <a:rPr lang="en-US" sz="1800" dirty="0">
                <a:solidFill>
                  <a:srgbClr val="FFFF00"/>
                </a:solidFill>
                <a:effectLst>
                  <a:outerShdw blurRad="66675" dist="63500" dir="2700000" algn="tl" rotWithShape="0">
                    <a:srgbClr val="000000"/>
                  </a:outerShdw>
                </a:effectLst>
              </a:rPr>
              <a:t>, pH=7.75</a:t>
            </a:r>
          </a:p>
          <a:p>
            <a:pPr marL="457200" indent="-457200" eaLnBrk="1" hangingPunct="1"/>
            <a:endParaRPr lang="en-US" sz="1800" dirty="0">
              <a:solidFill>
                <a:srgbClr val="FFFF00"/>
              </a:solidFill>
              <a:effectLst>
                <a:outerShdw blurRad="66675" dist="63500" dir="2700000" algn="tl" rotWithShape="0">
                  <a:srgbClr val="000000"/>
                </a:outerShdw>
              </a:effectLst>
            </a:endParaRPr>
          </a:p>
        </p:txBody>
      </p:sp>
      <p:pic>
        <p:nvPicPr>
          <p:cNvPr id="14343" name="Picture 2"/>
          <p:cNvPicPr>
            <a:picLocks noChangeAspect="1" noChangeArrowheads="1"/>
          </p:cNvPicPr>
          <p:nvPr/>
        </p:nvPicPr>
        <p:blipFill>
          <a:blip r:embed="rId2"/>
          <a:srcRect/>
          <a:stretch>
            <a:fillRect/>
          </a:stretch>
        </p:blipFill>
        <p:spPr bwMode="auto">
          <a:xfrm>
            <a:off x="612775" y="1629012"/>
            <a:ext cx="6112909" cy="4293140"/>
          </a:xfrm>
          <a:prstGeom prst="rect">
            <a:avLst/>
          </a:prstGeom>
          <a:noFill/>
          <a:ln w="9525">
            <a:noFill/>
            <a:miter lim="800000"/>
            <a:headEnd/>
            <a:tailEnd/>
          </a:ln>
          <a:effectLst>
            <a:outerShdw blurRad="50800" dist="177800" dir="2700000">
              <a:srgbClr val="000000">
                <a:alpha val="43000"/>
              </a:srgbClr>
            </a:outerShdw>
          </a:effectLst>
        </p:spPr>
      </p:pic>
      <p:sp>
        <p:nvSpPr>
          <p:cNvPr id="14346" name="Text Box 7"/>
          <p:cNvSpPr txBox="1">
            <a:spLocks noChangeArrowheads="1"/>
          </p:cNvSpPr>
          <p:nvPr/>
        </p:nvSpPr>
        <p:spPr bwMode="auto">
          <a:xfrm>
            <a:off x="1310320" y="5986681"/>
            <a:ext cx="5713263" cy="338554"/>
          </a:xfrm>
          <a:prstGeom prst="rect">
            <a:avLst/>
          </a:prstGeom>
          <a:noFill/>
          <a:ln w="9525">
            <a:noFill/>
            <a:miter lim="800000"/>
            <a:headEnd/>
            <a:tailEnd/>
          </a:ln>
        </p:spPr>
        <p:txBody>
          <a:bodyPr>
            <a:prstTxWarp prst="textNoShape">
              <a:avLst/>
            </a:prstTxWarp>
            <a:spAutoFit/>
          </a:bodyPr>
          <a:lstStyle/>
          <a:p>
            <a:r>
              <a:rPr lang="en-US" sz="1600" dirty="0">
                <a:solidFill>
                  <a:srgbClr val="FFFF00"/>
                </a:solidFill>
                <a:effectLst>
                  <a:outerShdw blurRad="66675" dist="63500" dir="2700000" algn="tl" rotWithShape="0">
                    <a:srgbClr val="000000"/>
                  </a:outerShdw>
                </a:effectLst>
              </a:rPr>
              <a:t>2000          2020          2040        2060         2080 </a:t>
            </a:r>
            <a:r>
              <a:rPr lang="en-US" sz="1600" dirty="0">
                <a:effectLst>
                  <a:outerShdw blurRad="66675" dist="63500" dir="2700000" algn="tl" rotWithShape="0">
                    <a:srgbClr val="000000"/>
                  </a:outerShdw>
                </a:effectLst>
              </a:rPr>
              <a:t>        </a:t>
            </a:r>
            <a:r>
              <a:rPr lang="en-US" sz="1600" dirty="0">
                <a:solidFill>
                  <a:srgbClr val="FF0000"/>
                </a:solidFill>
                <a:effectLst>
                  <a:outerShdw blurRad="66675" dist="63500" dir="2700000" algn="tl" rotWithShape="0">
                    <a:srgbClr val="000000"/>
                  </a:outerShdw>
                </a:effectLst>
              </a:rPr>
              <a:t>2100</a:t>
            </a:r>
            <a:r>
              <a:rPr lang="en-US" sz="1600" dirty="0">
                <a:effectLst>
                  <a:outerShdw blurRad="66675" dist="63500" dir="2700000" algn="tl" rotWithShape="0">
                    <a:srgbClr val="000000"/>
                  </a:outerShdw>
                </a:effectLst>
              </a:rPr>
              <a:t>  </a:t>
            </a:r>
          </a:p>
        </p:txBody>
      </p:sp>
      <p:sp>
        <p:nvSpPr>
          <p:cNvPr id="14347" name="Text Box 8"/>
          <p:cNvSpPr txBox="1">
            <a:spLocks noChangeArrowheads="1"/>
          </p:cNvSpPr>
          <p:nvPr/>
        </p:nvSpPr>
        <p:spPr bwMode="auto">
          <a:xfrm>
            <a:off x="612775" y="5986681"/>
            <a:ext cx="670426" cy="307777"/>
          </a:xfrm>
          <a:prstGeom prst="rect">
            <a:avLst/>
          </a:prstGeom>
          <a:noFill/>
          <a:ln w="9525">
            <a:noFill/>
            <a:miter lim="800000"/>
            <a:headEnd/>
            <a:tailEnd/>
          </a:ln>
        </p:spPr>
        <p:txBody>
          <a:bodyPr>
            <a:prstTxWarp prst="textNoShape">
              <a:avLst/>
            </a:prstTxWarp>
            <a:spAutoFit/>
          </a:bodyPr>
          <a:lstStyle/>
          <a:p>
            <a:r>
              <a:rPr lang="en-US" sz="1400" dirty="0">
                <a:solidFill>
                  <a:srgbClr val="FFFF00"/>
                </a:solidFill>
                <a:effectLst>
                  <a:outerShdw blurRad="66675" dist="63500" dir="2700000" algn="tl" rotWithShape="0">
                    <a:srgbClr val="000000"/>
                  </a:outerShdw>
                </a:effectLst>
              </a:rPr>
              <a:t>Year</a:t>
            </a:r>
          </a:p>
        </p:txBody>
      </p:sp>
      <p:sp>
        <p:nvSpPr>
          <p:cNvPr id="14342" name="Text Box 10"/>
          <p:cNvSpPr txBox="1">
            <a:spLocks noChangeArrowheads="1"/>
          </p:cNvSpPr>
          <p:nvPr/>
        </p:nvSpPr>
        <p:spPr bwMode="auto">
          <a:xfrm>
            <a:off x="3180936" y="6346675"/>
            <a:ext cx="1673242" cy="369332"/>
          </a:xfrm>
          <a:prstGeom prst="rect">
            <a:avLst/>
          </a:prstGeom>
          <a:noFill/>
          <a:ln w="9525">
            <a:noFill/>
            <a:miter lim="800000"/>
            <a:headEnd/>
            <a:tailEnd/>
          </a:ln>
        </p:spPr>
        <p:txBody>
          <a:bodyPr wrap="none">
            <a:prstTxWarp prst="textNoShape">
              <a:avLst/>
            </a:prstTxWarp>
            <a:spAutoFit/>
          </a:bodyPr>
          <a:lstStyle/>
          <a:p>
            <a:r>
              <a:rPr lang="en-US" dirty="0" smtClean="0">
                <a:solidFill>
                  <a:srgbClr val="FFFF00"/>
                </a:solidFill>
                <a:effectLst>
                  <a:outerShdw blurRad="66675" dist="63500" dir="2700000" algn="tl" rotWithShape="0">
                    <a:srgbClr val="000000"/>
                  </a:outerShdw>
                </a:effectLst>
              </a:rPr>
              <a:t>From IPCC </a:t>
            </a:r>
            <a:r>
              <a:rPr lang="en-US" dirty="0">
                <a:solidFill>
                  <a:srgbClr val="FFFF00"/>
                </a:solidFill>
                <a:effectLst>
                  <a:outerShdw blurRad="66675" dist="63500" dir="2700000" algn="tl" rotWithShape="0">
                    <a:srgbClr val="000000"/>
                  </a:outerShdw>
                </a:effectLst>
              </a:rPr>
              <a:t>2007</a:t>
            </a:r>
          </a:p>
        </p:txBody>
      </p:sp>
      <p:sp>
        <p:nvSpPr>
          <p:cNvPr id="14" name="TextBox 13"/>
          <p:cNvSpPr txBox="1"/>
          <p:nvPr/>
        </p:nvSpPr>
        <p:spPr>
          <a:xfrm>
            <a:off x="3038563" y="380367"/>
            <a:ext cx="4241591"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Free Ocean CO</a:t>
            </a:r>
            <a:r>
              <a:rPr lang="en-US" sz="2800" baseline="-25000" dirty="0" smtClean="0">
                <a:solidFill>
                  <a:srgbClr val="FFFF00"/>
                </a:solidFill>
                <a:effectLst>
                  <a:outerShdw blurRad="66675" dist="63500" dir="2700000" algn="tl" rotWithShape="0">
                    <a:srgbClr val="000000"/>
                  </a:outerShdw>
                </a:effectLst>
              </a:rPr>
              <a:t>2</a:t>
            </a:r>
            <a:r>
              <a:rPr lang="en-US" sz="2800" dirty="0" smtClean="0">
                <a:solidFill>
                  <a:srgbClr val="FFFF00"/>
                </a:solidFill>
                <a:effectLst>
                  <a:outerShdw blurRad="66675" dist="63500" dir="2700000" algn="tl" rotWithShape="0">
                    <a:srgbClr val="000000"/>
                  </a:outerShdw>
                </a:effectLst>
              </a:rPr>
              <a:t> Enrichment </a:t>
            </a:r>
          </a:p>
        </p:txBody>
      </p:sp>
      <p:sp>
        <p:nvSpPr>
          <p:cNvPr id="12" name="TextBox 11"/>
          <p:cNvSpPr txBox="1"/>
          <p:nvPr/>
        </p:nvSpPr>
        <p:spPr>
          <a:xfrm>
            <a:off x="8015608" y="2997"/>
            <a:ext cx="937677"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srgbClr val="000000"/>
                  </a:outerShdw>
                </a:effectLst>
              </a:rPr>
              <a:t>IPCC</a:t>
            </a:r>
            <a:endParaRPr lang="en-US" sz="32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15188695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658534"/>
            <a:ext cx="1752600" cy="25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201334"/>
            <a:ext cx="20574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860647736"/>
              </p:ext>
            </p:extLst>
          </p:nvPr>
        </p:nvGraphicFramePr>
        <p:xfrm>
          <a:off x="457200" y="2201334"/>
          <a:ext cx="1945471" cy="3733804"/>
        </p:xfrm>
        <a:graphic>
          <a:graphicData uri="http://schemas.openxmlformats.org/drawingml/2006/table">
            <a:tbl>
              <a:tblPr/>
              <a:tblGrid>
                <a:gridCol w="565316"/>
                <a:gridCol w="635980"/>
                <a:gridCol w="744175"/>
              </a:tblGrid>
              <a:tr h="205861">
                <a:tc gridSpan="3">
                  <a:txBody>
                    <a:bodyPr/>
                    <a:lstStyle/>
                    <a:p>
                      <a:pPr algn="ctr"/>
                      <a:r>
                        <a:rPr lang="en-US" sz="1000" dirty="0">
                          <a:solidFill>
                            <a:srgbClr val="FFFF00"/>
                          </a:solidFill>
                        </a:rPr>
                        <a:t>PVC</a:t>
                      </a:r>
                    </a:p>
                  </a:txBody>
                  <a:tcPr marL="52779" marR="52779" marT="26390" marB="26390" anchor="ctr">
                    <a:lnL>
                      <a:noFill/>
                    </a:lnL>
                    <a:lnR>
                      <a:noFill/>
                    </a:lnR>
                    <a:lnT>
                      <a:noFill/>
                    </a:lnT>
                    <a:lnB>
                      <a:noFill/>
                    </a:lnB>
                  </a:tcPr>
                </a:tc>
                <a:tc hMerge="1">
                  <a:txBody>
                    <a:bodyPr/>
                    <a:lstStyle/>
                    <a:p>
                      <a:endParaRPr lang="en-US"/>
                    </a:p>
                  </a:txBody>
                  <a:tcPr/>
                </a:tc>
                <a:tc hMerge="1">
                  <a:txBody>
                    <a:bodyPr/>
                    <a:lstStyle/>
                    <a:p>
                      <a:endParaRPr lang="en-US"/>
                    </a:p>
                  </a:txBody>
                  <a:tcPr/>
                </a:tc>
              </a:tr>
              <a:tr h="645889">
                <a:tc>
                  <a:txBody>
                    <a:bodyPr/>
                    <a:lstStyle/>
                    <a:p>
                      <a:r>
                        <a:rPr lang="en-US" sz="800" dirty="0">
                          <a:solidFill>
                            <a:srgbClr val="FFFF00"/>
                          </a:solidFill>
                        </a:rPr>
                        <a:t>Nominal Pipe Size</a:t>
                      </a:r>
                      <a:br>
                        <a:rPr lang="en-US" sz="800" dirty="0">
                          <a:solidFill>
                            <a:srgbClr val="FFFF00"/>
                          </a:solidFill>
                        </a:rPr>
                      </a:br>
                      <a:r>
                        <a:rPr lang="en-US" sz="800" i="1" dirty="0">
                          <a:solidFill>
                            <a:srgbClr val="FFFF00"/>
                          </a:solidFill>
                        </a:rPr>
                        <a:t>(inches)</a:t>
                      </a:r>
                      <a:endParaRPr lang="en-US" sz="800" dirty="0">
                        <a:solidFill>
                          <a:srgbClr val="FFFF00"/>
                        </a:solidFill>
                      </a:endParaRPr>
                    </a:p>
                  </a:txBody>
                  <a:tcPr marL="52779" marR="52779" marT="26390" marB="26390" anchor="ctr">
                    <a:lnL>
                      <a:noFill/>
                    </a:lnL>
                    <a:lnR>
                      <a:noFill/>
                    </a:lnR>
                    <a:lnT>
                      <a:noFill/>
                    </a:lnT>
                    <a:lnB>
                      <a:noFill/>
                    </a:lnB>
                  </a:tcPr>
                </a:tc>
                <a:tc>
                  <a:txBody>
                    <a:bodyPr/>
                    <a:lstStyle/>
                    <a:p>
                      <a:r>
                        <a:rPr lang="en-US" sz="1000" dirty="0">
                          <a:solidFill>
                            <a:srgbClr val="FFFF00"/>
                          </a:solidFill>
                        </a:rPr>
                        <a:t>Schedule 40</a:t>
                      </a:r>
                    </a:p>
                  </a:txBody>
                  <a:tcPr marL="52779" marR="52779" marT="26390" marB="26390" anchor="ctr">
                    <a:lnL>
                      <a:noFill/>
                    </a:lnL>
                    <a:lnR>
                      <a:noFill/>
                    </a:lnR>
                    <a:lnT>
                      <a:noFill/>
                    </a:lnT>
                    <a:lnB>
                      <a:noFill/>
                    </a:lnB>
                  </a:tcPr>
                </a:tc>
                <a:tc>
                  <a:txBody>
                    <a:bodyPr/>
                    <a:lstStyle/>
                    <a:p>
                      <a:r>
                        <a:rPr lang="en-US" sz="1000" dirty="0">
                          <a:solidFill>
                            <a:srgbClr val="FFFF00"/>
                          </a:solidFill>
                        </a:rPr>
                        <a:t>Schedule 80</a:t>
                      </a:r>
                    </a:p>
                  </a:txBody>
                  <a:tcPr marL="52779" marR="52779" marT="26390" marB="26390" anchor="ctr">
                    <a:lnL>
                      <a:noFill/>
                    </a:lnL>
                    <a:lnR>
                      <a:noFill/>
                    </a:lnR>
                    <a:lnT>
                      <a:noFill/>
                    </a:lnT>
                    <a:lnB>
                      <a:noFill/>
                    </a:lnB>
                  </a:tcPr>
                </a:tc>
              </a:tr>
              <a:tr h="205861">
                <a:tc>
                  <a:txBody>
                    <a:bodyPr/>
                    <a:lstStyle/>
                    <a:p>
                      <a:r>
                        <a:rPr lang="en-US" sz="1000" dirty="0">
                          <a:solidFill>
                            <a:srgbClr val="FFFF00"/>
                          </a:solidFill>
                        </a:rPr>
                        <a:t>1/2</a:t>
                      </a:r>
                    </a:p>
                  </a:txBody>
                  <a:tcPr marL="52779" marR="52779" marT="26390" marB="26390" anchor="ctr">
                    <a:lnL>
                      <a:noFill/>
                    </a:lnL>
                    <a:lnR>
                      <a:noFill/>
                    </a:lnR>
                    <a:lnT>
                      <a:noFill/>
                    </a:lnT>
                    <a:lnB>
                      <a:noFill/>
                    </a:lnB>
                  </a:tcPr>
                </a:tc>
                <a:tc>
                  <a:txBody>
                    <a:bodyPr/>
                    <a:lstStyle/>
                    <a:p>
                      <a:r>
                        <a:rPr lang="en-US" sz="1000" dirty="0">
                          <a:solidFill>
                            <a:srgbClr val="FFFF00"/>
                          </a:solidFill>
                        </a:rPr>
                        <a:t>358</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509</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3/4</a:t>
                      </a:r>
                    </a:p>
                  </a:txBody>
                  <a:tcPr marL="52779" marR="52779" marT="26390" marB="26390" anchor="ctr">
                    <a:lnL>
                      <a:noFill/>
                    </a:lnL>
                    <a:lnR>
                      <a:noFill/>
                    </a:lnR>
                    <a:lnT>
                      <a:noFill/>
                    </a:lnT>
                    <a:lnB>
                      <a:noFill/>
                    </a:lnB>
                  </a:tcPr>
                </a:tc>
                <a:tc>
                  <a:txBody>
                    <a:bodyPr/>
                    <a:lstStyle/>
                    <a:p>
                      <a:r>
                        <a:rPr lang="en-US" sz="1000" dirty="0">
                          <a:solidFill>
                            <a:srgbClr val="FFFF00"/>
                          </a:solidFill>
                        </a:rPr>
                        <a:t>289</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413</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1</a:t>
                      </a:r>
                    </a:p>
                  </a:txBody>
                  <a:tcPr marL="52779" marR="52779" marT="26390" marB="26390" anchor="ctr">
                    <a:lnL>
                      <a:noFill/>
                    </a:lnL>
                    <a:lnR>
                      <a:noFill/>
                    </a:lnR>
                    <a:lnT>
                      <a:noFill/>
                    </a:lnT>
                    <a:lnB>
                      <a:noFill/>
                    </a:lnB>
                  </a:tcPr>
                </a:tc>
                <a:tc>
                  <a:txBody>
                    <a:bodyPr/>
                    <a:lstStyle/>
                    <a:p>
                      <a:r>
                        <a:rPr lang="en-US" sz="1000" dirty="0">
                          <a:solidFill>
                            <a:srgbClr val="FFFF00"/>
                          </a:solidFill>
                        </a:rPr>
                        <a:t>270</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378</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1 1/4</a:t>
                      </a:r>
                    </a:p>
                  </a:txBody>
                  <a:tcPr marL="52779" marR="52779" marT="26390" marB="26390" anchor="ctr">
                    <a:lnL>
                      <a:noFill/>
                    </a:lnL>
                    <a:lnR>
                      <a:noFill/>
                    </a:lnR>
                    <a:lnT>
                      <a:noFill/>
                    </a:lnT>
                    <a:lnB>
                      <a:noFill/>
                    </a:lnB>
                  </a:tcPr>
                </a:tc>
                <a:tc>
                  <a:txBody>
                    <a:bodyPr/>
                    <a:lstStyle/>
                    <a:p>
                      <a:r>
                        <a:rPr lang="en-US" sz="1000" dirty="0">
                          <a:solidFill>
                            <a:srgbClr val="FFFF00"/>
                          </a:solidFill>
                        </a:rPr>
                        <a:t>221</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312</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1 1/2</a:t>
                      </a:r>
                    </a:p>
                  </a:txBody>
                  <a:tcPr marL="52779" marR="52779" marT="26390" marB="26390" anchor="ctr">
                    <a:lnL>
                      <a:noFill/>
                    </a:lnL>
                    <a:lnR>
                      <a:noFill/>
                    </a:lnR>
                    <a:lnT>
                      <a:noFill/>
                    </a:lnT>
                    <a:lnB>
                      <a:noFill/>
                    </a:lnB>
                  </a:tcPr>
                </a:tc>
                <a:tc>
                  <a:txBody>
                    <a:bodyPr/>
                    <a:lstStyle/>
                    <a:p>
                      <a:r>
                        <a:rPr lang="en-US" sz="1000">
                          <a:solidFill>
                            <a:srgbClr val="FFFF00"/>
                          </a:solidFill>
                        </a:rPr>
                        <a:t>198</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282</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2</a:t>
                      </a:r>
                    </a:p>
                  </a:txBody>
                  <a:tcPr marL="52779" marR="52779" marT="26390" marB="26390" anchor="ctr">
                    <a:lnL>
                      <a:noFill/>
                    </a:lnL>
                    <a:lnR>
                      <a:noFill/>
                    </a:lnR>
                    <a:lnT>
                      <a:noFill/>
                    </a:lnT>
                    <a:lnB>
                      <a:noFill/>
                    </a:lnB>
                  </a:tcPr>
                </a:tc>
                <a:tc>
                  <a:txBody>
                    <a:bodyPr/>
                    <a:lstStyle/>
                    <a:p>
                      <a:r>
                        <a:rPr lang="en-US" sz="1000">
                          <a:solidFill>
                            <a:srgbClr val="FFFF00"/>
                          </a:solidFill>
                        </a:rPr>
                        <a:t>166</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243</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2 1/2</a:t>
                      </a:r>
                    </a:p>
                  </a:txBody>
                  <a:tcPr marL="52779" marR="52779" marT="26390" marB="26390" anchor="ctr">
                    <a:lnL>
                      <a:noFill/>
                    </a:lnL>
                    <a:lnR>
                      <a:noFill/>
                    </a:lnR>
                    <a:lnT>
                      <a:noFill/>
                    </a:lnT>
                    <a:lnB>
                      <a:noFill/>
                    </a:lnB>
                  </a:tcPr>
                </a:tc>
                <a:tc>
                  <a:txBody>
                    <a:bodyPr/>
                    <a:lstStyle/>
                    <a:p>
                      <a:r>
                        <a:rPr lang="en-US" sz="1000">
                          <a:solidFill>
                            <a:srgbClr val="FFFF00"/>
                          </a:solidFill>
                        </a:rPr>
                        <a:t>182</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255</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3</a:t>
                      </a:r>
                    </a:p>
                  </a:txBody>
                  <a:tcPr marL="52779" marR="52779" marT="26390" marB="26390" anchor="ctr">
                    <a:lnL>
                      <a:noFill/>
                    </a:lnL>
                    <a:lnR>
                      <a:noFill/>
                    </a:lnR>
                    <a:lnT>
                      <a:noFill/>
                    </a:lnT>
                    <a:lnB>
                      <a:noFill/>
                    </a:lnB>
                  </a:tcPr>
                </a:tc>
                <a:tc>
                  <a:txBody>
                    <a:bodyPr/>
                    <a:lstStyle/>
                    <a:p>
                      <a:r>
                        <a:rPr lang="en-US" sz="1000">
                          <a:solidFill>
                            <a:srgbClr val="FFFF00"/>
                          </a:solidFill>
                        </a:rPr>
                        <a:t>158</a:t>
                      </a:r>
                    </a:p>
                  </a:txBody>
                  <a:tcPr marL="52779" marR="52779" marT="26390" marB="26390" anchor="ctr">
                    <a:lnL>
                      <a:noFill/>
                    </a:lnL>
                    <a:lnR>
                      <a:noFill/>
                    </a:lnR>
                    <a:lnT>
                      <a:noFill/>
                    </a:lnT>
                    <a:lnB>
                      <a:noFill/>
                    </a:lnB>
                    <a:solidFill>
                      <a:srgbClr val="00B050"/>
                    </a:solidFill>
                  </a:tcPr>
                </a:tc>
                <a:tc>
                  <a:txBody>
                    <a:bodyPr/>
                    <a:lstStyle/>
                    <a:p>
                      <a:r>
                        <a:rPr lang="en-US" sz="1000" dirty="0">
                          <a:solidFill>
                            <a:srgbClr val="FFFF00"/>
                          </a:solidFill>
                        </a:rPr>
                        <a:t>225</a:t>
                      </a:r>
                    </a:p>
                  </a:txBody>
                  <a:tcPr marL="52779" marR="52779" marT="26390" marB="26390" anchor="ctr">
                    <a:lnL>
                      <a:noFill/>
                    </a:lnL>
                    <a:lnR>
                      <a:noFill/>
                    </a:lnR>
                    <a:lnT>
                      <a:noFill/>
                    </a:lnT>
                    <a:lnB>
                      <a:noFill/>
                    </a:lnB>
                    <a:solidFill>
                      <a:srgbClr val="00B050"/>
                    </a:solidFill>
                  </a:tcPr>
                </a:tc>
              </a:tr>
              <a:tr h="205861">
                <a:tc>
                  <a:txBody>
                    <a:bodyPr/>
                    <a:lstStyle/>
                    <a:p>
                      <a:r>
                        <a:rPr lang="en-US" sz="1000" dirty="0">
                          <a:solidFill>
                            <a:srgbClr val="FFFF00"/>
                          </a:solidFill>
                        </a:rPr>
                        <a:t>4</a:t>
                      </a:r>
                    </a:p>
                  </a:txBody>
                  <a:tcPr marL="52779" marR="52779" marT="26390" marB="26390" anchor="ctr">
                    <a:lnL>
                      <a:noFill/>
                    </a:lnL>
                    <a:lnR>
                      <a:noFill/>
                    </a:lnR>
                    <a:lnT>
                      <a:noFill/>
                    </a:lnT>
                    <a:lnB>
                      <a:noFill/>
                    </a:lnB>
                  </a:tcPr>
                </a:tc>
                <a:tc>
                  <a:txBody>
                    <a:bodyPr/>
                    <a:lstStyle/>
                    <a:p>
                      <a:r>
                        <a:rPr lang="en-US" sz="1000" dirty="0">
                          <a:solidFill>
                            <a:srgbClr val="FFFF00"/>
                          </a:solidFill>
                        </a:rPr>
                        <a:t>133</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194</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5</a:t>
                      </a:r>
                    </a:p>
                  </a:txBody>
                  <a:tcPr marL="52779" marR="52779" marT="26390" marB="26390" anchor="ctr">
                    <a:lnL>
                      <a:noFill/>
                    </a:lnL>
                    <a:lnR>
                      <a:noFill/>
                    </a:lnR>
                    <a:lnT>
                      <a:noFill/>
                    </a:lnT>
                    <a:lnB>
                      <a:noFill/>
                    </a:lnB>
                  </a:tcPr>
                </a:tc>
                <a:tc>
                  <a:txBody>
                    <a:bodyPr/>
                    <a:lstStyle/>
                    <a:p>
                      <a:r>
                        <a:rPr lang="en-US" sz="1000" dirty="0">
                          <a:solidFill>
                            <a:srgbClr val="FFFF00"/>
                          </a:solidFill>
                        </a:rPr>
                        <a:t>117</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173</a:t>
                      </a:r>
                    </a:p>
                  </a:txBody>
                  <a:tcPr marL="52779" marR="52779" marT="26390" marB="26390" anchor="ctr">
                    <a:lnL>
                      <a:noFill/>
                    </a:lnL>
                    <a:lnR>
                      <a:noFill/>
                    </a:lnR>
                    <a:lnT>
                      <a:noFill/>
                    </a:lnT>
                    <a:lnB>
                      <a:noFill/>
                    </a:lnB>
                    <a:solidFill>
                      <a:srgbClr val="00B050"/>
                    </a:solidFill>
                  </a:tcPr>
                </a:tc>
              </a:tr>
              <a:tr h="205861">
                <a:tc>
                  <a:txBody>
                    <a:bodyPr/>
                    <a:lstStyle/>
                    <a:p>
                      <a:r>
                        <a:rPr lang="en-US" sz="1000">
                          <a:solidFill>
                            <a:srgbClr val="FFFF00"/>
                          </a:solidFill>
                        </a:rPr>
                        <a:t>6</a:t>
                      </a:r>
                    </a:p>
                  </a:txBody>
                  <a:tcPr marL="52779" marR="52779" marT="26390" marB="26390" anchor="ctr">
                    <a:lnL>
                      <a:noFill/>
                    </a:lnL>
                    <a:lnR>
                      <a:noFill/>
                    </a:lnR>
                    <a:lnT>
                      <a:noFill/>
                    </a:lnT>
                    <a:lnB>
                      <a:noFill/>
                    </a:lnB>
                  </a:tcPr>
                </a:tc>
                <a:tc>
                  <a:txBody>
                    <a:bodyPr/>
                    <a:lstStyle/>
                    <a:p>
                      <a:r>
                        <a:rPr lang="en-US" sz="1000" dirty="0">
                          <a:solidFill>
                            <a:srgbClr val="FFFF00"/>
                          </a:solidFill>
                        </a:rPr>
                        <a:t>106</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167</a:t>
                      </a:r>
                    </a:p>
                  </a:txBody>
                  <a:tcPr marL="52779" marR="52779" marT="26390" marB="26390" anchor="ctr">
                    <a:lnL>
                      <a:noFill/>
                    </a:lnL>
                    <a:lnR>
                      <a:noFill/>
                    </a:lnR>
                    <a:lnT>
                      <a:noFill/>
                    </a:lnT>
                    <a:lnB>
                      <a:noFill/>
                    </a:lnB>
                    <a:solidFill>
                      <a:srgbClr val="00B050"/>
                    </a:solidFill>
                  </a:tcPr>
                </a:tc>
              </a:tr>
              <a:tr h="205861">
                <a:tc>
                  <a:txBody>
                    <a:bodyPr/>
                    <a:lstStyle/>
                    <a:p>
                      <a:r>
                        <a:rPr lang="en-US" sz="1000" dirty="0">
                          <a:solidFill>
                            <a:srgbClr val="FFFF00"/>
                          </a:solidFill>
                        </a:rPr>
                        <a:t>8</a:t>
                      </a:r>
                    </a:p>
                  </a:txBody>
                  <a:tcPr marL="52779" marR="52779" marT="26390" marB="26390" anchor="ctr">
                    <a:lnL>
                      <a:noFill/>
                    </a:lnL>
                    <a:lnR>
                      <a:noFill/>
                    </a:lnR>
                    <a:lnT>
                      <a:noFill/>
                    </a:lnT>
                    <a:lnB>
                      <a:noFill/>
                    </a:lnB>
                  </a:tcPr>
                </a:tc>
                <a:tc>
                  <a:txBody>
                    <a:bodyPr/>
                    <a:lstStyle/>
                    <a:p>
                      <a:r>
                        <a:rPr lang="en-US" sz="1000" dirty="0">
                          <a:solidFill>
                            <a:srgbClr val="FFFF00"/>
                          </a:solidFill>
                        </a:rPr>
                        <a:t>93</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148</a:t>
                      </a:r>
                    </a:p>
                  </a:txBody>
                  <a:tcPr marL="52779" marR="52779" marT="26390" marB="26390" anchor="ctr">
                    <a:lnL>
                      <a:noFill/>
                    </a:lnL>
                    <a:lnR>
                      <a:noFill/>
                    </a:lnR>
                    <a:lnT>
                      <a:noFill/>
                    </a:lnT>
                    <a:lnB>
                      <a:noFill/>
                    </a:lnB>
                    <a:solidFill>
                      <a:srgbClr val="00B050"/>
                    </a:solidFill>
                  </a:tcPr>
                </a:tc>
              </a:tr>
              <a:tr h="205861">
                <a:tc>
                  <a:txBody>
                    <a:bodyPr/>
                    <a:lstStyle/>
                    <a:p>
                      <a:r>
                        <a:rPr lang="en-US" sz="1000" dirty="0">
                          <a:solidFill>
                            <a:srgbClr val="FFFF00"/>
                          </a:solidFill>
                        </a:rPr>
                        <a:t>10</a:t>
                      </a:r>
                    </a:p>
                  </a:txBody>
                  <a:tcPr marL="52779" marR="52779" marT="26390" marB="26390" anchor="ctr">
                    <a:lnL>
                      <a:noFill/>
                    </a:lnL>
                    <a:lnR>
                      <a:noFill/>
                    </a:lnR>
                    <a:lnT>
                      <a:noFill/>
                    </a:lnT>
                    <a:lnB>
                      <a:noFill/>
                    </a:lnB>
                  </a:tcPr>
                </a:tc>
                <a:tc>
                  <a:txBody>
                    <a:bodyPr/>
                    <a:lstStyle/>
                    <a:p>
                      <a:r>
                        <a:rPr lang="en-US" sz="1000" dirty="0">
                          <a:solidFill>
                            <a:srgbClr val="FFFF00"/>
                          </a:solidFill>
                        </a:rPr>
                        <a:t>84</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140</a:t>
                      </a:r>
                    </a:p>
                  </a:txBody>
                  <a:tcPr marL="52779" marR="52779" marT="26390" marB="26390" anchor="ctr">
                    <a:lnL>
                      <a:noFill/>
                    </a:lnL>
                    <a:lnR>
                      <a:noFill/>
                    </a:lnR>
                    <a:lnT>
                      <a:noFill/>
                    </a:lnT>
                    <a:lnB>
                      <a:noFill/>
                    </a:lnB>
                    <a:solidFill>
                      <a:srgbClr val="FF0000"/>
                    </a:solidFill>
                  </a:tcPr>
                </a:tc>
              </a:tr>
              <a:tr h="205861">
                <a:tc>
                  <a:txBody>
                    <a:bodyPr/>
                    <a:lstStyle/>
                    <a:p>
                      <a:r>
                        <a:rPr lang="en-US" sz="1000">
                          <a:solidFill>
                            <a:srgbClr val="FFFF00"/>
                          </a:solidFill>
                        </a:rPr>
                        <a:t>12</a:t>
                      </a:r>
                    </a:p>
                  </a:txBody>
                  <a:tcPr marL="52779" marR="52779" marT="26390" marB="26390" anchor="ctr">
                    <a:lnL>
                      <a:noFill/>
                    </a:lnL>
                    <a:lnR>
                      <a:noFill/>
                    </a:lnR>
                    <a:lnT>
                      <a:noFill/>
                    </a:lnT>
                    <a:lnB>
                      <a:noFill/>
                    </a:lnB>
                  </a:tcPr>
                </a:tc>
                <a:tc>
                  <a:txBody>
                    <a:bodyPr/>
                    <a:lstStyle/>
                    <a:p>
                      <a:r>
                        <a:rPr lang="en-US" sz="1000" dirty="0">
                          <a:solidFill>
                            <a:srgbClr val="FFFF00"/>
                          </a:solidFill>
                        </a:rPr>
                        <a:t>79</a:t>
                      </a:r>
                    </a:p>
                  </a:txBody>
                  <a:tcPr marL="52779" marR="52779" marT="26390" marB="26390" anchor="ctr">
                    <a:lnL>
                      <a:noFill/>
                    </a:lnL>
                    <a:lnR>
                      <a:noFill/>
                    </a:lnR>
                    <a:lnT>
                      <a:noFill/>
                    </a:lnT>
                    <a:lnB>
                      <a:noFill/>
                    </a:lnB>
                    <a:solidFill>
                      <a:srgbClr val="FF0000"/>
                    </a:solidFill>
                  </a:tcPr>
                </a:tc>
                <a:tc>
                  <a:txBody>
                    <a:bodyPr/>
                    <a:lstStyle/>
                    <a:p>
                      <a:r>
                        <a:rPr lang="en-US" sz="1000" dirty="0">
                          <a:solidFill>
                            <a:srgbClr val="FFFF00"/>
                          </a:solidFill>
                        </a:rPr>
                        <a:t>137</a:t>
                      </a:r>
                    </a:p>
                  </a:txBody>
                  <a:tcPr marL="52779" marR="52779" marT="26390" marB="26390" anchor="ctr">
                    <a:lnL>
                      <a:noFill/>
                    </a:lnL>
                    <a:lnR>
                      <a:noFill/>
                    </a:lnR>
                    <a:lnT>
                      <a:noFill/>
                    </a:lnT>
                    <a:lnB>
                      <a:noFill/>
                    </a:lnB>
                    <a:solidFill>
                      <a:srgbClr val="FF0000"/>
                    </a:solidFill>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495491635"/>
              </p:ext>
            </p:extLst>
          </p:nvPr>
        </p:nvGraphicFramePr>
        <p:xfrm>
          <a:off x="2794001" y="2582334"/>
          <a:ext cx="1854200" cy="2651760"/>
        </p:xfrm>
        <a:graphic>
          <a:graphicData uri="http://schemas.openxmlformats.org/drawingml/2006/table">
            <a:tbl>
              <a:tblPr/>
              <a:tblGrid>
                <a:gridCol w="939800"/>
                <a:gridCol w="914400"/>
              </a:tblGrid>
              <a:tr h="0">
                <a:tc>
                  <a:txBody>
                    <a:bodyPr/>
                    <a:lstStyle/>
                    <a:p>
                      <a:r>
                        <a:rPr lang="en-US" sz="1200" dirty="0">
                          <a:solidFill>
                            <a:srgbClr val="FFFF00"/>
                          </a:solidFill>
                        </a:rPr>
                        <a:t>Operating Temp (°F)</a:t>
                      </a:r>
                    </a:p>
                  </a:txBody>
                  <a:tcPr anchor="ctr">
                    <a:lnL>
                      <a:noFill/>
                    </a:lnL>
                    <a:lnR>
                      <a:noFill/>
                    </a:lnR>
                    <a:lnT>
                      <a:noFill/>
                    </a:lnT>
                    <a:lnB>
                      <a:noFill/>
                    </a:lnB>
                  </a:tcPr>
                </a:tc>
                <a:tc>
                  <a:txBody>
                    <a:bodyPr/>
                    <a:lstStyle/>
                    <a:p>
                      <a:r>
                        <a:rPr lang="en-US" sz="1200" dirty="0">
                          <a:solidFill>
                            <a:srgbClr val="FFFF00"/>
                          </a:solidFill>
                        </a:rPr>
                        <a:t>De-Rating </a:t>
                      </a:r>
                      <a:endParaRPr lang="en-US" sz="1200" dirty="0" smtClean="0">
                        <a:solidFill>
                          <a:srgbClr val="FFFF00"/>
                        </a:solidFill>
                      </a:endParaRPr>
                    </a:p>
                    <a:p>
                      <a:r>
                        <a:rPr lang="en-US" sz="1200" dirty="0" smtClean="0">
                          <a:solidFill>
                            <a:srgbClr val="FFFF00"/>
                          </a:solidFill>
                        </a:rPr>
                        <a:t>Factor</a:t>
                      </a:r>
                      <a:endParaRPr lang="en-US" sz="1200" dirty="0">
                        <a:solidFill>
                          <a:srgbClr val="FFFF00"/>
                        </a:solidFill>
                      </a:endParaRPr>
                    </a:p>
                  </a:txBody>
                  <a:tcPr anchor="ctr">
                    <a:lnL>
                      <a:noFill/>
                    </a:lnL>
                    <a:lnR>
                      <a:noFill/>
                    </a:lnR>
                    <a:lnT>
                      <a:noFill/>
                    </a:lnT>
                    <a:lnB>
                      <a:noFill/>
                    </a:lnB>
                  </a:tcPr>
                </a:tc>
              </a:tr>
              <a:tr h="0">
                <a:tc>
                  <a:txBody>
                    <a:bodyPr/>
                    <a:lstStyle/>
                    <a:p>
                      <a:r>
                        <a:rPr lang="en-US" sz="1200" dirty="0">
                          <a:solidFill>
                            <a:srgbClr val="FFFF00"/>
                          </a:solidFill>
                        </a:rPr>
                        <a:t>73</a:t>
                      </a:r>
                    </a:p>
                  </a:txBody>
                  <a:tcPr anchor="ctr">
                    <a:lnL>
                      <a:noFill/>
                    </a:lnL>
                    <a:lnR>
                      <a:noFill/>
                    </a:lnR>
                    <a:lnT>
                      <a:noFill/>
                    </a:lnT>
                    <a:lnB>
                      <a:noFill/>
                    </a:lnB>
                  </a:tcPr>
                </a:tc>
                <a:tc>
                  <a:txBody>
                    <a:bodyPr/>
                    <a:lstStyle/>
                    <a:p>
                      <a:r>
                        <a:rPr lang="en-US" sz="1200">
                          <a:solidFill>
                            <a:srgbClr val="FFFF00"/>
                          </a:solidFill>
                        </a:rPr>
                        <a:t>1.00</a:t>
                      </a:r>
                    </a:p>
                  </a:txBody>
                  <a:tcPr anchor="ctr">
                    <a:lnL>
                      <a:noFill/>
                    </a:lnL>
                    <a:lnR>
                      <a:noFill/>
                    </a:lnR>
                    <a:lnT>
                      <a:noFill/>
                    </a:lnT>
                    <a:lnB>
                      <a:noFill/>
                    </a:lnB>
                  </a:tcPr>
                </a:tc>
              </a:tr>
              <a:tr h="0">
                <a:tc>
                  <a:txBody>
                    <a:bodyPr/>
                    <a:lstStyle/>
                    <a:p>
                      <a:r>
                        <a:rPr lang="en-US" sz="1200" dirty="0">
                          <a:solidFill>
                            <a:srgbClr val="FFFF00"/>
                          </a:solidFill>
                        </a:rPr>
                        <a:t>80</a:t>
                      </a:r>
                    </a:p>
                  </a:txBody>
                  <a:tcPr anchor="ctr">
                    <a:lnL>
                      <a:noFill/>
                    </a:lnL>
                    <a:lnR>
                      <a:noFill/>
                    </a:lnR>
                    <a:lnT>
                      <a:noFill/>
                    </a:lnT>
                    <a:lnB>
                      <a:noFill/>
                    </a:lnB>
                  </a:tcPr>
                </a:tc>
                <a:tc>
                  <a:txBody>
                    <a:bodyPr/>
                    <a:lstStyle/>
                    <a:p>
                      <a:r>
                        <a:rPr lang="en-US" sz="1200">
                          <a:solidFill>
                            <a:srgbClr val="FFFF00"/>
                          </a:solidFill>
                        </a:rPr>
                        <a:t>0.88</a:t>
                      </a:r>
                    </a:p>
                  </a:txBody>
                  <a:tcPr anchor="ctr">
                    <a:lnL>
                      <a:noFill/>
                    </a:lnL>
                    <a:lnR>
                      <a:noFill/>
                    </a:lnR>
                    <a:lnT>
                      <a:noFill/>
                    </a:lnT>
                    <a:lnB>
                      <a:noFill/>
                    </a:lnB>
                  </a:tcPr>
                </a:tc>
              </a:tr>
              <a:tr h="0">
                <a:tc>
                  <a:txBody>
                    <a:bodyPr/>
                    <a:lstStyle/>
                    <a:p>
                      <a:r>
                        <a:rPr lang="en-US" sz="1200" dirty="0">
                          <a:solidFill>
                            <a:srgbClr val="FFFF00"/>
                          </a:solidFill>
                        </a:rPr>
                        <a:t>90</a:t>
                      </a:r>
                    </a:p>
                  </a:txBody>
                  <a:tcPr anchor="ctr">
                    <a:lnL>
                      <a:noFill/>
                    </a:lnL>
                    <a:lnR>
                      <a:noFill/>
                    </a:lnR>
                    <a:lnT>
                      <a:noFill/>
                    </a:lnT>
                    <a:lnB>
                      <a:noFill/>
                    </a:lnB>
                  </a:tcPr>
                </a:tc>
                <a:tc>
                  <a:txBody>
                    <a:bodyPr/>
                    <a:lstStyle/>
                    <a:p>
                      <a:r>
                        <a:rPr lang="en-US" sz="1200">
                          <a:solidFill>
                            <a:srgbClr val="FFFF00"/>
                          </a:solidFill>
                        </a:rPr>
                        <a:t>0.75</a:t>
                      </a:r>
                    </a:p>
                  </a:txBody>
                  <a:tcPr anchor="ctr">
                    <a:lnL>
                      <a:noFill/>
                    </a:lnL>
                    <a:lnR>
                      <a:noFill/>
                    </a:lnR>
                    <a:lnT>
                      <a:noFill/>
                    </a:lnT>
                    <a:lnB>
                      <a:noFill/>
                    </a:lnB>
                  </a:tcPr>
                </a:tc>
              </a:tr>
              <a:tr h="0">
                <a:tc>
                  <a:txBody>
                    <a:bodyPr/>
                    <a:lstStyle/>
                    <a:p>
                      <a:r>
                        <a:rPr lang="en-US" sz="1200" dirty="0">
                          <a:solidFill>
                            <a:srgbClr val="FFFF00"/>
                          </a:solidFill>
                        </a:rPr>
                        <a:t>100</a:t>
                      </a:r>
                    </a:p>
                  </a:txBody>
                  <a:tcPr anchor="ctr">
                    <a:lnL>
                      <a:noFill/>
                    </a:lnL>
                    <a:lnR>
                      <a:noFill/>
                    </a:lnR>
                    <a:lnT>
                      <a:noFill/>
                    </a:lnT>
                    <a:lnB>
                      <a:noFill/>
                    </a:lnB>
                  </a:tcPr>
                </a:tc>
                <a:tc>
                  <a:txBody>
                    <a:bodyPr/>
                    <a:lstStyle/>
                    <a:p>
                      <a:r>
                        <a:rPr lang="en-US" sz="1200" dirty="0">
                          <a:solidFill>
                            <a:srgbClr val="FFFF00"/>
                          </a:solidFill>
                        </a:rPr>
                        <a:t>0.62</a:t>
                      </a:r>
                    </a:p>
                  </a:txBody>
                  <a:tcPr anchor="ctr">
                    <a:lnL>
                      <a:noFill/>
                    </a:lnL>
                    <a:lnR>
                      <a:noFill/>
                    </a:lnR>
                    <a:lnT>
                      <a:noFill/>
                    </a:lnT>
                    <a:lnB>
                      <a:noFill/>
                    </a:lnB>
                  </a:tcPr>
                </a:tc>
              </a:tr>
              <a:tr h="0">
                <a:tc>
                  <a:txBody>
                    <a:bodyPr/>
                    <a:lstStyle/>
                    <a:p>
                      <a:r>
                        <a:rPr lang="en-US" sz="1200" dirty="0">
                          <a:solidFill>
                            <a:srgbClr val="FFFF00"/>
                          </a:solidFill>
                        </a:rPr>
                        <a:t>110</a:t>
                      </a:r>
                    </a:p>
                  </a:txBody>
                  <a:tcPr anchor="ctr">
                    <a:lnL>
                      <a:noFill/>
                    </a:lnL>
                    <a:lnR>
                      <a:noFill/>
                    </a:lnR>
                    <a:lnT>
                      <a:noFill/>
                    </a:lnT>
                    <a:lnB>
                      <a:noFill/>
                    </a:lnB>
                  </a:tcPr>
                </a:tc>
                <a:tc>
                  <a:txBody>
                    <a:bodyPr/>
                    <a:lstStyle/>
                    <a:p>
                      <a:r>
                        <a:rPr lang="en-US" sz="1200" dirty="0">
                          <a:solidFill>
                            <a:srgbClr val="FFFF00"/>
                          </a:solidFill>
                        </a:rPr>
                        <a:t>0.51</a:t>
                      </a:r>
                    </a:p>
                  </a:txBody>
                  <a:tcPr anchor="ctr">
                    <a:lnL>
                      <a:noFill/>
                    </a:lnL>
                    <a:lnR>
                      <a:noFill/>
                    </a:lnR>
                    <a:lnT>
                      <a:noFill/>
                    </a:lnT>
                    <a:lnB>
                      <a:noFill/>
                    </a:lnB>
                  </a:tcPr>
                </a:tc>
              </a:tr>
              <a:tr h="0">
                <a:tc>
                  <a:txBody>
                    <a:bodyPr/>
                    <a:lstStyle/>
                    <a:p>
                      <a:r>
                        <a:rPr lang="en-US" sz="1200">
                          <a:solidFill>
                            <a:srgbClr val="FFFF00"/>
                          </a:solidFill>
                        </a:rPr>
                        <a:t>120</a:t>
                      </a:r>
                    </a:p>
                  </a:txBody>
                  <a:tcPr anchor="ctr">
                    <a:lnL>
                      <a:noFill/>
                    </a:lnL>
                    <a:lnR>
                      <a:noFill/>
                    </a:lnR>
                    <a:lnT>
                      <a:noFill/>
                    </a:lnT>
                    <a:lnB>
                      <a:noFill/>
                    </a:lnB>
                  </a:tcPr>
                </a:tc>
                <a:tc>
                  <a:txBody>
                    <a:bodyPr/>
                    <a:lstStyle/>
                    <a:p>
                      <a:r>
                        <a:rPr lang="en-US" sz="1200" dirty="0">
                          <a:solidFill>
                            <a:srgbClr val="FFFF00"/>
                          </a:solidFill>
                        </a:rPr>
                        <a:t>0.40</a:t>
                      </a:r>
                    </a:p>
                  </a:txBody>
                  <a:tcPr anchor="ctr">
                    <a:lnL>
                      <a:noFill/>
                    </a:lnL>
                    <a:lnR>
                      <a:noFill/>
                    </a:lnR>
                    <a:lnT>
                      <a:noFill/>
                    </a:lnT>
                    <a:lnB>
                      <a:noFill/>
                    </a:lnB>
                  </a:tcPr>
                </a:tc>
              </a:tr>
              <a:tr h="0">
                <a:tc>
                  <a:txBody>
                    <a:bodyPr/>
                    <a:lstStyle/>
                    <a:p>
                      <a:r>
                        <a:rPr lang="en-US" sz="1200">
                          <a:solidFill>
                            <a:srgbClr val="FFFF00"/>
                          </a:solidFill>
                        </a:rPr>
                        <a:t>130</a:t>
                      </a:r>
                    </a:p>
                  </a:txBody>
                  <a:tcPr anchor="ctr">
                    <a:lnL>
                      <a:noFill/>
                    </a:lnL>
                    <a:lnR>
                      <a:noFill/>
                    </a:lnR>
                    <a:lnT>
                      <a:noFill/>
                    </a:lnT>
                    <a:lnB>
                      <a:noFill/>
                    </a:lnB>
                  </a:tcPr>
                </a:tc>
                <a:tc>
                  <a:txBody>
                    <a:bodyPr/>
                    <a:lstStyle/>
                    <a:p>
                      <a:r>
                        <a:rPr lang="en-US" sz="1200" dirty="0">
                          <a:solidFill>
                            <a:srgbClr val="FFFF00"/>
                          </a:solidFill>
                        </a:rPr>
                        <a:t>0.31</a:t>
                      </a:r>
                    </a:p>
                  </a:txBody>
                  <a:tcPr anchor="ctr">
                    <a:lnL>
                      <a:noFill/>
                    </a:lnL>
                    <a:lnR>
                      <a:noFill/>
                    </a:lnR>
                    <a:lnT>
                      <a:noFill/>
                    </a:lnT>
                    <a:lnB>
                      <a:noFill/>
                    </a:lnB>
                  </a:tcPr>
                </a:tc>
              </a:tr>
              <a:tr h="0">
                <a:tc>
                  <a:txBody>
                    <a:bodyPr/>
                    <a:lstStyle/>
                    <a:p>
                      <a:r>
                        <a:rPr lang="en-US" sz="1200">
                          <a:solidFill>
                            <a:srgbClr val="FFFF00"/>
                          </a:solidFill>
                        </a:rPr>
                        <a:t>140</a:t>
                      </a:r>
                    </a:p>
                  </a:txBody>
                  <a:tcPr anchor="ctr">
                    <a:lnL>
                      <a:noFill/>
                    </a:lnL>
                    <a:lnR>
                      <a:noFill/>
                    </a:lnR>
                    <a:lnT>
                      <a:noFill/>
                    </a:lnT>
                    <a:lnB>
                      <a:noFill/>
                    </a:lnB>
                  </a:tcPr>
                </a:tc>
                <a:tc>
                  <a:txBody>
                    <a:bodyPr/>
                    <a:lstStyle/>
                    <a:p>
                      <a:r>
                        <a:rPr lang="en-US" sz="1200" dirty="0">
                          <a:solidFill>
                            <a:srgbClr val="FFFF00"/>
                          </a:solidFill>
                        </a:rPr>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950177" y="1408668"/>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maximum usable temperature </a:t>
            </a:r>
            <a:r>
              <a:rPr kumimoji="0" lang="en-US" sz="1200" b="0" i="1"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140</a:t>
            </a:r>
            <a:r>
              <a:rPr kumimoji="0" lang="en-US" sz="1200" b="0" i="1" u="none" strike="noStrike" cap="none" normalizeH="0" baseline="30000" dirty="0" smtClean="0">
                <a:ln>
                  <a:noFill/>
                </a:ln>
                <a:solidFill>
                  <a:srgbClr val="FFFF00"/>
                </a:solidFill>
                <a:effectLst>
                  <a:outerShdw blurRad="66675" dist="63500" dir="2700000" algn="tl" rotWithShape="0">
                    <a:srgbClr val="000000"/>
                  </a:outerShdw>
                </a:effectLst>
                <a:latin typeface="Arial" pitchFamily="34" charset="0"/>
              </a:rPr>
              <a:t>o</a:t>
            </a:r>
            <a:r>
              <a:rPr kumimoji="0" lang="en-US" sz="1200" b="0" i="1"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F (60</a:t>
            </a:r>
            <a:r>
              <a:rPr kumimoji="0" lang="en-US" sz="1200" b="0" i="1" u="none" strike="noStrike" cap="none" normalizeH="0" baseline="30000" dirty="0" smtClean="0">
                <a:ln>
                  <a:noFill/>
                </a:ln>
                <a:solidFill>
                  <a:srgbClr val="FFFF00"/>
                </a:solidFill>
                <a:effectLst>
                  <a:outerShdw blurRad="66675" dist="63500" dir="2700000" algn="tl" rotWithShape="0">
                    <a:srgbClr val="000000"/>
                  </a:outerShdw>
                </a:effectLst>
                <a:latin typeface="Arial" pitchFamily="34" charset="0"/>
              </a:rPr>
              <a:t>o</a:t>
            </a:r>
            <a:r>
              <a:rPr kumimoji="0" lang="en-US" sz="1200" b="0" i="1"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C)</a:t>
            </a:r>
            <a:r>
              <a:rPr kumimoji="0" lang="en-US" sz="12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FFFF00"/>
              </a:solidFill>
              <a:effectLst>
                <a:outerShdw blurRad="66675" dist="63500" dir="2700000" algn="tl" rotWithShape="0">
                  <a:srgbClr val="000000"/>
                </a:outerShdw>
              </a:effectLst>
              <a:latin typeface="Arial" pitchFamily="34" charset="0"/>
            </a:endParaRPr>
          </a:p>
        </p:txBody>
      </p:sp>
      <p:cxnSp>
        <p:nvCxnSpPr>
          <p:cNvPr id="22" name="Straight Connector 21"/>
          <p:cNvCxnSpPr/>
          <p:nvPr/>
        </p:nvCxnSpPr>
        <p:spPr>
          <a:xfrm>
            <a:off x="2819400" y="3039534"/>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658534"/>
            <a:ext cx="0" cy="2590800"/>
          </a:xfrm>
          <a:prstGeom prst="line">
            <a:avLst/>
          </a:prstGeom>
          <a:effectLst>
            <a:outerShdw blurRad="177800" dist="165100" dir="2700000" algn="tl" rotWithShape="0">
              <a:srgbClr val="000000">
                <a:alpha val="43000"/>
              </a:srgbClr>
            </a:outerShdw>
          </a:effectLst>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717800" y="5317068"/>
            <a:ext cx="5576091" cy="923330"/>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Operating Depth = 40 Meters (~131 ft.) </a:t>
            </a:r>
          </a:p>
          <a:p>
            <a:r>
              <a:rPr lang="en-US" dirty="0" smtClean="0">
                <a:solidFill>
                  <a:srgbClr val="FFFF00"/>
                </a:solidFill>
                <a:effectLst>
                  <a:outerShdw blurRad="66675" dist="63500" dir="2700000" algn="tl" rotWithShape="0">
                    <a:srgbClr val="000000"/>
                  </a:outerShdw>
                </a:effectLst>
              </a:rPr>
              <a:t>Maximum Pressure = .444 x Depth (ft.) +14.7 psi </a:t>
            </a:r>
            <a:r>
              <a:rPr lang="en-US" dirty="0" smtClean="0">
                <a:solidFill>
                  <a:srgbClr val="FFFF00"/>
                </a:solidFill>
                <a:effectLst>
                  <a:outerShdw blurRad="66675" dist="63500" dir="2700000" algn="tl" rotWithShape="0">
                    <a:srgbClr val="000000"/>
                  </a:outerShdw>
                </a:effectLst>
                <a:sym typeface="Wingdings" pitchFamily="2" charset="2"/>
              </a:rPr>
              <a:t> 73 psi</a:t>
            </a:r>
          </a:p>
          <a:p>
            <a:r>
              <a:rPr lang="en-US" dirty="0" smtClean="0">
                <a:solidFill>
                  <a:srgbClr val="FFFF00"/>
                </a:solidFill>
                <a:effectLst>
                  <a:outerShdw blurRad="66675" dist="63500" dir="2700000" algn="tl" rotWithShape="0">
                    <a:srgbClr val="000000"/>
                  </a:outerShdw>
                </a:effectLst>
                <a:sym typeface="Wingdings" pitchFamily="2" charset="2"/>
              </a:rPr>
              <a:t>Factor of Safety = 2   Therefore 2 x 73 psi = ~146 psi</a:t>
            </a:r>
            <a:endParaRPr lang="en-US" dirty="0">
              <a:solidFill>
                <a:srgbClr val="FFFF00"/>
              </a:solidFill>
              <a:effectLst>
                <a:outerShdw blurRad="66675" dist="63500" dir="2700000" algn="tl" rotWithShape="0">
                  <a:srgbClr val="000000"/>
                </a:outerShdw>
              </a:effectLst>
            </a:endParaRPr>
          </a:p>
        </p:txBody>
      </p:sp>
      <p:sp>
        <p:nvSpPr>
          <p:cNvPr id="28" name="TextBox 27"/>
          <p:cNvSpPr txBox="1"/>
          <p:nvPr/>
        </p:nvSpPr>
        <p:spPr>
          <a:xfrm>
            <a:off x="1595511" y="1011759"/>
            <a:ext cx="6342827" cy="400110"/>
          </a:xfrm>
          <a:prstGeom prst="rect">
            <a:avLst/>
          </a:prstGeom>
          <a:noFill/>
        </p:spPr>
        <p:txBody>
          <a:bodyPr wrap="none" rtlCol="0">
            <a:spAutoFit/>
          </a:bodyPr>
          <a:lstStyle/>
          <a:p>
            <a:r>
              <a:rPr lang="en-US" sz="2000" dirty="0" smtClean="0">
                <a:solidFill>
                  <a:srgbClr val="FFFF00"/>
                </a:solidFill>
                <a:effectLst>
                  <a:outerShdw blurRad="66675" dist="63500" dir="2700000" algn="tl" rotWithShape="0">
                    <a:srgbClr val="000000"/>
                  </a:outerShdw>
                </a:effectLst>
              </a:rPr>
              <a:t>Low Cost Shallow Water Pressure Housing Case Fabrication</a:t>
            </a:r>
            <a:endParaRPr lang="en-US" sz="2000" dirty="0">
              <a:solidFill>
                <a:srgbClr val="FFFF00"/>
              </a:solidFill>
              <a:effectLst>
                <a:outerShdw blurRad="66675" dist="63500" dir="2700000" algn="tl" rotWithShape="0">
                  <a:srgbClr val="000000"/>
                </a:outerShdw>
              </a:effectLst>
            </a:endParaRPr>
          </a:p>
        </p:txBody>
      </p:sp>
      <p:graphicFrame>
        <p:nvGraphicFramePr>
          <p:cNvPr id="124930" name="Object 2"/>
          <p:cNvGraphicFramePr>
            <a:graphicFrameLocks noChangeAspect="1"/>
          </p:cNvGraphicFramePr>
          <p:nvPr>
            <p:extLst>
              <p:ext uri="{D42A27DB-BD31-4B8C-83A1-F6EECF244321}">
                <p14:modId xmlns:p14="http://schemas.microsoft.com/office/powerpoint/2010/main" val="1112133430"/>
              </p:ext>
            </p:extLst>
          </p:nvPr>
        </p:nvGraphicFramePr>
        <p:xfrm>
          <a:off x="4876800" y="2582334"/>
          <a:ext cx="4003490" cy="2590800"/>
        </p:xfrm>
        <a:graphic>
          <a:graphicData uri="http://schemas.openxmlformats.org/presentationml/2006/ole">
            <mc:AlternateContent xmlns:mc="http://schemas.openxmlformats.org/markup-compatibility/2006">
              <mc:Choice xmlns:v="urn:schemas-microsoft-com:vml" Requires="v">
                <p:oleObj spid="_x0000_s3290" name="Acrobat Document" r:id="rId3" imgW="11658600" imgH="7543800" progId="AcroExch.Document.7">
                  <p:embed/>
                </p:oleObj>
              </mc:Choice>
              <mc:Fallback>
                <p:oleObj name="Acrobat Document" r:id="rId3" imgW="11658600" imgH="75438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582334"/>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7" name="Rectangle 16"/>
          <p:cNvSpPr/>
          <p:nvPr/>
        </p:nvSpPr>
        <p:spPr>
          <a:xfrm>
            <a:off x="3052817" y="142333"/>
            <a:ext cx="4027690" cy="523220"/>
          </a:xfrm>
          <a:prstGeom prst="rect">
            <a:avLst/>
          </a:prstGeom>
        </p:spPr>
        <p:txBody>
          <a:bodyPr wrap="none">
            <a:spAutoFit/>
          </a:bodyPr>
          <a:lstStyle/>
          <a:p>
            <a:r>
              <a:rPr lang="en-US" sz="2800" dirty="0" smtClean="0">
                <a:solidFill>
                  <a:srgbClr val="FFFF00"/>
                </a:solidFill>
                <a:effectLst>
                  <a:outerShdw blurRad="66675" dist="63500" dir="2700000" algn="tl" rotWithShape="0">
                    <a:srgbClr val="000000"/>
                  </a:outerShdw>
                </a:effectLst>
              </a:rPr>
              <a:t>XFOCE Reference Material</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170452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solidFill>
                  <a:srgbClr val="FFFF00"/>
                </a:solidFill>
                <a:effectLst>
                  <a:outerShdw blurRad="66675" dist="63500" dir="2700000" algn="tl" rotWithShape="0">
                    <a:srgbClr val="000000"/>
                  </a:outerShdw>
                </a:effectLst>
              </a:rPr>
              <a:t>Color </a:t>
            </a:r>
            <a:r>
              <a:rPr lang="en-US" u="sng" dirty="0">
                <a:solidFill>
                  <a:srgbClr val="FFFF00"/>
                </a:solidFill>
                <a:effectLst>
                  <a:outerShdw blurRad="66675" dist="63500" dir="2700000" algn="tl" rotWithShape="0">
                    <a:srgbClr val="000000"/>
                  </a:outerShdw>
                </a:effectLst>
              </a:rPr>
              <a:t>	Frequency 	Wavelength</a:t>
            </a:r>
          </a:p>
          <a:p>
            <a:r>
              <a:rPr lang="en-US" dirty="0">
                <a:solidFill>
                  <a:srgbClr val="FFFF00"/>
                </a:solidFill>
                <a:effectLst>
                  <a:outerShdw blurRad="66675" dist="63500" dir="2700000" algn="tl" rotWithShape="0">
                    <a:srgbClr val="000000"/>
                  </a:outerShdw>
                </a:effectLst>
              </a:rPr>
              <a:t>violet 	668–789 THz 	380–450 nm</a:t>
            </a:r>
          </a:p>
          <a:p>
            <a:r>
              <a:rPr lang="en-US" dirty="0">
                <a:solidFill>
                  <a:srgbClr val="FFFF00"/>
                </a:solidFill>
                <a:effectLst>
                  <a:outerShdw blurRad="66675" dist="63500" dir="2700000" algn="tl" rotWithShape="0">
                    <a:srgbClr val="000000"/>
                  </a:outerShdw>
                </a:effectLst>
              </a:rPr>
              <a:t>blue 	631–668 THz 	450–475 nm</a:t>
            </a:r>
          </a:p>
          <a:p>
            <a:r>
              <a:rPr lang="en-US" dirty="0">
                <a:solidFill>
                  <a:srgbClr val="FFFF00"/>
                </a:solidFill>
                <a:effectLst>
                  <a:outerShdw blurRad="66675" dist="63500" dir="2700000" algn="tl" rotWithShape="0">
                    <a:srgbClr val="000000"/>
                  </a:outerShdw>
                </a:effectLst>
              </a:rPr>
              <a:t>cyan 	606–630 THz 	476–495 nm</a:t>
            </a:r>
          </a:p>
          <a:p>
            <a:r>
              <a:rPr lang="en-US" dirty="0">
                <a:solidFill>
                  <a:srgbClr val="FFFF00"/>
                </a:solidFill>
                <a:effectLst>
                  <a:outerShdw blurRad="66675" dist="63500" dir="2700000" algn="tl" rotWithShape="0">
                    <a:srgbClr val="000000"/>
                  </a:outerShdw>
                </a:effectLst>
              </a:rPr>
              <a:t>green 	526–606 THz 	495–570 nm</a:t>
            </a:r>
          </a:p>
          <a:p>
            <a:r>
              <a:rPr lang="en-US" dirty="0">
                <a:solidFill>
                  <a:srgbClr val="FFFF00"/>
                </a:solidFill>
                <a:effectLst>
                  <a:outerShdw blurRad="66675" dist="63500" dir="2700000" algn="tl" rotWithShape="0">
                    <a:srgbClr val="000000"/>
                  </a:outerShdw>
                </a:effectLst>
              </a:rPr>
              <a:t>yellow 	508–526 THz 	570–590 nm</a:t>
            </a:r>
          </a:p>
          <a:p>
            <a:r>
              <a:rPr lang="en-US" dirty="0">
                <a:solidFill>
                  <a:srgbClr val="FFFF00"/>
                </a:solidFill>
                <a:effectLst>
                  <a:outerShdw blurRad="66675" dist="63500" dir="2700000" algn="tl" rotWithShape="0">
                    <a:srgbClr val="000000"/>
                  </a:outerShdw>
                </a:effectLst>
              </a:rPr>
              <a:t>orange 	484–508 THz 	590–620 nm</a:t>
            </a:r>
          </a:p>
          <a:p>
            <a:r>
              <a:rPr lang="en-US" dirty="0">
                <a:solidFill>
                  <a:srgbClr val="FFFF00"/>
                </a:solidFill>
                <a:effectLst>
                  <a:outerShdw blurRad="66675" dist="63500" dir="2700000" algn="tl" rotWithShape="0">
                    <a:srgbClr val="000000"/>
                  </a:outerShdw>
                </a:effectLst>
              </a:rPr>
              <a:t>red 	</a:t>
            </a:r>
            <a:r>
              <a:rPr lang="en-US" dirty="0" smtClean="0">
                <a:solidFill>
                  <a:srgbClr val="FFFF00"/>
                </a:solidFill>
                <a:effectLst>
                  <a:outerShdw blurRad="66675" dist="63500" dir="2700000" algn="tl" rotWithShape="0">
                    <a:srgbClr val="000000"/>
                  </a:outerShdw>
                </a:effectLst>
              </a:rPr>
              <a:t>         400</a:t>
            </a:r>
            <a:r>
              <a:rPr lang="en-US" dirty="0">
                <a:solidFill>
                  <a:srgbClr val="FFFF00"/>
                </a:solidFill>
                <a:effectLst>
                  <a:outerShdw blurRad="66675" dist="63500" dir="2700000" algn="tl" rotWithShape="0">
                    <a:srgbClr val="000000"/>
                  </a:outerShdw>
                </a:effectLst>
              </a:rPr>
              <a:t>–484 THz 	620–750 nm</a:t>
            </a:r>
          </a:p>
          <a:p>
            <a:r>
              <a:rPr lang="en-US" dirty="0" smtClean="0">
                <a:solidFill>
                  <a:srgbClr val="FFFF00"/>
                </a:solidFill>
                <a:effectLst>
                  <a:outerShdw blurRad="66675" dist="63500" dir="2700000" algn="tl" rotWithShape="0">
                    <a:srgbClr val="000000"/>
                  </a:outerShdw>
                </a:effectLst>
              </a:rPr>
              <a:t>infrared   longer than 750 nm </a:t>
            </a:r>
            <a:endParaRPr lang="en-US" dirty="0">
              <a:solidFill>
                <a:srgbClr val="FFFF00"/>
              </a:solidFill>
              <a:effectLst>
                <a:outerShdw blurRad="66675" dist="63500" dir="2700000" algn="tl" rotWithShape="0">
                  <a:srgbClr val="000000"/>
                </a:outerShdw>
              </a:effectLst>
            </a:endParaRPr>
          </a:p>
        </p:txBody>
      </p:sp>
      <p:sp>
        <p:nvSpPr>
          <p:cNvPr id="5" name="Title 1"/>
          <p:cNvSpPr>
            <a:spLocks noGrp="1"/>
          </p:cNvSpPr>
          <p:nvPr>
            <p:ph type="title"/>
          </p:nvPr>
        </p:nvSpPr>
        <p:spPr>
          <a:xfrm>
            <a:off x="2108200" y="30798"/>
            <a:ext cx="6680200" cy="621135"/>
          </a:xfrm>
        </p:spPr>
        <p:txBody>
          <a:bodyPr>
            <a:normAutofit/>
          </a:bodyPr>
          <a:lstStyle/>
          <a:p>
            <a:r>
              <a:rPr lang="en-US" sz="3200" dirty="0" err="1">
                <a:solidFill>
                  <a:srgbClr val="FFFF00"/>
                </a:solidFill>
                <a:effectLst>
                  <a:outerShdw blurRad="66675" dist="63500" dir="2700000" algn="tl" rotWithShape="0">
                    <a:srgbClr val="000000"/>
                  </a:outerShdw>
                </a:effectLst>
              </a:rPr>
              <a:t>xFOCE</a:t>
            </a:r>
            <a:r>
              <a:rPr lang="en-US" sz="3200" dirty="0">
                <a:solidFill>
                  <a:srgbClr val="FFFF00"/>
                </a:solidFill>
                <a:effectLst>
                  <a:outerShdw blurRad="66675" dist="63500" dir="2700000" algn="tl" rotWithShape="0">
                    <a:srgbClr val="000000"/>
                  </a:outerShdw>
                </a:effectLst>
              </a:rPr>
              <a:t> </a:t>
            </a:r>
            <a:r>
              <a:rPr lang="en-US" sz="3200" dirty="0" smtClean="0">
                <a:solidFill>
                  <a:srgbClr val="FFFF00"/>
                </a:solidFill>
                <a:effectLst>
                  <a:outerShdw blurRad="66675" dist="63500" dir="2700000" algn="tl" rotWithShape="0">
                    <a:srgbClr val="000000"/>
                  </a:outerShdw>
                </a:effectLst>
              </a:rPr>
              <a:t>Engineering Trades</a:t>
            </a:r>
            <a:endParaRPr lang="en-US" sz="3200" i="1" dirty="0">
              <a:solidFill>
                <a:srgbClr val="FFFF00"/>
              </a:solidFill>
              <a:effectLst>
                <a:outerShdw blurRad="66675" dist="63500" dir="2700000" algn="tl" rotWithShape="0">
                  <a:srgbClr val="000000"/>
                </a:outerShdw>
              </a:effectLst>
            </a:endParaRPr>
          </a:p>
        </p:txBody>
      </p:sp>
      <p:sp>
        <p:nvSpPr>
          <p:cNvPr id="6" name="Right Bracket 5"/>
          <p:cNvSpPr/>
          <p:nvPr/>
        </p:nvSpPr>
        <p:spPr>
          <a:xfrm>
            <a:off x="4582160" y="1483360"/>
            <a:ext cx="203200" cy="1066800"/>
          </a:xfrm>
          <a:prstGeom prst="rightBracket">
            <a:avLst/>
          </a:pr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Since these wavelengths penetrate water easier but most plastic materials respond poorly to high </a:t>
            </a:r>
            <a:r>
              <a:rPr lang="en-US" dirty="0" err="1" smtClean="0">
                <a:solidFill>
                  <a:srgbClr val="FFFF00"/>
                </a:solidFill>
                <a:effectLst>
                  <a:outerShdw blurRad="66675" dist="63500" dir="2700000" algn="tl" rotWithShape="0">
                    <a:srgbClr val="000000"/>
                  </a:outerShdw>
                </a:effectLst>
              </a:rPr>
              <a:t>freq</a:t>
            </a:r>
            <a:r>
              <a:rPr lang="en-US" dirty="0" smtClean="0">
                <a:solidFill>
                  <a:srgbClr val="FFFF00"/>
                </a:solidFill>
                <a:effectLst>
                  <a:outerShdw blurRad="66675" dist="63500" dir="2700000" algn="tl" rotWithShape="0">
                    <a:srgbClr val="000000"/>
                  </a:outerShdw>
                </a:effectLst>
              </a:rPr>
              <a:t> light the materials selections will focus on this end of the spectrum</a:t>
            </a:r>
            <a:endParaRPr lang="en-US" dirty="0">
              <a:solidFill>
                <a:srgbClr val="FFFF00"/>
              </a:solidFill>
              <a:effectLst>
                <a:outerShdw blurRad="66675" dist="63500" dir="2700000" algn="tl" rotWithShape="0">
                  <a:srgbClr val="000000"/>
                </a:outerShdw>
              </a:effectLst>
            </a:endParaRPr>
          </a:p>
        </p:txBody>
      </p:sp>
      <p:cxnSp>
        <p:nvCxnSpPr>
          <p:cNvPr id="10" name="Straight Connector 9"/>
          <p:cNvCxnSpPr>
            <a:stCxn id="8" idx="1"/>
            <a:endCxn id="6" idx="2"/>
          </p:cNvCxnSpPr>
          <p:nvPr/>
        </p:nvCxnSpPr>
        <p:spPr>
          <a:xfrm flipH="1">
            <a:off x="4785360" y="1930400"/>
            <a:ext cx="629920" cy="86360"/>
          </a:xfrm>
          <a:prstGeom prst="line">
            <a:avLst/>
          </a:prstGeom>
          <a:ln>
            <a:solidFill>
              <a:srgbClr val="FF6600"/>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The selection of materials will likely transmit this end of the spectrum fairly well but in selection, if required, we would trade attenuation here to maximize shorter frequencies. </a:t>
            </a:r>
            <a:endParaRPr lang="en-US" dirty="0">
              <a:solidFill>
                <a:srgbClr val="FFFF00"/>
              </a:solidFill>
              <a:effectLst>
                <a:outerShdw blurRad="66675" dist="63500" dir="2700000" algn="tl" rotWithShape="0">
                  <a:srgbClr val="000000"/>
                </a:outerShdw>
              </a:effectLst>
            </a:endParaRPr>
          </a:p>
        </p:txBody>
      </p:sp>
      <p:cxnSp>
        <p:nvCxnSpPr>
          <p:cNvPr id="13" name="Straight Connector 12"/>
          <p:cNvCxnSpPr>
            <a:stCxn id="7" idx="2"/>
            <a:endCxn id="11" idx="1"/>
          </p:cNvCxnSpPr>
          <p:nvPr/>
        </p:nvCxnSpPr>
        <p:spPr>
          <a:xfrm>
            <a:off x="4785360" y="3169920"/>
            <a:ext cx="629920" cy="535127"/>
          </a:xfrm>
          <a:prstGeom prst="line">
            <a:avLst/>
          </a:prstGeom>
          <a:ln>
            <a:solidFill>
              <a:srgbClr val="FF6600"/>
            </a:solidFill>
          </a:ln>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a:effectLst>
            <a:outerShdw blurRad="177800" dist="165100" dir="2700000" algn="tl" rotWithShape="0">
              <a:srgbClr val="000000">
                <a:alpha val="43000"/>
              </a:srgbClr>
            </a:outerShdw>
          </a:effectLst>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5606" y="4664475"/>
            <a:ext cx="3821194" cy="1422400"/>
          </a:xfrm>
          <a:prstGeom prst="rect">
            <a:avLst/>
          </a:prstGeom>
          <a:effectLst>
            <a:outerShdw blurRad="177800" dist="165100" dir="2700000" algn="tl" rotWithShape="0">
              <a:srgbClr val="000000">
                <a:alpha val="43000"/>
              </a:srgbClr>
            </a:outerShdw>
          </a:effectLst>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solidFill>
                  <a:srgbClr val="FFFF00"/>
                </a:solidFill>
                <a:effectLst>
                  <a:outerShdw blurRad="66675" dist="63500" dir="2700000" algn="tl" rotWithShape="0">
                    <a:srgbClr val="000000"/>
                  </a:outerShdw>
                </a:effectLst>
              </a:rPr>
              <a:t>Acrylic (</a:t>
            </a:r>
            <a:r>
              <a:rPr lang="en-US" sz="1400" dirty="0" err="1" smtClean="0">
                <a:solidFill>
                  <a:srgbClr val="FFFF00"/>
                </a:solidFill>
                <a:effectLst>
                  <a:outerShdw blurRad="66675" dist="63500" dir="2700000" algn="tl" rotWithShape="0">
                    <a:srgbClr val="000000"/>
                  </a:outerShdw>
                </a:effectLst>
              </a:rPr>
              <a:t>vs</a:t>
            </a:r>
            <a:r>
              <a:rPr lang="en-US" sz="1400" dirty="0" smtClean="0">
                <a:solidFill>
                  <a:srgbClr val="FFFF00"/>
                </a:solidFill>
                <a:effectLst>
                  <a:outerShdw blurRad="66675" dist="63500" dir="2700000" algn="tl" rotWithShape="0">
                    <a:srgbClr val="000000"/>
                  </a:outerShdw>
                </a:effectLst>
              </a:rPr>
              <a:t> Polycarbonate) has less attenuation overall and carries much further into the ultraviolet when comparing the blue lines. </a:t>
            </a:r>
            <a:endParaRPr lang="en-US" sz="14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2704529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418042"/>
            <a:ext cx="8229600" cy="809625"/>
          </a:xfrm>
        </p:spPr>
        <p:txBody>
          <a:bodyPr>
            <a:normAutofit/>
          </a:bodyPr>
          <a:lstStyle/>
          <a:p>
            <a:r>
              <a:rPr lang="en-US" sz="3600" dirty="0" err="1" smtClean="0">
                <a:solidFill>
                  <a:srgbClr val="FFFF00"/>
                </a:solidFill>
                <a:effectLst>
                  <a:outerShdw blurRad="66675" dist="63500" dir="2700000" algn="tl" rotWithShape="0">
                    <a:srgbClr val="000000"/>
                  </a:outerShdw>
                </a:effectLst>
              </a:rPr>
              <a:t>xFOCE</a:t>
            </a:r>
            <a:r>
              <a:rPr lang="en-US" sz="3600" dirty="0" smtClean="0">
                <a:solidFill>
                  <a:srgbClr val="FFFF00"/>
                </a:solidFill>
                <a:effectLst>
                  <a:outerShdw blurRad="66675" dist="63500" dir="2700000" algn="tl" rotWithShape="0">
                    <a:srgbClr val="000000"/>
                  </a:outerShdw>
                </a:effectLst>
              </a:rPr>
              <a:t> Data </a:t>
            </a:r>
            <a:r>
              <a:rPr lang="en-US" sz="3600" dirty="0" err="1" smtClean="0">
                <a:solidFill>
                  <a:srgbClr val="FFFF00"/>
                </a:solidFill>
                <a:effectLst>
                  <a:outerShdw blurRad="66675" dist="63500" dir="2700000" algn="tl" rotWithShape="0">
                    <a:srgbClr val="000000"/>
                  </a:outerShdw>
                </a:effectLst>
              </a:rPr>
              <a:t>Reqs</a:t>
            </a:r>
            <a:r>
              <a:rPr lang="en-US" sz="3600" dirty="0" smtClean="0">
                <a:solidFill>
                  <a:srgbClr val="FFFF00"/>
                </a:solidFill>
                <a:effectLst>
                  <a:outerShdw blurRad="66675" dist="63500" dir="2700000" algn="tl" rotWithShape="0">
                    <a:srgbClr val="000000"/>
                  </a:outerShdw>
                </a:effectLst>
              </a:rPr>
              <a:t>.</a:t>
            </a:r>
            <a:endParaRPr lang="en-US" sz="3600" dirty="0">
              <a:solidFill>
                <a:srgbClr val="FFFF00"/>
              </a:solidFill>
              <a:effectLst>
                <a:outerShdw blurRad="66675" dist="63500" dir="2700000" algn="tl" rotWithShape="0">
                  <a:srgbClr val="000000"/>
                </a:outerShdw>
              </a:effectLst>
            </a:endParaRPr>
          </a:p>
        </p:txBody>
      </p:sp>
      <p:sp>
        <p:nvSpPr>
          <p:cNvPr id="5" name="TextBox 4"/>
          <p:cNvSpPr txBox="1"/>
          <p:nvPr/>
        </p:nvSpPr>
        <p:spPr>
          <a:xfrm>
            <a:off x="922543" y="1443037"/>
            <a:ext cx="7570468" cy="4247317"/>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Health and Status:			Ability to query system status from web 						page (data dependent on sensors included) </a:t>
            </a:r>
          </a:p>
          <a:p>
            <a:endParaRPr lang="en-US" dirty="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Timing Accuracy: 			</a:t>
            </a:r>
            <a:r>
              <a:rPr lang="en-US" dirty="0">
                <a:solidFill>
                  <a:srgbClr val="FFFF00"/>
                </a:solidFill>
                <a:effectLst>
                  <a:outerShdw blurRad="66675" dist="63500" dir="2700000" algn="tl" rotWithShape="0">
                    <a:srgbClr val="000000"/>
                  </a:outerShdw>
                </a:effectLst>
              </a:rPr>
              <a:t>Network Time Protocol (NTP</a:t>
            </a:r>
            <a:r>
              <a:rPr lang="en-US" dirty="0" smtClean="0">
                <a:solidFill>
                  <a:srgbClr val="FFFF00"/>
                </a:solidFill>
                <a:effectLst>
                  <a:outerShdw blurRad="66675" dist="63500" dir="2700000" algn="tl" rotWithShape="0">
                    <a:srgbClr val="000000"/>
                  </a:outerShdw>
                </a:effectLst>
              </a:rPr>
              <a:t>) protocol for 						synchronizing computers</a:t>
            </a:r>
          </a:p>
          <a:p>
            <a:endParaRPr lang="en-US" dirty="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Sample Rates: 				System will support 10 Hz standard operation</a:t>
            </a:r>
          </a:p>
          <a:p>
            <a:endParaRPr lang="en-US" dirty="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Basic Data Format: 			Comma delimited string, time stamped </a:t>
            </a:r>
          </a:p>
          <a:p>
            <a:endParaRPr lang="en-US" dirty="0" smtClean="0">
              <a:solidFill>
                <a:srgbClr val="FFFF00"/>
              </a:solidFill>
              <a:effectLst>
                <a:outerShdw blurRad="66675" dist="63500" dir="2700000" algn="tl" rotWithShape="0">
                  <a:srgbClr val="000000"/>
                </a:outerShdw>
              </a:effectLst>
            </a:endParaRPr>
          </a:p>
          <a:p>
            <a:r>
              <a:rPr lang="en-US" dirty="0" err="1" smtClean="0">
                <a:solidFill>
                  <a:srgbClr val="FFFF00"/>
                </a:solidFill>
                <a:effectLst>
                  <a:outerShdw blurRad="66675" dist="63500" dir="2700000" algn="tl" rotWithShape="0">
                    <a:srgbClr val="000000"/>
                  </a:outerShdw>
                </a:effectLst>
              </a:rPr>
              <a:t>swFOCE</a:t>
            </a:r>
            <a:r>
              <a:rPr lang="en-US" dirty="0" smtClean="0">
                <a:solidFill>
                  <a:srgbClr val="FFFF00"/>
                </a:solidFill>
                <a:effectLst>
                  <a:outerShdw blurRad="66675" dist="63500" dir="2700000" algn="tl" rotWithShape="0">
                    <a:srgbClr val="000000"/>
                  </a:outerShdw>
                </a:effectLst>
              </a:rPr>
              <a:t>: 					Compatible with the current </a:t>
            </a:r>
            <a:r>
              <a:rPr lang="en-US" dirty="0" err="1" smtClean="0">
                <a:solidFill>
                  <a:srgbClr val="FFFF00"/>
                </a:solidFill>
                <a:effectLst>
                  <a:outerShdw blurRad="66675" dist="63500" dir="2700000" algn="tl" rotWithShape="0">
                    <a:srgbClr val="000000"/>
                  </a:outerShdw>
                </a:effectLst>
              </a:rPr>
              <a:t>dpFOCE</a:t>
            </a:r>
            <a:r>
              <a:rPr lang="en-US" dirty="0" smtClean="0">
                <a:solidFill>
                  <a:srgbClr val="FFFF00"/>
                </a:solidFill>
                <a:effectLst>
                  <a:outerShdw blurRad="66675" dist="63500" dir="2700000" algn="tl" rotWithShape="0">
                    <a:srgbClr val="000000"/>
                  </a:outerShdw>
                </a:effectLst>
              </a:rPr>
              <a:t> data 						streams and SSDS (Shore Side Data System*)</a:t>
            </a:r>
          </a:p>
          <a:p>
            <a:endParaRPr lang="en-US" dirty="0">
              <a:solidFill>
                <a:srgbClr val="FFFF00"/>
              </a:solidFill>
              <a:effectLst>
                <a:outerShdw blurRad="66675" dist="63500" dir="2700000" algn="tl" rotWithShape="0">
                  <a:srgbClr val="000000"/>
                </a:outerShdw>
              </a:effectLst>
            </a:endParaRPr>
          </a:p>
          <a:p>
            <a:r>
              <a:rPr lang="en-US" dirty="0" smtClean="0">
                <a:solidFill>
                  <a:srgbClr val="FFFF00"/>
                </a:solidFill>
                <a:effectLst>
                  <a:outerShdw blurRad="66675" dist="63500" dir="2700000" algn="tl" rotWithShape="0">
                    <a:srgbClr val="000000"/>
                  </a:outerShdw>
                </a:effectLst>
              </a:rPr>
              <a:t>						Near real time ground fault monitoring </a:t>
            </a:r>
            <a:endParaRPr lang="en-US" dirty="0">
              <a:solidFill>
                <a:srgbClr val="FFFF00"/>
              </a:solidFill>
              <a:effectLst>
                <a:outerShdw blurRad="66675" dist="63500" dir="2700000" algn="tl" rotWithShape="0">
                  <a:srgbClr val="000000"/>
                </a:outerShdw>
              </a:effectLst>
            </a:endParaRPr>
          </a:p>
          <a:p>
            <a:endParaRPr lang="en-US" dirty="0">
              <a:solidFill>
                <a:srgbClr val="FFFF00"/>
              </a:solidFill>
              <a:effectLst>
                <a:outerShdw blurRad="66675" dist="63500" dir="2700000" algn="tl" rotWithShape="0">
                  <a:srgbClr val="000000"/>
                </a:outerShdw>
              </a:effectLst>
            </a:endParaRPr>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solidFill>
                  <a:srgbClr val="FFFF00"/>
                </a:solidFill>
                <a:effectLst>
                  <a:outerShdw blurRad="66675" dist="63500" dir="2700000" algn="tl" rotWithShape="0">
                    <a:srgbClr val="000000"/>
                  </a:outerShdw>
                </a:effectLst>
              </a:rPr>
              <a:t>*SSDS – Open source from MBARI</a:t>
            </a:r>
            <a:endParaRPr lang="en-US" sz="14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97735676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805" y="1117600"/>
            <a:ext cx="6795911" cy="5096933"/>
          </a:xfrm>
          <a:prstGeom prst="rect">
            <a:avLst/>
          </a:prstGeom>
          <a:effectLst>
            <a:outerShdw blurRad="177800" dist="165100" dir="2700000" algn="tl" rotWithShape="0">
              <a:srgbClr val="000000">
                <a:alpha val="43000"/>
              </a:srgbClr>
            </a:outerShdw>
          </a:effectLst>
        </p:spPr>
      </p:pic>
      <p:sp>
        <p:nvSpPr>
          <p:cNvPr id="3" name="TextBox 2"/>
          <p:cNvSpPr txBox="1"/>
          <p:nvPr/>
        </p:nvSpPr>
        <p:spPr>
          <a:xfrm>
            <a:off x="2556933" y="171676"/>
            <a:ext cx="6455639" cy="523220"/>
          </a:xfrm>
          <a:prstGeom prst="rect">
            <a:avLst/>
          </a:prstGeom>
          <a:noFill/>
        </p:spPr>
        <p:txBody>
          <a:bodyPr wrap="none" rtlCol="0">
            <a:spAutoFit/>
          </a:bodyPr>
          <a:lstStyle/>
          <a:p>
            <a:r>
              <a:rPr lang="en-US" sz="2800" dirty="0" smtClean="0">
                <a:solidFill>
                  <a:srgbClr val="FFFF00"/>
                </a:solidFill>
                <a:effectLst>
                  <a:outerShdw blurRad="66675" dist="63500" dir="2700000" algn="tl" rotWithShape="0">
                    <a:srgbClr val="000000"/>
                  </a:outerShdw>
                </a:effectLst>
              </a:rPr>
              <a:t>Cheap, Reliable, Multi-function Connectors</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647580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254078" y="3866251"/>
            <a:ext cx="6400800" cy="1752600"/>
          </a:xfrm>
        </p:spPr>
        <p:txBody>
          <a:bodyPr/>
          <a:lstStyle/>
          <a:p>
            <a:endParaRPr lang="en-US"/>
          </a:p>
        </p:txBody>
      </p:sp>
      <p:pic>
        <p:nvPicPr>
          <p:cNvPr id="6" name="Picture 5" descr="SWFOCE TEST SECTION ASSY.JPG"/>
          <p:cNvPicPr>
            <a:picLocks noChangeAspect="1"/>
          </p:cNvPicPr>
          <p:nvPr/>
        </p:nvPicPr>
        <p:blipFill>
          <a:blip r:embed="rId2" cstate="print"/>
          <a:stretch>
            <a:fillRect/>
          </a:stretch>
        </p:blipFill>
        <p:spPr>
          <a:xfrm>
            <a:off x="1072516" y="1063633"/>
            <a:ext cx="7221123" cy="4889688"/>
          </a:xfrm>
          <a:prstGeom prst="rect">
            <a:avLst/>
          </a:prstGeom>
          <a:effectLst>
            <a:outerShdw blurRad="177800" dist="165100" dir="2700000" algn="tl" rotWithShape="0">
              <a:srgbClr val="000000">
                <a:alpha val="43000"/>
              </a:srgbClr>
            </a:outerShdw>
          </a:effectLst>
        </p:spPr>
      </p:pic>
      <p:sp>
        <p:nvSpPr>
          <p:cNvPr id="7" name="TextBox 6"/>
          <p:cNvSpPr txBox="1"/>
          <p:nvPr/>
        </p:nvSpPr>
        <p:spPr>
          <a:xfrm>
            <a:off x="2397078" y="5237851"/>
            <a:ext cx="1442767" cy="646331"/>
          </a:xfrm>
          <a:prstGeom prst="rect">
            <a:avLst/>
          </a:prstGeom>
          <a:noFill/>
        </p:spPr>
        <p:txBody>
          <a:bodyPr wrap="none" rtlCol="0">
            <a:spAutoFit/>
          </a:bodyPr>
          <a:lstStyle/>
          <a:p>
            <a:r>
              <a:rPr lang="en-US" dirty="0" smtClean="0"/>
              <a:t>Flexible Duct </a:t>
            </a:r>
          </a:p>
          <a:p>
            <a:r>
              <a:rPr lang="en-US" dirty="0"/>
              <a:t> </a:t>
            </a:r>
            <a:r>
              <a:rPr lang="en-US" dirty="0" smtClean="0"/>
              <a:t>   Sections</a:t>
            </a:r>
            <a:endParaRPr lang="en-US" dirty="0"/>
          </a:p>
        </p:txBody>
      </p:sp>
      <p:sp>
        <p:nvSpPr>
          <p:cNvPr id="8" name="TextBox 7"/>
          <p:cNvSpPr txBox="1"/>
          <p:nvPr/>
        </p:nvSpPr>
        <p:spPr>
          <a:xfrm>
            <a:off x="1135545" y="3543085"/>
            <a:ext cx="2161469" cy="646331"/>
          </a:xfrm>
          <a:prstGeom prst="rect">
            <a:avLst/>
          </a:prstGeom>
          <a:noFill/>
        </p:spPr>
        <p:txBody>
          <a:bodyPr wrap="none" rtlCol="0">
            <a:spAutoFit/>
          </a:bodyPr>
          <a:lstStyle/>
          <a:p>
            <a:r>
              <a:rPr lang="en-US" dirty="0" smtClean="0"/>
              <a:t>CO</a:t>
            </a:r>
            <a:r>
              <a:rPr lang="en-US" sz="1200" dirty="0" smtClean="0"/>
              <a:t>2 </a:t>
            </a:r>
            <a:r>
              <a:rPr lang="en-US" dirty="0" smtClean="0"/>
              <a:t>/ Seawater Inlets</a:t>
            </a:r>
          </a:p>
          <a:p>
            <a:r>
              <a:rPr lang="en-US" dirty="0" smtClean="0"/>
              <a:t>       (Bi-directional)</a:t>
            </a:r>
            <a:endParaRPr lang="en-US" dirty="0"/>
          </a:p>
        </p:txBody>
      </p:sp>
      <p:sp>
        <p:nvSpPr>
          <p:cNvPr id="9" name="TextBox 8"/>
          <p:cNvSpPr txBox="1"/>
          <p:nvPr/>
        </p:nvSpPr>
        <p:spPr>
          <a:xfrm>
            <a:off x="2397078" y="2418451"/>
            <a:ext cx="1859676" cy="646331"/>
          </a:xfrm>
          <a:prstGeom prst="rect">
            <a:avLst/>
          </a:prstGeom>
          <a:noFill/>
        </p:spPr>
        <p:txBody>
          <a:bodyPr wrap="none" rtlCol="0">
            <a:spAutoFit/>
          </a:bodyPr>
          <a:lstStyle/>
          <a:p>
            <a:r>
              <a:rPr lang="en-US" dirty="0" smtClean="0"/>
              <a:t>  Test Enclosure </a:t>
            </a:r>
          </a:p>
          <a:p>
            <a:r>
              <a:rPr lang="en-US" dirty="0" smtClean="0"/>
              <a:t>w/Access Hatches</a:t>
            </a:r>
            <a:endParaRPr lang="en-US" dirty="0"/>
          </a:p>
        </p:txBody>
      </p:sp>
      <p:sp>
        <p:nvSpPr>
          <p:cNvPr id="10" name="TextBox 9"/>
          <p:cNvSpPr txBox="1"/>
          <p:nvPr/>
        </p:nvSpPr>
        <p:spPr>
          <a:xfrm>
            <a:off x="3997278" y="4704451"/>
            <a:ext cx="1643824" cy="646331"/>
          </a:xfrm>
          <a:prstGeom prst="rect">
            <a:avLst/>
          </a:prstGeom>
          <a:noFill/>
        </p:spPr>
        <p:txBody>
          <a:bodyPr wrap="none" rtlCol="0">
            <a:spAutoFit/>
          </a:bodyPr>
          <a:lstStyle/>
          <a:p>
            <a:r>
              <a:rPr lang="en-US" dirty="0" smtClean="0"/>
              <a:t>Duct  Weighted</a:t>
            </a:r>
          </a:p>
          <a:p>
            <a:r>
              <a:rPr lang="en-US" dirty="0" smtClean="0"/>
              <a:t>Support Blocks</a:t>
            </a:r>
            <a:endParaRPr lang="en-US" dirty="0"/>
          </a:p>
        </p:txBody>
      </p:sp>
      <p:sp>
        <p:nvSpPr>
          <p:cNvPr id="11" name="TextBox 10"/>
          <p:cNvSpPr txBox="1"/>
          <p:nvPr/>
        </p:nvSpPr>
        <p:spPr>
          <a:xfrm>
            <a:off x="6130878" y="3256651"/>
            <a:ext cx="1005403" cy="369332"/>
          </a:xfrm>
          <a:prstGeom prst="rect">
            <a:avLst/>
          </a:prstGeom>
          <a:noFill/>
        </p:spPr>
        <p:txBody>
          <a:bodyPr wrap="none" rtlCol="0">
            <a:spAutoFit/>
          </a:bodyPr>
          <a:lstStyle/>
          <a:p>
            <a:r>
              <a:rPr lang="en-US" dirty="0" smtClean="0"/>
              <a:t> Anchors</a:t>
            </a:r>
            <a:endParaRPr lang="en-US" dirty="0"/>
          </a:p>
        </p:txBody>
      </p:sp>
      <p:sp>
        <p:nvSpPr>
          <p:cNvPr id="12" name="TextBox 11"/>
          <p:cNvSpPr txBox="1"/>
          <p:nvPr/>
        </p:nvSpPr>
        <p:spPr>
          <a:xfrm>
            <a:off x="5521278" y="4094851"/>
            <a:ext cx="1403141" cy="646331"/>
          </a:xfrm>
          <a:prstGeom prst="rect">
            <a:avLst/>
          </a:prstGeom>
          <a:noFill/>
        </p:spPr>
        <p:txBody>
          <a:bodyPr wrap="none" rtlCol="0">
            <a:spAutoFit/>
          </a:bodyPr>
          <a:lstStyle/>
          <a:p>
            <a:r>
              <a:rPr lang="en-US" dirty="0" smtClean="0"/>
              <a:t>Conformable</a:t>
            </a:r>
          </a:p>
          <a:p>
            <a:r>
              <a:rPr lang="en-US" dirty="0" smtClean="0"/>
              <a:t>Sealing Skirt</a:t>
            </a:r>
            <a:endParaRPr lang="en-US" dirty="0"/>
          </a:p>
        </p:txBody>
      </p:sp>
      <p:sp>
        <p:nvSpPr>
          <p:cNvPr id="45" name="TextBox 44"/>
          <p:cNvSpPr txBox="1"/>
          <p:nvPr/>
        </p:nvSpPr>
        <p:spPr>
          <a:xfrm>
            <a:off x="4683078" y="1961251"/>
            <a:ext cx="987771" cy="646331"/>
          </a:xfrm>
          <a:prstGeom prst="rect">
            <a:avLst/>
          </a:prstGeom>
          <a:noFill/>
        </p:spPr>
        <p:txBody>
          <a:bodyPr wrap="none" rtlCol="0">
            <a:spAutoFit/>
          </a:bodyPr>
          <a:lstStyle/>
          <a:p>
            <a:r>
              <a:rPr lang="en-US" dirty="0" smtClean="0"/>
              <a:t>Support </a:t>
            </a:r>
          </a:p>
          <a:p>
            <a:r>
              <a:rPr lang="en-US" dirty="0" smtClean="0"/>
              <a:t>  Frame</a:t>
            </a:r>
            <a:endParaRPr lang="en-US" dirty="0"/>
          </a:p>
        </p:txBody>
      </p:sp>
      <p:sp>
        <p:nvSpPr>
          <p:cNvPr id="2" name="TextBox 1"/>
          <p:cNvSpPr txBox="1"/>
          <p:nvPr/>
        </p:nvSpPr>
        <p:spPr>
          <a:xfrm>
            <a:off x="2890964" y="226999"/>
            <a:ext cx="4368704" cy="523220"/>
          </a:xfrm>
          <a:prstGeom prst="rect">
            <a:avLst/>
          </a:prstGeom>
          <a:noFill/>
        </p:spPr>
        <p:txBody>
          <a:bodyPr wrap="none" rtlCol="0">
            <a:spAutoFit/>
          </a:bodyPr>
          <a:lstStyle/>
          <a:p>
            <a:r>
              <a:rPr lang="en-US" sz="2800" dirty="0" smtClean="0">
                <a:solidFill>
                  <a:srgbClr val="FFFF00"/>
                </a:solidFill>
                <a:effectLst>
                  <a:outerShdw blurRad="66675" dist="63500" dir="2700000" algn="tl" rotWithShape="0">
                    <a:srgbClr val="000000"/>
                  </a:outerShdw>
                </a:effectLst>
              </a:rPr>
              <a:t>Winter Test </a:t>
            </a:r>
            <a:r>
              <a:rPr lang="en-US" sz="2800" dirty="0" err="1" smtClean="0">
                <a:solidFill>
                  <a:srgbClr val="FFFF00"/>
                </a:solidFill>
                <a:effectLst>
                  <a:outerShdw blurRad="66675" dist="63500" dir="2700000" algn="tl" rotWithShape="0">
                    <a:srgbClr val="000000"/>
                  </a:outerShdw>
                </a:effectLst>
              </a:rPr>
              <a:t>xFOCE</a:t>
            </a:r>
            <a:r>
              <a:rPr lang="en-US" sz="2800" dirty="0">
                <a:solidFill>
                  <a:srgbClr val="FFFF00"/>
                </a:solidFill>
                <a:effectLst>
                  <a:outerShdw blurRad="66675" dist="63500" dir="2700000" algn="tl" rotWithShape="0">
                    <a:srgbClr val="000000"/>
                  </a:outerShdw>
                </a:effectLst>
              </a:rPr>
              <a:t> </a:t>
            </a:r>
            <a:r>
              <a:rPr lang="en-US" sz="2800" dirty="0" smtClean="0">
                <a:solidFill>
                  <a:srgbClr val="FFFF00"/>
                </a:solidFill>
                <a:effectLst>
                  <a:outerShdw blurRad="66675" dist="63500" dir="2700000" algn="tl" rotWithShape="0">
                    <a:srgbClr val="000000"/>
                  </a:outerShdw>
                </a:effectLst>
              </a:rPr>
              <a:t>/ </a:t>
            </a:r>
            <a:r>
              <a:rPr lang="en-US" sz="2800" dirty="0" err="1" smtClean="0">
                <a:solidFill>
                  <a:srgbClr val="FFFF00"/>
                </a:solidFill>
                <a:effectLst>
                  <a:outerShdw blurRad="66675" dist="63500" dir="2700000" algn="tl" rotWithShape="0">
                    <a:srgbClr val="000000"/>
                  </a:outerShdw>
                </a:effectLst>
              </a:rPr>
              <a:t>swFOCE</a:t>
            </a:r>
            <a:r>
              <a:rPr lang="en-US" sz="2800" dirty="0" smtClean="0">
                <a:solidFill>
                  <a:srgbClr val="FFFF00"/>
                </a:solidFill>
                <a:effectLst>
                  <a:outerShdw blurRad="66675" dist="63500" dir="2700000" algn="tl" rotWithShape="0">
                    <a:srgbClr val="000000"/>
                  </a:outerShdw>
                </a:effectLst>
              </a:rPr>
              <a:t> </a:t>
            </a:r>
            <a:endParaRPr lang="en-US" sz="2800" dirty="0">
              <a:solidFill>
                <a:srgbClr val="FFFF00"/>
              </a:solidFill>
              <a:effectLst>
                <a:outerShdw blurRad="66675" dist="63500" dir="2700000" algn="tl" rotWithShape="0">
                  <a:srgbClr val="000000"/>
                </a:outerShdw>
              </a:effectLst>
            </a:endParaRPr>
          </a:p>
        </p:txBody>
      </p:sp>
      <p:sp>
        <p:nvSpPr>
          <p:cNvPr id="24" name="TextBox 23"/>
          <p:cNvSpPr txBox="1"/>
          <p:nvPr/>
        </p:nvSpPr>
        <p:spPr>
          <a:xfrm>
            <a:off x="7121478" y="2570851"/>
            <a:ext cx="1211239" cy="646331"/>
          </a:xfrm>
          <a:prstGeom prst="rect">
            <a:avLst/>
          </a:prstGeom>
          <a:noFill/>
        </p:spPr>
        <p:txBody>
          <a:bodyPr wrap="none" rtlCol="0">
            <a:spAutoFit/>
          </a:bodyPr>
          <a:lstStyle/>
          <a:p>
            <a:r>
              <a:rPr lang="en-US" dirty="0" smtClean="0"/>
              <a:t>Critter </a:t>
            </a:r>
          </a:p>
          <a:p>
            <a:r>
              <a:rPr lang="en-US" dirty="0" smtClean="0"/>
              <a:t>Prevention</a:t>
            </a:r>
            <a:endParaRPr lang="en-US" dirty="0"/>
          </a:p>
        </p:txBody>
      </p:sp>
      <p:cxnSp>
        <p:nvCxnSpPr>
          <p:cNvPr id="13" name="Straight Arrow Connector 12"/>
          <p:cNvCxnSpPr>
            <a:stCxn id="45" idx="2"/>
          </p:cNvCxnSpPr>
          <p:nvPr/>
        </p:nvCxnSpPr>
        <p:spPr>
          <a:xfrm flipH="1">
            <a:off x="4835478" y="2607582"/>
            <a:ext cx="341486" cy="49666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576764" y="3028051"/>
            <a:ext cx="877714"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1863678" y="4247251"/>
            <a:ext cx="8382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H="1" flipV="1">
            <a:off x="6969078" y="2418451"/>
            <a:ext cx="189086"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5216478" y="3485251"/>
            <a:ext cx="1027286"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H="1" flipV="1">
            <a:off x="4835478" y="4094851"/>
            <a:ext cx="722486"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flipH="1" flipV="1">
            <a:off x="3692478" y="4323451"/>
            <a:ext cx="341486"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H="1" flipV="1">
            <a:off x="2778078" y="4780651"/>
            <a:ext cx="112886"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1406478" y="1046851"/>
            <a:ext cx="6324600" cy="1200329"/>
          </a:xfrm>
          <a:prstGeom prst="rect">
            <a:avLst/>
          </a:prstGeom>
          <a:noFill/>
        </p:spPr>
        <p:txBody>
          <a:bodyPr wrap="square" rtlCol="0">
            <a:spAutoFit/>
          </a:bodyPr>
          <a:lstStyle/>
          <a:p>
            <a:r>
              <a:rPr lang="en-US" b="1" i="1" dirty="0">
                <a:solidFill>
                  <a:srgbClr val="0000FF"/>
                </a:solidFill>
              </a:rPr>
              <a:t>Target</a:t>
            </a:r>
            <a:r>
              <a:rPr lang="en-US" dirty="0">
                <a:solidFill>
                  <a:srgbClr val="0000FF"/>
                </a:solidFill>
              </a:rPr>
              <a:t> – </a:t>
            </a:r>
            <a:r>
              <a:rPr lang="en-US" dirty="0" smtClean="0">
                <a:solidFill>
                  <a:srgbClr val="0000FF"/>
                </a:solidFill>
              </a:rPr>
              <a:t> Develop a FOCE technology that a Biology </a:t>
            </a:r>
            <a:r>
              <a:rPr lang="en-US" dirty="0">
                <a:solidFill>
                  <a:srgbClr val="0000FF"/>
                </a:solidFill>
              </a:rPr>
              <a:t>Lab with 1 to 2 grad students and access to </a:t>
            </a:r>
            <a:r>
              <a:rPr lang="en-US" dirty="0" smtClean="0">
                <a:solidFill>
                  <a:srgbClr val="0000FF"/>
                </a:solidFill>
              </a:rPr>
              <a:t>a </a:t>
            </a:r>
            <a:r>
              <a:rPr lang="en-US" dirty="0">
                <a:solidFill>
                  <a:srgbClr val="0000FF"/>
                </a:solidFill>
              </a:rPr>
              <a:t>decent technician </a:t>
            </a:r>
            <a:r>
              <a:rPr lang="en-US" dirty="0" smtClean="0">
                <a:solidFill>
                  <a:srgbClr val="0000FF"/>
                </a:solidFill>
              </a:rPr>
              <a:t>could </a:t>
            </a:r>
            <a:r>
              <a:rPr lang="en-US" dirty="0">
                <a:solidFill>
                  <a:srgbClr val="0000FF"/>
                </a:solidFill>
              </a:rPr>
              <a:t>be up and running in 6 </a:t>
            </a:r>
            <a:r>
              <a:rPr lang="en-US" dirty="0" smtClean="0">
                <a:solidFill>
                  <a:srgbClr val="0000FF"/>
                </a:solidFill>
              </a:rPr>
              <a:t>months. </a:t>
            </a:r>
            <a:r>
              <a:rPr lang="en-US" i="1" u="sng" dirty="0" smtClean="0">
                <a:solidFill>
                  <a:srgbClr val="0000FF"/>
                </a:solidFill>
              </a:rPr>
              <a:t>The dollar target is in trade studies now. </a:t>
            </a:r>
            <a:endParaRPr lang="en-US" i="1" u="sng" dirty="0">
              <a:solidFill>
                <a:srgbClr val="0000FF"/>
              </a:solidFill>
            </a:endParaRPr>
          </a:p>
          <a:p>
            <a:endParaRPr lang="en-US" dirty="0"/>
          </a:p>
        </p:txBody>
      </p:sp>
      <p:pic>
        <p:nvPicPr>
          <p:cNvPr id="37" name="Picture 36" descr="3620.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478" y="4965508"/>
            <a:ext cx="1099103" cy="774868"/>
          </a:xfrm>
          <a:prstGeom prst="rect">
            <a:avLst/>
          </a:prstGeom>
        </p:spPr>
      </p:pic>
      <p:pic>
        <p:nvPicPr>
          <p:cNvPr id="44" name="Picture 43" descr="pipeSaddl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8324" y="4498235"/>
            <a:ext cx="1224646" cy="1242141"/>
          </a:xfrm>
          <a:prstGeom prst="rect">
            <a:avLst/>
          </a:prstGeom>
        </p:spPr>
      </p:pic>
      <p:sp>
        <p:nvSpPr>
          <p:cNvPr id="46" name="TextBox 45"/>
          <p:cNvSpPr txBox="1"/>
          <p:nvPr/>
        </p:nvSpPr>
        <p:spPr>
          <a:xfrm>
            <a:off x="6283278" y="3485251"/>
            <a:ext cx="1034120" cy="307777"/>
          </a:xfrm>
          <a:prstGeom prst="rect">
            <a:avLst/>
          </a:prstGeom>
          <a:noFill/>
        </p:spPr>
        <p:txBody>
          <a:bodyPr wrap="none" rtlCol="0">
            <a:spAutoFit/>
          </a:bodyPr>
          <a:lstStyle/>
          <a:p>
            <a:r>
              <a:rPr lang="en-US" sz="1400" i="1" dirty="0" smtClean="0"/>
              <a:t>Bent Rebar</a:t>
            </a:r>
            <a:endParaRPr lang="en-US" sz="1400" i="1" dirty="0"/>
          </a:p>
        </p:txBody>
      </p:sp>
      <p:sp>
        <p:nvSpPr>
          <p:cNvPr id="3" name="TextBox 2"/>
          <p:cNvSpPr txBox="1"/>
          <p:nvPr/>
        </p:nvSpPr>
        <p:spPr>
          <a:xfrm>
            <a:off x="2531908" y="6393934"/>
            <a:ext cx="4441202"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Open bottom – as close to natural as possible</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707393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21125" y="228372"/>
            <a:ext cx="3711272" cy="523220"/>
          </a:xfrm>
          <a:prstGeom prst="rect">
            <a:avLst/>
          </a:prstGeom>
          <a:noFill/>
          <a:effectLst/>
        </p:spPr>
        <p:txBody>
          <a:bodyPr wrap="none" rtlCol="0">
            <a:spAutoFit/>
          </a:bodyPr>
          <a:lstStyle/>
          <a:p>
            <a:pPr algn="ctr"/>
            <a:r>
              <a:rPr lang="en-US" sz="2800" dirty="0" err="1" smtClean="0">
                <a:solidFill>
                  <a:srgbClr val="FFFF00"/>
                </a:solidFill>
                <a:effectLst>
                  <a:outerShdw blurRad="66675" dist="63500" dir="2700000" algn="tl" rotWithShape="0">
                    <a:srgbClr val="000000"/>
                  </a:outerShdw>
                </a:effectLst>
              </a:rPr>
              <a:t>xFOCE</a:t>
            </a:r>
            <a:r>
              <a:rPr lang="en-US" sz="2800" dirty="0">
                <a:solidFill>
                  <a:srgbClr val="FFFF00"/>
                </a:solidFill>
                <a:effectLst>
                  <a:outerShdw blurRad="66675" dist="63500" dir="2700000" algn="tl" rotWithShape="0">
                    <a:srgbClr val="000000"/>
                  </a:outerShdw>
                </a:effectLst>
              </a:rPr>
              <a:t> </a:t>
            </a:r>
            <a:r>
              <a:rPr lang="en-US" sz="2800" dirty="0" smtClean="0">
                <a:solidFill>
                  <a:srgbClr val="FFFF00"/>
                </a:solidFill>
                <a:effectLst>
                  <a:outerShdw blurRad="66675" dist="63500" dir="2700000" algn="tl" rotWithShape="0">
                    <a:srgbClr val="000000"/>
                  </a:outerShdw>
                </a:effectLst>
              </a:rPr>
              <a:t>/ </a:t>
            </a:r>
            <a:r>
              <a:rPr lang="en-US" sz="2800" dirty="0" err="1" smtClean="0">
                <a:solidFill>
                  <a:srgbClr val="FFFF00"/>
                </a:solidFill>
                <a:effectLst>
                  <a:outerShdw blurRad="66675" dist="63500" dir="2700000" algn="tl" rotWithShape="0">
                    <a:srgbClr val="000000"/>
                  </a:outerShdw>
                </a:effectLst>
              </a:rPr>
              <a:t>swFOCE</a:t>
            </a:r>
            <a:r>
              <a:rPr lang="en-US" sz="2800" dirty="0" smtClean="0">
                <a:solidFill>
                  <a:srgbClr val="FFFF00"/>
                </a:solidFill>
                <a:effectLst>
                  <a:outerShdw blurRad="66675" dist="63500" dir="2700000" algn="tl" rotWithShape="0">
                    <a:srgbClr val="000000"/>
                  </a:outerShdw>
                </a:effectLst>
              </a:rPr>
              <a:t> Testing</a:t>
            </a:r>
          </a:p>
        </p:txBody>
      </p:sp>
      <p:pic>
        <p:nvPicPr>
          <p:cNvPr id="5" name="Picture 4" descr="IMG_013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695" y="3045061"/>
            <a:ext cx="4133431" cy="3100073"/>
          </a:xfrm>
          <a:prstGeom prst="rect">
            <a:avLst/>
          </a:prstGeom>
          <a:effectLst>
            <a:outerShdw blurRad="177800" dist="165100" dir="2700000" algn="tl" rotWithShape="0">
              <a:srgbClr val="000000">
                <a:alpha val="43000"/>
              </a:srgbClr>
            </a:outerShdw>
          </a:effectLst>
        </p:spPr>
      </p:pic>
      <p:pic>
        <p:nvPicPr>
          <p:cNvPr id="6" name="Picture 5" descr="IMG_013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414" y="1166603"/>
            <a:ext cx="4280886" cy="3210664"/>
          </a:xfrm>
          <a:prstGeom prst="rect">
            <a:avLst/>
          </a:prstGeom>
          <a:effectLst>
            <a:outerShdw blurRad="177800" dist="165100" dir="2700000" algn="tl" rotWithShape="0">
              <a:srgbClr val="000000">
                <a:alpha val="43000"/>
              </a:srgbClr>
            </a:outerShdw>
          </a:effectLst>
        </p:spPr>
      </p:pic>
      <p:sp>
        <p:nvSpPr>
          <p:cNvPr id="2" name="TextBox 1"/>
          <p:cNvSpPr txBox="1"/>
          <p:nvPr/>
        </p:nvSpPr>
        <p:spPr>
          <a:xfrm>
            <a:off x="5347062" y="930658"/>
            <a:ext cx="2937064" cy="2031325"/>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We’ve tested a couple configurations to develop methods for control of erosion, minimizing burrowing animals, periods for maintenance and to minimize costs. </a:t>
            </a:r>
            <a:endParaRPr lang="en-US" dirty="0">
              <a:solidFill>
                <a:srgbClr val="FFFF00"/>
              </a:solidFill>
              <a:effectLst>
                <a:outerShdw blurRad="66675" dist="63500" dir="2700000" algn="tl" rotWithShape="0">
                  <a:srgbClr val="000000"/>
                </a:outerShdw>
              </a:effectLst>
            </a:endParaRPr>
          </a:p>
        </p:txBody>
      </p:sp>
      <p:sp>
        <p:nvSpPr>
          <p:cNvPr id="7" name="TextBox 6"/>
          <p:cNvSpPr txBox="1"/>
          <p:nvPr/>
        </p:nvSpPr>
        <p:spPr>
          <a:xfrm>
            <a:off x="905933" y="4614334"/>
            <a:ext cx="2937064" cy="1754327"/>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We’re on our third test set because we happen to have some time, but the latest protocol has shown to be very robust in very rough shallow waters (40 feet). </a:t>
            </a:r>
            <a:endParaRPr lang="en-US"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19957224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64656" y="277231"/>
            <a:ext cx="6009603"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Getting </a:t>
            </a:r>
            <a:r>
              <a:rPr lang="en-US" sz="2800" dirty="0" err="1" smtClean="0">
                <a:solidFill>
                  <a:srgbClr val="FFFF00"/>
                </a:solidFill>
                <a:effectLst>
                  <a:outerShdw blurRad="66675" dist="63500" dir="2700000" algn="tl" rotWithShape="0">
                    <a:srgbClr val="000000"/>
                  </a:outerShdw>
                </a:effectLst>
              </a:rPr>
              <a:t>xFOCE</a:t>
            </a:r>
            <a:r>
              <a:rPr lang="en-US" sz="2800" dirty="0" smtClean="0">
                <a:solidFill>
                  <a:srgbClr val="FFFF00"/>
                </a:solidFill>
                <a:effectLst>
                  <a:outerShdw blurRad="66675" dist="63500" dir="2700000" algn="tl" rotWithShape="0">
                    <a:srgbClr val="000000"/>
                  </a:outerShdw>
                </a:effectLst>
              </a:rPr>
              <a:t> into the hands of Science </a:t>
            </a:r>
          </a:p>
        </p:txBody>
      </p:sp>
      <p:sp>
        <p:nvSpPr>
          <p:cNvPr id="2" name="TextBox 1"/>
          <p:cNvSpPr txBox="1"/>
          <p:nvPr/>
        </p:nvSpPr>
        <p:spPr>
          <a:xfrm>
            <a:off x="1617134" y="5757333"/>
            <a:ext cx="5930567"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First: Create a resource for the general public and researchers</a:t>
            </a:r>
            <a:endParaRPr lang="en-US" dirty="0">
              <a:solidFill>
                <a:srgbClr val="FFFF00"/>
              </a:solidFill>
              <a:effectLst>
                <a:outerShdw blurRad="66675" dist="63500" dir="2700000" algn="tl" rotWithShape="0">
                  <a:srgbClr val="000000"/>
                </a:outerShdw>
              </a:effectLst>
            </a:endParaRPr>
          </a:p>
        </p:txBody>
      </p:sp>
      <p:sp>
        <p:nvSpPr>
          <p:cNvPr id="3" name="TextBox 2"/>
          <p:cNvSpPr txBox="1"/>
          <p:nvPr/>
        </p:nvSpPr>
        <p:spPr>
          <a:xfrm>
            <a:off x="1405467" y="6126665"/>
            <a:ext cx="6364956"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Second: Create an identity that can be recognized – i.e. </a:t>
            </a:r>
            <a:r>
              <a:rPr lang="en-US" dirty="0" err="1" smtClean="0">
                <a:solidFill>
                  <a:srgbClr val="FFFF00"/>
                </a:solidFill>
                <a:effectLst>
                  <a:outerShdw blurRad="66675" dist="63500" dir="2700000" algn="tl" rotWithShape="0">
                    <a:srgbClr val="000000"/>
                  </a:outerShdw>
                </a:effectLst>
              </a:rPr>
              <a:t>xFOCE.org</a:t>
            </a:r>
            <a:r>
              <a:rPr lang="en-US" dirty="0" smtClean="0">
                <a:solidFill>
                  <a:srgbClr val="FFFF00"/>
                </a:solidFill>
                <a:effectLst>
                  <a:outerShdw blurRad="66675" dist="63500" dir="2700000" algn="tl" rotWithShape="0">
                    <a:srgbClr val="000000"/>
                  </a:outerShdw>
                </a:effectLst>
              </a:rPr>
              <a:t> </a:t>
            </a:r>
            <a:endParaRPr lang="en-US" dirty="0">
              <a:solidFill>
                <a:srgbClr val="FFFF00"/>
              </a:solidFill>
              <a:effectLst>
                <a:outerShdw blurRad="66675" dist="63500" dir="2700000" algn="tl" rotWithShape="0">
                  <a:srgbClr val="000000"/>
                </a:outerShdw>
              </a:effectLst>
            </a:endParaRPr>
          </a:p>
        </p:txBody>
      </p:sp>
      <p:pic>
        <p:nvPicPr>
          <p:cNvPr id="5" name="Picture 4" descr="Screen Shot 2012-12-16 at 5.44.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393" y="1270000"/>
            <a:ext cx="4018488" cy="4394200"/>
          </a:xfrm>
          <a:prstGeom prst="rect">
            <a:avLst/>
          </a:prstGeom>
          <a:effectLst>
            <a:outerShdw blurRad="177800" dist="165100" dir="2700000" algn="tl" rotWithShape="0">
              <a:srgbClr val="000000">
                <a:alpha val="43000"/>
              </a:srgbClr>
            </a:outerShdw>
          </a:effectLst>
        </p:spPr>
      </p:pic>
      <p:pic>
        <p:nvPicPr>
          <p:cNvPr id="9" name="Picture 8" descr="Screen Shot 2012-12-16 at 5.44.4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266" y="1270000"/>
            <a:ext cx="4014672" cy="4398397"/>
          </a:xfrm>
          <a:prstGeom prst="rect">
            <a:avLst/>
          </a:prstGeom>
          <a:effectLst>
            <a:outerShdw blurRad="177800" dist="165100" dir="2700000" algn="tl" rotWithShape="0">
              <a:srgbClr val="000000">
                <a:alpha val="43000"/>
              </a:srgbClr>
            </a:outerShdw>
          </a:effectLst>
        </p:spPr>
      </p:pic>
    </p:spTree>
    <p:extLst>
      <p:ext uri="{BB962C8B-B14F-4D97-AF65-F5344CB8AC3E}">
        <p14:creationId xmlns:p14="http://schemas.microsoft.com/office/powerpoint/2010/main" val="42410630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1" y="5655734"/>
            <a:ext cx="5715000" cy="64633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Build a community, give them tools that are useful, offer a reference design for the new folks but more importantly</a:t>
            </a:r>
            <a:endParaRPr lang="en-US" dirty="0">
              <a:solidFill>
                <a:srgbClr val="FFFF00"/>
              </a:solidFill>
              <a:effectLst>
                <a:outerShdw blurRad="66675" dist="63500" dir="2700000" algn="tl" rotWithShape="0">
                  <a:srgbClr val="000000"/>
                </a:outerShdw>
              </a:effectLst>
            </a:endParaRPr>
          </a:p>
        </p:txBody>
      </p:sp>
      <p:sp>
        <p:nvSpPr>
          <p:cNvPr id="6" name="TextBox 5"/>
          <p:cNvSpPr txBox="1"/>
          <p:nvPr/>
        </p:nvSpPr>
        <p:spPr>
          <a:xfrm>
            <a:off x="2864656" y="277231"/>
            <a:ext cx="6009603" cy="523220"/>
          </a:xfrm>
          <a:prstGeom prst="rect">
            <a:avLst/>
          </a:prstGeom>
          <a:noFill/>
          <a:effectLst/>
        </p:spPr>
        <p:txBody>
          <a:bodyPr wrap="none" rtlCol="0">
            <a:spAutoFit/>
          </a:bodyPr>
          <a:lstStyle/>
          <a:p>
            <a:pPr algn="ctr"/>
            <a:r>
              <a:rPr lang="en-US" sz="2800" dirty="0" smtClean="0">
                <a:solidFill>
                  <a:srgbClr val="FFFF00"/>
                </a:solidFill>
                <a:effectLst>
                  <a:outerShdw blurRad="66675" dist="63500" dir="2700000" algn="tl" rotWithShape="0">
                    <a:srgbClr val="000000"/>
                  </a:outerShdw>
                </a:effectLst>
              </a:rPr>
              <a:t>Getting </a:t>
            </a:r>
            <a:r>
              <a:rPr lang="en-US" sz="2800" dirty="0" err="1" smtClean="0">
                <a:solidFill>
                  <a:srgbClr val="FFFF00"/>
                </a:solidFill>
                <a:effectLst>
                  <a:outerShdw blurRad="66675" dist="63500" dir="2700000" algn="tl" rotWithShape="0">
                    <a:srgbClr val="000000"/>
                  </a:outerShdw>
                </a:effectLst>
              </a:rPr>
              <a:t>xFOCE</a:t>
            </a:r>
            <a:r>
              <a:rPr lang="en-US" sz="2800" dirty="0" smtClean="0">
                <a:solidFill>
                  <a:srgbClr val="FFFF00"/>
                </a:solidFill>
                <a:effectLst>
                  <a:outerShdw blurRad="66675" dist="63500" dir="2700000" algn="tl" rotWithShape="0">
                    <a:srgbClr val="000000"/>
                  </a:outerShdw>
                </a:effectLst>
              </a:rPr>
              <a:t> into the hands of Science </a:t>
            </a:r>
          </a:p>
        </p:txBody>
      </p:sp>
      <p:pic>
        <p:nvPicPr>
          <p:cNvPr id="3" name="Picture 2" descr="Screen Shot 2012-12-16 at 5.45.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2509" y="1219200"/>
            <a:ext cx="3961476" cy="4343402"/>
          </a:xfrm>
          <a:prstGeom prst="rect">
            <a:avLst/>
          </a:prstGeom>
          <a:effectLst>
            <a:outerShdw blurRad="177800" dist="165100" dir="2700000" algn="tl" rotWithShape="0">
              <a:srgbClr val="000000">
                <a:alpha val="43000"/>
              </a:srgbClr>
            </a:outerShdw>
          </a:effectLst>
        </p:spPr>
      </p:pic>
      <p:pic>
        <p:nvPicPr>
          <p:cNvPr id="4" name="Picture 3" descr="Screen Shot 2012-12-16 at 5.44.3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833" y="1219200"/>
            <a:ext cx="4316536" cy="4343402"/>
          </a:xfrm>
          <a:prstGeom prst="rect">
            <a:avLst/>
          </a:prstGeom>
          <a:effectLst>
            <a:outerShdw blurRad="177800" dist="165100" dir="2700000" algn="tl" rotWithShape="0">
              <a:srgbClr val="000000">
                <a:alpha val="43000"/>
              </a:srgbClr>
            </a:outerShdw>
          </a:effectLst>
        </p:spPr>
      </p:pic>
    </p:spTree>
    <p:extLst>
      <p:ext uri="{BB962C8B-B14F-4D97-AF65-F5344CB8AC3E}">
        <p14:creationId xmlns:p14="http://schemas.microsoft.com/office/powerpoint/2010/main" val="2225544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 name="Group 193"/>
          <p:cNvGrpSpPr/>
          <p:nvPr/>
        </p:nvGrpSpPr>
        <p:grpSpPr>
          <a:xfrm>
            <a:off x="7746738" y="2987075"/>
            <a:ext cx="834500" cy="1613735"/>
            <a:chOff x="2789765" y="3433232"/>
            <a:chExt cx="1058334" cy="2651455"/>
          </a:xfrm>
        </p:grpSpPr>
        <p:sp>
          <p:nvSpPr>
            <p:cNvPr id="195" name="Oval 194"/>
            <p:cNvSpPr/>
            <p:nvPr/>
          </p:nvSpPr>
          <p:spPr>
            <a:xfrm>
              <a:off x="3208866" y="55004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6" name="Trapezoid 195"/>
            <p:cNvSpPr/>
            <p:nvPr/>
          </p:nvSpPr>
          <p:spPr>
            <a:xfrm>
              <a:off x="2789765" y="5652887"/>
              <a:ext cx="1058334" cy="431800"/>
            </a:xfrm>
            <a:prstGeom prst="trapezoi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7" name="Oval 196"/>
            <p:cNvSpPr/>
            <p:nvPr/>
          </p:nvSpPr>
          <p:spPr>
            <a:xfrm>
              <a:off x="3208866" y="5085620"/>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8" name="Oval 197"/>
            <p:cNvSpPr/>
            <p:nvPr/>
          </p:nvSpPr>
          <p:spPr>
            <a:xfrm>
              <a:off x="3208866" y="46622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9" name="Oval 198"/>
            <p:cNvSpPr/>
            <p:nvPr/>
          </p:nvSpPr>
          <p:spPr>
            <a:xfrm>
              <a:off x="3217332" y="42389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0" name="Oval 199"/>
            <p:cNvSpPr/>
            <p:nvPr/>
          </p:nvSpPr>
          <p:spPr>
            <a:xfrm>
              <a:off x="3225797" y="38325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1" name="Oval 200"/>
            <p:cNvSpPr/>
            <p:nvPr/>
          </p:nvSpPr>
          <p:spPr>
            <a:xfrm>
              <a:off x="3234262" y="3433232"/>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2" name="Straight Connector 201"/>
            <p:cNvCxnSpPr/>
            <p:nvPr/>
          </p:nvCxnSpPr>
          <p:spPr>
            <a:xfrm>
              <a:off x="3318934" y="36745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3318934" y="4059767"/>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p:nvPr/>
          </p:nvCxnSpPr>
          <p:spPr>
            <a:xfrm>
              <a:off x="3314701" y="45000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5" name="Straight Connector 204"/>
            <p:cNvCxnSpPr/>
            <p:nvPr/>
          </p:nvCxnSpPr>
          <p:spPr>
            <a:xfrm>
              <a:off x="3314701" y="4923366"/>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6" name="Straight Connector 205"/>
            <p:cNvCxnSpPr/>
            <p:nvPr/>
          </p:nvCxnSpPr>
          <p:spPr>
            <a:xfrm>
              <a:off x="3310468" y="53382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4206874" y="4034051"/>
            <a:ext cx="918634" cy="135467"/>
            <a:chOff x="5681133" y="2506133"/>
            <a:chExt cx="918634" cy="135467"/>
          </a:xfrm>
        </p:grpSpPr>
        <p:sp>
          <p:nvSpPr>
            <p:cNvPr id="81" name="Rectangle 80"/>
            <p:cNvSpPr/>
            <p:nvPr/>
          </p:nvSpPr>
          <p:spPr>
            <a:xfrm>
              <a:off x="5681133" y="2506133"/>
              <a:ext cx="736600" cy="135467"/>
            </a:xfrm>
            <a:prstGeom prst="rect">
              <a:avLst/>
            </a:prstGeom>
            <a:solidFill>
              <a:schemeClr val="accent3">
                <a:lumMod val="75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6417733" y="2506133"/>
              <a:ext cx="182034" cy="63500"/>
            </a:xfrm>
            <a:prstGeom prst="rect">
              <a:avLst/>
            </a:prstGeom>
            <a:solidFill>
              <a:schemeClr val="accent3">
                <a:lumMod val="75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2" name="Group 91"/>
          <p:cNvGrpSpPr/>
          <p:nvPr/>
        </p:nvGrpSpPr>
        <p:grpSpPr>
          <a:xfrm>
            <a:off x="3335017" y="3559030"/>
            <a:ext cx="2667849" cy="1041781"/>
            <a:chOff x="3335017" y="3559030"/>
            <a:chExt cx="2667849" cy="1041781"/>
          </a:xfrm>
        </p:grpSpPr>
        <p:sp>
          <p:nvSpPr>
            <p:cNvPr id="87" name="Parallelogram 86"/>
            <p:cNvSpPr/>
            <p:nvPr/>
          </p:nvSpPr>
          <p:spPr>
            <a:xfrm>
              <a:off x="4732867" y="3559030"/>
              <a:ext cx="1269999" cy="1039846"/>
            </a:xfrm>
            <a:prstGeom prst="parallelogram">
              <a:avLst>
                <a:gd name="adj" fmla="val 53653"/>
              </a:avLst>
            </a:prstGeom>
            <a:solidFill>
              <a:schemeClr val="tx2">
                <a:lumMod val="40000"/>
                <a:lumOff val="60000"/>
                <a:alpha val="6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Parallelogram 89"/>
            <p:cNvSpPr/>
            <p:nvPr/>
          </p:nvSpPr>
          <p:spPr>
            <a:xfrm flipH="1">
              <a:off x="3335017" y="3560965"/>
              <a:ext cx="1223224" cy="1039846"/>
            </a:xfrm>
            <a:prstGeom prst="parallelogram">
              <a:avLst>
                <a:gd name="adj" fmla="val 53653"/>
              </a:avLst>
            </a:prstGeom>
            <a:solidFill>
              <a:schemeClr val="tx2">
                <a:lumMod val="40000"/>
                <a:lumOff val="60000"/>
                <a:alpha val="6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flipV="1">
              <a:off x="4206874" y="3988912"/>
              <a:ext cx="890059" cy="597948"/>
            </a:xfrm>
            <a:prstGeom prst="trapezoid">
              <a:avLst>
                <a:gd name="adj" fmla="val 54771"/>
              </a:avLst>
            </a:prstGeom>
            <a:solidFill>
              <a:schemeClr val="tx2">
                <a:lumMod val="40000"/>
                <a:lumOff val="6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0" name="Rectangle 49"/>
          <p:cNvSpPr/>
          <p:nvPr/>
        </p:nvSpPr>
        <p:spPr>
          <a:xfrm>
            <a:off x="2235200" y="4005543"/>
            <a:ext cx="101600" cy="607587"/>
          </a:xfrm>
          <a:prstGeom prst="rect">
            <a:avLst/>
          </a:prstGeom>
          <a:solidFill>
            <a:schemeClr val="bg1">
              <a:lumMod val="5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6965950" y="4005543"/>
            <a:ext cx="101600" cy="607587"/>
          </a:xfrm>
          <a:prstGeom prst="rect">
            <a:avLst/>
          </a:prstGeom>
          <a:solidFill>
            <a:schemeClr val="bg1">
              <a:lumMod val="50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a:off x="2184400" y="3559030"/>
            <a:ext cx="1498178" cy="475021"/>
          </a:xfrm>
          <a:prstGeom prst="rect">
            <a:avLst/>
          </a:prstGeom>
          <a:solidFill>
            <a:schemeClr val="tx2">
              <a:lumMod val="40000"/>
              <a:lumOff val="60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5613822" y="3559030"/>
            <a:ext cx="1498178" cy="475021"/>
          </a:xfrm>
          <a:prstGeom prst="rect">
            <a:avLst/>
          </a:prstGeom>
          <a:solidFill>
            <a:schemeClr val="tx2">
              <a:lumMod val="40000"/>
              <a:lumOff val="60000"/>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8" name="Group 37"/>
          <p:cNvGrpSpPr/>
          <p:nvPr/>
        </p:nvGrpSpPr>
        <p:grpSpPr>
          <a:xfrm>
            <a:off x="3397250" y="4403714"/>
            <a:ext cx="152400" cy="180908"/>
            <a:chOff x="1403350" y="4729196"/>
            <a:chExt cx="152400" cy="180908"/>
          </a:xfrm>
          <a:effectLst/>
        </p:grpSpPr>
        <p:cxnSp>
          <p:nvCxnSpPr>
            <p:cNvPr id="39" name="Straight Connector 38"/>
            <p:cNvCxnSpPr/>
            <p:nvPr/>
          </p:nvCxnSpPr>
          <p:spPr>
            <a:xfrm>
              <a:off x="14033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479550" y="4729196"/>
              <a:ext cx="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4795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grpSp>
      <p:grpSp>
        <p:nvGrpSpPr>
          <p:cNvPr id="42" name="Group 41"/>
          <p:cNvGrpSpPr/>
          <p:nvPr/>
        </p:nvGrpSpPr>
        <p:grpSpPr>
          <a:xfrm>
            <a:off x="7410450" y="4419903"/>
            <a:ext cx="152400" cy="180908"/>
            <a:chOff x="1403350" y="4729196"/>
            <a:chExt cx="152400" cy="180908"/>
          </a:xfrm>
          <a:effectLst/>
        </p:grpSpPr>
        <p:cxnSp>
          <p:nvCxnSpPr>
            <p:cNvPr id="43" name="Straight Connector 42"/>
            <p:cNvCxnSpPr/>
            <p:nvPr/>
          </p:nvCxnSpPr>
          <p:spPr>
            <a:xfrm>
              <a:off x="14033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479550" y="4729196"/>
              <a:ext cx="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14795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grpSp>
      <p:grpSp>
        <p:nvGrpSpPr>
          <p:cNvPr id="37" name="Group 36"/>
          <p:cNvGrpSpPr/>
          <p:nvPr/>
        </p:nvGrpSpPr>
        <p:grpSpPr>
          <a:xfrm>
            <a:off x="1125832" y="4432222"/>
            <a:ext cx="152400" cy="180908"/>
            <a:chOff x="1403350" y="4729196"/>
            <a:chExt cx="152400" cy="180908"/>
          </a:xfrm>
          <a:effectLst/>
        </p:grpSpPr>
        <p:cxnSp>
          <p:nvCxnSpPr>
            <p:cNvPr id="32" name="Straight Connector 31"/>
            <p:cNvCxnSpPr/>
            <p:nvPr/>
          </p:nvCxnSpPr>
          <p:spPr>
            <a:xfrm>
              <a:off x="14033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1479550" y="4729196"/>
              <a:ext cx="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1479550" y="4743450"/>
              <a:ext cx="76200" cy="166654"/>
            </a:xfrm>
            <a:prstGeom prst="lin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795676" y="4417968"/>
            <a:ext cx="7783580" cy="1084990"/>
            <a:chOff x="812497" y="4910104"/>
            <a:chExt cx="7783580" cy="1084990"/>
          </a:xfrm>
        </p:grpSpPr>
        <p:sp>
          <p:nvSpPr>
            <p:cNvPr id="28" name="Rectangle 27"/>
            <p:cNvSpPr/>
            <p:nvPr/>
          </p:nvSpPr>
          <p:spPr>
            <a:xfrm>
              <a:off x="812497" y="5059643"/>
              <a:ext cx="7783580" cy="935451"/>
            </a:xfrm>
            <a:prstGeom prst="rect">
              <a:avLst/>
            </a:prstGeom>
            <a:solidFill>
              <a:schemeClr val="bg2">
                <a:lumMod val="75000"/>
              </a:schemeClr>
            </a:solidFill>
            <a:ln>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Soft sediment</a:t>
              </a:r>
              <a:endParaRPr lang="en-US" dirty="0">
                <a:solidFill>
                  <a:schemeClr val="tx1"/>
                </a:solidFill>
              </a:endParaRPr>
            </a:p>
          </p:txBody>
        </p:sp>
        <p:sp>
          <p:nvSpPr>
            <p:cNvPr id="29" name="Freeform 28"/>
            <p:cNvSpPr/>
            <p:nvPr/>
          </p:nvSpPr>
          <p:spPr>
            <a:xfrm>
              <a:off x="812497" y="4910104"/>
              <a:ext cx="7783580" cy="193989"/>
            </a:xfrm>
            <a:custGeom>
              <a:avLst/>
              <a:gdLst>
                <a:gd name="connsiteX0" fmla="*/ 0 w 7797236"/>
                <a:gd name="connsiteY0" fmla="*/ 184366 h 193989"/>
                <a:gd name="connsiteX1" fmla="*/ 471112 w 7797236"/>
                <a:gd name="connsiteY1" fmla="*/ 102428 h 193989"/>
                <a:gd name="connsiteX2" fmla="*/ 614493 w 7797236"/>
                <a:gd name="connsiteY2" fmla="*/ 136569 h 193989"/>
                <a:gd name="connsiteX3" fmla="*/ 1331402 w 7797236"/>
                <a:gd name="connsiteY3" fmla="*/ 136569 h 193989"/>
                <a:gd name="connsiteX4" fmla="*/ 2212176 w 7797236"/>
                <a:gd name="connsiteY4" fmla="*/ 136569 h 193989"/>
                <a:gd name="connsiteX5" fmla="*/ 2369213 w 7797236"/>
                <a:gd name="connsiteY5" fmla="*/ 184366 h 193989"/>
                <a:gd name="connsiteX6" fmla="*/ 3113432 w 7797236"/>
                <a:gd name="connsiteY6" fmla="*/ 6 h 193989"/>
                <a:gd name="connsiteX7" fmla="*/ 4274142 w 7797236"/>
                <a:gd name="connsiteY7" fmla="*/ 177538 h 193989"/>
                <a:gd name="connsiteX8" fmla="*/ 4772564 w 7797236"/>
                <a:gd name="connsiteY8" fmla="*/ 170710 h 193989"/>
                <a:gd name="connsiteX9" fmla="*/ 5632854 w 7797236"/>
                <a:gd name="connsiteY9" fmla="*/ 40975 h 193989"/>
                <a:gd name="connsiteX10" fmla="*/ 5851341 w 7797236"/>
                <a:gd name="connsiteY10" fmla="*/ 143397 h 193989"/>
                <a:gd name="connsiteX11" fmla="*/ 6103966 w 7797236"/>
                <a:gd name="connsiteY11" fmla="*/ 163881 h 193989"/>
                <a:gd name="connsiteX12" fmla="*/ 6390729 w 7797236"/>
                <a:gd name="connsiteY12" fmla="*/ 109256 h 193989"/>
                <a:gd name="connsiteX13" fmla="*/ 6861841 w 7797236"/>
                <a:gd name="connsiteY13" fmla="*/ 116085 h 193989"/>
                <a:gd name="connsiteX14" fmla="*/ 7339780 w 7797236"/>
                <a:gd name="connsiteY14" fmla="*/ 157053 h 193989"/>
                <a:gd name="connsiteX15" fmla="*/ 7797236 w 7797236"/>
                <a:gd name="connsiteY15" fmla="*/ 191194 h 193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97236" h="193989">
                  <a:moveTo>
                    <a:pt x="0" y="184366"/>
                  </a:moveTo>
                  <a:cubicBezTo>
                    <a:pt x="184348" y="147380"/>
                    <a:pt x="368697" y="110394"/>
                    <a:pt x="471112" y="102428"/>
                  </a:cubicBezTo>
                  <a:cubicBezTo>
                    <a:pt x="573527" y="94462"/>
                    <a:pt x="471111" y="130879"/>
                    <a:pt x="614493" y="136569"/>
                  </a:cubicBezTo>
                  <a:cubicBezTo>
                    <a:pt x="757875" y="142259"/>
                    <a:pt x="1331402" y="136569"/>
                    <a:pt x="1331402" y="136569"/>
                  </a:cubicBezTo>
                  <a:cubicBezTo>
                    <a:pt x="1597682" y="136569"/>
                    <a:pt x="2039208" y="128603"/>
                    <a:pt x="2212176" y="136569"/>
                  </a:cubicBezTo>
                  <a:cubicBezTo>
                    <a:pt x="2385144" y="144535"/>
                    <a:pt x="2219004" y="207126"/>
                    <a:pt x="2369213" y="184366"/>
                  </a:cubicBezTo>
                  <a:cubicBezTo>
                    <a:pt x="2519422" y="161606"/>
                    <a:pt x="2795944" y="1144"/>
                    <a:pt x="3113432" y="6"/>
                  </a:cubicBezTo>
                  <a:cubicBezTo>
                    <a:pt x="3430920" y="-1132"/>
                    <a:pt x="3997620" y="149087"/>
                    <a:pt x="4274142" y="177538"/>
                  </a:cubicBezTo>
                  <a:cubicBezTo>
                    <a:pt x="4550664" y="205989"/>
                    <a:pt x="4546112" y="193470"/>
                    <a:pt x="4772564" y="170710"/>
                  </a:cubicBezTo>
                  <a:cubicBezTo>
                    <a:pt x="4999016" y="147950"/>
                    <a:pt x="5453058" y="45527"/>
                    <a:pt x="5632854" y="40975"/>
                  </a:cubicBezTo>
                  <a:cubicBezTo>
                    <a:pt x="5812650" y="36423"/>
                    <a:pt x="5772822" y="122913"/>
                    <a:pt x="5851341" y="143397"/>
                  </a:cubicBezTo>
                  <a:cubicBezTo>
                    <a:pt x="5929860" y="163881"/>
                    <a:pt x="6014068" y="169571"/>
                    <a:pt x="6103966" y="163881"/>
                  </a:cubicBezTo>
                  <a:cubicBezTo>
                    <a:pt x="6193864" y="158191"/>
                    <a:pt x="6264417" y="117222"/>
                    <a:pt x="6390729" y="109256"/>
                  </a:cubicBezTo>
                  <a:cubicBezTo>
                    <a:pt x="6517041" y="101290"/>
                    <a:pt x="6703666" y="108119"/>
                    <a:pt x="6861841" y="116085"/>
                  </a:cubicBezTo>
                  <a:cubicBezTo>
                    <a:pt x="7020016" y="124051"/>
                    <a:pt x="7339780" y="157053"/>
                    <a:pt x="7339780" y="157053"/>
                  </a:cubicBezTo>
                  <a:cubicBezTo>
                    <a:pt x="7495679" y="169571"/>
                    <a:pt x="7695959" y="187780"/>
                    <a:pt x="7797236" y="191194"/>
                  </a:cubicBezTo>
                </a:path>
              </a:pathLst>
            </a:custGeom>
            <a:solidFill>
              <a:schemeClr val="bg2">
                <a:lumMod val="75000"/>
              </a:schemeClr>
            </a:solidFill>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53" name="Straight Arrow Connector 52"/>
          <p:cNvCxnSpPr/>
          <p:nvPr/>
        </p:nvCxnSpPr>
        <p:spPr>
          <a:xfrm flipV="1">
            <a:off x="1070654" y="1096354"/>
            <a:ext cx="0" cy="115993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a:off x="1078886" y="3651927"/>
            <a:ext cx="12700" cy="91844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444389" y="2684458"/>
            <a:ext cx="1075648"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6 to 30 m</a:t>
            </a:r>
            <a:endParaRPr lang="en-US" dirty="0">
              <a:solidFill>
                <a:srgbClr val="FFFF00"/>
              </a:solidFill>
              <a:effectLst>
                <a:outerShdw blurRad="66675" dist="63500" dir="2700000" algn="tl" rotWithShape="0">
                  <a:srgbClr val="000000"/>
                </a:outerShdw>
              </a:effectLst>
            </a:endParaRPr>
          </a:p>
        </p:txBody>
      </p:sp>
      <p:sp>
        <p:nvSpPr>
          <p:cNvPr id="60" name="TextBox 59"/>
          <p:cNvSpPr txBox="1"/>
          <p:nvPr/>
        </p:nvSpPr>
        <p:spPr>
          <a:xfrm>
            <a:off x="1260319" y="3492113"/>
            <a:ext cx="974881" cy="646331"/>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Support leg</a:t>
            </a:r>
            <a:endParaRPr lang="en-US" dirty="0">
              <a:solidFill>
                <a:srgbClr val="FFFF00"/>
              </a:solidFill>
              <a:effectLst>
                <a:outerShdw blurRad="66675" dist="63500" dir="2700000" algn="tl" rotWithShape="0">
                  <a:srgbClr val="000000"/>
                </a:outerShdw>
              </a:effectLst>
            </a:endParaRPr>
          </a:p>
        </p:txBody>
      </p:sp>
      <p:sp>
        <p:nvSpPr>
          <p:cNvPr id="61" name="Rectangle 60"/>
          <p:cNvSpPr/>
          <p:nvPr/>
        </p:nvSpPr>
        <p:spPr>
          <a:xfrm>
            <a:off x="3441278" y="3197080"/>
            <a:ext cx="102022" cy="361950"/>
          </a:xfrm>
          <a:prstGeom prst="rect">
            <a:avLst/>
          </a:prstGeom>
          <a:solidFill>
            <a:schemeClr val="accent6">
              <a:lumMod val="75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3" name="Straight Connector 62"/>
          <p:cNvCxnSpPr>
            <a:stCxn id="61" idx="2"/>
          </p:cNvCxnSpPr>
          <p:nvPr/>
        </p:nvCxnSpPr>
        <p:spPr>
          <a:xfrm>
            <a:off x="3492289" y="3559030"/>
            <a:ext cx="6561" cy="16510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64" name="Rectangle 63"/>
          <p:cNvSpPr/>
          <p:nvPr/>
        </p:nvSpPr>
        <p:spPr>
          <a:xfrm>
            <a:off x="5739978" y="3197080"/>
            <a:ext cx="102022" cy="361950"/>
          </a:xfrm>
          <a:prstGeom prst="rect">
            <a:avLst/>
          </a:prstGeom>
          <a:solidFill>
            <a:schemeClr val="accent6">
              <a:lumMod val="75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5" name="Straight Connector 64"/>
          <p:cNvCxnSpPr>
            <a:stCxn id="64" idx="2"/>
          </p:cNvCxnSpPr>
          <p:nvPr/>
        </p:nvCxnSpPr>
        <p:spPr>
          <a:xfrm>
            <a:off x="5790989" y="3559030"/>
            <a:ext cx="6561" cy="16510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grpSp>
        <p:nvGrpSpPr>
          <p:cNvPr id="68" name="Group 67"/>
          <p:cNvGrpSpPr/>
          <p:nvPr/>
        </p:nvGrpSpPr>
        <p:grpSpPr>
          <a:xfrm>
            <a:off x="2279650" y="3311380"/>
            <a:ext cx="508000" cy="247650"/>
            <a:chOff x="3879850" y="1346200"/>
            <a:chExt cx="717550" cy="349250"/>
          </a:xfrm>
          <a:effectLst/>
        </p:grpSpPr>
        <p:sp>
          <p:nvSpPr>
            <p:cNvPr id="66" name="Trapezoid 65"/>
            <p:cNvSpPr/>
            <p:nvPr/>
          </p:nvSpPr>
          <p:spPr>
            <a:xfrm>
              <a:off x="3879850" y="1346200"/>
              <a:ext cx="717550" cy="127000"/>
            </a:xfrm>
            <a:prstGeom prst="trapezoid">
              <a:avLst>
                <a:gd name="adj" fmla="val 190319"/>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3879850" y="1473200"/>
              <a:ext cx="717550" cy="222250"/>
            </a:xfrm>
            <a:prstGeom prst="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0" name="Rectangle 69"/>
          <p:cNvSpPr/>
          <p:nvPr/>
        </p:nvSpPr>
        <p:spPr>
          <a:xfrm>
            <a:off x="4595282" y="3244802"/>
            <a:ext cx="107950" cy="609600"/>
          </a:xfrm>
          <a:prstGeom prst="rect">
            <a:avLst/>
          </a:prstGeom>
          <a:solidFill>
            <a:schemeClr val="bg1">
              <a:lumMod val="7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2" name="Straight Connector 71"/>
          <p:cNvCxnSpPr>
            <a:stCxn id="70" idx="2"/>
          </p:cNvCxnSpPr>
          <p:nvPr/>
        </p:nvCxnSpPr>
        <p:spPr>
          <a:xfrm>
            <a:off x="4649257" y="3854402"/>
            <a:ext cx="3175" cy="37162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a:off x="4559299" y="4226022"/>
            <a:ext cx="89958" cy="103401"/>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H="1" flipV="1">
            <a:off x="4643965" y="4223724"/>
            <a:ext cx="89958" cy="103401"/>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79" name="Group 78"/>
          <p:cNvGrpSpPr/>
          <p:nvPr/>
        </p:nvGrpSpPr>
        <p:grpSpPr>
          <a:xfrm>
            <a:off x="6193366" y="3414135"/>
            <a:ext cx="918634" cy="135467"/>
            <a:chOff x="5681133" y="2506133"/>
            <a:chExt cx="918634" cy="135467"/>
          </a:xfrm>
        </p:grpSpPr>
        <p:sp>
          <p:nvSpPr>
            <p:cNvPr id="77" name="Rectangle 76"/>
            <p:cNvSpPr/>
            <p:nvPr/>
          </p:nvSpPr>
          <p:spPr>
            <a:xfrm>
              <a:off x="5681133" y="2506133"/>
              <a:ext cx="736600" cy="135467"/>
            </a:xfrm>
            <a:prstGeom prst="rect">
              <a:avLst/>
            </a:prstGeom>
            <a:solidFill>
              <a:schemeClr val="accent3">
                <a:lumMod val="75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Rectangle 77"/>
            <p:cNvSpPr/>
            <p:nvPr/>
          </p:nvSpPr>
          <p:spPr>
            <a:xfrm>
              <a:off x="6417733" y="2506133"/>
              <a:ext cx="182034" cy="63500"/>
            </a:xfrm>
            <a:prstGeom prst="rect">
              <a:avLst/>
            </a:prstGeom>
            <a:solidFill>
              <a:schemeClr val="accent3">
                <a:lumMod val="75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3" name="TextBox 82"/>
          <p:cNvSpPr txBox="1"/>
          <p:nvPr/>
        </p:nvSpPr>
        <p:spPr>
          <a:xfrm>
            <a:off x="1520037" y="2827748"/>
            <a:ext cx="702574"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ADCP</a:t>
            </a:r>
            <a:endParaRPr lang="en-US" dirty="0">
              <a:solidFill>
                <a:srgbClr val="FFFF00"/>
              </a:solidFill>
              <a:effectLst>
                <a:outerShdw blurRad="66675" dist="63500" dir="2700000" algn="tl" rotWithShape="0">
                  <a:srgbClr val="000000"/>
                </a:outerShdw>
              </a:effectLst>
            </a:endParaRPr>
          </a:p>
        </p:txBody>
      </p:sp>
      <p:sp>
        <p:nvSpPr>
          <p:cNvPr id="84" name="TextBox 83"/>
          <p:cNvSpPr txBox="1"/>
          <p:nvPr/>
        </p:nvSpPr>
        <p:spPr>
          <a:xfrm>
            <a:off x="2947487" y="2813796"/>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85" name="TextBox 84"/>
          <p:cNvSpPr txBox="1"/>
          <p:nvPr/>
        </p:nvSpPr>
        <p:spPr>
          <a:xfrm>
            <a:off x="4063123" y="2798465"/>
            <a:ext cx="59121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ADV</a:t>
            </a:r>
            <a:endParaRPr lang="en-US" dirty="0">
              <a:solidFill>
                <a:srgbClr val="FFFF00"/>
              </a:solidFill>
              <a:effectLst>
                <a:outerShdw blurRad="66675" dist="63500" dir="2700000" algn="tl" rotWithShape="0">
                  <a:srgbClr val="000000"/>
                </a:outerShdw>
              </a:effectLst>
            </a:endParaRPr>
          </a:p>
        </p:txBody>
      </p:sp>
      <p:sp>
        <p:nvSpPr>
          <p:cNvPr id="86" name="TextBox 85"/>
          <p:cNvSpPr txBox="1"/>
          <p:nvPr/>
        </p:nvSpPr>
        <p:spPr>
          <a:xfrm>
            <a:off x="5290215" y="2813796"/>
            <a:ext cx="449763"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pH</a:t>
            </a:r>
            <a:endParaRPr lang="en-US" dirty="0">
              <a:solidFill>
                <a:srgbClr val="FFFF00"/>
              </a:solidFill>
              <a:effectLst>
                <a:outerShdw blurRad="66675" dist="63500" dir="2700000" algn="tl" rotWithShape="0">
                  <a:srgbClr val="000000"/>
                </a:outerShdw>
              </a:effectLst>
            </a:endParaRPr>
          </a:p>
        </p:txBody>
      </p:sp>
      <p:sp>
        <p:nvSpPr>
          <p:cNvPr id="93" name="TextBox 92"/>
          <p:cNvSpPr txBox="1"/>
          <p:nvPr/>
        </p:nvSpPr>
        <p:spPr>
          <a:xfrm>
            <a:off x="6003426" y="2987076"/>
            <a:ext cx="715085"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CTDO</a:t>
            </a:r>
            <a:endParaRPr lang="en-US" dirty="0">
              <a:solidFill>
                <a:srgbClr val="FFFF00"/>
              </a:solidFill>
              <a:effectLst>
                <a:outerShdw blurRad="66675" dist="63500" dir="2700000" algn="tl" rotWithShape="0">
                  <a:srgbClr val="000000"/>
                </a:outerShdw>
              </a:effectLst>
            </a:endParaRPr>
          </a:p>
        </p:txBody>
      </p:sp>
      <p:cxnSp>
        <p:nvCxnSpPr>
          <p:cNvPr id="95" name="Straight Arrow Connector 94"/>
          <p:cNvCxnSpPr>
            <a:stCxn id="83" idx="3"/>
            <a:endCxn id="66" idx="1"/>
          </p:cNvCxnSpPr>
          <p:nvPr/>
        </p:nvCxnSpPr>
        <p:spPr>
          <a:xfrm>
            <a:off x="2222611" y="3012414"/>
            <a:ext cx="142735" cy="3439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a:endCxn id="61" idx="0"/>
          </p:cNvCxnSpPr>
          <p:nvPr/>
        </p:nvCxnSpPr>
        <p:spPr>
          <a:xfrm>
            <a:off x="3397250" y="3006068"/>
            <a:ext cx="95039" cy="1910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a:off x="4559299" y="3053790"/>
            <a:ext cx="95039" cy="1910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5681663" y="3012414"/>
            <a:ext cx="95039" cy="1910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6718511" y="3215570"/>
            <a:ext cx="95039" cy="1910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p:nvPr/>
        </p:nvCxnSpPr>
        <p:spPr>
          <a:xfrm>
            <a:off x="1761067" y="4005543"/>
            <a:ext cx="461545" cy="32158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2787650" y="573134"/>
            <a:ext cx="5457493" cy="523220"/>
          </a:xfrm>
          <a:prstGeom prst="rect">
            <a:avLst/>
          </a:prstGeom>
          <a:noFill/>
        </p:spPr>
        <p:txBody>
          <a:bodyPr wrap="none" rtlCol="0">
            <a:spAutoFit/>
          </a:bodyPr>
          <a:lstStyle/>
          <a:p>
            <a:r>
              <a:rPr lang="en-US" sz="2800" dirty="0" smtClean="0">
                <a:solidFill>
                  <a:srgbClr val="FFFF00"/>
                </a:solidFill>
                <a:effectLst>
                  <a:outerShdw blurRad="66675" dist="63500" dir="2700000" algn="tl" rotWithShape="0">
                    <a:srgbClr val="000000"/>
                  </a:outerShdw>
                </a:effectLst>
              </a:rPr>
              <a:t>Plymouth Marine Lab FOCE Concept</a:t>
            </a:r>
            <a:endParaRPr lang="en-US" sz="2800" dirty="0">
              <a:solidFill>
                <a:srgbClr val="FFFF00"/>
              </a:solidFill>
              <a:effectLst>
                <a:outerShdw blurRad="66675" dist="63500" dir="2700000" algn="tl" rotWithShape="0">
                  <a:srgbClr val="000000"/>
                </a:outerShdw>
              </a:effectLst>
            </a:endParaRPr>
          </a:p>
        </p:txBody>
      </p:sp>
      <p:sp>
        <p:nvSpPr>
          <p:cNvPr id="114" name="Freeform 113"/>
          <p:cNvSpPr/>
          <p:nvPr/>
        </p:nvSpPr>
        <p:spPr>
          <a:xfrm>
            <a:off x="828184" y="2239354"/>
            <a:ext cx="442895" cy="406400"/>
          </a:xfrm>
          <a:custGeom>
            <a:avLst/>
            <a:gdLst>
              <a:gd name="connsiteX0" fmla="*/ 234003 w 442895"/>
              <a:gd name="connsiteY0" fmla="*/ 0 h 406400"/>
              <a:gd name="connsiteX1" fmla="*/ 5403 w 442895"/>
              <a:gd name="connsiteY1" fmla="*/ 84667 h 406400"/>
              <a:gd name="connsiteX2" fmla="*/ 437203 w 442895"/>
              <a:gd name="connsiteY2" fmla="*/ 101600 h 406400"/>
              <a:gd name="connsiteX3" fmla="*/ 250937 w 442895"/>
              <a:gd name="connsiteY3" fmla="*/ 194733 h 406400"/>
              <a:gd name="connsiteX4" fmla="*/ 225537 w 442895"/>
              <a:gd name="connsiteY4" fmla="*/ 406400 h 4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895" h="406400">
                <a:moveTo>
                  <a:pt x="234003" y="0"/>
                </a:moveTo>
                <a:cubicBezTo>
                  <a:pt x="102769" y="33867"/>
                  <a:pt x="-28464" y="67734"/>
                  <a:pt x="5403" y="84667"/>
                </a:cubicBezTo>
                <a:cubicBezTo>
                  <a:pt x="39270" y="101600"/>
                  <a:pt x="396281" y="83256"/>
                  <a:pt x="437203" y="101600"/>
                </a:cubicBezTo>
                <a:cubicBezTo>
                  <a:pt x="478125" y="119944"/>
                  <a:pt x="286215" y="143933"/>
                  <a:pt x="250937" y="194733"/>
                </a:cubicBezTo>
                <a:cubicBezTo>
                  <a:pt x="215659" y="245533"/>
                  <a:pt x="225537" y="406400"/>
                  <a:pt x="225537" y="406400"/>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5" name="Freeform 114"/>
          <p:cNvSpPr/>
          <p:nvPr/>
        </p:nvSpPr>
        <p:spPr>
          <a:xfrm flipV="1">
            <a:off x="861906" y="3145287"/>
            <a:ext cx="442895" cy="508000"/>
          </a:xfrm>
          <a:custGeom>
            <a:avLst/>
            <a:gdLst>
              <a:gd name="connsiteX0" fmla="*/ 234003 w 442895"/>
              <a:gd name="connsiteY0" fmla="*/ 0 h 406400"/>
              <a:gd name="connsiteX1" fmla="*/ 5403 w 442895"/>
              <a:gd name="connsiteY1" fmla="*/ 84667 h 406400"/>
              <a:gd name="connsiteX2" fmla="*/ 437203 w 442895"/>
              <a:gd name="connsiteY2" fmla="*/ 101600 h 406400"/>
              <a:gd name="connsiteX3" fmla="*/ 250937 w 442895"/>
              <a:gd name="connsiteY3" fmla="*/ 194733 h 406400"/>
              <a:gd name="connsiteX4" fmla="*/ 225537 w 442895"/>
              <a:gd name="connsiteY4" fmla="*/ 406400 h 4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895" h="406400">
                <a:moveTo>
                  <a:pt x="234003" y="0"/>
                </a:moveTo>
                <a:cubicBezTo>
                  <a:pt x="102769" y="33867"/>
                  <a:pt x="-28464" y="67734"/>
                  <a:pt x="5403" y="84667"/>
                </a:cubicBezTo>
                <a:cubicBezTo>
                  <a:pt x="39270" y="101600"/>
                  <a:pt x="396281" y="83256"/>
                  <a:pt x="437203" y="101600"/>
                </a:cubicBezTo>
                <a:cubicBezTo>
                  <a:pt x="478125" y="119944"/>
                  <a:pt x="286215" y="143933"/>
                  <a:pt x="250937" y="194733"/>
                </a:cubicBezTo>
                <a:cubicBezTo>
                  <a:pt x="215659" y="245533"/>
                  <a:pt x="225537" y="406400"/>
                  <a:pt x="225537" y="406400"/>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17" name="Straight Connector 116"/>
          <p:cNvCxnSpPr/>
          <p:nvPr/>
        </p:nvCxnSpPr>
        <p:spPr>
          <a:xfrm>
            <a:off x="3810000" y="4570368"/>
            <a:ext cx="8467" cy="12800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5461000" y="4584622"/>
            <a:ext cx="1" cy="126584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Arrow Connector 123"/>
          <p:cNvCxnSpPr/>
          <p:nvPr/>
        </p:nvCxnSpPr>
        <p:spPr>
          <a:xfrm>
            <a:off x="3090333" y="5748867"/>
            <a:ext cx="71966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7" name="Straight Arrow Connector 126"/>
          <p:cNvCxnSpPr/>
          <p:nvPr/>
        </p:nvCxnSpPr>
        <p:spPr>
          <a:xfrm flipH="1">
            <a:off x="5461001" y="5748867"/>
            <a:ext cx="64346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9" name="TextBox 128"/>
          <p:cNvSpPr txBox="1"/>
          <p:nvPr/>
        </p:nvSpPr>
        <p:spPr>
          <a:xfrm>
            <a:off x="3869024" y="5594978"/>
            <a:ext cx="1921965" cy="307777"/>
          </a:xfrm>
          <a:prstGeom prst="rect">
            <a:avLst/>
          </a:prstGeom>
          <a:noFill/>
        </p:spPr>
        <p:txBody>
          <a:bodyPr wrap="square" rtlCol="0">
            <a:spAutoFit/>
          </a:bodyPr>
          <a:lstStyle/>
          <a:p>
            <a:r>
              <a:rPr lang="en-US" sz="1400" dirty="0" smtClean="0">
                <a:solidFill>
                  <a:srgbClr val="FFFF00"/>
                </a:solidFill>
                <a:effectLst>
                  <a:outerShdw blurRad="66675" dist="63500" dir="2700000" algn="tl" rotWithShape="0">
                    <a:srgbClr val="000000"/>
                  </a:outerShdw>
                </a:effectLst>
              </a:rPr>
              <a:t>1m long x .5m wide</a:t>
            </a:r>
            <a:endParaRPr lang="en-US" sz="1400" dirty="0">
              <a:solidFill>
                <a:srgbClr val="FFFF00"/>
              </a:solidFill>
              <a:effectLst>
                <a:outerShdw blurRad="66675" dist="63500" dir="2700000" algn="tl" rotWithShape="0">
                  <a:srgbClr val="000000"/>
                </a:outerShdw>
              </a:effectLst>
            </a:endParaRPr>
          </a:p>
        </p:txBody>
      </p:sp>
      <p:sp>
        <p:nvSpPr>
          <p:cNvPr id="130" name="TextBox 129"/>
          <p:cNvSpPr txBox="1"/>
          <p:nvPr/>
        </p:nvSpPr>
        <p:spPr>
          <a:xfrm>
            <a:off x="6353271" y="5588000"/>
            <a:ext cx="1655655" cy="523220"/>
          </a:xfrm>
          <a:prstGeom prst="rect">
            <a:avLst/>
          </a:prstGeom>
          <a:noFill/>
        </p:spPr>
        <p:txBody>
          <a:bodyPr wrap="square" rtlCol="0">
            <a:spAutoFit/>
          </a:bodyPr>
          <a:lstStyle/>
          <a:p>
            <a:r>
              <a:rPr lang="en-US" sz="1400" dirty="0" smtClean="0">
                <a:solidFill>
                  <a:srgbClr val="FFFF00"/>
                </a:solidFill>
                <a:effectLst>
                  <a:outerShdw blurRad="66675" dist="63500" dir="2700000" algn="tl" rotWithShape="0">
                    <a:srgbClr val="000000"/>
                  </a:outerShdw>
                </a:effectLst>
              </a:rPr>
              <a:t>Exposed seabed experiment area</a:t>
            </a:r>
            <a:endParaRPr lang="en-US" sz="1400" dirty="0">
              <a:solidFill>
                <a:srgbClr val="FFFF00"/>
              </a:solidFill>
              <a:effectLst>
                <a:outerShdw blurRad="66675" dist="63500" dir="2700000" algn="tl" rotWithShape="0">
                  <a:srgbClr val="000000"/>
                </a:outerShdw>
              </a:effectLst>
            </a:endParaRPr>
          </a:p>
        </p:txBody>
      </p:sp>
      <p:cxnSp>
        <p:nvCxnSpPr>
          <p:cNvPr id="132" name="Straight Connector 131"/>
          <p:cNvCxnSpPr/>
          <p:nvPr/>
        </p:nvCxnSpPr>
        <p:spPr>
          <a:xfrm>
            <a:off x="2641600" y="3784600"/>
            <a:ext cx="0" cy="24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947487" y="3560965"/>
            <a:ext cx="0" cy="24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3275750" y="3784600"/>
            <a:ext cx="0" cy="24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6180666" y="3784600"/>
            <a:ext cx="0" cy="24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6486553" y="3560965"/>
            <a:ext cx="0" cy="2494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6814816" y="3784600"/>
            <a:ext cx="0" cy="249451"/>
          </a:xfrm>
          <a:prstGeom prst="line">
            <a:avLst/>
          </a:prstGeom>
        </p:spPr>
        <p:style>
          <a:lnRef idx="2">
            <a:schemeClr val="accent1"/>
          </a:lnRef>
          <a:fillRef idx="0">
            <a:schemeClr val="accent1"/>
          </a:fillRef>
          <a:effectRef idx="1">
            <a:schemeClr val="accent1"/>
          </a:effectRef>
          <a:fontRef idx="minor">
            <a:schemeClr val="tx1"/>
          </a:fontRef>
        </p:style>
      </p:cxnSp>
      <p:sp>
        <p:nvSpPr>
          <p:cNvPr id="142" name="TextBox 141"/>
          <p:cNvSpPr txBox="1"/>
          <p:nvPr/>
        </p:nvSpPr>
        <p:spPr>
          <a:xfrm>
            <a:off x="6995583" y="2355735"/>
            <a:ext cx="1493017" cy="646331"/>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Timing baffles</a:t>
            </a:r>
          </a:p>
          <a:p>
            <a:r>
              <a:rPr lang="en-US" dirty="0" smtClean="0">
                <a:solidFill>
                  <a:srgbClr val="FFFF00"/>
                </a:solidFill>
                <a:effectLst>
                  <a:outerShdw blurRad="66675" dist="63500" dir="2700000" algn="tl" rotWithShape="0">
                    <a:srgbClr val="000000"/>
                  </a:outerShdw>
                </a:effectLst>
              </a:rPr>
              <a:t>(TBD)</a:t>
            </a:r>
            <a:endParaRPr lang="en-US" dirty="0">
              <a:solidFill>
                <a:srgbClr val="FFFF00"/>
              </a:solidFill>
              <a:effectLst>
                <a:outerShdw blurRad="66675" dist="63500" dir="2700000" algn="tl" rotWithShape="0">
                  <a:srgbClr val="000000"/>
                </a:outerShdw>
              </a:effectLst>
            </a:endParaRPr>
          </a:p>
        </p:txBody>
      </p:sp>
      <p:cxnSp>
        <p:nvCxnSpPr>
          <p:cNvPr id="143" name="Straight Arrow Connector 142"/>
          <p:cNvCxnSpPr/>
          <p:nvPr/>
        </p:nvCxnSpPr>
        <p:spPr>
          <a:xfrm flipH="1">
            <a:off x="6814818" y="3006068"/>
            <a:ext cx="525782" cy="84833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46" name="Straight Connector 145"/>
          <p:cNvCxnSpPr>
            <a:endCxn id="47" idx="2"/>
          </p:cNvCxnSpPr>
          <p:nvPr/>
        </p:nvCxnSpPr>
        <p:spPr>
          <a:xfrm>
            <a:off x="2500418" y="3549602"/>
            <a:ext cx="433071" cy="48444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a:stCxn id="47" idx="2"/>
          </p:cNvCxnSpPr>
          <p:nvPr/>
        </p:nvCxnSpPr>
        <p:spPr>
          <a:xfrm>
            <a:off x="2933489" y="4034051"/>
            <a:ext cx="3996477"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a:off x="3526367" y="3378104"/>
            <a:ext cx="283633" cy="62743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a:off x="4703232" y="3467632"/>
            <a:ext cx="173568" cy="56641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flipV="1">
            <a:off x="4428068" y="4034051"/>
            <a:ext cx="130173" cy="635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a:off x="5864592" y="3461234"/>
            <a:ext cx="173568" cy="56641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a:off x="6561877" y="3509337"/>
            <a:ext cx="173568" cy="518316"/>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75" name="Freeform 174"/>
          <p:cNvSpPr/>
          <p:nvPr/>
        </p:nvSpPr>
        <p:spPr>
          <a:xfrm>
            <a:off x="7213601" y="3988912"/>
            <a:ext cx="941732" cy="585434"/>
          </a:xfrm>
          <a:custGeom>
            <a:avLst/>
            <a:gdLst>
              <a:gd name="connsiteX0" fmla="*/ 0 w 1676400"/>
              <a:gd name="connsiteY0" fmla="*/ 685800 h 798213"/>
              <a:gd name="connsiteX1" fmla="*/ 465667 w 1676400"/>
              <a:gd name="connsiteY1" fmla="*/ 753534 h 798213"/>
              <a:gd name="connsiteX2" fmla="*/ 787400 w 1676400"/>
              <a:gd name="connsiteY2" fmla="*/ 778934 h 798213"/>
              <a:gd name="connsiteX3" fmla="*/ 1066800 w 1676400"/>
              <a:gd name="connsiteY3" fmla="*/ 457200 h 798213"/>
              <a:gd name="connsiteX4" fmla="*/ 1286933 w 1676400"/>
              <a:gd name="connsiteY4" fmla="*/ 254000 h 798213"/>
              <a:gd name="connsiteX5" fmla="*/ 1676400 w 1676400"/>
              <a:gd name="connsiteY5" fmla="*/ 0 h 79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6400" h="798213">
                <a:moveTo>
                  <a:pt x="0" y="685800"/>
                </a:moveTo>
                <a:cubicBezTo>
                  <a:pt x="167217" y="711906"/>
                  <a:pt x="334434" y="738012"/>
                  <a:pt x="465667" y="753534"/>
                </a:cubicBezTo>
                <a:cubicBezTo>
                  <a:pt x="596900" y="769056"/>
                  <a:pt x="687211" y="828323"/>
                  <a:pt x="787400" y="778934"/>
                </a:cubicBezTo>
                <a:cubicBezTo>
                  <a:pt x="887589" y="729545"/>
                  <a:pt x="983544" y="544689"/>
                  <a:pt x="1066800" y="457200"/>
                </a:cubicBezTo>
                <a:cubicBezTo>
                  <a:pt x="1150056" y="369711"/>
                  <a:pt x="1185333" y="330200"/>
                  <a:pt x="1286933" y="254000"/>
                </a:cubicBezTo>
                <a:cubicBezTo>
                  <a:pt x="1388533" y="177800"/>
                  <a:pt x="1676400" y="0"/>
                  <a:pt x="1676400" y="0"/>
                </a:cubicBezTo>
              </a:path>
            </a:pathLst>
          </a:cu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77" name="Straight Connector 176"/>
          <p:cNvCxnSpPr/>
          <p:nvPr/>
        </p:nvCxnSpPr>
        <p:spPr>
          <a:xfrm>
            <a:off x="6918323" y="4018203"/>
            <a:ext cx="0" cy="30892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79" name="TextBox 178"/>
          <p:cNvSpPr txBox="1"/>
          <p:nvPr/>
        </p:nvSpPr>
        <p:spPr>
          <a:xfrm>
            <a:off x="5864592" y="4799167"/>
            <a:ext cx="2341590" cy="646331"/>
          </a:xfrm>
          <a:prstGeom prst="rect">
            <a:avLst/>
          </a:prstGeom>
          <a:noFill/>
        </p:spPr>
        <p:txBody>
          <a:bodyPr wrap="square" rtlCol="0">
            <a:spAutoFit/>
          </a:bodyPr>
          <a:lstStyle/>
          <a:p>
            <a:r>
              <a:rPr lang="en-US" dirty="0" smtClean="0"/>
              <a:t>Valve box and electrical interconnect</a:t>
            </a:r>
            <a:endParaRPr lang="en-US" dirty="0"/>
          </a:p>
        </p:txBody>
      </p:sp>
      <p:sp>
        <p:nvSpPr>
          <p:cNvPr id="189" name="Snip Same Side Corner Rectangle 188"/>
          <p:cNvSpPr/>
          <p:nvPr/>
        </p:nvSpPr>
        <p:spPr>
          <a:xfrm rot="10800000">
            <a:off x="4520139" y="4401766"/>
            <a:ext cx="247651" cy="388589"/>
          </a:xfrm>
          <a:prstGeom prst="snip2SameRect">
            <a:avLst/>
          </a:prstGeom>
          <a:solidFill>
            <a:schemeClr val="accent2">
              <a:lumMod val="60000"/>
              <a:lumOff val="40000"/>
              <a:alpha val="66000"/>
            </a:schemeClr>
          </a:solidFill>
          <a:ln>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0" name="Straight Arrow Connector 179"/>
          <p:cNvCxnSpPr/>
          <p:nvPr/>
        </p:nvCxnSpPr>
        <p:spPr>
          <a:xfrm flipV="1">
            <a:off x="6353271" y="4613130"/>
            <a:ext cx="461545" cy="20401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86" name="TextBox 185"/>
          <p:cNvSpPr txBox="1"/>
          <p:nvPr/>
        </p:nvSpPr>
        <p:spPr>
          <a:xfrm>
            <a:off x="1338514" y="4623891"/>
            <a:ext cx="2287943" cy="369332"/>
          </a:xfrm>
          <a:prstGeom prst="rect">
            <a:avLst/>
          </a:prstGeom>
          <a:noFill/>
        </p:spPr>
        <p:txBody>
          <a:bodyPr wrap="square" rtlCol="0">
            <a:spAutoFit/>
          </a:bodyPr>
          <a:lstStyle/>
          <a:p>
            <a:r>
              <a:rPr lang="en-US" dirty="0" smtClean="0"/>
              <a:t>Access via side door</a:t>
            </a:r>
            <a:endParaRPr lang="en-US" dirty="0"/>
          </a:p>
        </p:txBody>
      </p:sp>
      <p:cxnSp>
        <p:nvCxnSpPr>
          <p:cNvPr id="187" name="Straight Arrow Connector 186"/>
          <p:cNvCxnSpPr/>
          <p:nvPr/>
        </p:nvCxnSpPr>
        <p:spPr>
          <a:xfrm flipV="1">
            <a:off x="3356922" y="4226022"/>
            <a:ext cx="935678" cy="60000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3" name="Freeform 172"/>
          <p:cNvSpPr/>
          <p:nvPr/>
        </p:nvSpPr>
        <p:spPr>
          <a:xfrm>
            <a:off x="2286000" y="4021667"/>
            <a:ext cx="4741333" cy="545100"/>
          </a:xfrm>
          <a:custGeom>
            <a:avLst/>
            <a:gdLst>
              <a:gd name="connsiteX0" fmla="*/ 0 w 4741333"/>
              <a:gd name="connsiteY0" fmla="*/ 8466 h 545100"/>
              <a:gd name="connsiteX1" fmla="*/ 59267 w 4741333"/>
              <a:gd name="connsiteY1" fmla="*/ 304800 h 545100"/>
              <a:gd name="connsiteX2" fmla="*/ 296333 w 4741333"/>
              <a:gd name="connsiteY2" fmla="*/ 516466 h 545100"/>
              <a:gd name="connsiteX3" fmla="*/ 711200 w 4741333"/>
              <a:gd name="connsiteY3" fmla="*/ 508000 h 545100"/>
              <a:gd name="connsiteX4" fmla="*/ 956733 w 4741333"/>
              <a:gd name="connsiteY4" fmla="*/ 541866 h 545100"/>
              <a:gd name="connsiteX5" fmla="*/ 1303867 w 4741333"/>
              <a:gd name="connsiteY5" fmla="*/ 414866 h 545100"/>
              <a:gd name="connsiteX6" fmla="*/ 1583267 w 4741333"/>
              <a:gd name="connsiteY6" fmla="*/ 389466 h 545100"/>
              <a:gd name="connsiteX7" fmla="*/ 2125133 w 4741333"/>
              <a:gd name="connsiteY7" fmla="*/ 440266 h 545100"/>
              <a:gd name="connsiteX8" fmla="*/ 2887133 w 4741333"/>
              <a:gd name="connsiteY8" fmla="*/ 533400 h 545100"/>
              <a:gd name="connsiteX9" fmla="*/ 3437467 w 4741333"/>
              <a:gd name="connsiteY9" fmla="*/ 524933 h 545100"/>
              <a:gd name="connsiteX10" fmla="*/ 4114800 w 4741333"/>
              <a:gd name="connsiteY10" fmla="*/ 406400 h 545100"/>
              <a:gd name="connsiteX11" fmla="*/ 4605867 w 4741333"/>
              <a:gd name="connsiteY11" fmla="*/ 508000 h 545100"/>
              <a:gd name="connsiteX12" fmla="*/ 4732867 w 4741333"/>
              <a:gd name="connsiteY12" fmla="*/ 499533 h 545100"/>
              <a:gd name="connsiteX13" fmla="*/ 4741333 w 4741333"/>
              <a:gd name="connsiteY13" fmla="*/ 0 h 54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1333" h="545100">
                <a:moveTo>
                  <a:pt x="0" y="8466"/>
                </a:moveTo>
                <a:cubicBezTo>
                  <a:pt x="4939" y="114299"/>
                  <a:pt x="9878" y="220133"/>
                  <a:pt x="59267" y="304800"/>
                </a:cubicBezTo>
                <a:cubicBezTo>
                  <a:pt x="108656" y="389467"/>
                  <a:pt x="187678" y="482599"/>
                  <a:pt x="296333" y="516466"/>
                </a:cubicBezTo>
                <a:cubicBezTo>
                  <a:pt x="404988" y="550333"/>
                  <a:pt x="601133" y="503767"/>
                  <a:pt x="711200" y="508000"/>
                </a:cubicBezTo>
                <a:cubicBezTo>
                  <a:pt x="821267" y="512233"/>
                  <a:pt x="857955" y="557388"/>
                  <a:pt x="956733" y="541866"/>
                </a:cubicBezTo>
                <a:cubicBezTo>
                  <a:pt x="1055511" y="526344"/>
                  <a:pt x="1199445" y="440266"/>
                  <a:pt x="1303867" y="414866"/>
                </a:cubicBezTo>
                <a:cubicBezTo>
                  <a:pt x="1408289" y="389466"/>
                  <a:pt x="1446389" y="385233"/>
                  <a:pt x="1583267" y="389466"/>
                </a:cubicBezTo>
                <a:cubicBezTo>
                  <a:pt x="1720145" y="393699"/>
                  <a:pt x="1907822" y="416277"/>
                  <a:pt x="2125133" y="440266"/>
                </a:cubicBezTo>
                <a:cubicBezTo>
                  <a:pt x="2342444" y="464255"/>
                  <a:pt x="2668411" y="519289"/>
                  <a:pt x="2887133" y="533400"/>
                </a:cubicBezTo>
                <a:cubicBezTo>
                  <a:pt x="3105855" y="547511"/>
                  <a:pt x="3232856" y="546100"/>
                  <a:pt x="3437467" y="524933"/>
                </a:cubicBezTo>
                <a:cubicBezTo>
                  <a:pt x="3642078" y="503766"/>
                  <a:pt x="3920067" y="409222"/>
                  <a:pt x="4114800" y="406400"/>
                </a:cubicBezTo>
                <a:cubicBezTo>
                  <a:pt x="4309533" y="403578"/>
                  <a:pt x="4502856" y="492478"/>
                  <a:pt x="4605867" y="508000"/>
                </a:cubicBezTo>
                <a:cubicBezTo>
                  <a:pt x="4708878" y="523522"/>
                  <a:pt x="4710289" y="584200"/>
                  <a:pt x="4732867" y="499533"/>
                </a:cubicBezTo>
                <a:cubicBezTo>
                  <a:pt x="4755445" y="414866"/>
                  <a:pt x="4718755" y="94544"/>
                  <a:pt x="4741333" y="0"/>
                </a:cubicBezTo>
              </a:path>
            </a:pathLst>
          </a:cu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4" name="Rectangle 173"/>
          <p:cNvSpPr/>
          <p:nvPr/>
        </p:nvSpPr>
        <p:spPr>
          <a:xfrm>
            <a:off x="6814816" y="4327125"/>
            <a:ext cx="390317" cy="259735"/>
          </a:xfrm>
          <a:prstGeom prst="rect">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0" name="TextBox 189"/>
          <p:cNvSpPr txBox="1"/>
          <p:nvPr/>
        </p:nvSpPr>
        <p:spPr>
          <a:xfrm>
            <a:off x="1394635" y="4999579"/>
            <a:ext cx="2287943" cy="369332"/>
          </a:xfrm>
          <a:prstGeom prst="rect">
            <a:avLst/>
          </a:prstGeom>
          <a:noFill/>
        </p:spPr>
        <p:txBody>
          <a:bodyPr wrap="square" rtlCol="0">
            <a:spAutoFit/>
          </a:bodyPr>
          <a:lstStyle/>
          <a:p>
            <a:r>
              <a:rPr lang="en-US" dirty="0" smtClean="0"/>
              <a:t>Planar </a:t>
            </a:r>
            <a:r>
              <a:rPr lang="en-US" dirty="0" err="1" smtClean="0"/>
              <a:t>optode</a:t>
            </a:r>
            <a:r>
              <a:rPr lang="en-US" dirty="0" smtClean="0"/>
              <a:t> option</a:t>
            </a:r>
            <a:endParaRPr lang="en-US" dirty="0"/>
          </a:p>
        </p:txBody>
      </p:sp>
      <p:cxnSp>
        <p:nvCxnSpPr>
          <p:cNvPr id="191" name="Straight Arrow Connector 190"/>
          <p:cNvCxnSpPr/>
          <p:nvPr/>
        </p:nvCxnSpPr>
        <p:spPr>
          <a:xfrm flipV="1">
            <a:off x="3524250" y="4623891"/>
            <a:ext cx="935678" cy="58309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1789220" y="1310433"/>
            <a:ext cx="5730235" cy="923330"/>
          </a:xfrm>
          <a:prstGeom prst="rect">
            <a:avLst/>
          </a:prstGeom>
          <a:noFill/>
        </p:spPr>
        <p:txBody>
          <a:bodyPr wrap="square" rtlCol="0">
            <a:spAutoFit/>
          </a:bodyPr>
          <a:lstStyle/>
          <a:p>
            <a:pPr algn="ctr"/>
            <a:r>
              <a:rPr lang="en-US" dirty="0" smtClean="0">
                <a:solidFill>
                  <a:srgbClr val="FFFF00"/>
                </a:solidFill>
                <a:effectLst>
                  <a:outerShdw blurRad="66675" dist="63500" dir="2700000" algn="tl" rotWithShape="0">
                    <a:srgbClr val="000000"/>
                  </a:outerShdw>
                </a:effectLst>
              </a:rPr>
              <a:t>Stephen </a:t>
            </a:r>
            <a:r>
              <a:rPr lang="en-US" dirty="0" err="1" smtClean="0">
                <a:solidFill>
                  <a:srgbClr val="FFFF00"/>
                </a:solidFill>
                <a:effectLst>
                  <a:outerShdw blurRad="66675" dist="63500" dir="2700000" algn="tl" rotWithShape="0">
                    <a:srgbClr val="000000"/>
                  </a:outerShdw>
                </a:effectLst>
              </a:rPr>
              <a:t>Widdecombe</a:t>
            </a:r>
            <a:r>
              <a:rPr lang="en-US" dirty="0" smtClean="0">
                <a:solidFill>
                  <a:srgbClr val="FFFF00"/>
                </a:solidFill>
                <a:effectLst>
                  <a:outerShdw blurRad="66675" dist="63500" dir="2700000" algn="tl" rotWithShape="0">
                    <a:srgbClr val="000000"/>
                  </a:outerShdw>
                </a:effectLst>
              </a:rPr>
              <a:t> visited MBARI to learn about FOCE and how it might be used for his OA research. We built a concept outline that could be the basis of </a:t>
            </a:r>
            <a:r>
              <a:rPr lang="en-US" dirty="0" err="1" smtClean="0">
                <a:solidFill>
                  <a:srgbClr val="FFFF00"/>
                </a:solidFill>
                <a:effectLst>
                  <a:outerShdw blurRad="66675" dist="63500" dir="2700000" algn="tl" rotWithShape="0">
                    <a:srgbClr val="000000"/>
                  </a:outerShdw>
                </a:effectLst>
              </a:rPr>
              <a:t>pmlFOCE</a:t>
            </a:r>
            <a:r>
              <a:rPr lang="en-US" dirty="0" smtClean="0">
                <a:solidFill>
                  <a:srgbClr val="FFFF00"/>
                </a:solidFill>
                <a:effectLst>
                  <a:outerShdw blurRad="66675" dist="63500" dir="2700000" algn="tl" rotWithShape="0">
                    <a:srgbClr val="000000"/>
                  </a:outerShdw>
                </a:effectLst>
              </a:rPr>
              <a:t>.</a:t>
            </a:r>
            <a:endParaRPr lang="en-US" dirty="0">
              <a:solidFill>
                <a:srgbClr val="FFFF00"/>
              </a:solidFill>
              <a:effectLst>
                <a:outerShdw blurRad="66675" dist="63500" dir="2700000" algn="tl" rotWithShape="0">
                  <a:srgbClr val="000000"/>
                </a:outerShdw>
              </a:effectLst>
            </a:endParaRPr>
          </a:p>
        </p:txBody>
      </p:sp>
      <p:sp>
        <p:nvSpPr>
          <p:cNvPr id="2" name="TextBox 1"/>
          <p:cNvSpPr txBox="1"/>
          <p:nvPr/>
        </p:nvSpPr>
        <p:spPr>
          <a:xfrm>
            <a:off x="7562850" y="37135"/>
            <a:ext cx="1512078" cy="523220"/>
          </a:xfrm>
          <a:prstGeom prst="rect">
            <a:avLst/>
          </a:prstGeom>
          <a:noFill/>
        </p:spPr>
        <p:txBody>
          <a:bodyPr wrap="none" rtlCol="0">
            <a:spAutoFit/>
          </a:bodyPr>
          <a:lstStyle/>
          <a:p>
            <a:r>
              <a:rPr lang="en-US" sz="2800" dirty="0" err="1" smtClean="0">
                <a:solidFill>
                  <a:srgbClr val="FFFF00"/>
                </a:solidFill>
                <a:effectLst>
                  <a:outerShdw blurRad="66675" dist="63500" dir="2700000" algn="tl" rotWithShape="0">
                    <a:srgbClr val="000000"/>
                  </a:outerShdw>
                </a:effectLst>
              </a:rPr>
              <a:t>pmlFOCE</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056868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6" name="Straight Connector 95"/>
          <p:cNvCxnSpPr/>
          <p:nvPr/>
        </p:nvCxnSpPr>
        <p:spPr>
          <a:xfrm flipV="1">
            <a:off x="5325533" y="3101805"/>
            <a:ext cx="310614" cy="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V="1">
            <a:off x="5939367" y="924306"/>
            <a:ext cx="4233" cy="1337234"/>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83" name="Oval 82"/>
          <p:cNvSpPr/>
          <p:nvPr/>
        </p:nvSpPr>
        <p:spPr>
          <a:xfrm>
            <a:off x="5911850" y="894673"/>
            <a:ext cx="55034" cy="51084"/>
          </a:xfrm>
          <a:prstGeom prst="ellipse">
            <a:avLst/>
          </a:prstGeom>
          <a:solidFill>
            <a:srgbClr val="FF6600"/>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8" name="Straight Connector 77"/>
          <p:cNvCxnSpPr/>
          <p:nvPr/>
        </p:nvCxnSpPr>
        <p:spPr>
          <a:xfrm>
            <a:off x="3948517" y="1658736"/>
            <a:ext cx="0" cy="2561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a:off x="4674026" y="1658736"/>
            <a:ext cx="0" cy="2561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6" name="Rectangle 75"/>
          <p:cNvSpPr/>
          <p:nvPr/>
        </p:nvSpPr>
        <p:spPr>
          <a:xfrm>
            <a:off x="3695700" y="1558272"/>
            <a:ext cx="1456267" cy="100464"/>
          </a:xfrm>
          <a:prstGeom prst="rect">
            <a:avLst/>
          </a:prstGeom>
          <a:solidFill>
            <a:schemeClr val="tx1">
              <a:alpha val="66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5617633" y="2261540"/>
            <a:ext cx="927100" cy="11604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Chord 70"/>
          <p:cNvSpPr/>
          <p:nvPr/>
        </p:nvSpPr>
        <p:spPr>
          <a:xfrm>
            <a:off x="7286409" y="1075682"/>
            <a:ext cx="45719" cy="368300"/>
          </a:xfrm>
          <a:prstGeom prst="chord">
            <a:avLst/>
          </a:prstGeom>
          <a:solidFill>
            <a:schemeClr val="bg1">
              <a:alpha val="66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Chord 71"/>
          <p:cNvSpPr/>
          <p:nvPr/>
        </p:nvSpPr>
        <p:spPr>
          <a:xfrm>
            <a:off x="7292338" y="1395245"/>
            <a:ext cx="45719" cy="368300"/>
          </a:xfrm>
          <a:prstGeom prst="chord">
            <a:avLst/>
          </a:prstGeom>
          <a:solidFill>
            <a:schemeClr val="bg1">
              <a:alpha val="66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ectangle 64"/>
          <p:cNvSpPr/>
          <p:nvPr/>
        </p:nvSpPr>
        <p:spPr>
          <a:xfrm>
            <a:off x="7059786" y="1481666"/>
            <a:ext cx="103004" cy="1931839"/>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Rectangle 65"/>
          <p:cNvSpPr/>
          <p:nvPr/>
        </p:nvSpPr>
        <p:spPr>
          <a:xfrm>
            <a:off x="6887631" y="3261106"/>
            <a:ext cx="419101" cy="160868"/>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Freeform 57"/>
          <p:cNvSpPr/>
          <p:nvPr/>
        </p:nvSpPr>
        <p:spPr>
          <a:xfrm rot="16680462">
            <a:off x="2369807" y="4759341"/>
            <a:ext cx="2285999" cy="355600"/>
          </a:xfrm>
          <a:custGeom>
            <a:avLst/>
            <a:gdLst>
              <a:gd name="connsiteX0" fmla="*/ 1888066 w 1888066"/>
              <a:gd name="connsiteY0" fmla="*/ 0 h 1303867"/>
              <a:gd name="connsiteX1" fmla="*/ 1473200 w 1888066"/>
              <a:gd name="connsiteY1" fmla="*/ 101600 h 1303867"/>
              <a:gd name="connsiteX2" fmla="*/ 1202266 w 1888066"/>
              <a:gd name="connsiteY2" fmla="*/ 237067 h 1303867"/>
              <a:gd name="connsiteX3" fmla="*/ 914400 w 1888066"/>
              <a:gd name="connsiteY3" fmla="*/ 711200 h 1303867"/>
              <a:gd name="connsiteX4" fmla="*/ 838200 w 1888066"/>
              <a:gd name="connsiteY4" fmla="*/ 880533 h 1303867"/>
              <a:gd name="connsiteX5" fmla="*/ 287866 w 1888066"/>
              <a:gd name="connsiteY5" fmla="*/ 1126067 h 1303867"/>
              <a:gd name="connsiteX6" fmla="*/ 0 w 1888066"/>
              <a:gd name="connsiteY6" fmla="*/ 1303867 h 130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8066" h="1303867">
                <a:moveTo>
                  <a:pt x="1888066" y="0"/>
                </a:moveTo>
                <a:cubicBezTo>
                  <a:pt x="1737783" y="31044"/>
                  <a:pt x="1587500" y="62089"/>
                  <a:pt x="1473200" y="101600"/>
                </a:cubicBezTo>
                <a:cubicBezTo>
                  <a:pt x="1358900" y="141111"/>
                  <a:pt x="1295399" y="135467"/>
                  <a:pt x="1202266" y="237067"/>
                </a:cubicBezTo>
                <a:cubicBezTo>
                  <a:pt x="1109133" y="338667"/>
                  <a:pt x="975078" y="603956"/>
                  <a:pt x="914400" y="711200"/>
                </a:cubicBezTo>
                <a:cubicBezTo>
                  <a:pt x="853722" y="818444"/>
                  <a:pt x="942622" y="811389"/>
                  <a:pt x="838200" y="880533"/>
                </a:cubicBezTo>
                <a:cubicBezTo>
                  <a:pt x="733778" y="949677"/>
                  <a:pt x="427566" y="1055511"/>
                  <a:pt x="287866" y="1126067"/>
                </a:cubicBezTo>
                <a:cubicBezTo>
                  <a:pt x="148166" y="1196623"/>
                  <a:pt x="50800" y="1274234"/>
                  <a:pt x="0" y="1303867"/>
                </a:cubicBezTo>
              </a:path>
            </a:pathLst>
          </a:custGeom>
          <a:ln w="63500">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Freeform 3"/>
          <p:cNvSpPr/>
          <p:nvPr/>
        </p:nvSpPr>
        <p:spPr>
          <a:xfrm>
            <a:off x="651933" y="5994554"/>
            <a:ext cx="2285999" cy="355600"/>
          </a:xfrm>
          <a:custGeom>
            <a:avLst/>
            <a:gdLst>
              <a:gd name="connsiteX0" fmla="*/ 1888066 w 1888066"/>
              <a:gd name="connsiteY0" fmla="*/ 0 h 1303867"/>
              <a:gd name="connsiteX1" fmla="*/ 1473200 w 1888066"/>
              <a:gd name="connsiteY1" fmla="*/ 101600 h 1303867"/>
              <a:gd name="connsiteX2" fmla="*/ 1202266 w 1888066"/>
              <a:gd name="connsiteY2" fmla="*/ 237067 h 1303867"/>
              <a:gd name="connsiteX3" fmla="*/ 914400 w 1888066"/>
              <a:gd name="connsiteY3" fmla="*/ 711200 h 1303867"/>
              <a:gd name="connsiteX4" fmla="*/ 838200 w 1888066"/>
              <a:gd name="connsiteY4" fmla="*/ 880533 h 1303867"/>
              <a:gd name="connsiteX5" fmla="*/ 287866 w 1888066"/>
              <a:gd name="connsiteY5" fmla="*/ 1126067 h 1303867"/>
              <a:gd name="connsiteX6" fmla="*/ 0 w 1888066"/>
              <a:gd name="connsiteY6" fmla="*/ 1303867 h 130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8066" h="1303867">
                <a:moveTo>
                  <a:pt x="1888066" y="0"/>
                </a:moveTo>
                <a:cubicBezTo>
                  <a:pt x="1737783" y="31044"/>
                  <a:pt x="1587500" y="62089"/>
                  <a:pt x="1473200" y="101600"/>
                </a:cubicBezTo>
                <a:cubicBezTo>
                  <a:pt x="1358900" y="141111"/>
                  <a:pt x="1295399" y="135467"/>
                  <a:pt x="1202266" y="237067"/>
                </a:cubicBezTo>
                <a:cubicBezTo>
                  <a:pt x="1109133" y="338667"/>
                  <a:pt x="975078" y="603956"/>
                  <a:pt x="914400" y="711200"/>
                </a:cubicBezTo>
                <a:cubicBezTo>
                  <a:pt x="853722" y="818444"/>
                  <a:pt x="942622" y="811389"/>
                  <a:pt x="838200" y="880533"/>
                </a:cubicBezTo>
                <a:cubicBezTo>
                  <a:pt x="733778" y="949677"/>
                  <a:pt x="427566" y="1055511"/>
                  <a:pt x="287866" y="1126067"/>
                </a:cubicBezTo>
                <a:cubicBezTo>
                  <a:pt x="148166" y="1196623"/>
                  <a:pt x="50800" y="1274234"/>
                  <a:pt x="0" y="1303867"/>
                </a:cubicBezTo>
              </a:path>
            </a:pathLst>
          </a:custGeom>
          <a:ln w="63500">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41" name="Group 40"/>
          <p:cNvGrpSpPr/>
          <p:nvPr/>
        </p:nvGrpSpPr>
        <p:grpSpPr>
          <a:xfrm>
            <a:off x="2789765" y="3721253"/>
            <a:ext cx="1058334" cy="2651455"/>
            <a:chOff x="2789765" y="3433232"/>
            <a:chExt cx="1058334" cy="2651455"/>
          </a:xfrm>
        </p:grpSpPr>
        <p:sp>
          <p:nvSpPr>
            <p:cNvPr id="25" name="Oval 24"/>
            <p:cNvSpPr/>
            <p:nvPr/>
          </p:nvSpPr>
          <p:spPr>
            <a:xfrm>
              <a:off x="3208866" y="55004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rapezoid 8"/>
            <p:cNvSpPr/>
            <p:nvPr/>
          </p:nvSpPr>
          <p:spPr>
            <a:xfrm>
              <a:off x="2789765" y="5652887"/>
              <a:ext cx="1058334" cy="431800"/>
            </a:xfrm>
            <a:prstGeom prst="trapezoi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3208866" y="5085620"/>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3208866" y="46622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3217332" y="42389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3225797" y="38325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3234262" y="3433232"/>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3318934" y="36745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318934" y="4059767"/>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314701" y="45000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314701" y="4923366"/>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310468" y="53382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42" name="Group 41"/>
          <p:cNvGrpSpPr/>
          <p:nvPr/>
        </p:nvGrpSpPr>
        <p:grpSpPr>
          <a:xfrm>
            <a:off x="6887631" y="3767315"/>
            <a:ext cx="1058334" cy="2651455"/>
            <a:chOff x="2789765" y="3433232"/>
            <a:chExt cx="1058334" cy="2651455"/>
          </a:xfrm>
        </p:grpSpPr>
        <p:sp>
          <p:nvSpPr>
            <p:cNvPr id="43" name="Oval 42"/>
            <p:cNvSpPr/>
            <p:nvPr/>
          </p:nvSpPr>
          <p:spPr>
            <a:xfrm>
              <a:off x="3208866" y="55004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rapezoid 43"/>
            <p:cNvSpPr/>
            <p:nvPr/>
          </p:nvSpPr>
          <p:spPr>
            <a:xfrm>
              <a:off x="2789765" y="5652887"/>
              <a:ext cx="1058334" cy="431800"/>
            </a:xfrm>
            <a:prstGeom prst="trapezoi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3208866" y="5085620"/>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3208866" y="4662287"/>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3217332" y="42389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3225797" y="3832554"/>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3234262" y="3433232"/>
              <a:ext cx="177800" cy="313266"/>
            </a:xfrm>
            <a:prstGeom prst="ellipse">
              <a:avLst/>
            </a:prstGeom>
            <a:noFill/>
            <a:ln w="3175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0" name="Straight Connector 49"/>
            <p:cNvCxnSpPr/>
            <p:nvPr/>
          </p:nvCxnSpPr>
          <p:spPr>
            <a:xfrm>
              <a:off x="3318934" y="36745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3318934" y="4059767"/>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3314701" y="45000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3314701" y="4923366"/>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3310468" y="5338233"/>
              <a:ext cx="0" cy="232834"/>
            </a:xfrm>
            <a:prstGeom prst="line">
              <a:avLst/>
            </a:prstGeom>
            <a:ln w="3492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5" name="TextBox 4"/>
          <p:cNvSpPr txBox="1"/>
          <p:nvPr/>
        </p:nvSpPr>
        <p:spPr>
          <a:xfrm>
            <a:off x="2901140" y="292387"/>
            <a:ext cx="4501653" cy="461665"/>
          </a:xfrm>
          <a:prstGeom prst="rect">
            <a:avLst/>
          </a:prstGeom>
          <a:noFill/>
        </p:spPr>
        <p:txBody>
          <a:bodyPr wrap="none" rtlCol="0">
            <a:spAutoFit/>
          </a:bodyPr>
          <a:lstStyle/>
          <a:p>
            <a:r>
              <a:rPr lang="en-US" sz="2400" dirty="0" err="1" smtClean="0">
                <a:solidFill>
                  <a:srgbClr val="FFFF00"/>
                </a:solidFill>
                <a:effectLst>
                  <a:outerShdw blurRad="66675" dist="63500" dir="2700000" algn="tl" rotWithShape="0">
                    <a:srgbClr val="000000"/>
                  </a:outerShdw>
                </a:effectLst>
              </a:rPr>
              <a:t>pmlFOCE</a:t>
            </a:r>
            <a:r>
              <a:rPr lang="en-US" sz="2400" dirty="0" smtClean="0">
                <a:solidFill>
                  <a:srgbClr val="FFFF00"/>
                </a:solidFill>
                <a:effectLst>
                  <a:outerShdw blurRad="66675" dist="63500" dir="2700000" algn="tl" rotWithShape="0">
                    <a:srgbClr val="000000"/>
                  </a:outerShdw>
                </a:effectLst>
              </a:rPr>
              <a:t> Surface Support Concept</a:t>
            </a:r>
            <a:endParaRPr lang="en-US" sz="2400" dirty="0">
              <a:solidFill>
                <a:srgbClr val="FFFF00"/>
              </a:solidFill>
              <a:effectLst>
                <a:outerShdw blurRad="66675" dist="63500" dir="2700000" algn="tl" rotWithShape="0">
                  <a:srgbClr val="000000"/>
                </a:outerShdw>
              </a:effectLst>
            </a:endParaRPr>
          </a:p>
        </p:txBody>
      </p:sp>
      <p:grpSp>
        <p:nvGrpSpPr>
          <p:cNvPr id="6" name="Group 5"/>
          <p:cNvGrpSpPr/>
          <p:nvPr/>
        </p:nvGrpSpPr>
        <p:grpSpPr>
          <a:xfrm>
            <a:off x="592476" y="6350154"/>
            <a:ext cx="7416991" cy="194358"/>
            <a:chOff x="812497" y="4910104"/>
            <a:chExt cx="7783580" cy="1084990"/>
          </a:xfrm>
        </p:grpSpPr>
        <p:sp>
          <p:nvSpPr>
            <p:cNvPr id="7" name="Rectangle 6"/>
            <p:cNvSpPr/>
            <p:nvPr/>
          </p:nvSpPr>
          <p:spPr>
            <a:xfrm>
              <a:off x="812497" y="5059643"/>
              <a:ext cx="7783580" cy="935451"/>
            </a:xfrm>
            <a:prstGeom prst="rect">
              <a:avLst/>
            </a:prstGeom>
            <a:solidFill>
              <a:schemeClr val="bg2">
                <a:lumMod val="75000"/>
              </a:schemeClr>
            </a:solidFill>
            <a:ln>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Soft sediment</a:t>
              </a:r>
              <a:endParaRPr lang="en-US" dirty="0">
                <a:solidFill>
                  <a:schemeClr val="tx1"/>
                </a:solidFill>
              </a:endParaRPr>
            </a:p>
          </p:txBody>
        </p:sp>
        <p:sp>
          <p:nvSpPr>
            <p:cNvPr id="8" name="Freeform 7"/>
            <p:cNvSpPr/>
            <p:nvPr/>
          </p:nvSpPr>
          <p:spPr>
            <a:xfrm>
              <a:off x="812497" y="4910104"/>
              <a:ext cx="7783580" cy="193989"/>
            </a:xfrm>
            <a:custGeom>
              <a:avLst/>
              <a:gdLst>
                <a:gd name="connsiteX0" fmla="*/ 0 w 7797236"/>
                <a:gd name="connsiteY0" fmla="*/ 184366 h 193989"/>
                <a:gd name="connsiteX1" fmla="*/ 471112 w 7797236"/>
                <a:gd name="connsiteY1" fmla="*/ 102428 h 193989"/>
                <a:gd name="connsiteX2" fmla="*/ 614493 w 7797236"/>
                <a:gd name="connsiteY2" fmla="*/ 136569 h 193989"/>
                <a:gd name="connsiteX3" fmla="*/ 1331402 w 7797236"/>
                <a:gd name="connsiteY3" fmla="*/ 136569 h 193989"/>
                <a:gd name="connsiteX4" fmla="*/ 2212176 w 7797236"/>
                <a:gd name="connsiteY4" fmla="*/ 136569 h 193989"/>
                <a:gd name="connsiteX5" fmla="*/ 2369213 w 7797236"/>
                <a:gd name="connsiteY5" fmla="*/ 184366 h 193989"/>
                <a:gd name="connsiteX6" fmla="*/ 3113432 w 7797236"/>
                <a:gd name="connsiteY6" fmla="*/ 6 h 193989"/>
                <a:gd name="connsiteX7" fmla="*/ 4274142 w 7797236"/>
                <a:gd name="connsiteY7" fmla="*/ 177538 h 193989"/>
                <a:gd name="connsiteX8" fmla="*/ 4772564 w 7797236"/>
                <a:gd name="connsiteY8" fmla="*/ 170710 h 193989"/>
                <a:gd name="connsiteX9" fmla="*/ 5632854 w 7797236"/>
                <a:gd name="connsiteY9" fmla="*/ 40975 h 193989"/>
                <a:gd name="connsiteX10" fmla="*/ 5851341 w 7797236"/>
                <a:gd name="connsiteY10" fmla="*/ 143397 h 193989"/>
                <a:gd name="connsiteX11" fmla="*/ 6103966 w 7797236"/>
                <a:gd name="connsiteY11" fmla="*/ 163881 h 193989"/>
                <a:gd name="connsiteX12" fmla="*/ 6390729 w 7797236"/>
                <a:gd name="connsiteY12" fmla="*/ 109256 h 193989"/>
                <a:gd name="connsiteX13" fmla="*/ 6861841 w 7797236"/>
                <a:gd name="connsiteY13" fmla="*/ 116085 h 193989"/>
                <a:gd name="connsiteX14" fmla="*/ 7339780 w 7797236"/>
                <a:gd name="connsiteY14" fmla="*/ 157053 h 193989"/>
                <a:gd name="connsiteX15" fmla="*/ 7797236 w 7797236"/>
                <a:gd name="connsiteY15" fmla="*/ 191194 h 193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97236" h="193989">
                  <a:moveTo>
                    <a:pt x="0" y="184366"/>
                  </a:moveTo>
                  <a:cubicBezTo>
                    <a:pt x="184348" y="147380"/>
                    <a:pt x="368697" y="110394"/>
                    <a:pt x="471112" y="102428"/>
                  </a:cubicBezTo>
                  <a:cubicBezTo>
                    <a:pt x="573527" y="94462"/>
                    <a:pt x="471111" y="130879"/>
                    <a:pt x="614493" y="136569"/>
                  </a:cubicBezTo>
                  <a:cubicBezTo>
                    <a:pt x="757875" y="142259"/>
                    <a:pt x="1331402" y="136569"/>
                    <a:pt x="1331402" y="136569"/>
                  </a:cubicBezTo>
                  <a:cubicBezTo>
                    <a:pt x="1597682" y="136569"/>
                    <a:pt x="2039208" y="128603"/>
                    <a:pt x="2212176" y="136569"/>
                  </a:cubicBezTo>
                  <a:cubicBezTo>
                    <a:pt x="2385144" y="144535"/>
                    <a:pt x="2219004" y="207126"/>
                    <a:pt x="2369213" y="184366"/>
                  </a:cubicBezTo>
                  <a:cubicBezTo>
                    <a:pt x="2519422" y="161606"/>
                    <a:pt x="2795944" y="1144"/>
                    <a:pt x="3113432" y="6"/>
                  </a:cubicBezTo>
                  <a:cubicBezTo>
                    <a:pt x="3430920" y="-1132"/>
                    <a:pt x="3997620" y="149087"/>
                    <a:pt x="4274142" y="177538"/>
                  </a:cubicBezTo>
                  <a:cubicBezTo>
                    <a:pt x="4550664" y="205989"/>
                    <a:pt x="4546112" y="193470"/>
                    <a:pt x="4772564" y="170710"/>
                  </a:cubicBezTo>
                  <a:cubicBezTo>
                    <a:pt x="4999016" y="147950"/>
                    <a:pt x="5453058" y="45527"/>
                    <a:pt x="5632854" y="40975"/>
                  </a:cubicBezTo>
                  <a:cubicBezTo>
                    <a:pt x="5812650" y="36423"/>
                    <a:pt x="5772822" y="122913"/>
                    <a:pt x="5851341" y="143397"/>
                  </a:cubicBezTo>
                  <a:cubicBezTo>
                    <a:pt x="5929860" y="163881"/>
                    <a:pt x="6014068" y="169571"/>
                    <a:pt x="6103966" y="163881"/>
                  </a:cubicBezTo>
                  <a:cubicBezTo>
                    <a:pt x="6193864" y="158191"/>
                    <a:pt x="6264417" y="117222"/>
                    <a:pt x="6390729" y="109256"/>
                  </a:cubicBezTo>
                  <a:cubicBezTo>
                    <a:pt x="6517041" y="101290"/>
                    <a:pt x="6703666" y="108119"/>
                    <a:pt x="6861841" y="116085"/>
                  </a:cubicBezTo>
                  <a:cubicBezTo>
                    <a:pt x="7020016" y="124051"/>
                    <a:pt x="7339780" y="157053"/>
                    <a:pt x="7339780" y="157053"/>
                  </a:cubicBezTo>
                  <a:cubicBezTo>
                    <a:pt x="7495679" y="169571"/>
                    <a:pt x="7695959" y="187780"/>
                    <a:pt x="7797236" y="191194"/>
                  </a:cubicBezTo>
                </a:path>
              </a:pathLst>
            </a:custGeom>
            <a:solidFill>
              <a:schemeClr val="bg2">
                <a:lumMod val="75000"/>
              </a:schemeClr>
            </a:solidFill>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55" name="Rectangle 54"/>
          <p:cNvSpPr/>
          <p:nvPr/>
        </p:nvSpPr>
        <p:spPr>
          <a:xfrm>
            <a:off x="2937933" y="3421974"/>
            <a:ext cx="4901454" cy="661436"/>
          </a:xfrm>
          <a:prstGeom prst="rect">
            <a:avLst/>
          </a:prstGeom>
          <a:solidFill>
            <a:schemeClr val="bg1">
              <a:lumMod val="7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Isosceles Triangle 55"/>
          <p:cNvSpPr/>
          <p:nvPr/>
        </p:nvSpPr>
        <p:spPr>
          <a:xfrm rot="16200000">
            <a:off x="2189712" y="3295491"/>
            <a:ext cx="661437" cy="914400"/>
          </a:xfrm>
          <a:prstGeom prst="triangle">
            <a:avLst/>
          </a:prstGeom>
          <a:solidFill>
            <a:schemeClr val="bg1">
              <a:lumMod val="7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Isosceles Triangle 56"/>
          <p:cNvSpPr/>
          <p:nvPr/>
        </p:nvSpPr>
        <p:spPr>
          <a:xfrm rot="16200000" flipV="1">
            <a:off x="7906604" y="3337822"/>
            <a:ext cx="661436" cy="829738"/>
          </a:xfrm>
          <a:prstGeom prst="triangle">
            <a:avLst/>
          </a:prstGeom>
          <a:solidFill>
            <a:schemeClr val="bg1">
              <a:lumMod val="7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Group 22"/>
          <p:cNvGrpSpPr/>
          <p:nvPr/>
        </p:nvGrpSpPr>
        <p:grpSpPr>
          <a:xfrm>
            <a:off x="448947" y="3791306"/>
            <a:ext cx="8432800" cy="220133"/>
            <a:chOff x="1177273" y="1998132"/>
            <a:chExt cx="7198783" cy="220133"/>
          </a:xfrm>
        </p:grpSpPr>
        <p:cxnSp>
          <p:nvCxnSpPr>
            <p:cNvPr id="11" name="Curved Connector 10"/>
            <p:cNvCxnSpPr/>
            <p:nvPr/>
          </p:nvCxnSpPr>
          <p:spPr>
            <a:xfrm>
              <a:off x="1177273" y="1998132"/>
              <a:ext cx="1024467" cy="169333"/>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5" name="Curved Connector 14"/>
            <p:cNvCxnSpPr/>
            <p:nvPr/>
          </p:nvCxnSpPr>
          <p:spPr>
            <a:xfrm rot="10800000" flipV="1">
              <a:off x="2201740" y="2015066"/>
              <a:ext cx="795866" cy="152400"/>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7" name="Curved Connector 16"/>
            <p:cNvCxnSpPr/>
            <p:nvPr/>
          </p:nvCxnSpPr>
          <p:spPr>
            <a:xfrm>
              <a:off x="2963740" y="2006598"/>
              <a:ext cx="1024467" cy="169333"/>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8" name="Curved Connector 17"/>
            <p:cNvCxnSpPr/>
            <p:nvPr/>
          </p:nvCxnSpPr>
          <p:spPr>
            <a:xfrm rot="10800000" flipV="1">
              <a:off x="3988207" y="2015066"/>
              <a:ext cx="795866" cy="152400"/>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9" name="Curved Connector 18"/>
            <p:cNvCxnSpPr/>
            <p:nvPr/>
          </p:nvCxnSpPr>
          <p:spPr>
            <a:xfrm>
              <a:off x="4733273" y="2023532"/>
              <a:ext cx="1024467" cy="169333"/>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20" name="Curved Connector 19"/>
            <p:cNvCxnSpPr/>
            <p:nvPr/>
          </p:nvCxnSpPr>
          <p:spPr>
            <a:xfrm rot="10800000" flipV="1">
              <a:off x="5757740" y="2040466"/>
              <a:ext cx="795866" cy="152400"/>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21" name="Curved Connector 20"/>
            <p:cNvCxnSpPr/>
            <p:nvPr/>
          </p:nvCxnSpPr>
          <p:spPr>
            <a:xfrm>
              <a:off x="6555723" y="2048931"/>
              <a:ext cx="1024467" cy="169333"/>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22" name="Curved Connector 21"/>
            <p:cNvCxnSpPr/>
            <p:nvPr/>
          </p:nvCxnSpPr>
          <p:spPr>
            <a:xfrm rot="10800000" flipV="1">
              <a:off x="7580190" y="2065865"/>
              <a:ext cx="795866" cy="152400"/>
            </a:xfrm>
            <a:prstGeom prst="curvedConnector3">
              <a:avLst/>
            </a:prstGeom>
            <a:ln w="34925">
              <a:solidFill>
                <a:srgbClr val="3366FF"/>
              </a:solidFill>
            </a:ln>
            <a:effectLst/>
          </p:spPr>
          <p:style>
            <a:lnRef idx="2">
              <a:schemeClr val="accent1"/>
            </a:lnRef>
            <a:fillRef idx="0">
              <a:schemeClr val="accent1"/>
            </a:fillRef>
            <a:effectRef idx="1">
              <a:schemeClr val="accent1"/>
            </a:effectRef>
            <a:fontRef idx="minor">
              <a:schemeClr val="tx1"/>
            </a:fontRef>
          </p:style>
        </p:cxnSp>
      </p:grpSp>
      <p:sp>
        <p:nvSpPr>
          <p:cNvPr id="59" name="Rectangle 58"/>
          <p:cNvSpPr/>
          <p:nvPr/>
        </p:nvSpPr>
        <p:spPr>
          <a:xfrm>
            <a:off x="3177513" y="1914906"/>
            <a:ext cx="2266554" cy="1498600"/>
          </a:xfrm>
          <a:prstGeom prst="rect">
            <a:avLst/>
          </a:prstGeom>
          <a:solidFill>
            <a:schemeClr val="bg1"/>
          </a:solidFill>
          <a:ln w="22225">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TextBox 59"/>
          <p:cNvSpPr txBox="1"/>
          <p:nvPr/>
        </p:nvSpPr>
        <p:spPr>
          <a:xfrm>
            <a:off x="4457698" y="3421974"/>
            <a:ext cx="1851889" cy="369332"/>
          </a:xfrm>
          <a:prstGeom prst="rect">
            <a:avLst/>
          </a:prstGeom>
          <a:noFill/>
        </p:spPr>
        <p:txBody>
          <a:bodyPr wrap="none" rtlCol="0">
            <a:spAutoFit/>
          </a:bodyPr>
          <a:lstStyle/>
          <a:p>
            <a:r>
              <a:rPr lang="en-US" dirty="0" smtClean="0"/>
              <a:t>Pontoon Platform</a:t>
            </a:r>
            <a:endParaRPr lang="en-US" dirty="0"/>
          </a:p>
        </p:txBody>
      </p:sp>
      <p:pic>
        <p:nvPicPr>
          <p:cNvPr id="61" name="Picture 60"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8866" y="1987373"/>
            <a:ext cx="2116667" cy="1402454"/>
          </a:xfrm>
          <a:prstGeom prst="rect">
            <a:avLst/>
          </a:prstGeom>
        </p:spPr>
      </p:pic>
      <p:sp>
        <p:nvSpPr>
          <p:cNvPr id="62" name="Parallelogram 61"/>
          <p:cNvSpPr/>
          <p:nvPr/>
        </p:nvSpPr>
        <p:spPr>
          <a:xfrm>
            <a:off x="3208866" y="1339173"/>
            <a:ext cx="779722" cy="512234"/>
          </a:xfrm>
          <a:prstGeom prst="parallelogram">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6722924" y="1376248"/>
            <a:ext cx="566869" cy="122765"/>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a:off x="6722925" y="1229113"/>
            <a:ext cx="147134" cy="166132"/>
          </a:xfrm>
          <a:prstGeom prst="rtTriangle">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ight Triangle 68"/>
          <p:cNvSpPr/>
          <p:nvPr/>
        </p:nvSpPr>
        <p:spPr>
          <a:xfrm flipV="1">
            <a:off x="6722925" y="1499013"/>
            <a:ext cx="147134" cy="164068"/>
          </a:xfrm>
          <a:prstGeom prst="rtTriangle">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Oval 69"/>
          <p:cNvSpPr/>
          <p:nvPr/>
        </p:nvSpPr>
        <p:spPr>
          <a:xfrm>
            <a:off x="7122573" y="1376248"/>
            <a:ext cx="334440" cy="122765"/>
          </a:xfrm>
          <a:prstGeom prst="ellipse">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Parallelogram 72"/>
          <p:cNvSpPr/>
          <p:nvPr/>
        </p:nvSpPr>
        <p:spPr>
          <a:xfrm>
            <a:off x="3948517" y="1339173"/>
            <a:ext cx="779722" cy="512234"/>
          </a:xfrm>
          <a:prstGeom prst="parallelogram">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Parallelogram 73"/>
          <p:cNvSpPr/>
          <p:nvPr/>
        </p:nvSpPr>
        <p:spPr>
          <a:xfrm>
            <a:off x="4674026" y="1339173"/>
            <a:ext cx="779722" cy="512234"/>
          </a:xfrm>
          <a:prstGeom prst="parallelogram">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Arc 84"/>
          <p:cNvSpPr/>
          <p:nvPr/>
        </p:nvSpPr>
        <p:spPr>
          <a:xfrm rot="2465835">
            <a:off x="5804311" y="798180"/>
            <a:ext cx="270112" cy="252253"/>
          </a:xfrm>
          <a:prstGeom prst="arc">
            <a:avLst/>
          </a:prstGeom>
          <a:ln>
            <a:solidFill>
              <a:srgbClr val="E46C0A"/>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6" name="Arc 85"/>
          <p:cNvSpPr/>
          <p:nvPr/>
        </p:nvSpPr>
        <p:spPr>
          <a:xfrm rot="2757824">
            <a:off x="5901280" y="782252"/>
            <a:ext cx="312643" cy="254477"/>
          </a:xfrm>
          <a:prstGeom prst="arc">
            <a:avLst/>
          </a:prstGeom>
          <a:ln>
            <a:solidFill>
              <a:srgbClr val="E46C0A"/>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7" name="Arc 86"/>
          <p:cNvSpPr/>
          <p:nvPr/>
        </p:nvSpPr>
        <p:spPr>
          <a:xfrm rot="2724017">
            <a:off x="5996593" y="769297"/>
            <a:ext cx="356859" cy="310018"/>
          </a:xfrm>
          <a:prstGeom prst="arc">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90" name="Straight Arrow Connector 89"/>
          <p:cNvCxnSpPr/>
          <p:nvPr/>
        </p:nvCxnSpPr>
        <p:spPr>
          <a:xfrm>
            <a:off x="7052729" y="873463"/>
            <a:ext cx="533404" cy="0"/>
          </a:xfrm>
          <a:prstGeom prst="straightConnector1">
            <a:avLst/>
          </a:prstGeom>
          <a:ln>
            <a:solidFill>
              <a:schemeClr val="accent6">
                <a:lumMod val="75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91" name="TextBox 90"/>
          <p:cNvSpPr txBox="1"/>
          <p:nvPr/>
        </p:nvSpPr>
        <p:spPr>
          <a:xfrm>
            <a:off x="7666087" y="680471"/>
            <a:ext cx="1393931" cy="584776"/>
          </a:xfrm>
          <a:prstGeom prst="rect">
            <a:avLst/>
          </a:prstGeom>
          <a:noFill/>
        </p:spPr>
        <p:txBody>
          <a:bodyPr wrap="none" rtlCol="0">
            <a:spAutoFit/>
          </a:bodyPr>
          <a:lstStyle/>
          <a:p>
            <a:r>
              <a:rPr lang="en-US" sz="1600" dirty="0" err="1" smtClean="0">
                <a:solidFill>
                  <a:srgbClr val="FFFF00"/>
                </a:solidFill>
                <a:effectLst>
                  <a:outerShdw blurRad="66675" dist="63500" dir="2700000" algn="tl" rotWithShape="0">
                    <a:srgbClr val="000000"/>
                  </a:outerShdw>
                </a:effectLst>
              </a:rPr>
              <a:t>Comms</a:t>
            </a:r>
            <a:r>
              <a:rPr lang="en-US" sz="1600" dirty="0" smtClean="0">
                <a:solidFill>
                  <a:srgbClr val="FFFF00"/>
                </a:solidFill>
                <a:effectLst>
                  <a:outerShdw blurRad="66675" dist="63500" dir="2700000" algn="tl" rotWithShape="0">
                    <a:srgbClr val="000000"/>
                  </a:outerShdw>
                </a:effectLst>
              </a:rPr>
              <a:t> to and</a:t>
            </a:r>
          </a:p>
          <a:p>
            <a:r>
              <a:rPr lang="en-US" sz="1600" dirty="0" smtClean="0">
                <a:solidFill>
                  <a:srgbClr val="FFFF00"/>
                </a:solidFill>
                <a:effectLst>
                  <a:outerShdw blurRad="66675" dist="63500" dir="2700000" algn="tl" rotWithShape="0">
                    <a:srgbClr val="000000"/>
                  </a:outerShdw>
                </a:effectLst>
              </a:rPr>
              <a:t>from shore</a:t>
            </a:r>
            <a:endParaRPr lang="en-US" sz="1600" dirty="0">
              <a:solidFill>
                <a:srgbClr val="FFFF00"/>
              </a:solidFill>
              <a:effectLst>
                <a:outerShdw blurRad="66675" dist="63500" dir="2700000" algn="tl" rotWithShape="0">
                  <a:srgbClr val="000000"/>
                </a:outerShdw>
              </a:effectLst>
            </a:endParaRPr>
          </a:p>
        </p:txBody>
      </p:sp>
      <p:sp>
        <p:nvSpPr>
          <p:cNvPr id="92" name="TextBox 91"/>
          <p:cNvSpPr txBox="1"/>
          <p:nvPr/>
        </p:nvSpPr>
        <p:spPr>
          <a:xfrm>
            <a:off x="7666087" y="1551533"/>
            <a:ext cx="1037999" cy="584776"/>
          </a:xfrm>
          <a:prstGeom prst="rect">
            <a:avLst/>
          </a:prstGeom>
          <a:noFill/>
        </p:spPr>
        <p:txBody>
          <a:bodyPr wrap="square" rtlCol="0">
            <a:spAutoFit/>
          </a:bodyPr>
          <a:lstStyle/>
          <a:p>
            <a:r>
              <a:rPr lang="en-US" sz="1600" dirty="0" smtClean="0">
                <a:solidFill>
                  <a:srgbClr val="FFFF00"/>
                </a:solidFill>
                <a:effectLst>
                  <a:outerShdw blurRad="66675" dist="63500" dir="2700000" algn="tl" rotWithShape="0">
                    <a:srgbClr val="000000"/>
                  </a:outerShdw>
                </a:effectLst>
              </a:rPr>
              <a:t>Wind generator</a:t>
            </a:r>
            <a:endParaRPr lang="en-US" sz="1600" dirty="0">
              <a:solidFill>
                <a:srgbClr val="FFFF00"/>
              </a:solidFill>
              <a:effectLst>
                <a:outerShdw blurRad="66675" dist="63500" dir="2700000" algn="tl" rotWithShape="0">
                  <a:srgbClr val="000000"/>
                </a:outerShdw>
              </a:effectLst>
            </a:endParaRPr>
          </a:p>
        </p:txBody>
      </p:sp>
      <p:sp>
        <p:nvSpPr>
          <p:cNvPr id="93" name="TextBox 92"/>
          <p:cNvSpPr txBox="1"/>
          <p:nvPr/>
        </p:nvSpPr>
        <p:spPr>
          <a:xfrm>
            <a:off x="1948279" y="1382256"/>
            <a:ext cx="1186743" cy="338554"/>
          </a:xfrm>
          <a:prstGeom prst="rect">
            <a:avLst/>
          </a:prstGeom>
          <a:noFill/>
        </p:spPr>
        <p:txBody>
          <a:bodyPr wrap="none" rtlCol="0">
            <a:spAutoFit/>
          </a:bodyPr>
          <a:lstStyle/>
          <a:p>
            <a:r>
              <a:rPr lang="en-US" sz="1600" dirty="0" smtClean="0">
                <a:solidFill>
                  <a:srgbClr val="FFFF00"/>
                </a:solidFill>
                <a:effectLst>
                  <a:outerShdw blurRad="66675" dist="63500" dir="2700000" algn="tl" rotWithShape="0">
                    <a:srgbClr val="000000"/>
                  </a:outerShdw>
                </a:effectLst>
              </a:rPr>
              <a:t>Solar power</a:t>
            </a:r>
            <a:endParaRPr lang="en-US" sz="1600" dirty="0">
              <a:solidFill>
                <a:srgbClr val="FFFF00"/>
              </a:solidFill>
              <a:effectLst>
                <a:outerShdw blurRad="66675" dist="63500" dir="2700000" algn="tl" rotWithShape="0">
                  <a:srgbClr val="000000"/>
                </a:outerShdw>
              </a:effectLst>
            </a:endParaRPr>
          </a:p>
        </p:txBody>
      </p:sp>
      <p:sp>
        <p:nvSpPr>
          <p:cNvPr id="94" name="TextBox 93"/>
          <p:cNvSpPr txBox="1"/>
          <p:nvPr/>
        </p:nvSpPr>
        <p:spPr>
          <a:xfrm>
            <a:off x="5593037" y="2354673"/>
            <a:ext cx="1062031" cy="738664"/>
          </a:xfrm>
          <a:prstGeom prst="rect">
            <a:avLst/>
          </a:prstGeom>
          <a:noFill/>
        </p:spPr>
        <p:txBody>
          <a:bodyPr wrap="square" rtlCol="0">
            <a:spAutoFit/>
          </a:bodyPr>
          <a:lstStyle/>
          <a:p>
            <a:r>
              <a:rPr lang="en-US" sz="1400" dirty="0" smtClean="0"/>
              <a:t>Electronics</a:t>
            </a:r>
          </a:p>
          <a:p>
            <a:r>
              <a:rPr lang="en-US" sz="1400" dirty="0" smtClean="0"/>
              <a:t>and energy storage</a:t>
            </a:r>
            <a:endParaRPr lang="en-US" sz="1400" dirty="0"/>
          </a:p>
        </p:txBody>
      </p:sp>
      <p:cxnSp>
        <p:nvCxnSpPr>
          <p:cNvPr id="98" name="Straight Arrow Connector 97"/>
          <p:cNvCxnSpPr/>
          <p:nvPr/>
        </p:nvCxnSpPr>
        <p:spPr>
          <a:xfrm flipH="1">
            <a:off x="6515097" y="873462"/>
            <a:ext cx="544689" cy="1"/>
          </a:xfrm>
          <a:prstGeom prst="straightConnector1">
            <a:avLst/>
          </a:prstGeom>
          <a:ln>
            <a:solidFill>
              <a:schemeClr val="accent6">
                <a:lumMod val="75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1573966" y="2281631"/>
            <a:ext cx="1643366" cy="584776"/>
          </a:xfrm>
          <a:prstGeom prst="rect">
            <a:avLst/>
          </a:prstGeom>
          <a:noFill/>
        </p:spPr>
        <p:txBody>
          <a:bodyPr wrap="square" rtlCol="0">
            <a:spAutoFit/>
          </a:bodyPr>
          <a:lstStyle/>
          <a:p>
            <a:r>
              <a:rPr lang="en-US" sz="1600" dirty="0" smtClean="0">
                <a:solidFill>
                  <a:srgbClr val="FFFF00"/>
                </a:solidFill>
                <a:effectLst>
                  <a:outerShdw blurRad="66675" dist="63500" dir="2700000" algn="tl" rotWithShape="0">
                    <a:srgbClr val="000000"/>
                  </a:outerShdw>
                </a:effectLst>
              </a:rPr>
              <a:t>CO2 enriched fluid sub-system</a:t>
            </a:r>
            <a:endParaRPr lang="en-US" sz="1600" dirty="0">
              <a:solidFill>
                <a:srgbClr val="FFFF00"/>
              </a:solidFill>
              <a:effectLst>
                <a:outerShdw blurRad="66675" dist="63500" dir="2700000" algn="tl" rotWithShape="0">
                  <a:srgbClr val="000000"/>
                </a:outerShdw>
              </a:effectLst>
            </a:endParaRPr>
          </a:p>
        </p:txBody>
      </p:sp>
      <p:sp>
        <p:nvSpPr>
          <p:cNvPr id="79" name="TextBox 78"/>
          <p:cNvSpPr txBox="1"/>
          <p:nvPr/>
        </p:nvSpPr>
        <p:spPr>
          <a:xfrm>
            <a:off x="3702779" y="4222433"/>
            <a:ext cx="3506760" cy="1477328"/>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PML’s site had some new twists, remote site with fairly regular access but not daily… would like extended maintenance possible. Move most of the system topside.</a:t>
            </a:r>
          </a:p>
        </p:txBody>
      </p:sp>
      <p:sp>
        <p:nvSpPr>
          <p:cNvPr id="81" name="TextBox 80"/>
          <p:cNvSpPr txBox="1"/>
          <p:nvPr/>
        </p:nvSpPr>
        <p:spPr>
          <a:xfrm>
            <a:off x="7586133" y="-1713"/>
            <a:ext cx="1512078" cy="523220"/>
          </a:xfrm>
          <a:prstGeom prst="rect">
            <a:avLst/>
          </a:prstGeom>
          <a:noFill/>
        </p:spPr>
        <p:txBody>
          <a:bodyPr wrap="none" rtlCol="0">
            <a:spAutoFit/>
          </a:bodyPr>
          <a:lstStyle/>
          <a:p>
            <a:r>
              <a:rPr lang="en-US" sz="2800" dirty="0" err="1" smtClean="0">
                <a:solidFill>
                  <a:srgbClr val="FFFF00"/>
                </a:solidFill>
                <a:effectLst>
                  <a:outerShdw blurRad="66675" dist="63500" dir="2700000" algn="tl" rotWithShape="0">
                    <a:srgbClr val="000000"/>
                  </a:outerShdw>
                </a:effectLst>
              </a:rPr>
              <a:t>pmlFOCE</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88053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1451717"/>
            <a:ext cx="6281889" cy="5010554"/>
          </a:xfrm>
          <a:prstGeom prst="rect">
            <a:avLst/>
          </a:prstGeom>
          <a:noFill/>
          <a:ln w="9525">
            <a:solidFill>
              <a:schemeClr val="tx1"/>
            </a:solidFill>
            <a:miter lim="800000"/>
            <a:headEnd/>
            <a:tailEnd/>
          </a:ln>
          <a:effectLst>
            <a:outerShdw blurRad="177800" dist="165100"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title"/>
          </p:nvPr>
        </p:nvSpPr>
        <p:spPr>
          <a:xfrm>
            <a:off x="6324600" y="2121"/>
            <a:ext cx="2819400" cy="582082"/>
          </a:xfrm>
        </p:spPr>
        <p:txBody>
          <a:bodyPr/>
          <a:lstStyle/>
          <a:p>
            <a:pPr algn="l"/>
            <a:r>
              <a:rPr lang="en-US" sz="2800" dirty="0" smtClean="0">
                <a:solidFill>
                  <a:srgbClr val="FFFF00"/>
                </a:solidFill>
                <a:effectLst>
                  <a:outerShdw blurRad="66675" dist="63500" dir="2700000" algn="tl" rotWithShape="0">
                    <a:srgbClr val="000000"/>
                  </a:outerShdw>
                </a:effectLst>
              </a:rPr>
              <a:t>The </a:t>
            </a:r>
            <a:r>
              <a:rPr lang="en-US" sz="2800" dirty="0">
                <a:solidFill>
                  <a:srgbClr val="FFFF00"/>
                </a:solidFill>
                <a:effectLst>
                  <a:outerShdw blurRad="66675" dist="63500" dir="2700000" algn="tl" rotWithShape="0">
                    <a:srgbClr val="000000"/>
                  </a:outerShdw>
                </a:effectLst>
              </a:rPr>
              <a:t>Future Ocean </a:t>
            </a:r>
          </a:p>
        </p:txBody>
      </p:sp>
      <p:sp>
        <p:nvSpPr>
          <p:cNvPr id="6" name="Rectangle 7"/>
          <p:cNvSpPr>
            <a:spLocks noChangeArrowheads="1"/>
          </p:cNvSpPr>
          <p:nvPr/>
        </p:nvSpPr>
        <p:spPr bwMode="auto">
          <a:xfrm>
            <a:off x="1566668" y="972571"/>
            <a:ext cx="61875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838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lgn="ctr"/>
            <a:r>
              <a:rPr lang="en-US" sz="2400" dirty="0">
                <a:solidFill>
                  <a:srgbClr val="FFFF00"/>
                </a:solidFill>
                <a:effectLst>
                  <a:outerShdw blurRad="66675" dist="63500" dir="2700000" algn="tl" rotWithShape="0">
                    <a:srgbClr val="000000"/>
                  </a:outerShdw>
                </a:effectLst>
              </a:rPr>
              <a:t>Assessing the Impacts of Ocean </a:t>
            </a:r>
            <a:r>
              <a:rPr lang="en-US" sz="2400" dirty="0" smtClean="0">
                <a:solidFill>
                  <a:srgbClr val="FFFF00"/>
                </a:solidFill>
                <a:effectLst>
                  <a:outerShdw blurRad="66675" dist="63500" dir="2700000" algn="tl" rotWithShape="0">
                    <a:srgbClr val="000000"/>
                  </a:outerShdw>
                </a:effectLst>
              </a:rPr>
              <a:t>Acidification</a:t>
            </a:r>
            <a:endParaRPr lang="en-US" sz="24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4698379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 Box 3"/>
          <p:cNvSpPr txBox="1">
            <a:spLocks noChangeArrowheads="1"/>
          </p:cNvSpPr>
          <p:nvPr/>
        </p:nvSpPr>
        <p:spPr bwMode="auto">
          <a:xfrm>
            <a:off x="2717331" y="763713"/>
            <a:ext cx="36454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37931725" indent="-37474525">
              <a:defRPr sz="2400">
                <a:solidFill>
                  <a:schemeClr val="tx1"/>
                </a:solidFill>
                <a:latin typeface="Tahoma" charset="0"/>
                <a:ea typeface="ＭＳ Ｐゴシック" charset="0"/>
              </a:defRPr>
            </a:lvl2pPr>
            <a:lvl3pPr>
              <a:defRPr sz="2400">
                <a:solidFill>
                  <a:schemeClr val="tx1"/>
                </a:solidFill>
                <a:latin typeface="Tahoma" charset="0"/>
                <a:ea typeface="ＭＳ Ｐゴシック" charset="0"/>
              </a:defRPr>
            </a:lvl3pPr>
            <a:lvl4pPr>
              <a:defRPr sz="2400">
                <a:solidFill>
                  <a:schemeClr val="tx1"/>
                </a:solidFill>
                <a:latin typeface="Tahoma" charset="0"/>
                <a:ea typeface="ＭＳ Ｐゴシック" charset="0"/>
              </a:defRPr>
            </a:lvl4pPr>
            <a:lvl5pPr>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r>
              <a:rPr lang="en-US" sz="2800" dirty="0">
                <a:solidFill>
                  <a:srgbClr val="FFFF00"/>
                </a:solidFill>
                <a:effectLst>
                  <a:outerShdw blurRad="66675" dist="63500" dir="2700000" algn="tl" rotWithShape="0">
                    <a:srgbClr val="000000"/>
                  </a:outerShdw>
                </a:effectLst>
                <a:latin typeface="+mn-lt"/>
              </a:rPr>
              <a:t>Questions</a:t>
            </a:r>
            <a:r>
              <a:rPr lang="en-US" sz="2800" dirty="0" smtClean="0">
                <a:solidFill>
                  <a:srgbClr val="FFFF00"/>
                </a:solidFill>
                <a:effectLst>
                  <a:outerShdw blurRad="66675" dist="63500" dir="2700000" algn="tl" rotWithShape="0">
                    <a:srgbClr val="000000"/>
                  </a:outerShdw>
                </a:effectLst>
                <a:latin typeface="+mn-lt"/>
              </a:rPr>
              <a:t>? / Discussion</a:t>
            </a:r>
            <a:endParaRPr lang="en-US" sz="2800" dirty="0">
              <a:solidFill>
                <a:srgbClr val="FFFF00"/>
              </a:solidFill>
              <a:effectLst>
                <a:outerShdw blurRad="66675" dist="63500" dir="2700000" algn="tl" rotWithShape="0">
                  <a:srgbClr val="000000"/>
                </a:outerShdw>
              </a:effectLst>
              <a:latin typeface="+mn-lt"/>
            </a:endParaRPr>
          </a:p>
        </p:txBody>
      </p:sp>
      <p:sp>
        <p:nvSpPr>
          <p:cNvPr id="3" name="TextBox 2"/>
          <p:cNvSpPr txBox="1"/>
          <p:nvPr/>
        </p:nvSpPr>
        <p:spPr>
          <a:xfrm>
            <a:off x="2551139" y="5684799"/>
            <a:ext cx="3915179" cy="646331"/>
          </a:xfrm>
          <a:prstGeom prst="rect">
            <a:avLst/>
          </a:prstGeom>
          <a:noFill/>
        </p:spPr>
        <p:txBody>
          <a:bodyPr wrap="none" rtlCol="0">
            <a:spAutoFit/>
          </a:bodyPr>
          <a:lstStyle/>
          <a:p>
            <a:pPr algn="ctr"/>
            <a:r>
              <a:rPr lang="en-US" dirty="0" smtClean="0">
                <a:solidFill>
                  <a:srgbClr val="FFFF00"/>
                </a:solidFill>
                <a:effectLst>
                  <a:outerShdw blurRad="66675" dist="63500" dir="2700000" algn="tl" rotWithShape="0">
                    <a:srgbClr val="000000"/>
                  </a:outerShdw>
                </a:effectLst>
              </a:rPr>
              <a:t>MBARI’s FOCE efforts are funded by the</a:t>
            </a:r>
          </a:p>
          <a:p>
            <a:pPr algn="ctr"/>
            <a:r>
              <a:rPr lang="en-US" dirty="0" smtClean="0">
                <a:solidFill>
                  <a:srgbClr val="FFFF00"/>
                </a:solidFill>
                <a:effectLst>
                  <a:outerShdw blurRad="66675" dist="63500" dir="2700000" algn="tl" rotWithShape="0">
                    <a:srgbClr val="000000"/>
                  </a:outerShdw>
                </a:effectLst>
              </a:rPr>
              <a:t>David and Lucile Packard Foundation</a:t>
            </a:r>
          </a:p>
        </p:txBody>
      </p:sp>
      <p:sp>
        <p:nvSpPr>
          <p:cNvPr id="5" name="TextBox 4"/>
          <p:cNvSpPr txBox="1"/>
          <p:nvPr/>
        </p:nvSpPr>
        <p:spPr>
          <a:xfrm>
            <a:off x="2551139" y="5327134"/>
            <a:ext cx="2091288" cy="369332"/>
          </a:xfrm>
          <a:prstGeom prst="rect">
            <a:avLst/>
          </a:prstGeom>
          <a:noFill/>
        </p:spPr>
        <p:txBody>
          <a:bodyPr wrap="none" rtlCol="0">
            <a:spAutoFit/>
          </a:bodyPr>
          <a:lstStyle/>
          <a:p>
            <a:r>
              <a:rPr lang="en-US" dirty="0" smtClean="0">
                <a:solidFill>
                  <a:srgbClr val="FFFF00"/>
                </a:solidFill>
                <a:effectLst>
                  <a:outerShdw blurRad="66675" dist="63500" dir="2700000" algn="tl" rotWithShape="0">
                    <a:srgbClr val="000000"/>
                  </a:outerShdw>
                </a:effectLst>
              </a:rPr>
              <a:t>Acknowledgements: </a:t>
            </a:r>
            <a:endParaRPr lang="en-US" dirty="0">
              <a:solidFill>
                <a:srgbClr val="FFFF00"/>
              </a:solidFill>
              <a:effectLst>
                <a:outerShdw blurRad="66675" dist="63500" dir="2700000" algn="tl" rotWithShape="0">
                  <a:srgbClr val="000000"/>
                </a:outerShdw>
              </a:effectLst>
            </a:endParaRPr>
          </a:p>
        </p:txBody>
      </p:sp>
      <p:pic>
        <p:nvPicPr>
          <p:cNvPr id="2" name="Picture 1" descr="Science_carto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922" y="1371599"/>
            <a:ext cx="2729809" cy="3844801"/>
          </a:xfrm>
          <a:prstGeom prst="rect">
            <a:avLst/>
          </a:prstGeom>
          <a:effectLst>
            <a:outerShdw blurRad="177800" dist="165100" dir="2700000" algn="tl" rotWithShape="0">
              <a:srgbClr val="000000">
                <a:alpha val="43000"/>
              </a:srgbClr>
            </a:outerShdw>
          </a:effectLst>
        </p:spPr>
      </p:pic>
    </p:spTree>
    <p:extLst>
      <p:ext uri="{BB962C8B-B14F-4D97-AF65-F5344CB8AC3E}">
        <p14:creationId xmlns:p14="http://schemas.microsoft.com/office/powerpoint/2010/main" val="8892078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01140" y="292387"/>
            <a:ext cx="4908165" cy="461665"/>
          </a:xfrm>
          <a:prstGeom prst="rect">
            <a:avLst/>
          </a:prstGeom>
          <a:noFill/>
        </p:spPr>
        <p:txBody>
          <a:bodyPr wrap="none" rtlCol="0">
            <a:spAutoFit/>
          </a:bodyPr>
          <a:lstStyle/>
          <a:p>
            <a:r>
              <a:rPr lang="en-US" sz="2400" dirty="0" smtClean="0">
                <a:solidFill>
                  <a:srgbClr val="FFFF00"/>
                </a:solidFill>
                <a:effectLst>
                  <a:outerShdw blurRad="66675" dist="63500" dir="2700000" algn="tl" rotWithShape="0">
                    <a:srgbClr val="000000"/>
                  </a:outerShdw>
                </a:effectLst>
              </a:rPr>
              <a:t>Additional Topics of Potential Interest </a:t>
            </a:r>
            <a:endParaRPr lang="en-US" sz="2400" dirty="0">
              <a:solidFill>
                <a:srgbClr val="FFFF00"/>
              </a:solidFill>
              <a:effectLst>
                <a:outerShdw blurRad="66675" dist="63500" dir="2700000" algn="tl" rotWithShape="0">
                  <a:srgbClr val="000000"/>
                </a:outerShdw>
              </a:effectLst>
            </a:endParaRPr>
          </a:p>
        </p:txBody>
      </p:sp>
      <p:pic>
        <p:nvPicPr>
          <p:cNvPr id="5" name="Picture 4" descr="DSCN157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227926"/>
            <a:ext cx="3524504" cy="2643378"/>
          </a:xfrm>
          <a:prstGeom prst="rect">
            <a:avLst/>
          </a:prstGeom>
          <a:effectLst>
            <a:outerShdw blurRad="177800" dist="165100" dir="2700000" algn="tl" rotWithShape="0">
              <a:srgbClr val="000000">
                <a:alpha val="43000"/>
              </a:srgbClr>
            </a:outerShdw>
          </a:effectLst>
        </p:spPr>
      </p:pic>
      <p:pic>
        <p:nvPicPr>
          <p:cNvPr id="8" name="Picture 7" descr="stcrk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333" y="2449103"/>
            <a:ext cx="1456267" cy="1794064"/>
          </a:xfrm>
          <a:prstGeom prst="rect">
            <a:avLst/>
          </a:prstGeom>
          <a:effectLst>
            <a:outerShdw blurRad="177800" dist="165100" dir="2700000" algn="tl" rotWithShape="0">
              <a:srgbClr val="000000">
                <a:alpha val="43000"/>
              </a:srgbClr>
            </a:outerShdw>
          </a:effectLst>
        </p:spPr>
      </p:pic>
      <p:pic>
        <p:nvPicPr>
          <p:cNvPr id="11" name="Picture 10" descr="Shearwater_WIG_AUV.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201" y="4824664"/>
            <a:ext cx="2459608" cy="1520324"/>
          </a:xfrm>
          <a:prstGeom prst="rect">
            <a:avLst/>
          </a:prstGeom>
          <a:effectLst>
            <a:outerShdw blurRad="177800" dist="165100" dir="2700000" algn="tl" rotWithShape="0">
              <a:srgbClr val="000000">
                <a:alpha val="43000"/>
              </a:srgbClr>
            </a:outerShdw>
          </a:effectLst>
        </p:spPr>
      </p:pic>
      <p:pic>
        <p:nvPicPr>
          <p:cNvPr id="13" name="Picture 12" descr="00_19_10_2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0941" y="3333049"/>
            <a:ext cx="2209800" cy="1491615"/>
          </a:xfrm>
          <a:prstGeom prst="rect">
            <a:avLst/>
          </a:prstGeom>
          <a:effectLst>
            <a:outerShdw blurRad="177800" dist="165100" dir="2700000" algn="tl" rotWithShape="0">
              <a:srgbClr val="000000">
                <a:alpha val="43000"/>
              </a:srgbClr>
            </a:outerShdw>
          </a:effectLst>
        </p:spPr>
      </p:pic>
      <p:pic>
        <p:nvPicPr>
          <p:cNvPr id="14" name="Picture 13" descr="ventana_tank5.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4736" y="5223933"/>
            <a:ext cx="1926005" cy="1278469"/>
          </a:xfrm>
          <a:prstGeom prst="rect">
            <a:avLst/>
          </a:prstGeom>
          <a:effectLst>
            <a:outerShdw blurRad="177800" dist="165100" dir="2700000" algn="tl" rotWithShape="0">
              <a:srgbClr val="000000">
                <a:alpha val="43000"/>
              </a:srgbClr>
            </a:outerShdw>
          </a:effectLst>
        </p:spPr>
      </p:pic>
      <p:pic>
        <p:nvPicPr>
          <p:cNvPr id="6" name="Picture 5" descr="DSCN7765.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52841" y="1151726"/>
            <a:ext cx="2607388" cy="1955541"/>
          </a:xfrm>
          <a:prstGeom prst="rect">
            <a:avLst/>
          </a:prstGeom>
          <a:effectLst>
            <a:outerShdw blurRad="177800" dist="165100" dir="2700000" algn="tl" rotWithShape="0">
              <a:srgbClr val="000000">
                <a:alpha val="43000"/>
              </a:srgbClr>
            </a:outerShdw>
          </a:effectLst>
        </p:spPr>
      </p:pic>
      <p:pic>
        <p:nvPicPr>
          <p:cNvPr id="12" name="Picture 11" descr="reveal97.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0229" y="863600"/>
            <a:ext cx="1891806" cy="2844800"/>
          </a:xfrm>
          <a:prstGeom prst="rect">
            <a:avLst/>
          </a:prstGeom>
          <a:effectLst>
            <a:outerShdw blurRad="177800" dist="165100" dir="2700000" algn="tl" rotWithShape="0">
              <a:srgbClr val="000000">
                <a:alpha val="43000"/>
              </a:srgbClr>
            </a:outerShdw>
          </a:effectLst>
        </p:spPr>
      </p:pic>
      <p:pic>
        <p:nvPicPr>
          <p:cNvPr id="9" name="Picture 8" descr="DSCN1480.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23838" y="3951857"/>
            <a:ext cx="2387600" cy="1790700"/>
          </a:xfrm>
          <a:prstGeom prst="rect">
            <a:avLst/>
          </a:prstGeom>
          <a:effectLst>
            <a:outerShdw blurRad="177800" dist="165100" dir="2700000" algn="tl" rotWithShape="0">
              <a:srgbClr val="000000">
                <a:alpha val="43000"/>
              </a:srgbClr>
            </a:outerShdw>
          </a:effectLst>
        </p:spPr>
      </p:pic>
      <p:pic>
        <p:nvPicPr>
          <p:cNvPr id="7" name="Picture 6" descr="image-0004.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31534" y="2576103"/>
            <a:ext cx="1834339" cy="1375754"/>
          </a:xfrm>
          <a:prstGeom prst="rect">
            <a:avLst/>
          </a:prstGeom>
          <a:effectLst>
            <a:outerShdw blurRad="177800" dist="165100" dir="2700000" algn="tl" rotWithShape="0">
              <a:srgbClr val="000000">
                <a:alpha val="43000"/>
              </a:srgbClr>
            </a:outerShdw>
          </a:effectLst>
        </p:spPr>
      </p:pic>
      <p:pic>
        <p:nvPicPr>
          <p:cNvPr id="10" name="Picture 9" descr="DV0610montereyfig7.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60229" y="3951856"/>
            <a:ext cx="1642533" cy="1602471"/>
          </a:xfrm>
          <a:prstGeom prst="rect">
            <a:avLst/>
          </a:prstGeom>
          <a:effectLst>
            <a:outerShdw blurRad="177800" dist="165100" dir="2700000" algn="tl" rotWithShape="0">
              <a:srgbClr val="000000">
                <a:alpha val="43000"/>
              </a:srgbClr>
            </a:outerShdw>
          </a:effectLst>
        </p:spPr>
      </p:pic>
    </p:spTree>
    <p:extLst>
      <p:ext uri="{BB962C8B-B14F-4D97-AF65-F5344CB8AC3E}">
        <p14:creationId xmlns:p14="http://schemas.microsoft.com/office/powerpoint/2010/main" val="1791969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G_5917.JPG"/>
          <p:cNvPicPr>
            <a:picLocks noChangeAspect="1"/>
          </p:cNvPicPr>
          <p:nvPr/>
        </p:nvPicPr>
        <p:blipFill>
          <a:blip r:embed="rId3" cstate="print">
            <a:alphaModFix amt="47000"/>
            <a:extLst>
              <a:ext uri="{28A0092B-C50C-407E-A947-70E740481C1C}">
                <a14:useLocalDpi xmlns:a14="http://schemas.microsoft.com/office/drawing/2010/main" val="0"/>
              </a:ext>
            </a:extLst>
          </a:blip>
          <a:stretch>
            <a:fillRect/>
          </a:stretch>
        </p:blipFill>
        <p:spPr>
          <a:xfrm>
            <a:off x="1283224" y="1211751"/>
            <a:ext cx="7117963" cy="4985849"/>
          </a:xfrm>
          <a:prstGeom prst="rect">
            <a:avLst/>
          </a:prstGeom>
          <a:effectLst>
            <a:outerShdw blurRad="177800" dist="165100" dir="2700000" algn="tl" rotWithShape="0">
              <a:srgbClr val="000000">
                <a:alpha val="43000"/>
              </a:srgbClr>
            </a:outerShdw>
          </a:effectLst>
        </p:spPr>
      </p:pic>
      <p:sp>
        <p:nvSpPr>
          <p:cNvPr id="36" name="Title 1"/>
          <p:cNvSpPr>
            <a:spLocks noGrp="1"/>
          </p:cNvSpPr>
          <p:nvPr>
            <p:ph type="title"/>
          </p:nvPr>
        </p:nvSpPr>
        <p:spPr>
          <a:xfrm>
            <a:off x="806453" y="692546"/>
            <a:ext cx="8229600" cy="705320"/>
          </a:xfrm>
        </p:spPr>
        <p:txBody>
          <a:bodyPr>
            <a:normAutofit/>
          </a:bodyPr>
          <a:lstStyle/>
          <a:p>
            <a:pPr marL="342900" indent="-342900">
              <a:spcBef>
                <a:spcPts val="1800"/>
              </a:spcBef>
            </a:pPr>
            <a:r>
              <a:rPr lang="en-US" sz="2400" dirty="0" smtClean="0">
                <a:solidFill>
                  <a:srgbClr val="FFFF00"/>
                </a:solidFill>
                <a:effectLst>
                  <a:outerShdw blurRad="66675" dist="63500" dir="2700000" algn="tl" rotWithShape="0">
                    <a:srgbClr val="000000"/>
                  </a:outerShdw>
                </a:effectLst>
              </a:rPr>
              <a:t>OA is </a:t>
            </a:r>
            <a:r>
              <a:rPr lang="en-US" sz="2400" dirty="0">
                <a:solidFill>
                  <a:srgbClr val="FFFF00"/>
                </a:solidFill>
                <a:effectLst>
                  <a:outerShdw blurRad="66675" dist="63500" dir="2700000" algn="tl" rotWithShape="0">
                    <a:srgbClr val="000000"/>
                  </a:outerShdw>
                </a:effectLst>
              </a:rPr>
              <a:t>a direct result of CO</a:t>
            </a:r>
            <a:r>
              <a:rPr lang="en-US" sz="2400" baseline="-25000" dirty="0">
                <a:solidFill>
                  <a:srgbClr val="FFFF00"/>
                </a:solidFill>
                <a:effectLst>
                  <a:outerShdw blurRad="66675" dist="63500" dir="2700000" algn="tl" rotWithShape="0">
                    <a:srgbClr val="000000"/>
                  </a:outerShdw>
                </a:effectLst>
              </a:rPr>
              <a:t>2</a:t>
            </a:r>
            <a:r>
              <a:rPr lang="en-US" sz="2400" dirty="0">
                <a:solidFill>
                  <a:srgbClr val="FFFF00"/>
                </a:solidFill>
                <a:effectLst>
                  <a:outerShdw blurRad="66675" dist="63500" dir="2700000" algn="tl" rotWithShape="0">
                    <a:srgbClr val="000000"/>
                  </a:outerShdw>
                </a:effectLst>
              </a:rPr>
              <a:t> emissions</a:t>
            </a:r>
          </a:p>
        </p:txBody>
      </p:sp>
      <p:sp>
        <p:nvSpPr>
          <p:cNvPr id="24" name="Text Box 2"/>
          <p:cNvSpPr txBox="1">
            <a:spLocks noChangeArrowheads="1"/>
          </p:cNvSpPr>
          <p:nvPr/>
        </p:nvSpPr>
        <p:spPr bwMode="auto">
          <a:xfrm>
            <a:off x="1512332" y="2689515"/>
            <a:ext cx="9250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2000" b="1">
                <a:solidFill>
                  <a:srgbClr val="FFFFFF"/>
                </a:solidFill>
                <a:latin typeface="Arial Narrow" charset="0"/>
              </a:rPr>
              <a:t>CO</a:t>
            </a:r>
            <a:r>
              <a:rPr lang="en-US" sz="2000" b="1" baseline="-25000">
                <a:solidFill>
                  <a:srgbClr val="FFFFFF"/>
                </a:solidFill>
                <a:latin typeface="Arial Narrow" charset="0"/>
              </a:rPr>
              <a:t>2</a:t>
            </a:r>
            <a:r>
              <a:rPr lang="en-US" sz="1800" b="1">
                <a:solidFill>
                  <a:srgbClr val="FFFFFF"/>
                </a:solidFill>
                <a:latin typeface="Arial Narrow" charset="0"/>
              </a:rPr>
              <a:t>(aq)</a:t>
            </a:r>
            <a:endParaRPr lang="en-US" sz="2000" b="1">
              <a:solidFill>
                <a:srgbClr val="FFFFFF"/>
              </a:solidFill>
              <a:latin typeface="Arial Narrow" charset="0"/>
            </a:endParaRPr>
          </a:p>
        </p:txBody>
      </p:sp>
      <p:sp>
        <p:nvSpPr>
          <p:cNvPr id="25" name="Text Box 3"/>
          <p:cNvSpPr txBox="1">
            <a:spLocks noChangeArrowheads="1"/>
          </p:cNvSpPr>
          <p:nvPr/>
        </p:nvSpPr>
        <p:spPr bwMode="auto">
          <a:xfrm>
            <a:off x="2984500" y="2714915"/>
            <a:ext cx="8078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b="1">
                <a:solidFill>
                  <a:srgbClr val="FFFFFF"/>
                </a:solidFill>
                <a:latin typeface="Arial Narrow" charset="0"/>
              </a:rPr>
              <a:t>H</a:t>
            </a:r>
            <a:r>
              <a:rPr lang="en-US" sz="2000" b="1" baseline="-25000">
                <a:solidFill>
                  <a:srgbClr val="FFFFFF"/>
                </a:solidFill>
                <a:latin typeface="Arial Narrow" charset="0"/>
              </a:rPr>
              <a:t>2</a:t>
            </a:r>
            <a:r>
              <a:rPr lang="en-US" sz="2000" b="1">
                <a:solidFill>
                  <a:srgbClr val="FFFFFF"/>
                </a:solidFill>
                <a:latin typeface="Arial Narrow" charset="0"/>
              </a:rPr>
              <a:t>CO</a:t>
            </a:r>
            <a:r>
              <a:rPr lang="en-US" sz="2000" b="1" baseline="-25000">
                <a:solidFill>
                  <a:srgbClr val="FFFFFF"/>
                </a:solidFill>
                <a:latin typeface="Arial Narrow" charset="0"/>
              </a:rPr>
              <a:t>3</a:t>
            </a:r>
            <a:endParaRPr lang="en-US" sz="2000" b="1">
              <a:solidFill>
                <a:srgbClr val="FFFFFF"/>
              </a:solidFill>
              <a:latin typeface="Arial Narrow" charset="0"/>
            </a:endParaRPr>
          </a:p>
        </p:txBody>
      </p:sp>
      <p:sp>
        <p:nvSpPr>
          <p:cNvPr id="26" name="Text Box 6"/>
          <p:cNvSpPr txBox="1">
            <a:spLocks noChangeArrowheads="1"/>
          </p:cNvSpPr>
          <p:nvPr/>
        </p:nvSpPr>
        <p:spPr bwMode="auto">
          <a:xfrm>
            <a:off x="4286250" y="2714915"/>
            <a:ext cx="12813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b="1">
                <a:solidFill>
                  <a:srgbClr val="FFFFFF"/>
                </a:solidFill>
                <a:latin typeface="Arial Narrow" charset="0"/>
              </a:rPr>
              <a:t>HCO</a:t>
            </a:r>
            <a:r>
              <a:rPr lang="en-US" sz="2000" b="1" baseline="-25000">
                <a:solidFill>
                  <a:srgbClr val="FFFFFF"/>
                </a:solidFill>
                <a:latin typeface="Arial Narrow" charset="0"/>
              </a:rPr>
              <a:t>3</a:t>
            </a:r>
            <a:r>
              <a:rPr lang="en-US" sz="2000" b="1" baseline="30000">
                <a:solidFill>
                  <a:srgbClr val="FFFFFF"/>
                </a:solidFill>
                <a:latin typeface="Arial Narrow" charset="0"/>
              </a:rPr>
              <a:t>–</a:t>
            </a:r>
            <a:r>
              <a:rPr lang="en-US" sz="2000" b="1">
                <a:solidFill>
                  <a:srgbClr val="FFFFFF"/>
                </a:solidFill>
                <a:latin typeface="Arial Narrow" charset="0"/>
              </a:rPr>
              <a:t> + H</a:t>
            </a:r>
            <a:r>
              <a:rPr lang="en-US" sz="2000" b="1" baseline="30000">
                <a:solidFill>
                  <a:srgbClr val="FFFFFF"/>
                </a:solidFill>
                <a:latin typeface="Arial Narrow" charset="0"/>
              </a:rPr>
              <a:t>+</a:t>
            </a:r>
            <a:endParaRPr lang="en-US" sz="2000" b="1">
              <a:solidFill>
                <a:srgbClr val="FFFFFF"/>
              </a:solidFill>
              <a:latin typeface="Arial Narrow" charset="0"/>
            </a:endParaRPr>
          </a:p>
        </p:txBody>
      </p:sp>
      <p:sp>
        <p:nvSpPr>
          <p:cNvPr id="27" name="Text Box 7"/>
          <p:cNvSpPr txBox="1">
            <a:spLocks noChangeArrowheads="1"/>
          </p:cNvSpPr>
          <p:nvPr/>
        </p:nvSpPr>
        <p:spPr bwMode="auto">
          <a:xfrm>
            <a:off x="6089650" y="2714915"/>
            <a:ext cx="13830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b="1" dirty="0" smtClean="0">
                <a:solidFill>
                  <a:srgbClr val="FFFFFF"/>
                </a:solidFill>
                <a:latin typeface="Arial Narrow" charset="0"/>
              </a:rPr>
              <a:t>  CO</a:t>
            </a:r>
            <a:r>
              <a:rPr lang="en-US" sz="2000" b="1" baseline="-25000" dirty="0" smtClean="0">
                <a:solidFill>
                  <a:srgbClr val="FFFFFF"/>
                </a:solidFill>
                <a:latin typeface="Arial Narrow" charset="0"/>
              </a:rPr>
              <a:t>3</a:t>
            </a:r>
            <a:r>
              <a:rPr lang="en-US" sz="2000" b="1" baseline="30000" dirty="0" smtClean="0">
                <a:solidFill>
                  <a:srgbClr val="FFFFFF"/>
                </a:solidFill>
                <a:latin typeface="Arial Narrow" charset="0"/>
              </a:rPr>
              <a:t>2</a:t>
            </a:r>
            <a:r>
              <a:rPr lang="en-US" sz="2000" b="1" baseline="30000" dirty="0">
                <a:solidFill>
                  <a:srgbClr val="FFFFFF"/>
                </a:solidFill>
                <a:latin typeface="Arial Narrow" charset="0"/>
              </a:rPr>
              <a:t>–</a:t>
            </a:r>
            <a:r>
              <a:rPr lang="en-US" sz="2000" b="1" dirty="0">
                <a:solidFill>
                  <a:srgbClr val="FFFFFF"/>
                </a:solidFill>
                <a:latin typeface="Arial Narrow" charset="0"/>
              </a:rPr>
              <a:t> </a:t>
            </a:r>
            <a:r>
              <a:rPr lang="en-US" sz="2000" b="1" dirty="0" smtClean="0">
                <a:solidFill>
                  <a:srgbClr val="FFFFFF"/>
                </a:solidFill>
                <a:latin typeface="Arial Narrow" charset="0"/>
              </a:rPr>
              <a:t> + </a:t>
            </a:r>
            <a:r>
              <a:rPr lang="en-US" sz="2000" b="1" dirty="0">
                <a:solidFill>
                  <a:srgbClr val="FFFFFF"/>
                </a:solidFill>
                <a:latin typeface="Arial Narrow" charset="0"/>
              </a:rPr>
              <a:t>H</a:t>
            </a:r>
            <a:r>
              <a:rPr lang="en-US" sz="2000" b="1" baseline="30000" dirty="0">
                <a:solidFill>
                  <a:srgbClr val="FFFFFF"/>
                </a:solidFill>
                <a:latin typeface="Arial Narrow" charset="0"/>
              </a:rPr>
              <a:t>+</a:t>
            </a:r>
          </a:p>
        </p:txBody>
      </p:sp>
      <p:sp>
        <p:nvSpPr>
          <p:cNvPr id="28" name="Text Box 9"/>
          <p:cNvSpPr txBox="1">
            <a:spLocks noChangeArrowheads="1"/>
          </p:cNvSpPr>
          <p:nvPr/>
        </p:nvSpPr>
        <p:spPr bwMode="auto">
          <a:xfrm>
            <a:off x="2968445" y="3272128"/>
            <a:ext cx="822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b="1">
                <a:solidFill>
                  <a:srgbClr val="FFFFFF"/>
                </a:solidFill>
                <a:latin typeface="Arial Narrow" charset="0"/>
              </a:rPr>
              <a:t>Carbonic</a:t>
            </a:r>
          </a:p>
          <a:p>
            <a:pPr algn="ctr"/>
            <a:r>
              <a:rPr lang="en-US" sz="1400" b="1">
                <a:solidFill>
                  <a:srgbClr val="FFFFFF"/>
                </a:solidFill>
                <a:latin typeface="Arial Narrow" charset="0"/>
              </a:rPr>
              <a:t>acid</a:t>
            </a:r>
            <a:endParaRPr lang="en-US" sz="1800" b="1">
              <a:solidFill>
                <a:srgbClr val="FFFFFF"/>
              </a:solidFill>
              <a:latin typeface="Arial Narrow" charset="0"/>
            </a:endParaRPr>
          </a:p>
        </p:txBody>
      </p:sp>
      <p:sp>
        <p:nvSpPr>
          <p:cNvPr id="29" name="Text Box 10"/>
          <p:cNvSpPr txBox="1">
            <a:spLocks noChangeArrowheads="1"/>
          </p:cNvSpPr>
          <p:nvPr/>
        </p:nvSpPr>
        <p:spPr bwMode="auto">
          <a:xfrm>
            <a:off x="4230688" y="3272128"/>
            <a:ext cx="10271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400" b="1" dirty="0">
                <a:solidFill>
                  <a:srgbClr val="FFFFFF"/>
                </a:solidFill>
                <a:latin typeface="Arial Narrow" charset="0"/>
              </a:rPr>
              <a:t>Bicarbonate</a:t>
            </a:r>
            <a:endParaRPr lang="en-US" sz="1800" b="1" dirty="0">
              <a:solidFill>
                <a:srgbClr val="FFFFFF"/>
              </a:solidFill>
              <a:latin typeface="Arial Narrow" charset="0"/>
            </a:endParaRPr>
          </a:p>
        </p:txBody>
      </p:sp>
      <p:sp>
        <p:nvSpPr>
          <p:cNvPr id="30" name="Text Box 11"/>
          <p:cNvSpPr txBox="1">
            <a:spLocks noChangeArrowheads="1"/>
          </p:cNvSpPr>
          <p:nvPr/>
        </p:nvSpPr>
        <p:spPr bwMode="auto">
          <a:xfrm>
            <a:off x="6029325" y="3272128"/>
            <a:ext cx="904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400" b="1">
                <a:solidFill>
                  <a:srgbClr val="FFFFFF"/>
                </a:solidFill>
                <a:latin typeface="Arial Narrow" charset="0"/>
              </a:rPr>
              <a:t>Carbonate</a:t>
            </a:r>
            <a:endParaRPr lang="en-US" sz="1800" b="1">
              <a:solidFill>
                <a:srgbClr val="FFFFFF"/>
              </a:solidFill>
              <a:latin typeface="Arial Narrow" charset="0"/>
            </a:endParaRPr>
          </a:p>
        </p:txBody>
      </p:sp>
      <p:sp>
        <p:nvSpPr>
          <p:cNvPr id="31" name="Text Box 31"/>
          <p:cNvSpPr txBox="1">
            <a:spLocks noChangeArrowheads="1"/>
          </p:cNvSpPr>
          <p:nvPr/>
        </p:nvSpPr>
        <p:spPr bwMode="auto">
          <a:xfrm>
            <a:off x="1370011" y="3272128"/>
            <a:ext cx="12319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b="1">
                <a:solidFill>
                  <a:srgbClr val="FFFFFF"/>
                </a:solidFill>
                <a:latin typeface="Arial Narrow" charset="0"/>
              </a:rPr>
              <a:t>Dissolved</a:t>
            </a:r>
          </a:p>
          <a:p>
            <a:pPr algn="ctr"/>
            <a:r>
              <a:rPr lang="en-US" sz="1400" b="1">
                <a:solidFill>
                  <a:srgbClr val="FFFFFF"/>
                </a:solidFill>
                <a:latin typeface="Arial Narrow" charset="0"/>
              </a:rPr>
              <a:t>carbon dioxide</a:t>
            </a:r>
            <a:endParaRPr lang="en-US" sz="1800" b="1">
              <a:solidFill>
                <a:srgbClr val="FFFFFF"/>
              </a:solidFill>
              <a:latin typeface="Arial Narrow" charset="0"/>
            </a:endParaRPr>
          </a:p>
        </p:txBody>
      </p:sp>
      <p:sp>
        <p:nvSpPr>
          <p:cNvPr id="32" name="Text Box 32"/>
          <p:cNvSpPr txBox="1">
            <a:spLocks noChangeArrowheads="1"/>
          </p:cNvSpPr>
          <p:nvPr/>
        </p:nvSpPr>
        <p:spPr bwMode="auto">
          <a:xfrm>
            <a:off x="104241" y="1170616"/>
            <a:ext cx="1231903" cy="5232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b="1" dirty="0">
                <a:solidFill>
                  <a:srgbClr val="FFFF00"/>
                </a:solidFill>
                <a:effectLst>
                  <a:outerShdw blurRad="66675" dist="63500" dir="2700000" algn="tl" rotWithShape="0">
                    <a:srgbClr val="000000"/>
                  </a:outerShdw>
                </a:effectLst>
                <a:latin typeface="Arial Narrow" charset="0"/>
              </a:rPr>
              <a:t>Atmospheric</a:t>
            </a:r>
          </a:p>
          <a:p>
            <a:pPr algn="ctr"/>
            <a:r>
              <a:rPr lang="en-US" sz="1400" b="1" dirty="0">
                <a:solidFill>
                  <a:srgbClr val="FFFF00"/>
                </a:solidFill>
                <a:effectLst>
                  <a:outerShdw blurRad="66675" dist="63500" dir="2700000" algn="tl" rotWithShape="0">
                    <a:srgbClr val="000000"/>
                  </a:outerShdw>
                </a:effectLst>
                <a:latin typeface="Arial Narrow" charset="0"/>
              </a:rPr>
              <a:t>carbon dioxide</a:t>
            </a:r>
            <a:endParaRPr lang="en-US" sz="1800" b="1" dirty="0">
              <a:solidFill>
                <a:srgbClr val="FFFF00"/>
              </a:solidFill>
              <a:effectLst>
                <a:outerShdw blurRad="66675" dist="63500" dir="2700000" algn="tl" rotWithShape="0">
                  <a:srgbClr val="000000"/>
                </a:outerShdw>
              </a:effectLst>
              <a:latin typeface="Arial Narrow" charset="0"/>
            </a:endParaRPr>
          </a:p>
        </p:txBody>
      </p:sp>
      <p:sp>
        <p:nvSpPr>
          <p:cNvPr id="33" name="Line 40"/>
          <p:cNvSpPr>
            <a:spLocks noChangeShapeType="1"/>
          </p:cNvSpPr>
          <p:nvPr/>
        </p:nvSpPr>
        <p:spPr bwMode="auto">
          <a:xfrm>
            <a:off x="2438400" y="2914940"/>
            <a:ext cx="533400" cy="0"/>
          </a:xfrm>
          <a:prstGeom prst="line">
            <a:avLst/>
          </a:prstGeom>
          <a:noFill/>
          <a:ln w="38100">
            <a:solidFill>
              <a:srgbClr val="FFFFFF"/>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FF"/>
              </a:solidFill>
            </a:endParaRPr>
          </a:p>
        </p:txBody>
      </p:sp>
      <p:sp>
        <p:nvSpPr>
          <p:cNvPr id="34" name="Line 41"/>
          <p:cNvSpPr>
            <a:spLocks noChangeShapeType="1"/>
          </p:cNvSpPr>
          <p:nvPr/>
        </p:nvSpPr>
        <p:spPr bwMode="auto">
          <a:xfrm>
            <a:off x="3733800" y="2914940"/>
            <a:ext cx="533400" cy="0"/>
          </a:xfrm>
          <a:prstGeom prst="line">
            <a:avLst/>
          </a:prstGeom>
          <a:noFill/>
          <a:ln w="38100">
            <a:solidFill>
              <a:srgbClr val="FFFFFF"/>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FF"/>
              </a:solidFill>
            </a:endParaRPr>
          </a:p>
        </p:txBody>
      </p:sp>
      <p:sp>
        <p:nvSpPr>
          <p:cNvPr id="35" name="Line 42"/>
          <p:cNvSpPr>
            <a:spLocks noChangeShapeType="1"/>
          </p:cNvSpPr>
          <p:nvPr/>
        </p:nvSpPr>
        <p:spPr bwMode="auto">
          <a:xfrm>
            <a:off x="5562600" y="2914940"/>
            <a:ext cx="533400" cy="0"/>
          </a:xfrm>
          <a:prstGeom prst="line">
            <a:avLst/>
          </a:prstGeom>
          <a:noFill/>
          <a:ln w="38100">
            <a:solidFill>
              <a:srgbClr val="FFFFFF"/>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FFFFFF"/>
              </a:solidFill>
            </a:endParaRPr>
          </a:p>
        </p:txBody>
      </p:sp>
      <p:sp>
        <p:nvSpPr>
          <p:cNvPr id="38" name="Line 45"/>
          <p:cNvSpPr>
            <a:spLocks noChangeShapeType="1"/>
          </p:cNvSpPr>
          <p:nvPr/>
        </p:nvSpPr>
        <p:spPr bwMode="auto">
          <a:xfrm>
            <a:off x="990600" y="1924340"/>
            <a:ext cx="609600" cy="838200"/>
          </a:xfrm>
          <a:prstGeom prst="line">
            <a:avLst/>
          </a:prstGeom>
          <a:noFill/>
          <a:ln w="38100">
            <a:solidFill>
              <a:srgbClr val="FFFF00"/>
            </a:solidFill>
            <a:round/>
            <a:headEnd type="stealth" w="med" len="med"/>
            <a:tailEnd type="stealth" w="med" len="med"/>
          </a:ln>
          <a:effectLst>
            <a:outerShdw blurRad="66675" dist="63500" dir="2700000" algn="ctr" rotWithShape="0">
              <a:schemeClr val="tx1"/>
            </a:outerShdw>
          </a:effectLst>
          <a:extLst>
            <a:ext uri="{909E8E84-426E-40dd-AFC4-6F175D3DCCD1}">
              <a14:hiddenFill xmlns:a14="http://schemas.microsoft.com/office/drawing/2010/main">
                <a:noFill/>
              </a14:hiddenFill>
            </a:ext>
          </a:extLst>
        </p:spPr>
        <p:txBody>
          <a:bodyPr/>
          <a:lstStyle/>
          <a:p>
            <a:endParaRPr lang="en-US">
              <a:solidFill>
                <a:srgbClr val="FFFF00"/>
              </a:solidFill>
              <a:effectLst>
                <a:outerShdw blurRad="66675" dist="63500" dir="2700000" algn="tl" rotWithShape="0">
                  <a:srgbClr val="000000"/>
                </a:outerShdw>
              </a:effectLst>
            </a:endParaRPr>
          </a:p>
        </p:txBody>
      </p:sp>
      <p:sp>
        <p:nvSpPr>
          <p:cNvPr id="43" name="Text Box 103"/>
          <p:cNvSpPr txBox="1">
            <a:spLocks noChangeArrowheads="1"/>
          </p:cNvSpPr>
          <p:nvPr/>
        </p:nvSpPr>
        <p:spPr bwMode="auto">
          <a:xfrm>
            <a:off x="459319" y="1621128"/>
            <a:ext cx="578111" cy="4001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pPr>
            <a:r>
              <a:rPr lang="en-US" sz="2000" b="1" dirty="0" smtClean="0">
                <a:solidFill>
                  <a:srgbClr val="FFFF00"/>
                </a:solidFill>
                <a:effectLst>
                  <a:outerShdw blurRad="66675" dist="63500" dir="2700000" algn="tl" rotWithShape="0">
                    <a:srgbClr val="000000"/>
                  </a:outerShdw>
                </a:effectLst>
                <a:latin typeface="Arial Narrow" charset="0"/>
              </a:rPr>
              <a:t>CO</a:t>
            </a:r>
            <a:r>
              <a:rPr lang="en-US" sz="2000" b="1" baseline="-25000" dirty="0" smtClean="0">
                <a:solidFill>
                  <a:srgbClr val="FFFF00"/>
                </a:solidFill>
                <a:effectLst>
                  <a:outerShdw blurRad="66675" dist="63500" dir="2700000" algn="tl" rotWithShape="0">
                    <a:srgbClr val="000000"/>
                  </a:outerShdw>
                </a:effectLst>
                <a:latin typeface="Arial Narrow" charset="0"/>
              </a:rPr>
              <a:t>2</a:t>
            </a:r>
            <a:endParaRPr lang="en-US" sz="2000" dirty="0">
              <a:solidFill>
                <a:srgbClr val="FFFF00"/>
              </a:solidFill>
              <a:effectLst>
                <a:outerShdw blurRad="66675" dist="63500" dir="2700000" algn="tl" rotWithShape="0">
                  <a:srgbClr val="000000"/>
                </a:outerShdw>
              </a:effectLst>
              <a:latin typeface="Arial Narrow" charset="0"/>
            </a:endParaRPr>
          </a:p>
        </p:txBody>
      </p:sp>
      <p:sp>
        <p:nvSpPr>
          <p:cNvPr id="45" name="Text Box 207"/>
          <p:cNvSpPr txBox="1">
            <a:spLocks noChangeArrowheads="1"/>
          </p:cNvSpPr>
          <p:nvPr/>
        </p:nvSpPr>
        <p:spPr bwMode="auto">
          <a:xfrm>
            <a:off x="2218701" y="2408528"/>
            <a:ext cx="10013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b="1">
                <a:solidFill>
                  <a:srgbClr val="FFFFFF"/>
                </a:solidFill>
                <a:latin typeface="Arial Narrow" charset="0"/>
              </a:rPr>
              <a:t>(CO</a:t>
            </a:r>
            <a:r>
              <a:rPr lang="en-US" sz="1400" b="1" baseline="-25000">
                <a:solidFill>
                  <a:srgbClr val="FFFFFF"/>
                </a:solidFill>
                <a:latin typeface="Arial Narrow" charset="0"/>
              </a:rPr>
              <a:t>2</a:t>
            </a:r>
            <a:r>
              <a:rPr lang="en-US" sz="1400" b="1">
                <a:solidFill>
                  <a:srgbClr val="FFFFFF"/>
                </a:solidFill>
                <a:latin typeface="Arial Narrow" charset="0"/>
              </a:rPr>
              <a:t> + H</a:t>
            </a:r>
            <a:r>
              <a:rPr lang="en-US" sz="1400" b="1" baseline="-25000">
                <a:solidFill>
                  <a:srgbClr val="FFFFFF"/>
                </a:solidFill>
                <a:latin typeface="Arial Narrow" charset="0"/>
              </a:rPr>
              <a:t>2</a:t>
            </a:r>
            <a:r>
              <a:rPr lang="en-US" sz="1400" b="1">
                <a:solidFill>
                  <a:srgbClr val="FFFFFF"/>
                </a:solidFill>
                <a:latin typeface="Arial Narrow" charset="0"/>
              </a:rPr>
              <a:t>O)</a:t>
            </a:r>
            <a:endParaRPr lang="en-US" sz="1800" b="1">
              <a:solidFill>
                <a:srgbClr val="FFFFFF"/>
              </a:solidFill>
              <a:latin typeface="Arial Narrow" charset="0"/>
            </a:endParaRPr>
          </a:p>
        </p:txBody>
      </p:sp>
      <p:grpSp>
        <p:nvGrpSpPr>
          <p:cNvPr id="2" name="Group 1"/>
          <p:cNvGrpSpPr/>
          <p:nvPr/>
        </p:nvGrpSpPr>
        <p:grpSpPr>
          <a:xfrm>
            <a:off x="1274747" y="1705428"/>
            <a:ext cx="7137719" cy="139323"/>
            <a:chOff x="1263468" y="2155144"/>
            <a:chExt cx="7627462" cy="131459"/>
          </a:xfrm>
        </p:grpSpPr>
        <p:sp>
          <p:nvSpPr>
            <p:cNvPr id="48" name="AutoShape 210"/>
            <p:cNvSpPr>
              <a:spLocks/>
            </p:cNvSpPr>
            <p:nvPr/>
          </p:nvSpPr>
          <p:spPr bwMode="auto">
            <a:xfrm rot="16208895">
              <a:off x="1678283" y="1740329"/>
              <a:ext cx="125315" cy="954945"/>
            </a:xfrm>
            <a:prstGeom prst="leftBracket">
              <a:avLst>
                <a:gd name="adj" fmla="val 502941"/>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50" name="AutoShape 211"/>
            <p:cNvSpPr>
              <a:spLocks/>
            </p:cNvSpPr>
            <p:nvPr/>
          </p:nvSpPr>
          <p:spPr bwMode="auto">
            <a:xfrm rot="16208895">
              <a:off x="2633229" y="1740627"/>
              <a:ext cx="125315" cy="956807"/>
            </a:xfrm>
            <a:prstGeom prst="leftBracket">
              <a:avLst>
                <a:gd name="adj" fmla="val 503922"/>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51" name="AutoShape 212"/>
            <p:cNvSpPr>
              <a:spLocks/>
            </p:cNvSpPr>
            <p:nvPr/>
          </p:nvSpPr>
          <p:spPr bwMode="auto">
            <a:xfrm rot="16208895">
              <a:off x="3567698" y="1740329"/>
              <a:ext cx="125315" cy="954945"/>
            </a:xfrm>
            <a:prstGeom prst="leftBracket">
              <a:avLst>
                <a:gd name="adj" fmla="val 502941"/>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54" name="AutoShape 213"/>
            <p:cNvSpPr>
              <a:spLocks/>
            </p:cNvSpPr>
            <p:nvPr/>
          </p:nvSpPr>
          <p:spPr bwMode="auto">
            <a:xfrm rot="16208895">
              <a:off x="4524504" y="1738468"/>
              <a:ext cx="125315" cy="958668"/>
            </a:xfrm>
            <a:prstGeom prst="leftBracket">
              <a:avLst>
                <a:gd name="adj" fmla="val 504902"/>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57" name="AutoShape 214"/>
            <p:cNvSpPr>
              <a:spLocks/>
            </p:cNvSpPr>
            <p:nvPr/>
          </p:nvSpPr>
          <p:spPr bwMode="auto">
            <a:xfrm rot="16208895">
              <a:off x="5483470" y="1747701"/>
              <a:ext cx="122858" cy="954945"/>
            </a:xfrm>
            <a:prstGeom prst="leftBracket">
              <a:avLst>
                <a:gd name="adj" fmla="val 513000"/>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59" name="AutoShape 215"/>
            <p:cNvSpPr>
              <a:spLocks/>
            </p:cNvSpPr>
            <p:nvPr/>
          </p:nvSpPr>
          <p:spPr bwMode="auto">
            <a:xfrm rot="16208895">
              <a:off x="6438416" y="1747701"/>
              <a:ext cx="122858" cy="954945"/>
            </a:xfrm>
            <a:prstGeom prst="leftBracket">
              <a:avLst>
                <a:gd name="adj" fmla="val 513000"/>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63" name="AutoShape 216"/>
            <p:cNvSpPr>
              <a:spLocks/>
            </p:cNvSpPr>
            <p:nvPr/>
          </p:nvSpPr>
          <p:spPr bwMode="auto">
            <a:xfrm rot="16208895">
              <a:off x="7395222" y="1745839"/>
              <a:ext cx="122858" cy="958668"/>
            </a:xfrm>
            <a:prstGeom prst="leftBracket">
              <a:avLst>
                <a:gd name="adj" fmla="val 515000"/>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sp>
          <p:nvSpPr>
            <p:cNvPr id="64" name="AutoShape 217"/>
            <p:cNvSpPr>
              <a:spLocks/>
            </p:cNvSpPr>
            <p:nvPr/>
          </p:nvSpPr>
          <p:spPr bwMode="auto">
            <a:xfrm rot="16208895">
              <a:off x="8352029" y="1747701"/>
              <a:ext cx="122858" cy="954945"/>
            </a:xfrm>
            <a:prstGeom prst="leftBracket">
              <a:avLst>
                <a:gd name="adj" fmla="val 513000"/>
              </a:avLst>
            </a:prstGeom>
            <a:noFill/>
            <a:ln w="2857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srgbClr val="FFFFFF"/>
                </a:solidFill>
              </a:endParaRPr>
            </a:p>
          </p:txBody>
        </p:sp>
      </p:grpSp>
      <p:cxnSp>
        <p:nvCxnSpPr>
          <p:cNvPr id="3" name="Straight Connector 2"/>
          <p:cNvCxnSpPr/>
          <p:nvPr/>
        </p:nvCxnSpPr>
        <p:spPr>
          <a:xfrm flipV="1">
            <a:off x="1283224" y="1705428"/>
            <a:ext cx="0" cy="269723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V="1">
            <a:off x="4016183" y="3089625"/>
            <a:ext cx="0" cy="137401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flipV="1">
            <a:off x="5886106" y="3105714"/>
            <a:ext cx="0" cy="137401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V="1">
            <a:off x="7022118" y="3089625"/>
            <a:ext cx="0" cy="137401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8" name="AutoShape 9"/>
          <p:cNvSpPr>
            <a:spLocks noChangeArrowheads="1"/>
          </p:cNvSpPr>
          <p:nvPr/>
        </p:nvSpPr>
        <p:spPr bwMode="auto">
          <a:xfrm>
            <a:off x="2077057" y="4213033"/>
            <a:ext cx="1143019" cy="533400"/>
          </a:xfrm>
          <a:prstGeom prst="roundRect">
            <a:avLst>
              <a:gd name="adj" fmla="val 16667"/>
            </a:avLst>
          </a:prstGeom>
          <a:solidFill>
            <a:srgbClr val="0000FF"/>
          </a:solidFill>
          <a:ln w="9525">
            <a:solidFill>
              <a:schemeClr val="tx1"/>
            </a:solidFill>
            <a:round/>
            <a:headEnd/>
            <a:tailEnd/>
          </a:ln>
          <a:effectLst/>
        </p:spPr>
        <p:txBody>
          <a:bodyPr wrap="none" anchor="ctr">
            <a:prstTxWarp prst="textNoShape">
              <a:avLst/>
            </a:prstTxWarp>
          </a:bodyPr>
          <a:lstStyle/>
          <a:p>
            <a:pPr>
              <a:defRPr/>
            </a:pPr>
            <a:r>
              <a:rPr lang="en-US" sz="2000" dirty="0">
                <a:solidFill>
                  <a:schemeClr val="bg1"/>
                </a:solidFill>
                <a:effectLst>
                  <a:outerShdw blurRad="50800" dist="38100" dir="2700000" algn="tl">
                    <a:schemeClr val="tx1">
                      <a:alpha val="43000"/>
                    </a:schemeClr>
                  </a:outerShdw>
                </a:effectLst>
                <a:latin typeface="Arial" charset="0"/>
              </a:rPr>
              <a:t>CO</a:t>
            </a:r>
            <a:r>
              <a:rPr lang="en-US" sz="2000" baseline="-25000" dirty="0">
                <a:solidFill>
                  <a:schemeClr val="bg1"/>
                </a:solidFill>
                <a:effectLst>
                  <a:outerShdw blurRad="50800" dist="38100" dir="2700000" algn="tl">
                    <a:schemeClr val="tx1">
                      <a:alpha val="43000"/>
                    </a:schemeClr>
                  </a:outerShdw>
                </a:effectLst>
                <a:latin typeface="Arial" charset="0"/>
              </a:rPr>
              <a:t>2(aq)</a:t>
            </a:r>
            <a:endParaRPr lang="en-US" sz="2000" baseline="30000" dirty="0">
              <a:solidFill>
                <a:schemeClr val="bg1"/>
              </a:solidFill>
              <a:effectLst>
                <a:outerShdw blurRad="50800" dist="38100" dir="2700000" algn="tl">
                  <a:schemeClr val="tx1">
                    <a:alpha val="43000"/>
                  </a:schemeClr>
                </a:outerShdw>
              </a:effectLst>
              <a:latin typeface="Arial" charset="0"/>
            </a:endParaRPr>
          </a:p>
        </p:txBody>
      </p:sp>
      <p:sp>
        <p:nvSpPr>
          <p:cNvPr id="69" name="AutoShape 10"/>
          <p:cNvSpPr>
            <a:spLocks noChangeArrowheads="1"/>
          </p:cNvSpPr>
          <p:nvPr/>
        </p:nvSpPr>
        <p:spPr bwMode="auto">
          <a:xfrm>
            <a:off x="2979381" y="4306164"/>
            <a:ext cx="228600" cy="381000"/>
          </a:xfrm>
          <a:prstGeom prst="upArrow">
            <a:avLst>
              <a:gd name="adj1" fmla="val 50000"/>
              <a:gd name="adj2" fmla="val 58333"/>
            </a:avLst>
          </a:prstGeom>
          <a:solidFill>
            <a:schemeClr val="bg1"/>
          </a:solidFill>
          <a:ln w="9525">
            <a:solidFill>
              <a:schemeClr val="tx1"/>
            </a:solidFill>
            <a:miter lim="800000"/>
            <a:headEnd/>
            <a:tailEnd/>
          </a:ln>
          <a:effectLst>
            <a:outerShdw blurRad="50800" dist="38100" dir="2700000">
              <a:srgbClr val="000000">
                <a:alpha val="43000"/>
              </a:srgbClr>
            </a:outerShdw>
          </a:effectLst>
        </p:spPr>
        <p:txBody>
          <a:bodyPr wrap="none" anchor="ctr">
            <a:prstTxWarp prst="textNoShape">
              <a:avLst/>
            </a:prstTxWarp>
          </a:bodyPr>
          <a:lstStyle/>
          <a:p>
            <a:endParaRPr lang="en-US"/>
          </a:p>
        </p:txBody>
      </p:sp>
      <p:sp>
        <p:nvSpPr>
          <p:cNvPr id="70" name="AutoShape 6"/>
          <p:cNvSpPr>
            <a:spLocks noChangeArrowheads="1"/>
          </p:cNvSpPr>
          <p:nvPr/>
        </p:nvSpPr>
        <p:spPr bwMode="auto">
          <a:xfrm>
            <a:off x="4351303" y="4213033"/>
            <a:ext cx="1168004" cy="533400"/>
          </a:xfrm>
          <a:prstGeom prst="roundRect">
            <a:avLst>
              <a:gd name="adj" fmla="val 16667"/>
            </a:avLst>
          </a:prstGeom>
          <a:solidFill>
            <a:srgbClr val="008000"/>
          </a:solidFill>
          <a:ln w="9525">
            <a:solidFill>
              <a:schemeClr val="tx1"/>
            </a:solidFill>
            <a:round/>
            <a:headEnd/>
            <a:tailEnd/>
          </a:ln>
          <a:effectLst/>
        </p:spPr>
        <p:txBody>
          <a:bodyPr wrap="none" anchor="ctr">
            <a:prstTxWarp prst="textNoShape">
              <a:avLst/>
            </a:prstTxWarp>
          </a:bodyPr>
          <a:lstStyle/>
          <a:p>
            <a:pPr>
              <a:defRPr/>
            </a:pPr>
            <a:r>
              <a:rPr lang="en-US" sz="2000" dirty="0">
                <a:solidFill>
                  <a:schemeClr val="bg1"/>
                </a:solidFill>
                <a:effectLst>
                  <a:outerShdw blurRad="38100" dist="38100" dir="2700000" algn="tl">
                    <a:schemeClr val="tx1">
                      <a:alpha val="43000"/>
                    </a:schemeClr>
                  </a:outerShdw>
                </a:effectLst>
                <a:latin typeface="Arial" charset="0"/>
              </a:rPr>
              <a:t>HCO</a:t>
            </a:r>
            <a:r>
              <a:rPr lang="en-US" sz="2000" baseline="-25000" dirty="0">
                <a:solidFill>
                  <a:schemeClr val="bg1"/>
                </a:solidFill>
                <a:effectLst>
                  <a:outerShdw blurRad="38100" dist="38100" dir="2700000" algn="tl">
                    <a:schemeClr val="tx1">
                      <a:alpha val="43000"/>
                    </a:schemeClr>
                  </a:outerShdw>
                </a:effectLst>
                <a:latin typeface="Arial" charset="0"/>
              </a:rPr>
              <a:t>3</a:t>
            </a:r>
            <a:r>
              <a:rPr lang="en-US" sz="2000" baseline="30000" dirty="0">
                <a:solidFill>
                  <a:schemeClr val="bg1"/>
                </a:solidFill>
                <a:effectLst>
                  <a:outerShdw blurRad="38100" dist="38100" dir="2700000" algn="tl">
                    <a:schemeClr val="tx1">
                      <a:alpha val="43000"/>
                    </a:schemeClr>
                  </a:outerShdw>
                </a:effectLst>
                <a:latin typeface="Arial" charset="0"/>
              </a:rPr>
              <a:t>-</a:t>
            </a:r>
          </a:p>
        </p:txBody>
      </p:sp>
      <p:sp>
        <p:nvSpPr>
          <p:cNvPr id="71" name="AutoShape 10"/>
          <p:cNvSpPr>
            <a:spLocks noChangeArrowheads="1"/>
          </p:cNvSpPr>
          <p:nvPr/>
        </p:nvSpPr>
        <p:spPr bwMode="auto">
          <a:xfrm>
            <a:off x="5210926" y="4293464"/>
            <a:ext cx="228600" cy="381000"/>
          </a:xfrm>
          <a:prstGeom prst="upArrow">
            <a:avLst>
              <a:gd name="adj1" fmla="val 50000"/>
              <a:gd name="adj2" fmla="val 58333"/>
            </a:avLst>
          </a:prstGeom>
          <a:solidFill>
            <a:schemeClr val="bg1"/>
          </a:solidFill>
          <a:ln w="9525">
            <a:solidFill>
              <a:schemeClr val="tx1"/>
            </a:solidFill>
            <a:miter lim="800000"/>
            <a:headEnd/>
            <a:tailEnd/>
          </a:ln>
          <a:effectLst>
            <a:outerShdw blurRad="50800" dist="38100" dir="2700000">
              <a:srgbClr val="000000">
                <a:alpha val="43000"/>
              </a:srgbClr>
            </a:outerShdw>
          </a:effectLst>
        </p:spPr>
        <p:txBody>
          <a:bodyPr wrap="none" anchor="ctr">
            <a:prstTxWarp prst="textNoShape">
              <a:avLst/>
            </a:prstTxWarp>
          </a:bodyPr>
          <a:lstStyle/>
          <a:p>
            <a:endParaRPr lang="en-US"/>
          </a:p>
        </p:txBody>
      </p:sp>
      <p:sp>
        <p:nvSpPr>
          <p:cNvPr id="72" name="AutoShape 7"/>
          <p:cNvSpPr>
            <a:spLocks noChangeArrowheads="1"/>
          </p:cNvSpPr>
          <p:nvPr/>
        </p:nvSpPr>
        <p:spPr bwMode="auto">
          <a:xfrm>
            <a:off x="5886106" y="4209647"/>
            <a:ext cx="1136012" cy="533400"/>
          </a:xfrm>
          <a:prstGeom prst="roundRect">
            <a:avLst>
              <a:gd name="adj" fmla="val 16667"/>
            </a:avLst>
          </a:prstGeom>
          <a:solidFill>
            <a:srgbClr val="800000"/>
          </a:solidFill>
          <a:ln w="9525">
            <a:solidFill>
              <a:schemeClr val="tx1"/>
            </a:solidFill>
            <a:round/>
            <a:headEnd/>
            <a:tailEnd/>
          </a:ln>
          <a:effectLst>
            <a:outerShdw blurRad="50800" dist="38100" dir="2700000">
              <a:srgbClr val="000000">
                <a:alpha val="43000"/>
              </a:srgbClr>
            </a:outerShdw>
          </a:effectLst>
        </p:spPr>
        <p:txBody>
          <a:bodyPr wrap="none" anchor="ctr">
            <a:prstTxWarp prst="textNoShape">
              <a:avLst/>
            </a:prstTxWarp>
          </a:bodyPr>
          <a:lstStyle/>
          <a:p>
            <a:pPr>
              <a:defRPr/>
            </a:pPr>
            <a:r>
              <a:rPr lang="en-US" sz="2000" dirty="0">
                <a:solidFill>
                  <a:schemeClr val="bg1"/>
                </a:solidFill>
                <a:effectLst>
                  <a:outerShdw blurRad="50800" dist="50800" dir="16200000" algn="tl" rotWithShape="0">
                    <a:schemeClr val="tx1">
                      <a:alpha val="0"/>
                    </a:schemeClr>
                  </a:outerShdw>
                </a:effectLst>
                <a:latin typeface="Arial" charset="0"/>
              </a:rPr>
              <a:t>CO</a:t>
            </a:r>
            <a:r>
              <a:rPr lang="en-US" sz="2000" baseline="-25000" dirty="0">
                <a:solidFill>
                  <a:schemeClr val="bg1"/>
                </a:solidFill>
                <a:effectLst>
                  <a:outerShdw blurRad="50800" dist="50800" dir="16200000" algn="tl" rotWithShape="0">
                    <a:schemeClr val="tx1">
                      <a:alpha val="0"/>
                    </a:schemeClr>
                  </a:outerShdw>
                </a:effectLst>
                <a:latin typeface="Arial" charset="0"/>
              </a:rPr>
              <a:t>3</a:t>
            </a:r>
            <a:r>
              <a:rPr lang="en-US" sz="2000" baseline="30000" dirty="0">
                <a:solidFill>
                  <a:schemeClr val="bg1"/>
                </a:solidFill>
                <a:effectLst>
                  <a:outerShdw blurRad="50800" dist="50800" dir="16200000" algn="tl" rotWithShape="0">
                    <a:schemeClr val="tx1">
                      <a:alpha val="0"/>
                    </a:schemeClr>
                  </a:outerShdw>
                </a:effectLst>
                <a:latin typeface="Arial" charset="0"/>
              </a:rPr>
              <a:t>2-</a:t>
            </a:r>
          </a:p>
        </p:txBody>
      </p:sp>
      <p:sp>
        <p:nvSpPr>
          <p:cNvPr id="73" name="AutoShape 11"/>
          <p:cNvSpPr>
            <a:spLocks noChangeArrowheads="1"/>
          </p:cNvSpPr>
          <p:nvPr/>
        </p:nvSpPr>
        <p:spPr bwMode="auto">
          <a:xfrm rot="10800000">
            <a:off x="6686224" y="4297506"/>
            <a:ext cx="228600" cy="414866"/>
          </a:xfrm>
          <a:prstGeom prst="upArrow">
            <a:avLst>
              <a:gd name="adj1" fmla="val 50000"/>
              <a:gd name="adj2" fmla="val 58333"/>
            </a:avLst>
          </a:prstGeom>
          <a:solidFill>
            <a:schemeClr val="bg1"/>
          </a:solidFill>
          <a:ln w="9525">
            <a:solidFill>
              <a:schemeClr val="tx1"/>
            </a:solidFill>
            <a:miter lim="800000"/>
            <a:headEnd/>
            <a:tailEnd/>
          </a:ln>
          <a:effectLst>
            <a:outerShdw blurRad="50800" dist="38100" dir="2700000">
              <a:srgbClr val="000000">
                <a:alpha val="43000"/>
              </a:srgbClr>
            </a:outerShdw>
          </a:effectLst>
        </p:spPr>
        <p:txBody>
          <a:bodyPr wrap="none" anchor="ctr">
            <a:prstTxWarp prst="textNoShape">
              <a:avLst/>
            </a:prstTxWarp>
          </a:bodyPr>
          <a:lstStyle/>
          <a:p>
            <a:endParaRPr lang="en-US"/>
          </a:p>
        </p:txBody>
      </p:sp>
      <p:sp>
        <p:nvSpPr>
          <p:cNvPr id="74" name="AutoShape 8"/>
          <p:cNvSpPr>
            <a:spLocks noChangeArrowheads="1"/>
          </p:cNvSpPr>
          <p:nvPr/>
        </p:nvSpPr>
        <p:spPr bwMode="auto">
          <a:xfrm>
            <a:off x="7210032" y="4196944"/>
            <a:ext cx="1152935" cy="533400"/>
          </a:xfrm>
          <a:prstGeom prst="roundRect">
            <a:avLst>
              <a:gd name="adj" fmla="val 16667"/>
            </a:avLst>
          </a:prstGeom>
          <a:solidFill>
            <a:srgbClr val="4F6F92"/>
          </a:solidFill>
          <a:ln w="9525">
            <a:solidFill>
              <a:schemeClr val="tx1"/>
            </a:solidFill>
            <a:round/>
            <a:headEnd/>
            <a:tailEnd/>
          </a:ln>
          <a:effectLst>
            <a:outerShdw blurRad="50800" dist="38100" dir="2700000">
              <a:srgbClr val="000000">
                <a:alpha val="43000"/>
              </a:srgbClr>
            </a:outerShdw>
          </a:effectLst>
        </p:spPr>
        <p:txBody>
          <a:bodyPr wrap="none" anchor="ctr">
            <a:prstTxWarp prst="textNoShape">
              <a:avLst/>
            </a:prstTxWarp>
          </a:bodyPr>
          <a:lstStyle/>
          <a:p>
            <a:pPr>
              <a:defRPr/>
            </a:pPr>
            <a:r>
              <a:rPr lang="en-US" sz="2000">
                <a:solidFill>
                  <a:schemeClr val="bg1"/>
                </a:solidFill>
                <a:effectLst>
                  <a:outerShdw blurRad="38100" dist="38100" dir="2700000" algn="tl">
                    <a:srgbClr val="000000"/>
                  </a:outerShdw>
                </a:effectLst>
                <a:latin typeface="Arial" charset="0"/>
              </a:rPr>
              <a:t>pH</a:t>
            </a:r>
            <a:endParaRPr lang="en-US" sz="2000" baseline="30000">
              <a:latin typeface="Arial" charset="0"/>
            </a:endParaRPr>
          </a:p>
        </p:txBody>
      </p:sp>
      <p:sp>
        <p:nvSpPr>
          <p:cNvPr id="75" name="AutoShape 11"/>
          <p:cNvSpPr>
            <a:spLocks noChangeArrowheads="1"/>
          </p:cNvSpPr>
          <p:nvPr/>
        </p:nvSpPr>
        <p:spPr bwMode="auto">
          <a:xfrm rot="10800000">
            <a:off x="7833623" y="4280402"/>
            <a:ext cx="228600" cy="414866"/>
          </a:xfrm>
          <a:prstGeom prst="upArrow">
            <a:avLst>
              <a:gd name="adj1" fmla="val 50000"/>
              <a:gd name="adj2" fmla="val 58333"/>
            </a:avLst>
          </a:prstGeom>
          <a:solidFill>
            <a:schemeClr val="bg1"/>
          </a:solidFill>
          <a:ln w="9525">
            <a:solidFill>
              <a:schemeClr val="tx1"/>
            </a:solidFill>
            <a:miter lim="800000"/>
            <a:headEnd/>
            <a:tailEnd/>
          </a:ln>
          <a:effectLst>
            <a:outerShdw blurRad="50800" dist="38100" dir="2700000">
              <a:srgbClr val="000000">
                <a:alpha val="43000"/>
              </a:srgbClr>
            </a:outerShdw>
          </a:effectLst>
        </p:spPr>
        <p:txBody>
          <a:bodyPr wrap="none" anchor="ctr">
            <a:prstTxWarp prst="textNoShape">
              <a:avLst/>
            </a:prstTxWarp>
          </a:bodyPr>
          <a:lstStyle/>
          <a:p>
            <a:endParaRPr lang="en-US"/>
          </a:p>
        </p:txBody>
      </p:sp>
      <p:sp>
        <p:nvSpPr>
          <p:cNvPr id="7" name="TextBox 6"/>
          <p:cNvSpPr txBox="1"/>
          <p:nvPr/>
        </p:nvSpPr>
        <p:spPr>
          <a:xfrm>
            <a:off x="4994383" y="6197600"/>
            <a:ext cx="2839239" cy="307777"/>
          </a:xfrm>
          <a:prstGeom prst="rect">
            <a:avLst/>
          </a:prstGeom>
          <a:noFill/>
        </p:spPr>
        <p:txBody>
          <a:bodyPr wrap="none" rtlCol="0">
            <a:spAutoFit/>
          </a:bodyPr>
          <a:lstStyle/>
          <a:p>
            <a:r>
              <a:rPr lang="en-US" sz="1400" dirty="0" smtClean="0">
                <a:solidFill>
                  <a:srgbClr val="FFFF00"/>
                </a:solidFill>
              </a:rPr>
              <a:t>Figure Courtesy of  </a:t>
            </a:r>
            <a:r>
              <a:rPr lang="en-US" sz="1400" dirty="0" err="1" smtClean="0">
                <a:solidFill>
                  <a:srgbClr val="FFFF00"/>
                </a:solidFill>
              </a:rPr>
              <a:t>Joannie</a:t>
            </a:r>
            <a:r>
              <a:rPr lang="en-US" sz="1400" dirty="0" smtClean="0">
                <a:solidFill>
                  <a:srgbClr val="FFFF00"/>
                </a:solidFill>
              </a:rPr>
              <a:t> </a:t>
            </a:r>
            <a:r>
              <a:rPr lang="en-US" sz="1400" dirty="0" err="1" smtClean="0">
                <a:solidFill>
                  <a:srgbClr val="FFFF00"/>
                </a:solidFill>
              </a:rPr>
              <a:t>Kleypas</a:t>
            </a:r>
            <a:endParaRPr lang="en-US" sz="1400" dirty="0">
              <a:solidFill>
                <a:srgbClr val="FFFF00"/>
              </a:solidFill>
            </a:endParaRPr>
          </a:p>
        </p:txBody>
      </p:sp>
      <p:sp>
        <p:nvSpPr>
          <p:cNvPr id="44" name="TextBox 43"/>
          <p:cNvSpPr txBox="1"/>
          <p:nvPr/>
        </p:nvSpPr>
        <p:spPr>
          <a:xfrm>
            <a:off x="7210032" y="20879"/>
            <a:ext cx="1872027" cy="584776"/>
          </a:xfrm>
          <a:prstGeom prst="rect">
            <a:avLst/>
          </a:prstGeom>
          <a:noFill/>
        </p:spPr>
        <p:txBody>
          <a:bodyPr wrap="none" rtlCol="0">
            <a:spAutoFit/>
          </a:bodyPr>
          <a:lstStyle/>
          <a:p>
            <a:r>
              <a:rPr lang="en-US" sz="3200" dirty="0" smtClean="0">
                <a:solidFill>
                  <a:srgbClr val="FFFF00"/>
                </a:solidFill>
                <a:effectLst>
                  <a:outerShdw blurRad="66675" dist="63500" dir="2700000" algn="tl" rotWithShape="0">
                    <a:prstClr val="black"/>
                  </a:outerShdw>
                </a:effectLst>
              </a:rPr>
              <a:t>Chemistry</a:t>
            </a:r>
            <a:endParaRPr lang="en-US" sz="3200" dirty="0">
              <a:solidFill>
                <a:srgbClr val="FFFF00"/>
              </a:solidFill>
              <a:effectLst>
                <a:outerShdw blurRad="66675" dist="63500" dir="2700000" algn="tl" rotWithShape="0">
                  <a:prstClr val="black"/>
                </a:outerShdw>
              </a:effectLst>
            </a:endParaRPr>
          </a:p>
        </p:txBody>
      </p:sp>
    </p:spTree>
    <p:extLst>
      <p:ext uri="{BB962C8B-B14F-4D97-AF65-F5344CB8AC3E}">
        <p14:creationId xmlns:p14="http://schemas.microsoft.com/office/powerpoint/2010/main" val="388125774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089" name="Object 2"/>
          <p:cNvGraphicFramePr>
            <a:graphicFrameLocks noChangeAspect="1"/>
          </p:cNvGraphicFramePr>
          <p:nvPr>
            <p:extLst>
              <p:ext uri="{D42A27DB-BD31-4B8C-83A1-F6EECF244321}">
                <p14:modId xmlns:p14="http://schemas.microsoft.com/office/powerpoint/2010/main" val="3723059299"/>
              </p:ext>
            </p:extLst>
          </p:nvPr>
        </p:nvGraphicFramePr>
        <p:xfrm>
          <a:off x="3766080" y="2548467"/>
          <a:ext cx="4800600" cy="3600450"/>
        </p:xfrm>
        <a:graphic>
          <a:graphicData uri="http://schemas.openxmlformats.org/presentationml/2006/ole">
            <mc:AlternateContent xmlns:mc="http://schemas.openxmlformats.org/markup-compatibility/2006">
              <mc:Choice xmlns:v="urn:schemas-microsoft-com:vml" Requires="v">
                <p:oleObj spid="_x0000_s7501" name="CorelPhotoPaint.Image.8" r:id="rId4" imgW="26006349" imgH="19504762" progId="CorelPhotoPaint.Image.8">
                  <p:embed/>
                </p:oleObj>
              </mc:Choice>
              <mc:Fallback>
                <p:oleObj name="CorelPhotoPaint.Image.8" r:id="rId4" imgW="26006349" imgH="19504762" progId="CorelPhotoPaint.Image.8">
                  <p:embed/>
                  <p:pic>
                    <p:nvPicPr>
                      <p:cNvPr id="0" name=""/>
                      <p:cNvPicPr>
                        <a:picLocks noChangeAspect="1" noChangeArrowheads="1"/>
                      </p:cNvPicPr>
                      <p:nvPr/>
                    </p:nvPicPr>
                    <p:blipFill>
                      <a:blip r:embed="rId5">
                        <a:lum bright="8000"/>
                        <a:extLst>
                          <a:ext uri="{28A0092B-C50C-407E-A947-70E740481C1C}">
                            <a14:useLocalDpi xmlns:a14="http://schemas.microsoft.com/office/drawing/2010/main" val="0"/>
                          </a:ext>
                        </a:extLst>
                      </a:blip>
                      <a:srcRect/>
                      <a:stretch>
                        <a:fillRect/>
                      </a:stretch>
                    </p:blipFill>
                    <p:spPr bwMode="auto">
                      <a:xfrm>
                        <a:off x="3766080" y="2548467"/>
                        <a:ext cx="4800600" cy="3600450"/>
                      </a:xfrm>
                      <a:prstGeom prst="rect">
                        <a:avLst/>
                      </a:prstGeom>
                      <a:noFill/>
                      <a:ln>
                        <a:noFill/>
                      </a:ln>
                      <a:effectLst>
                        <a:outerShdw blurRad="63500" dist="38099" dir="2700000" algn="ctr" rotWithShape="0">
                          <a:schemeClr val="bg2">
                            <a:alpha val="7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312323" name="Picture 3" descr="DSCN0751"/>
          <p:cNvPicPr>
            <a:picLocks noChangeAspect="1" noChangeArrowheads="1"/>
          </p:cNvPicPr>
          <p:nvPr/>
        </p:nvPicPr>
        <p:blipFill>
          <a:blip r:embed="rId6">
            <a:lum bright="4000"/>
            <a:extLst>
              <a:ext uri="{28A0092B-C50C-407E-A947-70E740481C1C}">
                <a14:useLocalDpi xmlns:a14="http://schemas.microsoft.com/office/drawing/2010/main" val="0"/>
              </a:ext>
            </a:extLst>
          </a:blip>
          <a:srcRect/>
          <a:stretch>
            <a:fillRect/>
          </a:stretch>
        </p:blipFill>
        <p:spPr bwMode="auto">
          <a:xfrm>
            <a:off x="2819400" y="1066800"/>
            <a:ext cx="2252663" cy="3378200"/>
          </a:xfrm>
          <a:prstGeom prst="rect">
            <a:avLst/>
          </a:prstGeom>
          <a:noFill/>
          <a:ln>
            <a:noFill/>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9091" name="Object 4"/>
          <p:cNvGraphicFramePr>
            <a:graphicFrameLocks noChangeAspect="1"/>
          </p:cNvGraphicFramePr>
          <p:nvPr/>
        </p:nvGraphicFramePr>
        <p:xfrm>
          <a:off x="5638800" y="1066800"/>
          <a:ext cx="2970213" cy="2039938"/>
        </p:xfrm>
        <a:graphic>
          <a:graphicData uri="http://schemas.openxmlformats.org/presentationml/2006/ole">
            <mc:AlternateContent xmlns:mc="http://schemas.openxmlformats.org/markup-compatibility/2006">
              <mc:Choice xmlns:v="urn:schemas-microsoft-com:vml" Requires="v">
                <p:oleObj spid="_x0000_s7502" name="Image" r:id="rId7" imgW="8584127" imgH="5892063" progId="Photoshop.Image.6">
                  <p:embed/>
                </p:oleObj>
              </mc:Choice>
              <mc:Fallback>
                <p:oleObj name="Image" r:id="rId7" imgW="8584127" imgH="5892063" progId="Photoshop.Image.6">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8800" y="1066800"/>
                        <a:ext cx="2970213" cy="2039938"/>
                      </a:xfrm>
                      <a:prstGeom prst="rect">
                        <a:avLst/>
                      </a:prstGeom>
                      <a:noFill/>
                      <a:ln>
                        <a:noFill/>
                      </a:ln>
                      <a:effectLst>
                        <a:outerShdw blurRad="63500" dist="38099" dir="2700000" algn="ctr" rotWithShape="0">
                          <a:schemeClr val="bg2">
                            <a:alpha val="7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12325" name="Rectangle 5"/>
          <p:cNvSpPr>
            <a:spLocks noChangeArrowheads="1"/>
          </p:cNvSpPr>
          <p:nvPr/>
        </p:nvSpPr>
        <p:spPr bwMode="auto">
          <a:xfrm>
            <a:off x="2514896" y="381000"/>
            <a:ext cx="4834467" cy="68580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defRPr/>
            </a:pPr>
            <a:r>
              <a:rPr lang="en-US" sz="2800" dirty="0" smtClean="0">
                <a:solidFill>
                  <a:srgbClr val="FFFF00"/>
                </a:solidFill>
                <a:effectLst>
                  <a:outerShdw blurRad="66675" dist="63500" dir="2700000" algn="tl" rotWithShape="0">
                    <a:srgbClr val="000000"/>
                  </a:outerShdw>
                </a:effectLst>
                <a:latin typeface="Arial" charset="0"/>
              </a:rPr>
              <a:t>Early </a:t>
            </a:r>
            <a:r>
              <a:rPr lang="en-US" sz="2800" dirty="0" smtClean="0">
                <a:solidFill>
                  <a:srgbClr val="FFFF00"/>
                </a:solidFill>
                <a:effectLst>
                  <a:outerShdw blurRad="66675" dist="63500" dir="2700000" algn="tl" rotWithShape="0">
                    <a:srgbClr val="000000"/>
                  </a:outerShdw>
                </a:effectLst>
                <a:latin typeface="Arial" charset="0"/>
              </a:rPr>
              <a:t>Experiments</a:t>
            </a:r>
            <a:endParaRPr lang="en-US" sz="2800" dirty="0">
              <a:solidFill>
                <a:srgbClr val="FFFF00"/>
              </a:solidFill>
              <a:effectLst>
                <a:outerShdw blurRad="66675" dist="63500" dir="2700000" algn="tl" rotWithShape="0">
                  <a:srgbClr val="000000"/>
                </a:outerShdw>
              </a:effectLst>
              <a:latin typeface="Arial" charset="0"/>
            </a:endParaRPr>
          </a:p>
        </p:txBody>
      </p:sp>
      <p:pic>
        <p:nvPicPr>
          <p:cNvPr id="312326" name="Picture 6" descr="Fish with CO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867" y="3918479"/>
            <a:ext cx="2971800" cy="2230438"/>
          </a:xfrm>
          <a:prstGeom prst="rect">
            <a:avLst/>
          </a:prstGeom>
          <a:noFill/>
          <a:effectLst>
            <a:outerShdw blurRad="127000" dist="38099" dir="2700000" algn="ctr" rotWithShape="0">
              <a:srgbClr val="000000">
                <a:alpha val="89999"/>
              </a:srgbClr>
            </a:outerShdw>
          </a:effectLst>
          <a:extLst>
            <a:ext uri="{909E8E84-426E-40dd-AFC4-6F175D3DCCD1}">
              <a14:hiddenFill xmlns:a14="http://schemas.microsoft.com/office/drawing/2010/main">
                <a:solidFill>
                  <a:srgbClr val="FFFFFF"/>
                </a:solidFill>
              </a14:hiddenFill>
            </a:ext>
          </a:extLst>
        </p:spPr>
      </p:pic>
      <p:sp>
        <p:nvSpPr>
          <p:cNvPr id="312327" name="Rectangle 7"/>
          <p:cNvSpPr>
            <a:spLocks noChangeArrowheads="1"/>
          </p:cNvSpPr>
          <p:nvPr/>
        </p:nvSpPr>
        <p:spPr bwMode="auto">
          <a:xfrm>
            <a:off x="609600" y="1240366"/>
            <a:ext cx="2057696" cy="2705099"/>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eaLnBrk="1" hangingPunct="1">
              <a:defRPr/>
            </a:pPr>
            <a:r>
              <a:rPr lang="en-US" sz="1800" dirty="0">
                <a:solidFill>
                  <a:srgbClr val="FFFF00"/>
                </a:solidFill>
                <a:effectLst>
                  <a:outerShdw blurRad="66675" dist="63500" dir="2700000" algn="tl" rotWithShape="0">
                    <a:srgbClr val="000000"/>
                  </a:outerShdw>
                </a:effectLst>
              </a:rPr>
              <a:t>MBARI scientists have performed a number of CO</a:t>
            </a:r>
            <a:r>
              <a:rPr lang="en-US" sz="1800" baseline="-25000" dirty="0">
                <a:solidFill>
                  <a:srgbClr val="FFFF00"/>
                </a:solidFill>
                <a:effectLst>
                  <a:outerShdw blurRad="66675" dist="63500" dir="2700000" algn="tl" rotWithShape="0">
                    <a:srgbClr val="000000"/>
                  </a:outerShdw>
                </a:effectLst>
              </a:rPr>
              <a:t>2</a:t>
            </a:r>
            <a:r>
              <a:rPr lang="en-US" sz="1800" dirty="0">
                <a:solidFill>
                  <a:srgbClr val="FFFF00"/>
                </a:solidFill>
                <a:effectLst>
                  <a:outerShdw blurRad="66675" dist="63500" dir="2700000" algn="tl" rotWithShape="0">
                    <a:srgbClr val="000000"/>
                  </a:outerShdw>
                </a:effectLst>
              </a:rPr>
              <a:t> experiments looking at a number of questions in chemistry, biology, and resource management policy </a:t>
            </a:r>
            <a:br>
              <a:rPr lang="en-US" sz="1800" dirty="0">
                <a:solidFill>
                  <a:srgbClr val="FFFF00"/>
                </a:solidFill>
                <a:effectLst>
                  <a:outerShdw blurRad="66675" dist="63500" dir="2700000" algn="tl" rotWithShape="0">
                    <a:srgbClr val="000000"/>
                  </a:outerShdw>
                </a:effectLst>
              </a:rPr>
            </a:br>
            <a:endParaRPr lang="en-US" sz="1800" dirty="0">
              <a:solidFill>
                <a:srgbClr val="FFFF00"/>
              </a:solidFill>
              <a:effectLst>
                <a:outerShdw blurRad="66675" dist="63500" dir="2700000" algn="tl" rotWithShape="0">
                  <a:srgbClr val="000000"/>
                </a:outerShdw>
              </a:effectLst>
            </a:endParaRPr>
          </a:p>
        </p:txBody>
      </p:sp>
      <p:sp>
        <p:nvSpPr>
          <p:cNvPr id="2" name="TextBox 1"/>
          <p:cNvSpPr txBox="1"/>
          <p:nvPr/>
        </p:nvSpPr>
        <p:spPr>
          <a:xfrm>
            <a:off x="7095067" y="25400"/>
            <a:ext cx="2040467" cy="523220"/>
          </a:xfrm>
          <a:prstGeom prst="rect">
            <a:avLst/>
          </a:prstGeom>
          <a:noFill/>
        </p:spPr>
        <p:txBody>
          <a:bodyPr wrap="square" rtlCol="0">
            <a:spAutoFit/>
          </a:bodyPr>
          <a:lstStyle/>
          <a:p>
            <a:r>
              <a:rPr lang="en-US" sz="2800" dirty="0">
                <a:solidFill>
                  <a:srgbClr val="FFFF00"/>
                </a:solidFill>
                <a:effectLst>
                  <a:outerShdw blurRad="66675" dist="63500" dir="2700000" algn="tl" rotWithShape="0">
                    <a:srgbClr val="000000"/>
                  </a:outerShdw>
                </a:effectLst>
                <a:latin typeface="Arial" charset="0"/>
              </a:rPr>
              <a:t>In Situ CO</a:t>
            </a:r>
            <a:r>
              <a:rPr lang="en-US" sz="2800" baseline="-25000" dirty="0">
                <a:solidFill>
                  <a:srgbClr val="FFFF00"/>
                </a:solidFill>
                <a:effectLst>
                  <a:outerShdw blurRad="66675" dist="63500" dir="2700000" algn="tl" rotWithShape="0">
                    <a:srgbClr val="000000"/>
                  </a:outerShdw>
                </a:effectLst>
                <a:latin typeface="Arial" charset="0"/>
              </a:rPr>
              <a:t>2</a:t>
            </a:r>
            <a:r>
              <a:rPr lang="en-US" sz="2800" dirty="0">
                <a:solidFill>
                  <a:srgbClr val="FFFF00"/>
                </a:solidFill>
                <a:effectLst>
                  <a:outerShdw blurRad="66675" dist="63500" dir="2700000" algn="tl" rotWithShape="0">
                    <a:srgbClr val="000000"/>
                  </a:outerShdw>
                </a:effectLst>
                <a:latin typeface="Arial" charset="0"/>
              </a:rPr>
              <a:t> </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4372571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extLst>
              <p:ext uri="{D42A27DB-BD31-4B8C-83A1-F6EECF244321}">
                <p14:modId xmlns:p14="http://schemas.microsoft.com/office/powerpoint/2010/main" val="3728321580"/>
              </p:ext>
            </p:extLst>
          </p:nvPr>
        </p:nvGraphicFramePr>
        <p:xfrm>
          <a:off x="1301772" y="1659466"/>
          <a:ext cx="6276952" cy="4861983"/>
        </p:xfrm>
        <a:graphic>
          <a:graphicData uri="http://schemas.openxmlformats.org/presentationml/2006/ole">
            <mc:AlternateContent xmlns:mc="http://schemas.openxmlformats.org/markup-compatibility/2006">
              <mc:Choice xmlns:v="urn:schemas-microsoft-com:vml" Requires="v">
                <p:oleObj spid="_x0000_s10408" name="SPW 8.0 Graph" r:id="rId3" imgW="9382320" imgH="7265520" progId="SigmaPlotGraphicObject.7">
                  <p:embed/>
                </p:oleObj>
              </mc:Choice>
              <mc:Fallback>
                <p:oleObj name="SPW 8.0 Graph" r:id="rId3" imgW="9382320" imgH="7265520" progId="SigmaPlotGraphicObjec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1772" y="1659466"/>
                        <a:ext cx="6276952" cy="4861983"/>
                      </a:xfrm>
                      <a:prstGeom prst="rect">
                        <a:avLst/>
                      </a:prstGeom>
                      <a:noFill/>
                      <a:ln>
                        <a:noFill/>
                      </a:ln>
                      <a:effectLst/>
                      <a:extLst/>
                    </p:spPr>
                  </p:pic>
                </p:oleObj>
              </mc:Fallback>
            </mc:AlternateContent>
          </a:graphicData>
        </a:graphic>
      </p:graphicFrame>
      <p:sp>
        <p:nvSpPr>
          <p:cNvPr id="13315" name="Text Box 3"/>
          <p:cNvSpPr txBox="1">
            <a:spLocks noChangeArrowheads="1"/>
          </p:cNvSpPr>
          <p:nvPr/>
        </p:nvSpPr>
        <p:spPr bwMode="auto">
          <a:xfrm>
            <a:off x="1067857" y="920002"/>
            <a:ext cx="71871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US" dirty="0">
                <a:solidFill>
                  <a:srgbClr val="FFFF00"/>
                </a:solidFill>
                <a:effectLst>
                  <a:outerShdw blurRad="66675" dist="63500" dir="2700000" algn="tl" rotWithShape="0">
                    <a:srgbClr val="000000"/>
                  </a:outerShdw>
                </a:effectLst>
              </a:rPr>
              <a:t>The pH results from a 3,000m deep CO2 sensing experiments </a:t>
            </a:r>
            <a:r>
              <a:rPr lang="en-US" dirty="0" smtClean="0">
                <a:solidFill>
                  <a:srgbClr val="FFFF00"/>
                </a:solidFill>
                <a:effectLst>
                  <a:outerShdw blurRad="66675" dist="63500" dir="2700000" algn="tl" rotWithShape="0">
                    <a:srgbClr val="000000"/>
                  </a:outerShdw>
                </a:effectLst>
              </a:rPr>
              <a:t>– the </a:t>
            </a:r>
            <a:r>
              <a:rPr lang="en-US" dirty="0">
                <a:solidFill>
                  <a:srgbClr val="FFFF00"/>
                </a:solidFill>
                <a:effectLst>
                  <a:outerShdw blurRad="66675" dist="63500" dir="2700000" algn="tl" rotWithShape="0">
                    <a:srgbClr val="000000"/>
                  </a:outerShdw>
                </a:effectLst>
              </a:rPr>
              <a:t>inevitability of the tidal cycle. This profoundly affected our design </a:t>
            </a:r>
            <a:r>
              <a:rPr lang="en-US" dirty="0" smtClean="0">
                <a:solidFill>
                  <a:srgbClr val="FFFF00"/>
                </a:solidFill>
                <a:effectLst>
                  <a:outerShdw blurRad="66675" dist="63500" dir="2700000" algn="tl" rotWithShape="0">
                    <a:srgbClr val="000000"/>
                  </a:outerShdw>
                </a:effectLst>
              </a:rPr>
              <a:t>thinking</a:t>
            </a:r>
            <a:endParaRPr lang="en-US" dirty="0">
              <a:solidFill>
                <a:srgbClr val="FFFF00"/>
              </a:solidFill>
              <a:effectLst>
                <a:outerShdw blurRad="66675" dist="63500" dir="2700000" algn="tl" rotWithShape="0">
                  <a:srgbClr val="000000"/>
                </a:outerShdw>
              </a:effectLst>
            </a:endParaRPr>
          </a:p>
        </p:txBody>
      </p:sp>
      <p:cxnSp>
        <p:nvCxnSpPr>
          <p:cNvPr id="3" name="Straight Connector 2"/>
          <p:cNvCxnSpPr/>
          <p:nvPr/>
        </p:nvCxnSpPr>
        <p:spPr>
          <a:xfrm flipV="1">
            <a:off x="4030133" y="3124201"/>
            <a:ext cx="3361267" cy="8466"/>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413000" y="5003800"/>
            <a:ext cx="4978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5376333" y="2023533"/>
            <a:ext cx="321733" cy="2624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376333" y="2023533"/>
            <a:ext cx="321733" cy="262467"/>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24" idx="1"/>
          </p:cNvCxnSpPr>
          <p:nvPr/>
        </p:nvCxnSpPr>
        <p:spPr>
          <a:xfrm flipH="1" flipV="1">
            <a:off x="7222067" y="3132667"/>
            <a:ext cx="498780" cy="782935"/>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24" idx="1"/>
          </p:cNvCxnSpPr>
          <p:nvPr/>
        </p:nvCxnSpPr>
        <p:spPr>
          <a:xfrm flipH="1">
            <a:off x="7213601" y="3915602"/>
            <a:ext cx="507246" cy="108819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720847" y="3453937"/>
            <a:ext cx="1068306" cy="923330"/>
          </a:xfrm>
          <a:prstGeom prst="rect">
            <a:avLst/>
          </a:prstGeom>
          <a:noFill/>
        </p:spPr>
        <p:txBody>
          <a:bodyPr wrap="square" rtlCol="0">
            <a:spAutoFit/>
          </a:bodyPr>
          <a:lstStyle/>
          <a:p>
            <a:r>
              <a:rPr lang="en-US" dirty="0" smtClean="0">
                <a:solidFill>
                  <a:srgbClr val="FFFF00"/>
                </a:solidFill>
                <a:effectLst>
                  <a:outerShdw blurRad="66675" dist="63500" dir="2700000" algn="tl" rotWithShape="0">
                    <a:srgbClr val="000000"/>
                  </a:outerShdw>
                </a:effectLst>
              </a:rPr>
              <a:t>Not the model for 2100</a:t>
            </a:r>
            <a:endParaRPr lang="en-US" dirty="0">
              <a:solidFill>
                <a:srgbClr val="FFFF00"/>
              </a:solidFill>
              <a:effectLst>
                <a:outerShdw blurRad="66675" dist="63500" dir="2700000" algn="tl" rotWithShape="0">
                  <a:srgbClr val="000000"/>
                </a:outerShdw>
              </a:effectLst>
            </a:endParaRPr>
          </a:p>
        </p:txBody>
      </p:sp>
      <p:sp>
        <p:nvSpPr>
          <p:cNvPr id="29" name="TextBox 28"/>
          <p:cNvSpPr txBox="1"/>
          <p:nvPr/>
        </p:nvSpPr>
        <p:spPr>
          <a:xfrm>
            <a:off x="7095067" y="25400"/>
            <a:ext cx="2040467" cy="523220"/>
          </a:xfrm>
          <a:prstGeom prst="rect">
            <a:avLst/>
          </a:prstGeom>
          <a:noFill/>
        </p:spPr>
        <p:txBody>
          <a:bodyPr wrap="square" rtlCol="0">
            <a:spAutoFit/>
          </a:bodyPr>
          <a:lstStyle/>
          <a:p>
            <a:r>
              <a:rPr lang="en-US" sz="2800" dirty="0">
                <a:solidFill>
                  <a:srgbClr val="FFFF00"/>
                </a:solidFill>
                <a:effectLst>
                  <a:outerShdw blurRad="66675" dist="63500" dir="2700000" algn="tl" rotWithShape="0">
                    <a:srgbClr val="000000"/>
                  </a:outerShdw>
                </a:effectLst>
                <a:latin typeface="Arial" charset="0"/>
              </a:rPr>
              <a:t>In Situ CO</a:t>
            </a:r>
            <a:r>
              <a:rPr lang="en-US" sz="2800" baseline="-25000" dirty="0">
                <a:solidFill>
                  <a:srgbClr val="FFFF00"/>
                </a:solidFill>
                <a:effectLst>
                  <a:outerShdw blurRad="66675" dist="63500" dir="2700000" algn="tl" rotWithShape="0">
                    <a:srgbClr val="000000"/>
                  </a:outerShdw>
                </a:effectLst>
                <a:latin typeface="Arial" charset="0"/>
              </a:rPr>
              <a:t>2</a:t>
            </a:r>
            <a:r>
              <a:rPr lang="en-US" sz="2800" dirty="0">
                <a:solidFill>
                  <a:srgbClr val="FFFF00"/>
                </a:solidFill>
                <a:effectLst>
                  <a:outerShdw blurRad="66675" dist="63500" dir="2700000" algn="tl" rotWithShape="0">
                    <a:srgbClr val="000000"/>
                  </a:outerShdw>
                </a:effectLst>
                <a:latin typeface="Arial" charset="0"/>
              </a:rPr>
              <a:t> </a:t>
            </a:r>
            <a:endParaRPr lang="en-US" sz="2800" dirty="0">
              <a:solidFill>
                <a:srgbClr val="FFFF00"/>
              </a:solidFill>
              <a:effectLst>
                <a:outerShdw blurRad="66675" dist="63500" dir="2700000" algn="tl" rotWithShape="0">
                  <a:srgbClr val="000000"/>
                </a:outerShdw>
              </a:effectLst>
            </a:endParaRPr>
          </a:p>
        </p:txBody>
      </p:sp>
    </p:spTree>
    <p:extLst>
      <p:ext uri="{BB962C8B-B14F-4D97-AF65-F5344CB8AC3E}">
        <p14:creationId xmlns:p14="http://schemas.microsoft.com/office/powerpoint/2010/main" val="3014560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3394</TotalTime>
  <Words>4014</Words>
  <Application>Microsoft Macintosh PowerPoint</Application>
  <PresentationFormat>On-screen Show (4:3)</PresentationFormat>
  <Paragraphs>727</Paragraphs>
  <Slides>61</Slides>
  <Notes>21</Notes>
  <HiddenSlides>0</HiddenSlides>
  <MMClips>1</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61</vt:i4>
      </vt:variant>
    </vt:vector>
  </HeadingPairs>
  <TitlesOfParts>
    <vt:vector size="66" baseType="lpstr">
      <vt:lpstr>Office Theme</vt:lpstr>
      <vt:lpstr>CorelPhotoPaint.Image.8</vt:lpstr>
      <vt:lpstr>Image</vt:lpstr>
      <vt:lpstr>SPW 8.0 Graph</vt:lpstr>
      <vt:lpstr>Acrobat Document</vt:lpstr>
      <vt:lpstr>PowerPoint Presentation</vt:lpstr>
      <vt:lpstr>PowerPoint Presentation</vt:lpstr>
      <vt:lpstr>Points that explain what’s different</vt:lpstr>
      <vt:lpstr>PowerPoint Presentation</vt:lpstr>
      <vt:lpstr>pCO2 &amp; pH Predictions 2100:</vt:lpstr>
      <vt:lpstr>The Future Ocean </vt:lpstr>
      <vt:lpstr>OA is a direct result of CO2 emissions</vt:lpstr>
      <vt:lpstr>PowerPoint Presentation</vt:lpstr>
      <vt:lpstr>PowerPoint Presentation</vt:lpstr>
      <vt:lpstr>PowerPoint Presentation</vt:lpstr>
      <vt:lpstr>Supporting Work</vt:lpstr>
      <vt:lpstr>PowerPoint Presentation</vt:lpstr>
      <vt:lpstr>PowerPoint Presentation</vt:lpstr>
      <vt:lpstr>The FOCE Prototype</vt:lpstr>
      <vt:lpstr>FOCE Prototype: Controls Concept</vt:lpstr>
      <vt:lpstr>Field Trial: Controls Interface</vt:lpstr>
      <vt:lpstr>Field Trial: On the Seafloor</vt:lpstr>
      <vt:lpstr>Field Trial: Data &amp; pH Control</vt:lpstr>
      <vt:lpstr>HCl - CO2 Hydration Kinetics</vt:lpstr>
      <vt:lpstr>Zeebe &amp; Wolf-Gladrow Model (2001)</vt:lpstr>
      <vt:lpstr>PowerPoint Presentation</vt:lpstr>
      <vt:lpstr>PowerPoint Presentation</vt:lpstr>
      <vt:lpstr>Analog pH Sensor</vt:lpstr>
      <vt:lpstr>Digital pH sensor corrected</vt:lpstr>
      <vt:lpstr>pH sensor</vt:lpstr>
      <vt:lpstr>Predicted vs In-Situ Corrected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variety of FOCE units are funded </vt:lpstr>
      <vt:lpstr>PowerPoint Presentation</vt:lpstr>
      <vt:lpstr>PowerPoint Presentation</vt:lpstr>
      <vt:lpstr>PowerPoint Presentation</vt:lpstr>
      <vt:lpstr>xFOCE Concept of Ops- Cabled</vt:lpstr>
      <vt:lpstr>xFOCE Concept of Ops - Non cabled</vt:lpstr>
      <vt:lpstr>xFOCE Functional Interfaces</vt:lpstr>
      <vt:lpstr>PowerPoint Presentation</vt:lpstr>
      <vt:lpstr>PowerPoint Presentation</vt:lpstr>
      <vt:lpstr>PowerPoint Presentation</vt:lpstr>
      <vt:lpstr>PowerPoint Presentation</vt:lpstr>
      <vt:lpstr>Minimum FOCE??</vt:lpstr>
      <vt:lpstr>PowerPoint Presentation</vt:lpstr>
      <vt:lpstr>Fabrication Methods</vt:lpstr>
      <vt:lpstr>PowerPoint Presentation</vt:lpstr>
      <vt:lpstr>xFOCE Engineering Trades</vt:lpstr>
      <vt:lpstr>xFOCE Data Reqs.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TLR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William Kirkwood</dc:creator>
  <cp:lastModifiedBy>William Kirkwood</cp:lastModifiedBy>
  <cp:revision>318</cp:revision>
  <dcterms:created xsi:type="dcterms:W3CDTF">2010-05-26T01:05:59Z</dcterms:created>
  <dcterms:modified xsi:type="dcterms:W3CDTF">2012-12-17T14:00:28Z</dcterms:modified>
</cp:coreProperties>
</file>