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61" r:id="rId2"/>
    <p:sldId id="267" r:id="rId3"/>
    <p:sldId id="316" r:id="rId4"/>
    <p:sldId id="268" r:id="rId5"/>
    <p:sldId id="275" r:id="rId6"/>
    <p:sldId id="282" r:id="rId7"/>
    <p:sldId id="284" r:id="rId8"/>
    <p:sldId id="326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71" autoAdjust="0"/>
    <p:restoredTop sz="94660"/>
  </p:normalViewPr>
  <p:slideViewPr>
    <p:cSldViewPr snapToGrid="0" snapToObjects="1">
      <p:cViewPr>
        <p:scale>
          <a:sx n="150" d="100"/>
          <a:sy n="150" d="100"/>
        </p:scale>
        <p:origin x="-1296" y="-6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B38148-73D7-7445-A4EF-19DE953E433F}" type="datetimeFigureOut">
              <a:rPr lang="en-US" smtClean="0"/>
              <a:t>1/16/13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C0B72D-D376-8448-B764-C94A1756F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834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C8F237-FE09-0F4E-A46A-5C8EB960A014}" type="slidenum">
              <a:rPr lang="en-US"/>
              <a:pPr/>
              <a:t>3</a:t>
            </a:fld>
            <a:endParaRPr lang="en-US"/>
          </a:p>
        </p:txBody>
      </p:sp>
      <p:sp>
        <p:nvSpPr>
          <p:cNvPr id="490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90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2A0EA7-E56B-5F41-9A50-DBB3FD2EF59D}" type="slidenum">
              <a:rPr lang="en-US"/>
              <a:pPr/>
              <a:t>4</a:t>
            </a:fld>
            <a:endParaRPr lang="en-US"/>
          </a:p>
        </p:txBody>
      </p:sp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r>
              <a:rPr lang="en-US"/>
              <a:t>Now for some more detail on the control program.</a:t>
            </a:r>
          </a:p>
          <a:p>
            <a:endParaRPr lang="en-US"/>
          </a:p>
          <a:p>
            <a:r>
              <a:rPr lang="en-US"/>
              <a:t>The 3 pH probes log data every second.  To remove noise from the data we applied a box-car filter, that averages the 30 most recent measurements.  The smoothed pH values are then passed through a quality filter &amp; average, where if any probe records a pH less than 6 or greater than 8 it is excluded.</a:t>
            </a:r>
          </a:p>
          <a:p>
            <a:endParaRPr lang="en-US"/>
          </a:p>
          <a:p>
            <a:r>
              <a:rPr lang="en-US"/>
              <a:t>In simple terms, the difference between the measured average pH, and the set-point target, then controls the ratio of acid to water.</a:t>
            </a:r>
          </a:p>
          <a:p>
            <a:endParaRPr lang="en-US"/>
          </a:p>
          <a:p>
            <a:r>
              <a:rPr lang="en-US"/>
              <a:t>The current speed input controls the total volume pumped.</a:t>
            </a:r>
          </a:p>
          <a:p>
            <a:endParaRPr lang="en-US"/>
          </a:p>
          <a:p>
            <a:r>
              <a:rPr lang="en-US"/>
              <a:t>The control algorithm used yields a heavily damped, but exponentially responsive system.  This was to provide for quick adjustments in current, while minimising bounce under constant current regimes.</a:t>
            </a:r>
          </a:p>
          <a:p>
            <a:endParaRPr lang="en-US"/>
          </a:p>
          <a:p>
            <a:r>
              <a:rPr lang="en-US"/>
              <a:t>As a fail-safe, and because prior to our first trials we quite simply didn</a:t>
            </a:r>
            <a:r>
              <a:rPr lang="ja-JP" altLang="en-US">
                <a:latin typeface="Arial"/>
              </a:rPr>
              <a:t>’</a:t>
            </a:r>
            <a:r>
              <a:rPr lang="en-US"/>
              <a:t>t know how the system would respond, we also had manual over-ride on both control parameters. 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61FBE6-33E3-DA46-B8F3-7105FB76207E}" type="slidenum">
              <a:rPr lang="en-GB"/>
              <a:pPr/>
              <a:t>5</a:t>
            </a:fld>
            <a:endParaRPr lang="en-GB"/>
          </a:p>
        </p:txBody>
      </p:sp>
      <p:sp>
        <p:nvSpPr>
          <p:cNvPr id="441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41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So the only changes made to the system for the second field trials were to incorporate a current meter into the FOCE frame, and to density match the HCl strength to ambient seawater.  We also changed study site, to a 500m depth location with stronger currents.</a:t>
            </a:r>
          </a:p>
          <a:p>
            <a:endParaRPr lang="en-US"/>
          </a:p>
          <a:p>
            <a:r>
              <a:rPr lang="en-US"/>
              <a:t>The average current speeds we experienced in the second field trials were on the order of 25-30 cm/sec.  Under this ‘fast’ flow regime, we were unable to achieve our target pH set-points – where this relates to the last point on the list above – to quantify the extent of disequilibrium between the added acid and seawater – and it is these experiments I will take you through now.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185ED4-069F-154D-8DC8-1A58C0E0E938}" type="slidenum">
              <a:rPr lang="en-US"/>
              <a:pPr/>
              <a:t>6</a:t>
            </a:fld>
            <a:endParaRPr lang="en-US"/>
          </a:p>
        </p:txBody>
      </p:sp>
      <p:sp>
        <p:nvSpPr>
          <p:cNvPr id="401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1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04F450-19C7-754F-B942-092CB9A77E54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233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AB0CCB-EA6D-FF47-86AF-72A48E9C44E9}" type="datetimeFigureOut">
              <a:rPr lang="en-US" smtClean="0"/>
              <a:t>1/16/13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296EE3-AE64-A24E-9943-89EABF7985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AB0CCB-EA6D-FF47-86AF-72A48E9C44E9}" type="datetimeFigureOut">
              <a:rPr lang="en-US" smtClean="0"/>
              <a:t>1/16/13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296EE3-AE64-A24E-9943-89EABF7985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AB0CCB-EA6D-FF47-86AF-72A48E9C44E9}" type="datetimeFigureOut">
              <a:rPr lang="en-US" smtClean="0"/>
              <a:t>1/16/13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296EE3-AE64-A24E-9943-89EABF7985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AB0CCB-EA6D-FF47-86AF-72A48E9C44E9}" type="datetimeFigureOut">
              <a:rPr lang="en-US" smtClean="0"/>
              <a:t>1/16/13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296EE3-AE64-A24E-9943-89EABF7985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AB0CCB-EA6D-FF47-86AF-72A48E9C44E9}" type="datetimeFigureOut">
              <a:rPr lang="en-US" smtClean="0"/>
              <a:t>1/16/13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296EE3-AE64-A24E-9943-89EABF7985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AB0CCB-EA6D-FF47-86AF-72A48E9C44E9}" type="datetimeFigureOut">
              <a:rPr lang="en-US" smtClean="0"/>
              <a:t>1/16/13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296EE3-AE64-A24E-9943-89EABF7985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AB0CCB-EA6D-FF47-86AF-72A48E9C44E9}" type="datetimeFigureOut">
              <a:rPr lang="en-US" smtClean="0"/>
              <a:t>1/16/13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296EE3-AE64-A24E-9943-89EABF7985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AB0CCB-EA6D-FF47-86AF-72A48E9C44E9}" type="datetimeFigureOut">
              <a:rPr lang="en-US" smtClean="0"/>
              <a:t>1/16/13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296EE3-AE64-A24E-9943-89EABF7985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AB0CCB-EA6D-FF47-86AF-72A48E9C44E9}" type="datetimeFigureOut">
              <a:rPr lang="en-US" smtClean="0"/>
              <a:t>1/16/13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296EE3-AE64-A24E-9943-89EABF7985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AB0CCB-EA6D-FF47-86AF-72A48E9C44E9}" type="datetimeFigureOut">
              <a:rPr lang="en-US" smtClean="0"/>
              <a:t>1/16/13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296EE3-AE64-A24E-9943-89EABF7985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AB0CCB-EA6D-FF47-86AF-72A48E9C44E9}" type="datetimeFigureOut">
              <a:rPr lang="en-US" smtClean="0"/>
              <a:t>1/16/13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296EE3-AE64-A24E-9943-89EABF7985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gif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20000"/>
                <a:lumOff val="80000"/>
              </a:schemeClr>
            </a:gs>
            <a:gs pos="26000">
              <a:schemeClr val="accent1">
                <a:lumMod val="50000"/>
                <a:alpha val="92000"/>
              </a:schemeClr>
            </a:gs>
          </a:gsLst>
          <a:lin ang="324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 userDrawn="1"/>
        </p:nvSpPr>
        <p:spPr>
          <a:xfrm>
            <a:off x="0" y="6626942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srgbClr val="FFFF00"/>
                </a:solidFill>
              </a:rPr>
              <a:t>MBARI_xFOCE_Dec2012</a:t>
            </a:r>
            <a:endParaRPr lang="en-US" sz="900" dirty="0">
              <a:solidFill>
                <a:srgbClr val="FFFF00"/>
              </a:solidFill>
            </a:endParaRPr>
          </a:p>
        </p:txBody>
      </p:sp>
      <p:pic>
        <p:nvPicPr>
          <p:cNvPr id="9" name="Picture 8" descr="mbarilogo_yellow.gif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076996" y="6204080"/>
            <a:ext cx="927100" cy="572804"/>
          </a:xfrm>
          <a:prstGeom prst="rect">
            <a:avLst/>
          </a:prstGeom>
        </p:spPr>
      </p:pic>
      <p:pic>
        <p:nvPicPr>
          <p:cNvPr id="5" name="Picture 4" descr="Earth-picture.png"/>
          <p:cNvPicPr>
            <a:picLocks noChangeAspect="1"/>
          </p:cNvPicPr>
          <p:nvPr userDrawn="1"/>
        </p:nvPicPr>
        <p:blipFill>
          <a:blip r:embed="rId14">
            <a:alphaModFix amt="7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1" y="104530"/>
            <a:ext cx="970738" cy="970738"/>
          </a:xfrm>
          <a:prstGeom prst="rect">
            <a:avLst/>
          </a:prstGeom>
          <a:effectLst>
            <a:outerShdw blurRad="177800" dist="165100" dir="2700000" algn="tl" rotWithShape="0">
              <a:srgbClr val="000000">
                <a:alpha val="43000"/>
              </a:srgbClr>
            </a:outerShdw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5" Type="http://schemas.openxmlformats.org/officeDocument/2006/relationships/image" Target="../media/image7.jpeg"/><Relationship Id="rId6" Type="http://schemas.openxmlformats.org/officeDocument/2006/relationships/image" Target="../media/image8.jpeg"/><Relationship Id="rId7" Type="http://schemas.openxmlformats.org/officeDocument/2006/relationships/image" Target="../media/image9.jpeg"/><Relationship Id="rId8" Type="http://schemas.openxmlformats.org/officeDocument/2006/relationships/image" Target="../media/image10.jpeg"/><Relationship Id="rId9" Type="http://schemas.openxmlformats.org/officeDocument/2006/relationships/image" Target="../media/image11.png"/><Relationship Id="rId1" Type="http://schemas.microsoft.com/office/2007/relationships/media" Target="file:///\\Salinity\Cdrive\Documents%20and%20Settings\brpe\My%20Documents\overflow%20fish.mpg" TargetMode="External"/><Relationship Id="rId2" Type="http://schemas.openxmlformats.org/officeDocument/2006/relationships/video" Target="file:///\\Salinity\Cdrive\Documents%20and%20Settings\brpe\My%20Documents\overflow%20fish.mp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4" Type="http://schemas.openxmlformats.org/officeDocument/2006/relationships/image" Target="../media/image15.jpeg"/><Relationship Id="rId5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5" Type="http://schemas.openxmlformats.org/officeDocument/2006/relationships/image" Target="../media/image20.png"/><Relationship Id="rId6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rved Right Arrow 7"/>
          <p:cNvSpPr/>
          <p:nvPr/>
        </p:nvSpPr>
        <p:spPr>
          <a:xfrm rot="15142247">
            <a:off x="7242915" y="3646448"/>
            <a:ext cx="731520" cy="1216152"/>
          </a:xfrm>
          <a:prstGeom prst="curvedRightArrow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23556" y="-7255"/>
            <a:ext cx="1331489" cy="523220"/>
          </a:xfrm>
          <a:prstGeom prst="rect">
            <a:avLst/>
          </a:prstGeom>
          <a:noFill/>
          <a:effectLst>
            <a:outerShdw blurRad="222250" dist="8509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FF00"/>
                </a:solidFill>
              </a:rPr>
              <a:t>dpFOCE</a:t>
            </a:r>
            <a:endParaRPr lang="en-US" sz="2800" dirty="0" smtClean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70260" y="756795"/>
            <a:ext cx="4792779" cy="1200328"/>
          </a:xfrm>
          <a:prstGeom prst="rect">
            <a:avLst/>
          </a:prstGeom>
          <a:noFill/>
          <a:effectLst>
            <a:outerShdw blurRad="387350" dist="546100" dir="2700000" algn="tl" rotWithShape="0">
              <a:srgbClr val="000000">
                <a:alpha val="77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00"/>
                </a:solidFill>
              </a:rPr>
              <a:t>Closed loop pH control in the ocean </a:t>
            </a:r>
          </a:p>
          <a:p>
            <a:pPr algn="ctr"/>
            <a:r>
              <a:rPr lang="en-US" sz="2400" dirty="0" smtClean="0">
                <a:solidFill>
                  <a:srgbClr val="FFFF00"/>
                </a:solidFill>
              </a:rPr>
              <a:t>began as Beyond Climate</a:t>
            </a:r>
          </a:p>
          <a:p>
            <a:pPr algn="ctr"/>
            <a:r>
              <a:rPr lang="en-US" sz="2400" dirty="0" smtClean="0">
                <a:solidFill>
                  <a:srgbClr val="FFFF00"/>
                </a:solidFill>
              </a:rPr>
              <a:t>for a deep sea cabled observatory</a:t>
            </a:r>
            <a:endParaRPr lang="en-US" sz="2400" dirty="0">
              <a:solidFill>
                <a:srgbClr val="FFFF00"/>
              </a:solidFill>
            </a:endParaRPr>
          </a:p>
        </p:txBody>
      </p:sp>
      <p:pic>
        <p:nvPicPr>
          <p:cNvPr id="6" name="Picture 5" descr="BeyondClimat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937" y="2225046"/>
            <a:ext cx="5685075" cy="4263806"/>
          </a:xfrm>
          <a:prstGeom prst="rect">
            <a:avLst/>
          </a:prstGeom>
          <a:effectLst>
            <a:outerShdw blurRad="120650" dist="1143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1" descr="Screen Shot 2012-12-08 at 10.56.5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417" y="1571082"/>
            <a:ext cx="1713779" cy="2194700"/>
          </a:xfrm>
          <a:prstGeom prst="rect">
            <a:avLst/>
          </a:prstGeom>
        </p:spPr>
      </p:pic>
      <p:sp>
        <p:nvSpPr>
          <p:cNvPr id="3" name="Curved Right Arrow 2"/>
          <p:cNvSpPr/>
          <p:nvPr/>
        </p:nvSpPr>
        <p:spPr>
          <a:xfrm rot="19341867">
            <a:off x="659099" y="2861351"/>
            <a:ext cx="731520" cy="1216152"/>
          </a:xfrm>
          <a:prstGeom prst="curvedRightArrow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Picture 2" descr="C:\Documents and Settings\brpe\My Documents\My Pictures\face aspen expt wisconsi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55" y="1491709"/>
            <a:ext cx="1931004" cy="1504910"/>
          </a:xfrm>
          <a:prstGeom prst="rect">
            <a:avLst/>
          </a:prstGeom>
          <a:noFill/>
          <a:effectLst>
            <a:outerShdw blurRad="152400" dist="889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5115" y="3973379"/>
            <a:ext cx="13550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FACE</a:t>
            </a:r>
          </a:p>
          <a:p>
            <a:pPr algn="ctr"/>
            <a:r>
              <a:rPr lang="en-US" dirty="0" smtClean="0">
                <a:solidFill>
                  <a:srgbClr val="FFFF00"/>
                </a:solidFill>
              </a:rPr>
              <a:t>Experiments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70448" y="4772110"/>
            <a:ext cx="15614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First published</a:t>
            </a:r>
          </a:p>
          <a:p>
            <a:pPr algn="ctr"/>
            <a:r>
              <a:rPr lang="en-US" dirty="0" smtClean="0">
                <a:solidFill>
                  <a:srgbClr val="FFFF00"/>
                </a:solidFill>
              </a:rPr>
              <a:t>June 2006</a:t>
            </a:r>
          </a:p>
        </p:txBody>
      </p:sp>
    </p:spTree>
    <p:extLst>
      <p:ext uri="{BB962C8B-B14F-4D97-AF65-F5344CB8AC3E}">
        <p14:creationId xmlns:p14="http://schemas.microsoft.com/office/powerpoint/2010/main" val="2113200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62112"/>
            <a:ext cx="8229600" cy="639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Supporting Work</a:t>
            </a:r>
          </a:p>
        </p:txBody>
      </p:sp>
      <p:pic>
        <p:nvPicPr>
          <p:cNvPr id="104452" name="overflow fish.mpg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2667000" cy="2000250"/>
          </a:xfrm>
          <a:noFill/>
          <a:ln>
            <a:noFill/>
            <a:miter lim="800000"/>
            <a:headEnd/>
            <a:tailEnd/>
          </a:ln>
          <a:effectLst>
            <a:outerShdw blurRad="152400" dist="1143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04454" name="Picture 6" descr="00_01_28_12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447800"/>
            <a:ext cx="3200400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52400" dist="1143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04455" name="Picture 7" descr="Pic00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200400"/>
            <a:ext cx="3276600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52400" dist="1143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04456" name="Picture 8" descr="PICT000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371600"/>
            <a:ext cx="2895600" cy="217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52400" dist="1143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04457" name="Picture 9" descr="figure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886200"/>
            <a:ext cx="2743200" cy="2057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152400" dist="1143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04458" name="Picture 10" descr="fish with corral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429000"/>
            <a:ext cx="2743200" cy="185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52400" dist="1143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104461" name="Text Box 13"/>
          <p:cNvSpPr txBox="1">
            <a:spLocks noChangeArrowheads="1"/>
          </p:cNvSpPr>
          <p:nvPr/>
        </p:nvSpPr>
        <p:spPr bwMode="auto">
          <a:xfrm>
            <a:off x="457200" y="6056795"/>
            <a:ext cx="585652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Examples </a:t>
            </a:r>
            <a:r>
              <a:rPr lang="en-US" dirty="0">
                <a:solidFill>
                  <a:srgbClr val="FFFF00"/>
                </a:solidFill>
              </a:rPr>
              <a:t>of Brewer </a:t>
            </a:r>
            <a:r>
              <a:rPr lang="en-US" dirty="0" smtClean="0">
                <a:solidFill>
                  <a:srgbClr val="FFFF00"/>
                </a:solidFill>
              </a:rPr>
              <a:t>et. al. lab </a:t>
            </a:r>
            <a:r>
              <a:rPr lang="en-US" dirty="0">
                <a:solidFill>
                  <a:srgbClr val="FFFF00"/>
                </a:solidFill>
              </a:rPr>
              <a:t>work in </a:t>
            </a:r>
            <a:r>
              <a:rPr lang="en-US" dirty="0" smtClean="0">
                <a:solidFill>
                  <a:srgbClr val="FFFF00"/>
                </a:solidFill>
              </a:rPr>
              <a:t>CO</a:t>
            </a:r>
            <a:r>
              <a:rPr lang="en-US" baseline="-25000" dirty="0" smtClean="0">
                <a:solidFill>
                  <a:srgbClr val="FFFF00"/>
                </a:solidFill>
              </a:rPr>
              <a:t>2</a:t>
            </a:r>
            <a:r>
              <a:rPr lang="en-US" dirty="0" smtClean="0">
                <a:solidFill>
                  <a:srgbClr val="FFFF00"/>
                </a:solidFill>
              </a:rPr>
              <a:t> studies since </a:t>
            </a:r>
            <a:r>
              <a:rPr lang="en-US" dirty="0">
                <a:solidFill>
                  <a:srgbClr val="FFFF00"/>
                </a:solidFill>
              </a:rPr>
              <a:t>1996</a:t>
            </a:r>
          </a:p>
        </p:txBody>
      </p:sp>
      <p:sp>
        <p:nvSpPr>
          <p:cNvPr id="104462" name="Text Box 14"/>
          <p:cNvSpPr txBox="1">
            <a:spLocks noChangeArrowheads="1"/>
          </p:cNvSpPr>
          <p:nvPr/>
        </p:nvSpPr>
        <p:spPr bwMode="auto">
          <a:xfrm>
            <a:off x="609600" y="1752600"/>
            <a:ext cx="193833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CO2 Sequestration</a:t>
            </a:r>
          </a:p>
        </p:txBody>
      </p:sp>
      <p:sp>
        <p:nvSpPr>
          <p:cNvPr id="104463" name="Text Box 15"/>
          <p:cNvSpPr txBox="1">
            <a:spLocks noChangeArrowheads="1"/>
          </p:cNvSpPr>
          <p:nvPr/>
        </p:nvSpPr>
        <p:spPr bwMode="auto">
          <a:xfrm>
            <a:off x="3429000" y="4953000"/>
            <a:ext cx="30700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CO2 Sequestration and habitat</a:t>
            </a:r>
          </a:p>
        </p:txBody>
      </p:sp>
      <p:sp>
        <p:nvSpPr>
          <p:cNvPr id="104464" name="Text Box 16"/>
          <p:cNvSpPr txBox="1">
            <a:spLocks noChangeArrowheads="1"/>
          </p:cNvSpPr>
          <p:nvPr/>
        </p:nvSpPr>
        <p:spPr bwMode="auto">
          <a:xfrm>
            <a:off x="6553200" y="3276600"/>
            <a:ext cx="215857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CO2 Instrumentation</a:t>
            </a:r>
          </a:p>
        </p:txBody>
      </p:sp>
      <p:sp>
        <p:nvSpPr>
          <p:cNvPr id="104465" name="Text Box 17"/>
          <p:cNvSpPr txBox="1">
            <a:spLocks noChangeArrowheads="1"/>
          </p:cNvSpPr>
          <p:nvPr/>
        </p:nvSpPr>
        <p:spPr bwMode="auto">
          <a:xfrm>
            <a:off x="3657600" y="1295400"/>
            <a:ext cx="17043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CO2 Equilibrium</a:t>
            </a:r>
          </a:p>
        </p:txBody>
      </p:sp>
      <p:sp>
        <p:nvSpPr>
          <p:cNvPr id="104466" name="Text Box 18"/>
          <p:cNvSpPr txBox="1">
            <a:spLocks noChangeArrowheads="1"/>
          </p:cNvSpPr>
          <p:nvPr/>
        </p:nvSpPr>
        <p:spPr bwMode="auto">
          <a:xfrm>
            <a:off x="1165381" y="3276600"/>
            <a:ext cx="15111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CO2 </a:t>
            </a:r>
            <a:r>
              <a:rPr 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Clahrates</a:t>
            </a:r>
            <a:endParaRPr lang="en-US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4467" name="Text Box 19"/>
          <p:cNvSpPr txBox="1">
            <a:spLocks noChangeArrowheads="1"/>
          </p:cNvSpPr>
          <p:nvPr/>
        </p:nvSpPr>
        <p:spPr bwMode="auto">
          <a:xfrm>
            <a:off x="6096000" y="5410200"/>
            <a:ext cx="126297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CO2 Mixing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23556" y="-7255"/>
            <a:ext cx="1331489" cy="523220"/>
          </a:xfrm>
          <a:prstGeom prst="rect">
            <a:avLst/>
          </a:prstGeom>
          <a:noFill/>
          <a:effectLst>
            <a:outerShdw blurRad="222250" dist="8509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FF00"/>
                </a:solidFill>
              </a:rPr>
              <a:t>dpFOCE</a:t>
            </a:r>
            <a:endParaRPr lang="en-US" sz="2800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091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445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3875" y="464038"/>
            <a:ext cx="6934200" cy="8683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2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Zeebe</a:t>
            </a:r>
            <a:r>
              <a:rPr 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&amp; Wolf-</a:t>
            </a:r>
            <a:r>
              <a:rPr lang="en-US" sz="2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Gladrow</a:t>
            </a:r>
            <a:r>
              <a:rPr 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Model (2001)</a:t>
            </a:r>
          </a:p>
        </p:txBody>
      </p:sp>
      <p:pic>
        <p:nvPicPr>
          <p:cNvPr id="476168" name="Picture 8" descr="Zeebe_Wol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676400"/>
            <a:ext cx="2479675" cy="34290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76221" name="Group 61"/>
          <p:cNvGrpSpPr>
            <a:grpSpLocks/>
          </p:cNvGrpSpPr>
          <p:nvPr/>
        </p:nvGrpSpPr>
        <p:grpSpPr bwMode="auto">
          <a:xfrm>
            <a:off x="684213" y="5238848"/>
            <a:ext cx="8077200" cy="1190625"/>
            <a:chOff x="288" y="576"/>
            <a:chExt cx="5088" cy="750"/>
          </a:xfrm>
        </p:grpSpPr>
        <p:sp>
          <p:nvSpPr>
            <p:cNvPr id="476222" name="Text Box 62"/>
            <p:cNvSpPr txBox="1">
              <a:spLocks noChangeArrowheads="1"/>
            </p:cNvSpPr>
            <p:nvPr/>
          </p:nvSpPr>
          <p:spPr bwMode="auto">
            <a:xfrm>
              <a:off x="288" y="921"/>
              <a:ext cx="18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Linear differential equation:</a:t>
              </a:r>
            </a:p>
          </p:txBody>
        </p:sp>
        <p:sp>
          <p:nvSpPr>
            <p:cNvPr id="476223" name="Rectangle 63"/>
            <p:cNvSpPr>
              <a:spLocks noChangeArrowheads="1"/>
            </p:cNvSpPr>
            <p:nvPr/>
          </p:nvSpPr>
          <p:spPr bwMode="auto">
            <a:xfrm>
              <a:off x="2503" y="888"/>
              <a:ext cx="89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1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</a:t>
              </a:r>
              <a:endPara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76224" name="Rectangle 64"/>
            <p:cNvSpPr>
              <a:spLocks noChangeArrowheads="1"/>
            </p:cNvSpPr>
            <p:nvPr/>
          </p:nvSpPr>
          <p:spPr bwMode="auto">
            <a:xfrm>
              <a:off x="2585" y="888"/>
              <a:ext cx="51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1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(</a:t>
              </a:r>
              <a:endPara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76225" name="Rectangle 65"/>
            <p:cNvSpPr>
              <a:spLocks noChangeArrowheads="1"/>
            </p:cNvSpPr>
            <p:nvPr/>
          </p:nvSpPr>
          <p:spPr bwMode="auto">
            <a:xfrm>
              <a:off x="2723" y="888"/>
              <a:ext cx="90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1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</a:t>
              </a:r>
              <a:endPara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76226" name="Rectangle 66"/>
            <p:cNvSpPr>
              <a:spLocks noChangeArrowheads="1"/>
            </p:cNvSpPr>
            <p:nvPr/>
          </p:nvSpPr>
          <p:spPr bwMode="auto">
            <a:xfrm>
              <a:off x="2833" y="888"/>
              <a:ext cx="112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1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O</a:t>
              </a:r>
              <a:endPara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76227" name="Rectangle 67"/>
            <p:cNvSpPr>
              <a:spLocks noChangeArrowheads="1"/>
            </p:cNvSpPr>
            <p:nvPr/>
          </p:nvSpPr>
          <p:spPr bwMode="auto">
            <a:xfrm>
              <a:off x="2997" y="888"/>
              <a:ext cx="51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1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)</a:t>
              </a:r>
              <a:endPara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76228" name="Rectangle 68"/>
            <p:cNvSpPr>
              <a:spLocks noChangeArrowheads="1"/>
            </p:cNvSpPr>
            <p:nvPr/>
          </p:nvSpPr>
          <p:spPr bwMode="auto">
            <a:xfrm>
              <a:off x="2645" y="920"/>
              <a:ext cx="84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1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Symbol" charset="0"/>
                  <a:sym typeface="Symbol" charset="0"/>
                </a:rPr>
                <a:t>d</a:t>
              </a:r>
              <a:endPara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76229" name="Rectangle 69"/>
            <p:cNvSpPr>
              <a:spLocks noChangeArrowheads="1"/>
            </p:cNvSpPr>
            <p:nvPr/>
          </p:nvSpPr>
          <p:spPr bwMode="auto">
            <a:xfrm>
              <a:off x="2965" y="997"/>
              <a:ext cx="4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2</a:t>
              </a:r>
              <a:endPara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76230" name="Rectangle 70"/>
            <p:cNvSpPr>
              <a:spLocks noChangeArrowheads="1"/>
            </p:cNvSpPr>
            <p:nvPr/>
          </p:nvSpPr>
          <p:spPr bwMode="auto">
            <a:xfrm>
              <a:off x="2502" y="1105"/>
              <a:ext cx="572" cy="10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476231" name="Rectangle 71"/>
            <p:cNvSpPr>
              <a:spLocks noChangeArrowheads="1"/>
            </p:cNvSpPr>
            <p:nvPr/>
          </p:nvSpPr>
          <p:spPr bwMode="auto">
            <a:xfrm>
              <a:off x="2698" y="1122"/>
              <a:ext cx="89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1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</a:t>
              </a:r>
              <a:endPara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76232" name="Rectangle 72"/>
            <p:cNvSpPr>
              <a:spLocks noChangeArrowheads="1"/>
            </p:cNvSpPr>
            <p:nvPr/>
          </p:nvSpPr>
          <p:spPr bwMode="auto">
            <a:xfrm>
              <a:off x="2783" y="1122"/>
              <a:ext cx="67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100" i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t</a:t>
              </a:r>
              <a:endPara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76233" name="Rectangle 73"/>
            <p:cNvSpPr>
              <a:spLocks noChangeArrowheads="1"/>
            </p:cNvSpPr>
            <p:nvPr/>
          </p:nvSpPr>
          <p:spPr bwMode="auto">
            <a:xfrm>
              <a:off x="3188" y="1009"/>
              <a:ext cx="84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1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=</a:t>
              </a:r>
              <a:endPara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76234" name="Rectangle 74"/>
            <p:cNvSpPr>
              <a:spLocks noChangeArrowheads="1"/>
            </p:cNvSpPr>
            <p:nvPr/>
          </p:nvSpPr>
          <p:spPr bwMode="auto">
            <a:xfrm>
              <a:off x="3282" y="1009"/>
              <a:ext cx="0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1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  <a:endPara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76235" name="Rectangle 75"/>
            <p:cNvSpPr>
              <a:spLocks noChangeArrowheads="1"/>
            </p:cNvSpPr>
            <p:nvPr/>
          </p:nvSpPr>
          <p:spPr bwMode="auto">
            <a:xfrm>
              <a:off x="3367" y="991"/>
              <a:ext cx="52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1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-</a:t>
              </a:r>
              <a:endPara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76236" name="Rectangle 76"/>
            <p:cNvSpPr>
              <a:spLocks noChangeArrowheads="1"/>
            </p:cNvSpPr>
            <p:nvPr/>
          </p:nvSpPr>
          <p:spPr bwMode="auto">
            <a:xfrm>
              <a:off x="3666" y="1029"/>
              <a:ext cx="84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1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Symbol" charset="0"/>
                  <a:sym typeface="Symbol" charset="0"/>
                </a:rPr>
                <a:t>d</a:t>
              </a:r>
              <a:endPara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76237" name="Rectangle 77"/>
            <p:cNvSpPr>
              <a:spLocks noChangeArrowheads="1"/>
            </p:cNvSpPr>
            <p:nvPr/>
          </p:nvSpPr>
          <p:spPr bwMode="auto">
            <a:xfrm>
              <a:off x="3750" y="997"/>
              <a:ext cx="90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1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</a:t>
              </a:r>
              <a:endPara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76238" name="Rectangle 78"/>
            <p:cNvSpPr>
              <a:spLocks noChangeArrowheads="1"/>
            </p:cNvSpPr>
            <p:nvPr/>
          </p:nvSpPr>
          <p:spPr bwMode="auto">
            <a:xfrm>
              <a:off x="3860" y="997"/>
              <a:ext cx="112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1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O</a:t>
              </a:r>
              <a:endPara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76239" name="Rectangle 79"/>
            <p:cNvSpPr>
              <a:spLocks noChangeArrowheads="1"/>
            </p:cNvSpPr>
            <p:nvPr/>
          </p:nvSpPr>
          <p:spPr bwMode="auto">
            <a:xfrm>
              <a:off x="3986" y="1106"/>
              <a:ext cx="4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2</a:t>
              </a:r>
              <a:endPara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76240" name="Rectangle 80"/>
            <p:cNvSpPr>
              <a:spLocks noChangeArrowheads="1"/>
            </p:cNvSpPr>
            <p:nvPr/>
          </p:nvSpPr>
          <p:spPr bwMode="auto">
            <a:xfrm>
              <a:off x="3483" y="934"/>
              <a:ext cx="86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1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1</a:t>
              </a:r>
              <a:endPara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76241" name="Rectangle 81"/>
            <p:cNvSpPr>
              <a:spLocks noChangeArrowheads="1"/>
            </p:cNvSpPr>
            <p:nvPr/>
          </p:nvSpPr>
          <p:spPr bwMode="auto">
            <a:xfrm>
              <a:off x="3451" y="1105"/>
              <a:ext cx="160" cy="10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476242" name="Rectangle 82"/>
            <p:cNvSpPr>
              <a:spLocks noChangeArrowheads="1"/>
            </p:cNvSpPr>
            <p:nvPr/>
          </p:nvSpPr>
          <p:spPr bwMode="auto">
            <a:xfrm>
              <a:off x="3499" y="1113"/>
              <a:ext cx="83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1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Symbol" charset="0"/>
                  <a:sym typeface="Symbol" charset="0"/>
                </a:rPr>
                <a:t>t</a:t>
              </a:r>
              <a:endPara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76243" name="Text Box 83"/>
            <p:cNvSpPr txBox="1">
              <a:spLocks noChangeArrowheads="1"/>
            </p:cNvSpPr>
            <p:nvPr/>
          </p:nvSpPr>
          <p:spPr bwMode="auto">
            <a:xfrm>
              <a:off x="576" y="576"/>
              <a:ext cx="480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F Appendix C.7:</a:t>
              </a:r>
            </a:p>
          </p:txBody>
        </p:sp>
      </p:grpSp>
      <p:grpSp>
        <p:nvGrpSpPr>
          <p:cNvPr id="476246" name="Group 86"/>
          <p:cNvGrpSpPr>
            <a:grpSpLocks/>
          </p:cNvGrpSpPr>
          <p:nvPr/>
        </p:nvGrpSpPr>
        <p:grpSpPr bwMode="auto">
          <a:xfrm>
            <a:off x="295275" y="868363"/>
            <a:ext cx="7527925" cy="5619750"/>
            <a:chOff x="192" y="816"/>
            <a:chExt cx="4742" cy="3540"/>
          </a:xfrm>
        </p:grpSpPr>
        <p:sp>
          <p:nvSpPr>
            <p:cNvPr id="476169" name="Rectangle 9"/>
            <p:cNvSpPr>
              <a:spLocks noChangeAspect="1" noChangeArrowheads="1"/>
            </p:cNvSpPr>
            <p:nvPr/>
          </p:nvSpPr>
          <p:spPr bwMode="auto">
            <a:xfrm>
              <a:off x="480" y="1010"/>
              <a:ext cx="12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</a:t>
              </a:r>
            </a:p>
          </p:txBody>
        </p:sp>
        <p:sp>
          <p:nvSpPr>
            <p:cNvPr id="476170" name="Rectangle 10"/>
            <p:cNvSpPr>
              <a:spLocks noChangeAspect="1" noChangeArrowheads="1"/>
            </p:cNvSpPr>
            <p:nvPr/>
          </p:nvSpPr>
          <p:spPr bwMode="auto">
            <a:xfrm>
              <a:off x="636" y="1010"/>
              <a:ext cx="150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O</a:t>
              </a:r>
            </a:p>
          </p:txBody>
        </p:sp>
        <p:sp>
          <p:nvSpPr>
            <p:cNvPr id="476171" name="Rectangle 11"/>
            <p:cNvSpPr>
              <a:spLocks noChangeAspect="1" noChangeArrowheads="1"/>
            </p:cNvSpPr>
            <p:nvPr/>
          </p:nvSpPr>
          <p:spPr bwMode="auto">
            <a:xfrm>
              <a:off x="875" y="1010"/>
              <a:ext cx="0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</a:p>
          </p:txBody>
        </p:sp>
        <p:sp>
          <p:nvSpPr>
            <p:cNvPr id="476172" name="Rectangle 12"/>
            <p:cNvSpPr>
              <a:spLocks noChangeAspect="1" noChangeArrowheads="1"/>
            </p:cNvSpPr>
            <p:nvPr/>
          </p:nvSpPr>
          <p:spPr bwMode="auto">
            <a:xfrm>
              <a:off x="930" y="1010"/>
              <a:ext cx="113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+</a:t>
              </a:r>
            </a:p>
          </p:txBody>
        </p:sp>
        <p:sp>
          <p:nvSpPr>
            <p:cNvPr id="476173" name="Rectangle 13"/>
            <p:cNvSpPr>
              <a:spLocks noChangeAspect="1" noChangeArrowheads="1"/>
            </p:cNvSpPr>
            <p:nvPr/>
          </p:nvSpPr>
          <p:spPr bwMode="auto">
            <a:xfrm>
              <a:off x="1068" y="1010"/>
              <a:ext cx="0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</a:p>
          </p:txBody>
        </p:sp>
        <p:sp>
          <p:nvSpPr>
            <p:cNvPr id="476174" name="Rectangle 14"/>
            <p:cNvSpPr>
              <a:spLocks noChangeAspect="1" noChangeArrowheads="1"/>
            </p:cNvSpPr>
            <p:nvPr/>
          </p:nvSpPr>
          <p:spPr bwMode="auto">
            <a:xfrm>
              <a:off x="1123" y="1010"/>
              <a:ext cx="14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H</a:t>
              </a:r>
            </a:p>
          </p:txBody>
        </p:sp>
        <p:sp>
          <p:nvSpPr>
            <p:cNvPr id="476175" name="Rectangle 15"/>
            <p:cNvSpPr>
              <a:spLocks noChangeAspect="1" noChangeArrowheads="1"/>
            </p:cNvSpPr>
            <p:nvPr/>
          </p:nvSpPr>
          <p:spPr bwMode="auto">
            <a:xfrm>
              <a:off x="1362" y="1010"/>
              <a:ext cx="150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O</a:t>
              </a:r>
            </a:p>
          </p:txBody>
        </p:sp>
        <p:sp>
          <p:nvSpPr>
            <p:cNvPr id="476176" name="Rectangle 16"/>
            <p:cNvSpPr>
              <a:spLocks noChangeAspect="1" noChangeArrowheads="1"/>
            </p:cNvSpPr>
            <p:nvPr/>
          </p:nvSpPr>
          <p:spPr bwMode="auto">
            <a:xfrm>
              <a:off x="768" y="1152"/>
              <a:ext cx="9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2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2</a:t>
              </a:r>
            </a:p>
          </p:txBody>
        </p:sp>
        <p:sp>
          <p:nvSpPr>
            <p:cNvPr id="476177" name="Rectangle 17"/>
            <p:cNvSpPr>
              <a:spLocks noChangeAspect="1" noChangeArrowheads="1"/>
            </p:cNvSpPr>
            <p:nvPr/>
          </p:nvSpPr>
          <p:spPr bwMode="auto">
            <a:xfrm>
              <a:off x="1296" y="1152"/>
              <a:ext cx="96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lang="en-US" sz="22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2</a:t>
              </a:r>
            </a:p>
          </p:txBody>
        </p:sp>
        <p:sp>
          <p:nvSpPr>
            <p:cNvPr id="476178" name="Freeform 18"/>
            <p:cNvSpPr>
              <a:spLocks noChangeAspect="1"/>
            </p:cNvSpPr>
            <p:nvPr/>
          </p:nvSpPr>
          <p:spPr bwMode="auto">
            <a:xfrm>
              <a:off x="1824" y="1104"/>
              <a:ext cx="506" cy="43"/>
            </a:xfrm>
            <a:custGeom>
              <a:avLst/>
              <a:gdLst>
                <a:gd name="T0" fmla="*/ 0 w 624"/>
                <a:gd name="T1" fmla="*/ 32 h 54"/>
                <a:gd name="T2" fmla="*/ 624 w 624"/>
                <a:gd name="T3" fmla="*/ 32 h 54"/>
                <a:gd name="T4" fmla="*/ 624 w 624"/>
                <a:gd name="T5" fmla="*/ 54 h 54"/>
                <a:gd name="T6" fmla="*/ 0 w 624"/>
                <a:gd name="T7" fmla="*/ 54 h 54"/>
                <a:gd name="T8" fmla="*/ 0 w 624"/>
                <a:gd name="T9" fmla="*/ 32 h 54"/>
                <a:gd name="T10" fmla="*/ 624 w 624"/>
                <a:gd name="T11" fmla="*/ 32 h 54"/>
                <a:gd name="T12" fmla="*/ 624 w 624"/>
                <a:gd name="T13" fmla="*/ 54 h 54"/>
                <a:gd name="T14" fmla="*/ 624 w 624"/>
                <a:gd name="T15" fmla="*/ 43 h 54"/>
                <a:gd name="T16" fmla="*/ 624 w 624"/>
                <a:gd name="T17" fmla="*/ 32 h 54"/>
                <a:gd name="T18" fmla="*/ 0 w 624"/>
                <a:gd name="T19" fmla="*/ 32 h 54"/>
                <a:gd name="T20" fmla="*/ 624 w 624"/>
                <a:gd name="T21" fmla="*/ 54 h 54"/>
                <a:gd name="T22" fmla="*/ 556 w 624"/>
                <a:gd name="T23" fmla="*/ 10 h 54"/>
                <a:gd name="T24" fmla="*/ 567 w 624"/>
                <a:gd name="T25" fmla="*/ 0 h 54"/>
                <a:gd name="T26" fmla="*/ 624 w 624"/>
                <a:gd name="T27" fmla="*/ 32 h 54"/>
                <a:gd name="T28" fmla="*/ 624 w 624"/>
                <a:gd name="T29" fmla="*/ 54 h 54"/>
                <a:gd name="T30" fmla="*/ 0 w 624"/>
                <a:gd name="T31" fmla="*/ 3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4" h="54">
                  <a:moveTo>
                    <a:pt x="0" y="32"/>
                  </a:moveTo>
                  <a:lnTo>
                    <a:pt x="624" y="32"/>
                  </a:lnTo>
                  <a:lnTo>
                    <a:pt x="624" y="54"/>
                  </a:lnTo>
                  <a:lnTo>
                    <a:pt x="0" y="54"/>
                  </a:lnTo>
                  <a:lnTo>
                    <a:pt x="0" y="32"/>
                  </a:lnTo>
                  <a:lnTo>
                    <a:pt x="624" y="32"/>
                  </a:lnTo>
                  <a:lnTo>
                    <a:pt x="624" y="54"/>
                  </a:lnTo>
                  <a:lnTo>
                    <a:pt x="624" y="43"/>
                  </a:lnTo>
                  <a:lnTo>
                    <a:pt x="624" y="32"/>
                  </a:lnTo>
                  <a:lnTo>
                    <a:pt x="0" y="32"/>
                  </a:lnTo>
                  <a:lnTo>
                    <a:pt x="624" y="54"/>
                  </a:lnTo>
                  <a:lnTo>
                    <a:pt x="556" y="10"/>
                  </a:lnTo>
                  <a:lnTo>
                    <a:pt x="567" y="0"/>
                  </a:lnTo>
                  <a:lnTo>
                    <a:pt x="624" y="32"/>
                  </a:lnTo>
                  <a:lnTo>
                    <a:pt x="624" y="54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chemeClr val="tx2"/>
            </a:solidFill>
            <a:ln w="9525">
              <a:solidFill>
                <a:srgbClr val="FFFF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476179" name="Freeform 19"/>
            <p:cNvSpPr>
              <a:spLocks noChangeAspect="1"/>
            </p:cNvSpPr>
            <p:nvPr/>
          </p:nvSpPr>
          <p:spPr bwMode="auto">
            <a:xfrm>
              <a:off x="1824" y="1165"/>
              <a:ext cx="514" cy="45"/>
            </a:xfrm>
            <a:custGeom>
              <a:avLst/>
              <a:gdLst>
                <a:gd name="T0" fmla="*/ 635 w 635"/>
                <a:gd name="T1" fmla="*/ 11 h 55"/>
                <a:gd name="T2" fmla="*/ 11 w 635"/>
                <a:gd name="T3" fmla="*/ 11 h 55"/>
                <a:gd name="T4" fmla="*/ 11 w 635"/>
                <a:gd name="T5" fmla="*/ 0 h 55"/>
                <a:gd name="T6" fmla="*/ 635 w 635"/>
                <a:gd name="T7" fmla="*/ 0 h 55"/>
                <a:gd name="T8" fmla="*/ 635 w 635"/>
                <a:gd name="T9" fmla="*/ 11 h 55"/>
                <a:gd name="T10" fmla="*/ 0 w 635"/>
                <a:gd name="T11" fmla="*/ 11 h 55"/>
                <a:gd name="T12" fmla="*/ 11 w 635"/>
                <a:gd name="T13" fmla="*/ 0 h 55"/>
                <a:gd name="T14" fmla="*/ 0 w 635"/>
                <a:gd name="T15" fmla="*/ 11 h 55"/>
                <a:gd name="T16" fmla="*/ 635 w 635"/>
                <a:gd name="T17" fmla="*/ 11 h 55"/>
                <a:gd name="T18" fmla="*/ 11 w 635"/>
                <a:gd name="T19" fmla="*/ 0 h 55"/>
                <a:gd name="T20" fmla="*/ 68 w 635"/>
                <a:gd name="T21" fmla="*/ 44 h 55"/>
                <a:gd name="T22" fmla="*/ 68 w 635"/>
                <a:gd name="T23" fmla="*/ 55 h 55"/>
                <a:gd name="T24" fmla="*/ 0 w 635"/>
                <a:gd name="T25" fmla="*/ 11 h 55"/>
                <a:gd name="T26" fmla="*/ 11 w 635"/>
                <a:gd name="T27" fmla="*/ 0 h 55"/>
                <a:gd name="T28" fmla="*/ 635 w 635"/>
                <a:gd name="T29" fmla="*/ 11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5" h="55">
                  <a:moveTo>
                    <a:pt x="635" y="11"/>
                  </a:moveTo>
                  <a:lnTo>
                    <a:pt x="11" y="11"/>
                  </a:lnTo>
                  <a:lnTo>
                    <a:pt x="11" y="0"/>
                  </a:lnTo>
                  <a:lnTo>
                    <a:pt x="635" y="0"/>
                  </a:lnTo>
                  <a:lnTo>
                    <a:pt x="635" y="11"/>
                  </a:lnTo>
                  <a:lnTo>
                    <a:pt x="0" y="11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635" y="11"/>
                  </a:lnTo>
                  <a:lnTo>
                    <a:pt x="11" y="0"/>
                  </a:lnTo>
                  <a:lnTo>
                    <a:pt x="68" y="44"/>
                  </a:lnTo>
                  <a:lnTo>
                    <a:pt x="68" y="55"/>
                  </a:lnTo>
                  <a:lnTo>
                    <a:pt x="0" y="11"/>
                  </a:lnTo>
                  <a:lnTo>
                    <a:pt x="11" y="0"/>
                  </a:lnTo>
                  <a:lnTo>
                    <a:pt x="635" y="11"/>
                  </a:lnTo>
                  <a:close/>
                </a:path>
              </a:pathLst>
            </a:custGeom>
            <a:solidFill>
              <a:schemeClr val="tx2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476180" name="Rectangle 20"/>
            <p:cNvSpPr>
              <a:spLocks noChangeAspect="1" noChangeArrowheads="1"/>
            </p:cNvSpPr>
            <p:nvPr/>
          </p:nvSpPr>
          <p:spPr bwMode="auto">
            <a:xfrm>
              <a:off x="1932" y="816"/>
              <a:ext cx="118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 i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k</a:t>
              </a:r>
              <a:endPara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76181" name="Rectangle 21"/>
            <p:cNvSpPr>
              <a:spLocks noChangeAspect="1" noChangeArrowheads="1"/>
            </p:cNvSpPr>
            <p:nvPr/>
          </p:nvSpPr>
          <p:spPr bwMode="auto">
            <a:xfrm>
              <a:off x="2064" y="912"/>
              <a:ext cx="89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2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+</a:t>
              </a:r>
            </a:p>
          </p:txBody>
        </p:sp>
        <p:sp>
          <p:nvSpPr>
            <p:cNvPr id="476182" name="Rectangle 22"/>
            <p:cNvSpPr>
              <a:spLocks noChangeAspect="1" noChangeArrowheads="1"/>
            </p:cNvSpPr>
            <p:nvPr/>
          </p:nvSpPr>
          <p:spPr bwMode="auto">
            <a:xfrm>
              <a:off x="2160" y="912"/>
              <a:ext cx="9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2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1</a:t>
              </a:r>
            </a:p>
          </p:txBody>
        </p:sp>
        <p:sp>
          <p:nvSpPr>
            <p:cNvPr id="476183" name="Rectangle 23"/>
            <p:cNvSpPr>
              <a:spLocks noChangeAspect="1" noChangeArrowheads="1"/>
            </p:cNvSpPr>
            <p:nvPr/>
          </p:nvSpPr>
          <p:spPr bwMode="auto">
            <a:xfrm>
              <a:off x="1914" y="1144"/>
              <a:ext cx="118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 i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k</a:t>
              </a:r>
              <a:endPara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76184" name="Rectangle 24"/>
            <p:cNvSpPr>
              <a:spLocks noChangeAspect="1" noChangeArrowheads="1"/>
            </p:cNvSpPr>
            <p:nvPr/>
          </p:nvSpPr>
          <p:spPr bwMode="auto">
            <a:xfrm>
              <a:off x="2024" y="1286"/>
              <a:ext cx="54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2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-</a:t>
              </a:r>
            </a:p>
          </p:txBody>
        </p:sp>
        <p:sp>
          <p:nvSpPr>
            <p:cNvPr id="476185" name="Rectangle 25"/>
            <p:cNvSpPr>
              <a:spLocks noChangeAspect="1" noChangeArrowheads="1"/>
            </p:cNvSpPr>
            <p:nvPr/>
          </p:nvSpPr>
          <p:spPr bwMode="auto">
            <a:xfrm>
              <a:off x="2060" y="1286"/>
              <a:ext cx="9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2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1</a:t>
              </a:r>
            </a:p>
          </p:txBody>
        </p:sp>
        <p:sp>
          <p:nvSpPr>
            <p:cNvPr id="476186" name="Rectangle 26"/>
            <p:cNvSpPr>
              <a:spLocks noChangeAspect="1" noChangeArrowheads="1"/>
            </p:cNvSpPr>
            <p:nvPr/>
          </p:nvSpPr>
          <p:spPr bwMode="auto">
            <a:xfrm>
              <a:off x="2557" y="984"/>
              <a:ext cx="14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H</a:t>
              </a:r>
            </a:p>
          </p:txBody>
        </p:sp>
        <p:sp>
          <p:nvSpPr>
            <p:cNvPr id="476187" name="Rectangle 27"/>
            <p:cNvSpPr>
              <a:spLocks noChangeAspect="1" noChangeArrowheads="1"/>
            </p:cNvSpPr>
            <p:nvPr/>
          </p:nvSpPr>
          <p:spPr bwMode="auto">
            <a:xfrm>
              <a:off x="2732" y="984"/>
              <a:ext cx="12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</a:t>
              </a:r>
            </a:p>
          </p:txBody>
        </p:sp>
        <p:sp>
          <p:nvSpPr>
            <p:cNvPr id="476188" name="Rectangle 28"/>
            <p:cNvSpPr>
              <a:spLocks noChangeAspect="1" noChangeArrowheads="1"/>
            </p:cNvSpPr>
            <p:nvPr/>
          </p:nvSpPr>
          <p:spPr bwMode="auto">
            <a:xfrm>
              <a:off x="2887" y="984"/>
              <a:ext cx="150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O</a:t>
              </a:r>
            </a:p>
          </p:txBody>
        </p:sp>
        <p:sp>
          <p:nvSpPr>
            <p:cNvPr id="476189" name="Rectangle 29"/>
            <p:cNvSpPr>
              <a:spLocks noChangeAspect="1" noChangeArrowheads="1"/>
            </p:cNvSpPr>
            <p:nvPr/>
          </p:nvSpPr>
          <p:spPr bwMode="auto">
            <a:xfrm>
              <a:off x="3125" y="984"/>
              <a:ext cx="0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</a:p>
          </p:txBody>
        </p:sp>
        <p:sp>
          <p:nvSpPr>
            <p:cNvPr id="476190" name="Rectangle 30"/>
            <p:cNvSpPr>
              <a:spLocks noChangeAspect="1" noChangeArrowheads="1"/>
            </p:cNvSpPr>
            <p:nvPr/>
          </p:nvSpPr>
          <p:spPr bwMode="auto">
            <a:xfrm>
              <a:off x="3181" y="984"/>
              <a:ext cx="0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</a:p>
          </p:txBody>
        </p:sp>
        <p:sp>
          <p:nvSpPr>
            <p:cNvPr id="476191" name="Rectangle 31"/>
            <p:cNvSpPr>
              <a:spLocks noChangeAspect="1" noChangeArrowheads="1"/>
            </p:cNvSpPr>
            <p:nvPr/>
          </p:nvSpPr>
          <p:spPr bwMode="auto">
            <a:xfrm>
              <a:off x="3237" y="984"/>
              <a:ext cx="113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+</a:t>
              </a:r>
            </a:p>
          </p:txBody>
        </p:sp>
        <p:sp>
          <p:nvSpPr>
            <p:cNvPr id="476192" name="Rectangle 32"/>
            <p:cNvSpPr>
              <a:spLocks noChangeAspect="1" noChangeArrowheads="1"/>
            </p:cNvSpPr>
            <p:nvPr/>
          </p:nvSpPr>
          <p:spPr bwMode="auto">
            <a:xfrm>
              <a:off x="3375" y="984"/>
              <a:ext cx="0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</a:p>
          </p:txBody>
        </p:sp>
        <p:sp>
          <p:nvSpPr>
            <p:cNvPr id="476193" name="Rectangle 33"/>
            <p:cNvSpPr>
              <a:spLocks noChangeAspect="1" noChangeArrowheads="1"/>
            </p:cNvSpPr>
            <p:nvPr/>
          </p:nvSpPr>
          <p:spPr bwMode="auto">
            <a:xfrm>
              <a:off x="3430" y="984"/>
              <a:ext cx="14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H</a:t>
              </a:r>
            </a:p>
          </p:txBody>
        </p:sp>
        <p:sp>
          <p:nvSpPr>
            <p:cNvPr id="476194" name="Rectangle 34"/>
            <p:cNvSpPr>
              <a:spLocks noChangeAspect="1" noChangeArrowheads="1"/>
            </p:cNvSpPr>
            <p:nvPr/>
          </p:nvSpPr>
          <p:spPr bwMode="auto">
            <a:xfrm>
              <a:off x="3081" y="1127"/>
              <a:ext cx="9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2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3</a:t>
              </a:r>
            </a:p>
          </p:txBody>
        </p:sp>
        <p:sp>
          <p:nvSpPr>
            <p:cNvPr id="476195" name="Rectangle 35"/>
            <p:cNvSpPr>
              <a:spLocks noChangeAspect="1" noChangeArrowheads="1"/>
            </p:cNvSpPr>
            <p:nvPr/>
          </p:nvSpPr>
          <p:spPr bwMode="auto">
            <a:xfrm>
              <a:off x="3600" y="912"/>
              <a:ext cx="89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2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+</a:t>
              </a:r>
            </a:p>
          </p:txBody>
        </p:sp>
        <p:sp>
          <p:nvSpPr>
            <p:cNvPr id="476196" name="Rectangle 36"/>
            <p:cNvSpPr>
              <a:spLocks noChangeAspect="1" noChangeArrowheads="1"/>
            </p:cNvSpPr>
            <p:nvPr/>
          </p:nvSpPr>
          <p:spPr bwMode="auto">
            <a:xfrm>
              <a:off x="3071" y="878"/>
              <a:ext cx="69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-</a:t>
              </a:r>
            </a:p>
          </p:txBody>
        </p:sp>
        <p:sp>
          <p:nvSpPr>
            <p:cNvPr id="476197" name="Rectangle 37"/>
            <p:cNvSpPr>
              <a:spLocks noChangeAspect="1" noChangeArrowheads="1"/>
            </p:cNvSpPr>
            <p:nvPr/>
          </p:nvSpPr>
          <p:spPr bwMode="auto">
            <a:xfrm>
              <a:off x="508" y="1755"/>
              <a:ext cx="12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</a:t>
              </a:r>
            </a:p>
          </p:txBody>
        </p:sp>
        <p:sp>
          <p:nvSpPr>
            <p:cNvPr id="476198" name="Rectangle 38"/>
            <p:cNvSpPr>
              <a:spLocks noChangeAspect="1" noChangeArrowheads="1"/>
            </p:cNvSpPr>
            <p:nvPr/>
          </p:nvSpPr>
          <p:spPr bwMode="auto">
            <a:xfrm>
              <a:off x="664" y="1755"/>
              <a:ext cx="150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O</a:t>
              </a:r>
            </a:p>
          </p:txBody>
        </p:sp>
        <p:sp>
          <p:nvSpPr>
            <p:cNvPr id="476199" name="Rectangle 39"/>
            <p:cNvSpPr>
              <a:spLocks noChangeAspect="1" noChangeArrowheads="1"/>
            </p:cNvSpPr>
            <p:nvPr/>
          </p:nvSpPr>
          <p:spPr bwMode="auto">
            <a:xfrm>
              <a:off x="903" y="1755"/>
              <a:ext cx="0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</a:p>
          </p:txBody>
        </p:sp>
        <p:sp>
          <p:nvSpPr>
            <p:cNvPr id="476200" name="Rectangle 40"/>
            <p:cNvSpPr>
              <a:spLocks noChangeAspect="1" noChangeArrowheads="1"/>
            </p:cNvSpPr>
            <p:nvPr/>
          </p:nvSpPr>
          <p:spPr bwMode="auto">
            <a:xfrm>
              <a:off x="958" y="1755"/>
              <a:ext cx="113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+</a:t>
              </a:r>
            </a:p>
          </p:txBody>
        </p:sp>
        <p:sp>
          <p:nvSpPr>
            <p:cNvPr id="476201" name="Rectangle 41"/>
            <p:cNvSpPr>
              <a:spLocks noChangeAspect="1" noChangeArrowheads="1"/>
            </p:cNvSpPr>
            <p:nvPr/>
          </p:nvSpPr>
          <p:spPr bwMode="auto">
            <a:xfrm>
              <a:off x="1096" y="1755"/>
              <a:ext cx="0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</a:p>
          </p:txBody>
        </p:sp>
        <p:sp>
          <p:nvSpPr>
            <p:cNvPr id="476202" name="Rectangle 42"/>
            <p:cNvSpPr>
              <a:spLocks noChangeAspect="1" noChangeArrowheads="1"/>
            </p:cNvSpPr>
            <p:nvPr/>
          </p:nvSpPr>
          <p:spPr bwMode="auto">
            <a:xfrm>
              <a:off x="1151" y="1755"/>
              <a:ext cx="150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O</a:t>
              </a:r>
            </a:p>
          </p:txBody>
        </p:sp>
        <p:sp>
          <p:nvSpPr>
            <p:cNvPr id="476203" name="Rectangle 43"/>
            <p:cNvSpPr>
              <a:spLocks noChangeAspect="1" noChangeArrowheads="1"/>
            </p:cNvSpPr>
            <p:nvPr/>
          </p:nvSpPr>
          <p:spPr bwMode="auto">
            <a:xfrm>
              <a:off x="1326" y="1755"/>
              <a:ext cx="14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H</a:t>
              </a:r>
            </a:p>
          </p:txBody>
        </p:sp>
        <p:sp>
          <p:nvSpPr>
            <p:cNvPr id="476204" name="Rectangle 44"/>
            <p:cNvSpPr>
              <a:spLocks noChangeAspect="1" noChangeArrowheads="1"/>
            </p:cNvSpPr>
            <p:nvPr/>
          </p:nvSpPr>
          <p:spPr bwMode="auto">
            <a:xfrm>
              <a:off x="847" y="1897"/>
              <a:ext cx="9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2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2</a:t>
              </a:r>
            </a:p>
          </p:txBody>
        </p:sp>
        <p:sp>
          <p:nvSpPr>
            <p:cNvPr id="476205" name="Freeform 45"/>
            <p:cNvSpPr>
              <a:spLocks noChangeAspect="1"/>
            </p:cNvSpPr>
            <p:nvPr/>
          </p:nvSpPr>
          <p:spPr bwMode="auto">
            <a:xfrm>
              <a:off x="1824" y="1858"/>
              <a:ext cx="506" cy="44"/>
            </a:xfrm>
            <a:custGeom>
              <a:avLst/>
              <a:gdLst>
                <a:gd name="T0" fmla="*/ 0 w 624"/>
                <a:gd name="T1" fmla="*/ 44 h 55"/>
                <a:gd name="T2" fmla="*/ 624 w 624"/>
                <a:gd name="T3" fmla="*/ 44 h 55"/>
                <a:gd name="T4" fmla="*/ 624 w 624"/>
                <a:gd name="T5" fmla="*/ 55 h 55"/>
                <a:gd name="T6" fmla="*/ 0 w 624"/>
                <a:gd name="T7" fmla="*/ 55 h 55"/>
                <a:gd name="T8" fmla="*/ 0 w 624"/>
                <a:gd name="T9" fmla="*/ 44 h 55"/>
                <a:gd name="T10" fmla="*/ 624 w 624"/>
                <a:gd name="T11" fmla="*/ 44 h 55"/>
                <a:gd name="T12" fmla="*/ 624 w 624"/>
                <a:gd name="T13" fmla="*/ 55 h 55"/>
                <a:gd name="T14" fmla="*/ 624 w 624"/>
                <a:gd name="T15" fmla="*/ 44 h 55"/>
                <a:gd name="T16" fmla="*/ 0 w 624"/>
                <a:gd name="T17" fmla="*/ 44 h 55"/>
                <a:gd name="T18" fmla="*/ 613 w 624"/>
                <a:gd name="T19" fmla="*/ 55 h 55"/>
                <a:gd name="T20" fmla="*/ 556 w 624"/>
                <a:gd name="T21" fmla="*/ 11 h 55"/>
                <a:gd name="T22" fmla="*/ 568 w 624"/>
                <a:gd name="T23" fmla="*/ 0 h 55"/>
                <a:gd name="T24" fmla="*/ 624 w 624"/>
                <a:gd name="T25" fmla="*/ 44 h 55"/>
                <a:gd name="T26" fmla="*/ 613 w 624"/>
                <a:gd name="T27" fmla="*/ 55 h 55"/>
                <a:gd name="T28" fmla="*/ 0 w 624"/>
                <a:gd name="T29" fmla="*/ 4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24" h="55">
                  <a:moveTo>
                    <a:pt x="0" y="44"/>
                  </a:moveTo>
                  <a:lnTo>
                    <a:pt x="624" y="44"/>
                  </a:lnTo>
                  <a:lnTo>
                    <a:pt x="624" y="55"/>
                  </a:lnTo>
                  <a:lnTo>
                    <a:pt x="0" y="55"/>
                  </a:lnTo>
                  <a:lnTo>
                    <a:pt x="0" y="44"/>
                  </a:lnTo>
                  <a:lnTo>
                    <a:pt x="624" y="44"/>
                  </a:lnTo>
                  <a:lnTo>
                    <a:pt x="624" y="55"/>
                  </a:lnTo>
                  <a:lnTo>
                    <a:pt x="624" y="44"/>
                  </a:lnTo>
                  <a:lnTo>
                    <a:pt x="0" y="44"/>
                  </a:lnTo>
                  <a:lnTo>
                    <a:pt x="613" y="55"/>
                  </a:lnTo>
                  <a:lnTo>
                    <a:pt x="556" y="11"/>
                  </a:lnTo>
                  <a:lnTo>
                    <a:pt x="568" y="0"/>
                  </a:lnTo>
                  <a:lnTo>
                    <a:pt x="624" y="44"/>
                  </a:lnTo>
                  <a:lnTo>
                    <a:pt x="613" y="55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chemeClr val="tx2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476206" name="Freeform 46"/>
            <p:cNvSpPr>
              <a:spLocks noChangeAspect="1"/>
            </p:cNvSpPr>
            <p:nvPr/>
          </p:nvSpPr>
          <p:spPr bwMode="auto">
            <a:xfrm>
              <a:off x="1824" y="1920"/>
              <a:ext cx="506" cy="45"/>
            </a:xfrm>
            <a:custGeom>
              <a:avLst/>
              <a:gdLst>
                <a:gd name="T0" fmla="*/ 624 w 624"/>
                <a:gd name="T1" fmla="*/ 22 h 55"/>
                <a:gd name="T2" fmla="*/ 0 w 624"/>
                <a:gd name="T3" fmla="*/ 22 h 55"/>
                <a:gd name="T4" fmla="*/ 0 w 624"/>
                <a:gd name="T5" fmla="*/ 0 h 55"/>
                <a:gd name="T6" fmla="*/ 624 w 624"/>
                <a:gd name="T7" fmla="*/ 0 h 55"/>
                <a:gd name="T8" fmla="*/ 624 w 624"/>
                <a:gd name="T9" fmla="*/ 22 h 55"/>
                <a:gd name="T10" fmla="*/ 0 w 624"/>
                <a:gd name="T11" fmla="*/ 11 h 55"/>
                <a:gd name="T12" fmla="*/ 0 w 624"/>
                <a:gd name="T13" fmla="*/ 0 h 55"/>
                <a:gd name="T14" fmla="*/ 0 w 624"/>
                <a:gd name="T15" fmla="*/ 11 h 55"/>
                <a:gd name="T16" fmla="*/ 624 w 624"/>
                <a:gd name="T17" fmla="*/ 22 h 55"/>
                <a:gd name="T18" fmla="*/ 12 w 624"/>
                <a:gd name="T19" fmla="*/ 0 h 55"/>
                <a:gd name="T20" fmla="*/ 68 w 624"/>
                <a:gd name="T21" fmla="*/ 44 h 55"/>
                <a:gd name="T22" fmla="*/ 57 w 624"/>
                <a:gd name="T23" fmla="*/ 55 h 55"/>
                <a:gd name="T24" fmla="*/ 0 w 624"/>
                <a:gd name="T25" fmla="*/ 11 h 55"/>
                <a:gd name="T26" fmla="*/ 12 w 624"/>
                <a:gd name="T27" fmla="*/ 0 h 55"/>
                <a:gd name="T28" fmla="*/ 624 w 624"/>
                <a:gd name="T29" fmla="*/ 2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24" h="55">
                  <a:moveTo>
                    <a:pt x="624" y="22"/>
                  </a:moveTo>
                  <a:lnTo>
                    <a:pt x="0" y="22"/>
                  </a:lnTo>
                  <a:lnTo>
                    <a:pt x="0" y="0"/>
                  </a:lnTo>
                  <a:lnTo>
                    <a:pt x="624" y="0"/>
                  </a:lnTo>
                  <a:lnTo>
                    <a:pt x="624" y="22"/>
                  </a:lnTo>
                  <a:lnTo>
                    <a:pt x="0" y="11"/>
                  </a:lnTo>
                  <a:lnTo>
                    <a:pt x="0" y="0"/>
                  </a:lnTo>
                  <a:lnTo>
                    <a:pt x="0" y="11"/>
                  </a:lnTo>
                  <a:lnTo>
                    <a:pt x="624" y="22"/>
                  </a:lnTo>
                  <a:lnTo>
                    <a:pt x="12" y="0"/>
                  </a:lnTo>
                  <a:lnTo>
                    <a:pt x="68" y="44"/>
                  </a:lnTo>
                  <a:lnTo>
                    <a:pt x="57" y="55"/>
                  </a:lnTo>
                  <a:lnTo>
                    <a:pt x="0" y="11"/>
                  </a:lnTo>
                  <a:lnTo>
                    <a:pt x="12" y="0"/>
                  </a:lnTo>
                  <a:lnTo>
                    <a:pt x="624" y="22"/>
                  </a:lnTo>
                  <a:close/>
                </a:path>
              </a:pathLst>
            </a:custGeom>
            <a:solidFill>
              <a:schemeClr val="tx2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476207" name="Rectangle 47"/>
            <p:cNvSpPr>
              <a:spLocks noChangeAspect="1" noChangeArrowheads="1"/>
            </p:cNvSpPr>
            <p:nvPr/>
          </p:nvSpPr>
          <p:spPr bwMode="auto">
            <a:xfrm>
              <a:off x="1922" y="1578"/>
              <a:ext cx="118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 i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k</a:t>
              </a:r>
              <a:endPara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76208" name="Rectangle 48"/>
            <p:cNvSpPr>
              <a:spLocks noChangeAspect="1" noChangeArrowheads="1"/>
            </p:cNvSpPr>
            <p:nvPr/>
          </p:nvSpPr>
          <p:spPr bwMode="auto">
            <a:xfrm>
              <a:off x="2052" y="1720"/>
              <a:ext cx="89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2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+</a:t>
              </a:r>
            </a:p>
          </p:txBody>
        </p:sp>
        <p:sp>
          <p:nvSpPr>
            <p:cNvPr id="476209" name="Rectangle 49"/>
            <p:cNvSpPr>
              <a:spLocks noChangeAspect="1" noChangeArrowheads="1"/>
            </p:cNvSpPr>
            <p:nvPr/>
          </p:nvSpPr>
          <p:spPr bwMode="auto">
            <a:xfrm>
              <a:off x="2160" y="1728"/>
              <a:ext cx="9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2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4</a:t>
              </a:r>
            </a:p>
          </p:txBody>
        </p:sp>
        <p:sp>
          <p:nvSpPr>
            <p:cNvPr id="476210" name="Rectangle 50"/>
            <p:cNvSpPr>
              <a:spLocks noChangeAspect="1" noChangeArrowheads="1"/>
            </p:cNvSpPr>
            <p:nvPr/>
          </p:nvSpPr>
          <p:spPr bwMode="auto">
            <a:xfrm>
              <a:off x="1905" y="1896"/>
              <a:ext cx="118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 i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k</a:t>
              </a:r>
              <a:endPara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76211" name="Rectangle 51"/>
            <p:cNvSpPr>
              <a:spLocks noChangeAspect="1" noChangeArrowheads="1"/>
            </p:cNvSpPr>
            <p:nvPr/>
          </p:nvSpPr>
          <p:spPr bwMode="auto">
            <a:xfrm>
              <a:off x="2015" y="2048"/>
              <a:ext cx="54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2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-</a:t>
              </a:r>
            </a:p>
          </p:txBody>
        </p:sp>
        <p:sp>
          <p:nvSpPr>
            <p:cNvPr id="476212" name="Rectangle 52"/>
            <p:cNvSpPr>
              <a:spLocks noChangeAspect="1" noChangeArrowheads="1"/>
            </p:cNvSpPr>
            <p:nvPr/>
          </p:nvSpPr>
          <p:spPr bwMode="auto">
            <a:xfrm>
              <a:off x="2112" y="2064"/>
              <a:ext cx="9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2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4</a:t>
              </a:r>
            </a:p>
          </p:txBody>
        </p:sp>
        <p:sp>
          <p:nvSpPr>
            <p:cNvPr id="476213" name="Rectangle 53"/>
            <p:cNvSpPr>
              <a:spLocks noChangeAspect="1" noChangeArrowheads="1"/>
            </p:cNvSpPr>
            <p:nvPr/>
          </p:nvSpPr>
          <p:spPr bwMode="auto">
            <a:xfrm>
              <a:off x="2465" y="1720"/>
              <a:ext cx="14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H</a:t>
              </a:r>
            </a:p>
          </p:txBody>
        </p:sp>
        <p:sp>
          <p:nvSpPr>
            <p:cNvPr id="476214" name="Rectangle 54"/>
            <p:cNvSpPr>
              <a:spLocks noChangeAspect="1" noChangeArrowheads="1"/>
            </p:cNvSpPr>
            <p:nvPr/>
          </p:nvSpPr>
          <p:spPr bwMode="auto">
            <a:xfrm>
              <a:off x="2640" y="1720"/>
              <a:ext cx="12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</a:t>
              </a:r>
            </a:p>
          </p:txBody>
        </p:sp>
        <p:sp>
          <p:nvSpPr>
            <p:cNvPr id="476215" name="Rectangle 55"/>
            <p:cNvSpPr>
              <a:spLocks noChangeAspect="1" noChangeArrowheads="1"/>
            </p:cNvSpPr>
            <p:nvPr/>
          </p:nvSpPr>
          <p:spPr bwMode="auto">
            <a:xfrm>
              <a:off x="2796" y="1720"/>
              <a:ext cx="150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O</a:t>
              </a:r>
            </a:p>
          </p:txBody>
        </p:sp>
        <p:sp>
          <p:nvSpPr>
            <p:cNvPr id="476216" name="Rectangle 56"/>
            <p:cNvSpPr>
              <a:spLocks noChangeAspect="1" noChangeArrowheads="1"/>
            </p:cNvSpPr>
            <p:nvPr/>
          </p:nvSpPr>
          <p:spPr bwMode="auto">
            <a:xfrm>
              <a:off x="3036" y="1720"/>
              <a:ext cx="0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</a:p>
          </p:txBody>
        </p:sp>
        <p:sp>
          <p:nvSpPr>
            <p:cNvPr id="476217" name="Rectangle 57"/>
            <p:cNvSpPr>
              <a:spLocks noChangeAspect="1" noChangeArrowheads="1"/>
            </p:cNvSpPr>
            <p:nvPr/>
          </p:nvSpPr>
          <p:spPr bwMode="auto">
            <a:xfrm>
              <a:off x="2989" y="1861"/>
              <a:ext cx="9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2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3</a:t>
              </a:r>
            </a:p>
          </p:txBody>
        </p:sp>
        <p:sp>
          <p:nvSpPr>
            <p:cNvPr id="476218" name="Rectangle 58"/>
            <p:cNvSpPr>
              <a:spLocks noChangeAspect="1" noChangeArrowheads="1"/>
            </p:cNvSpPr>
            <p:nvPr/>
          </p:nvSpPr>
          <p:spPr bwMode="auto">
            <a:xfrm>
              <a:off x="2981" y="1604"/>
              <a:ext cx="69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-</a:t>
              </a:r>
            </a:p>
          </p:txBody>
        </p:sp>
        <p:sp>
          <p:nvSpPr>
            <p:cNvPr id="476219" name="Rectangle 59"/>
            <p:cNvSpPr>
              <a:spLocks noChangeAspect="1" noChangeArrowheads="1"/>
            </p:cNvSpPr>
            <p:nvPr/>
          </p:nvSpPr>
          <p:spPr bwMode="auto">
            <a:xfrm>
              <a:off x="1555" y="1673"/>
              <a:ext cx="69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-</a:t>
              </a:r>
            </a:p>
          </p:txBody>
        </p:sp>
        <p:sp>
          <p:nvSpPr>
            <p:cNvPr id="476167" name="Text Box 7"/>
            <p:cNvSpPr txBox="1">
              <a:spLocks noChangeArrowheads="1"/>
            </p:cNvSpPr>
            <p:nvPr/>
          </p:nvSpPr>
          <p:spPr bwMode="auto">
            <a:xfrm>
              <a:off x="192" y="2304"/>
              <a:ext cx="3648" cy="1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Note: reaction kinetics are a function of both CO</a:t>
              </a:r>
              <a:r>
                <a:rPr lang="en-US" baseline="-25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2</a:t>
              </a:r>
              <a:r>
                <a:rPr lang="en-US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 and </a:t>
              </a:r>
              <a:r>
                <a:rPr lang="en-US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pH.</a:t>
              </a:r>
              <a:endPara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While, the effect of pressure on the equilibrium constants can be calculated (see Z&amp;W-G appendix A.11), the effect on the reaction kinetics is largely unknown.</a:t>
              </a:r>
            </a:p>
          </p:txBody>
        </p:sp>
        <p:sp>
          <p:nvSpPr>
            <p:cNvPr id="476244" name="Oval 84"/>
            <p:cNvSpPr>
              <a:spLocks noChangeArrowheads="1"/>
            </p:cNvSpPr>
            <p:nvPr/>
          </p:nvSpPr>
          <p:spPr bwMode="auto">
            <a:xfrm>
              <a:off x="3516" y="4131"/>
              <a:ext cx="324" cy="225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476245" name="Text Box 85"/>
            <p:cNvSpPr txBox="1">
              <a:spLocks noChangeArrowheads="1"/>
            </p:cNvSpPr>
            <p:nvPr/>
          </p:nvSpPr>
          <p:spPr bwMode="auto">
            <a:xfrm>
              <a:off x="3840" y="3744"/>
              <a:ext cx="1094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e-Folding time</a:t>
              </a:r>
            </a:p>
          </p:txBody>
        </p:sp>
      </p:grpSp>
      <p:sp>
        <p:nvSpPr>
          <p:cNvPr id="82" name="TextBox 81"/>
          <p:cNvSpPr txBox="1"/>
          <p:nvPr/>
        </p:nvSpPr>
        <p:spPr>
          <a:xfrm>
            <a:off x="7723556" y="-7255"/>
            <a:ext cx="1331489" cy="523220"/>
          </a:xfrm>
          <a:prstGeom prst="rect">
            <a:avLst/>
          </a:prstGeom>
          <a:noFill/>
          <a:effectLst>
            <a:outerShdw blurRad="222250" dist="8509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FF00"/>
                </a:solidFill>
              </a:rPr>
              <a:t>dpFOCE</a:t>
            </a:r>
            <a:endParaRPr lang="en-US" sz="2800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2339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715" name="Rectangle 187"/>
          <p:cNvSpPr>
            <a:spLocks noChangeArrowheads="1"/>
          </p:cNvSpPr>
          <p:nvPr/>
        </p:nvSpPr>
        <p:spPr bwMode="auto">
          <a:xfrm>
            <a:off x="152400" y="3810000"/>
            <a:ext cx="3581400" cy="2133600"/>
          </a:xfrm>
          <a:prstGeom prst="rect">
            <a:avLst/>
          </a:prstGeom>
          <a:solidFill>
            <a:srgbClr val="CCFFCC"/>
          </a:solidFill>
          <a:ln w="15875">
            <a:solidFill>
              <a:schemeClr val="tx2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199516" y="510227"/>
            <a:ext cx="5789987" cy="533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2800" dirty="0">
                <a:solidFill>
                  <a:srgbClr val="FFFF00"/>
                </a:solidFill>
              </a:rPr>
              <a:t>FOCE Prototype: </a:t>
            </a:r>
            <a:r>
              <a:rPr lang="en-US" sz="2800" dirty="0" smtClean="0">
                <a:solidFill>
                  <a:srgbClr val="FFFF00"/>
                </a:solidFill>
              </a:rPr>
              <a:t>Controls Concept</a:t>
            </a:r>
            <a:endParaRPr lang="en-US" sz="2800" dirty="0">
              <a:solidFill>
                <a:srgbClr val="FFFF00"/>
              </a:solidFill>
            </a:endParaRPr>
          </a:p>
        </p:txBody>
      </p:sp>
      <p:grpSp>
        <p:nvGrpSpPr>
          <p:cNvPr id="150532" name="Group 4"/>
          <p:cNvGrpSpPr>
            <a:grpSpLocks/>
          </p:cNvGrpSpPr>
          <p:nvPr/>
        </p:nvGrpSpPr>
        <p:grpSpPr bwMode="auto">
          <a:xfrm>
            <a:off x="3741738" y="3962400"/>
            <a:ext cx="5330136" cy="2122330"/>
            <a:chOff x="1536" y="2352"/>
            <a:chExt cx="3766" cy="1484"/>
          </a:xfrm>
        </p:grpSpPr>
        <p:sp>
          <p:nvSpPr>
            <p:cNvPr id="150533" name="Rectangle 5"/>
            <p:cNvSpPr>
              <a:spLocks noChangeArrowheads="1"/>
            </p:cNvSpPr>
            <p:nvPr/>
          </p:nvSpPr>
          <p:spPr bwMode="auto">
            <a:xfrm>
              <a:off x="1837" y="2352"/>
              <a:ext cx="3443" cy="1198"/>
            </a:xfrm>
            <a:prstGeom prst="rect">
              <a:avLst/>
            </a:prstGeom>
            <a:noFill/>
            <a:ln w="25400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534" name="Text Box 6"/>
            <p:cNvSpPr txBox="1">
              <a:spLocks noChangeArrowheads="1"/>
            </p:cNvSpPr>
            <p:nvPr/>
          </p:nvSpPr>
          <p:spPr bwMode="auto">
            <a:xfrm>
              <a:off x="1536" y="2878"/>
              <a:ext cx="345" cy="2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 b="1" dirty="0">
                  <a:solidFill>
                    <a:srgbClr val="FFFF00"/>
                  </a:solidFill>
                  <a:latin typeface="Arial" charset="0"/>
                </a:rPr>
                <a:t>pH</a:t>
              </a:r>
            </a:p>
          </p:txBody>
        </p:sp>
        <p:sp>
          <p:nvSpPr>
            <p:cNvPr id="150535" name="Text Box 7"/>
            <p:cNvSpPr txBox="1">
              <a:spLocks noChangeArrowheads="1"/>
            </p:cNvSpPr>
            <p:nvPr/>
          </p:nvSpPr>
          <p:spPr bwMode="auto">
            <a:xfrm>
              <a:off x="3279" y="3578"/>
              <a:ext cx="511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 b="1" dirty="0">
                  <a:solidFill>
                    <a:srgbClr val="FFFF00"/>
                  </a:solidFill>
                  <a:latin typeface="Arial" charset="0"/>
                </a:rPr>
                <a:t>Time </a:t>
              </a:r>
            </a:p>
          </p:txBody>
        </p:sp>
        <p:grpSp>
          <p:nvGrpSpPr>
            <p:cNvPr id="150536" name="Group 8"/>
            <p:cNvGrpSpPr>
              <a:grpSpLocks/>
            </p:cNvGrpSpPr>
            <p:nvPr/>
          </p:nvGrpSpPr>
          <p:grpSpPr bwMode="auto">
            <a:xfrm>
              <a:off x="1837" y="2532"/>
              <a:ext cx="3443" cy="707"/>
              <a:chOff x="1837" y="2532"/>
              <a:chExt cx="3443" cy="707"/>
            </a:xfrm>
          </p:grpSpPr>
          <p:sp>
            <p:nvSpPr>
              <p:cNvPr id="150537" name="Line 9"/>
              <p:cNvSpPr>
                <a:spLocks noChangeShapeType="1"/>
              </p:cNvSpPr>
              <p:nvPr/>
            </p:nvSpPr>
            <p:spPr bwMode="auto">
              <a:xfrm>
                <a:off x="1837" y="2532"/>
                <a:ext cx="533" cy="1"/>
              </a:xfrm>
              <a:prstGeom prst="line">
                <a:avLst/>
              </a:prstGeom>
              <a:noFill/>
              <a:ln w="57150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538" name="Line 10"/>
              <p:cNvSpPr>
                <a:spLocks noChangeShapeType="1"/>
              </p:cNvSpPr>
              <p:nvPr/>
            </p:nvSpPr>
            <p:spPr bwMode="auto">
              <a:xfrm>
                <a:off x="2370" y="2532"/>
                <a:ext cx="0" cy="706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539" name="Line 11"/>
              <p:cNvSpPr>
                <a:spLocks noChangeShapeType="1"/>
              </p:cNvSpPr>
              <p:nvPr/>
            </p:nvSpPr>
            <p:spPr bwMode="auto">
              <a:xfrm>
                <a:off x="2370" y="3238"/>
                <a:ext cx="2910" cy="1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540" name="Group 12"/>
            <p:cNvGrpSpPr>
              <a:grpSpLocks/>
            </p:cNvGrpSpPr>
            <p:nvPr/>
          </p:nvGrpSpPr>
          <p:grpSpPr bwMode="auto">
            <a:xfrm>
              <a:off x="1837" y="2530"/>
              <a:ext cx="3438" cy="687"/>
              <a:chOff x="1837" y="2530"/>
              <a:chExt cx="3438" cy="687"/>
            </a:xfrm>
          </p:grpSpPr>
          <p:sp>
            <p:nvSpPr>
              <p:cNvPr id="150541" name="Line 13"/>
              <p:cNvSpPr>
                <a:spLocks noChangeShapeType="1"/>
              </p:cNvSpPr>
              <p:nvPr/>
            </p:nvSpPr>
            <p:spPr bwMode="auto">
              <a:xfrm>
                <a:off x="1837" y="2532"/>
                <a:ext cx="533" cy="1"/>
              </a:xfrm>
              <a:prstGeom prst="line">
                <a:avLst/>
              </a:prstGeom>
              <a:noFill/>
              <a:ln w="254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542" name="Freeform 14"/>
              <p:cNvSpPr>
                <a:spLocks/>
              </p:cNvSpPr>
              <p:nvPr/>
            </p:nvSpPr>
            <p:spPr bwMode="auto">
              <a:xfrm>
                <a:off x="2368" y="2530"/>
                <a:ext cx="1388" cy="686"/>
              </a:xfrm>
              <a:custGeom>
                <a:avLst/>
                <a:gdLst>
                  <a:gd name="T0" fmla="*/ 0 w 1626"/>
                  <a:gd name="T1" fmla="*/ 2 h 792"/>
                  <a:gd name="T2" fmla="*/ 24 w 1626"/>
                  <a:gd name="T3" fmla="*/ 2 h 792"/>
                  <a:gd name="T4" fmla="*/ 120 w 1626"/>
                  <a:gd name="T5" fmla="*/ 6 h 792"/>
                  <a:gd name="T6" fmla="*/ 268 w 1626"/>
                  <a:gd name="T7" fmla="*/ 40 h 792"/>
                  <a:gd name="T8" fmla="*/ 472 w 1626"/>
                  <a:gd name="T9" fmla="*/ 158 h 792"/>
                  <a:gd name="T10" fmla="*/ 614 w 1626"/>
                  <a:gd name="T11" fmla="*/ 334 h 792"/>
                  <a:gd name="T12" fmla="*/ 682 w 1626"/>
                  <a:gd name="T13" fmla="*/ 504 h 792"/>
                  <a:gd name="T14" fmla="*/ 742 w 1626"/>
                  <a:gd name="T15" fmla="*/ 634 h 792"/>
                  <a:gd name="T16" fmla="*/ 794 w 1626"/>
                  <a:gd name="T17" fmla="*/ 702 h 792"/>
                  <a:gd name="T18" fmla="*/ 882 w 1626"/>
                  <a:gd name="T19" fmla="*/ 754 h 792"/>
                  <a:gd name="T20" fmla="*/ 966 w 1626"/>
                  <a:gd name="T21" fmla="*/ 774 h 792"/>
                  <a:gd name="T22" fmla="*/ 1100 w 1626"/>
                  <a:gd name="T23" fmla="*/ 782 h 792"/>
                  <a:gd name="T24" fmla="*/ 1428 w 1626"/>
                  <a:gd name="T25" fmla="*/ 790 h 792"/>
                  <a:gd name="T26" fmla="*/ 1626 w 1626"/>
                  <a:gd name="T27" fmla="*/ 792 h 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26" h="792">
                    <a:moveTo>
                      <a:pt x="0" y="2"/>
                    </a:moveTo>
                    <a:cubicBezTo>
                      <a:pt x="2" y="1"/>
                      <a:pt x="4" y="1"/>
                      <a:pt x="24" y="2"/>
                    </a:cubicBezTo>
                    <a:cubicBezTo>
                      <a:pt x="44" y="3"/>
                      <a:pt x="79" y="0"/>
                      <a:pt x="120" y="6"/>
                    </a:cubicBezTo>
                    <a:cubicBezTo>
                      <a:pt x="161" y="12"/>
                      <a:pt x="209" y="15"/>
                      <a:pt x="268" y="40"/>
                    </a:cubicBezTo>
                    <a:cubicBezTo>
                      <a:pt x="327" y="65"/>
                      <a:pt x="414" y="109"/>
                      <a:pt x="472" y="158"/>
                    </a:cubicBezTo>
                    <a:cubicBezTo>
                      <a:pt x="530" y="207"/>
                      <a:pt x="579" y="276"/>
                      <a:pt x="614" y="334"/>
                    </a:cubicBezTo>
                    <a:cubicBezTo>
                      <a:pt x="649" y="392"/>
                      <a:pt x="661" y="454"/>
                      <a:pt x="682" y="504"/>
                    </a:cubicBezTo>
                    <a:cubicBezTo>
                      <a:pt x="703" y="554"/>
                      <a:pt x="723" y="601"/>
                      <a:pt x="742" y="634"/>
                    </a:cubicBezTo>
                    <a:cubicBezTo>
                      <a:pt x="761" y="667"/>
                      <a:pt x="771" y="682"/>
                      <a:pt x="794" y="702"/>
                    </a:cubicBezTo>
                    <a:cubicBezTo>
                      <a:pt x="817" y="722"/>
                      <a:pt x="853" y="742"/>
                      <a:pt x="882" y="754"/>
                    </a:cubicBezTo>
                    <a:cubicBezTo>
                      <a:pt x="911" y="766"/>
                      <a:pt x="930" y="769"/>
                      <a:pt x="966" y="774"/>
                    </a:cubicBezTo>
                    <a:cubicBezTo>
                      <a:pt x="1002" y="779"/>
                      <a:pt x="1023" y="779"/>
                      <a:pt x="1100" y="782"/>
                    </a:cubicBezTo>
                    <a:cubicBezTo>
                      <a:pt x="1177" y="785"/>
                      <a:pt x="1340" y="788"/>
                      <a:pt x="1428" y="790"/>
                    </a:cubicBezTo>
                    <a:cubicBezTo>
                      <a:pt x="1516" y="792"/>
                      <a:pt x="1589" y="792"/>
                      <a:pt x="1626" y="792"/>
                    </a:cubicBezTo>
                  </a:path>
                </a:pathLst>
              </a:custGeom>
              <a:noFill/>
              <a:ln w="254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543" name="Line 15"/>
              <p:cNvSpPr>
                <a:spLocks noChangeShapeType="1"/>
              </p:cNvSpPr>
              <p:nvPr/>
            </p:nvSpPr>
            <p:spPr bwMode="auto">
              <a:xfrm>
                <a:off x="3756" y="3216"/>
                <a:ext cx="1519" cy="1"/>
              </a:xfrm>
              <a:prstGeom prst="line">
                <a:avLst/>
              </a:prstGeom>
              <a:noFill/>
              <a:ln w="254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0544" name="Text Box 16"/>
            <p:cNvSpPr txBox="1">
              <a:spLocks noChangeArrowheads="1"/>
            </p:cNvSpPr>
            <p:nvPr/>
          </p:nvSpPr>
          <p:spPr bwMode="auto">
            <a:xfrm>
              <a:off x="2340" y="2394"/>
              <a:ext cx="1245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200" b="1" dirty="0">
                  <a:solidFill>
                    <a:srgbClr val="FFFF00"/>
                  </a:solidFill>
                  <a:latin typeface="Arial" charset="0"/>
                </a:rPr>
                <a:t>Ambient seawater pH</a:t>
              </a:r>
            </a:p>
          </p:txBody>
        </p:sp>
        <p:sp>
          <p:nvSpPr>
            <p:cNvPr id="150545" name="Text Box 17"/>
            <p:cNvSpPr txBox="1">
              <a:spLocks noChangeArrowheads="1"/>
            </p:cNvSpPr>
            <p:nvPr/>
          </p:nvSpPr>
          <p:spPr bwMode="auto">
            <a:xfrm>
              <a:off x="1872" y="3312"/>
              <a:ext cx="214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1200" b="1" dirty="0">
                  <a:solidFill>
                    <a:srgbClr val="FFFF00"/>
                  </a:solidFill>
                  <a:latin typeface="Arial" charset="0"/>
                </a:rPr>
                <a:t>Step function input of desired value</a:t>
              </a:r>
            </a:p>
          </p:txBody>
        </p:sp>
        <p:sp>
          <p:nvSpPr>
            <p:cNvPr id="150546" name="Text Box 18"/>
            <p:cNvSpPr txBox="1">
              <a:spLocks noChangeArrowheads="1"/>
            </p:cNvSpPr>
            <p:nvPr/>
          </p:nvSpPr>
          <p:spPr bwMode="auto">
            <a:xfrm>
              <a:off x="2928" y="2832"/>
              <a:ext cx="1852" cy="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200" b="1" dirty="0">
                  <a:solidFill>
                    <a:srgbClr val="FFFF00"/>
                  </a:solidFill>
                  <a:latin typeface="Arial" charset="0"/>
                </a:rPr>
                <a:t>Heavily damped system to set pt</a:t>
              </a:r>
              <a:r>
                <a:rPr lang="en-US" sz="1400" b="1" dirty="0">
                  <a:solidFill>
                    <a:srgbClr val="FFFF00"/>
                  </a:solidFill>
                  <a:latin typeface="Arial" charset="0"/>
                </a:rPr>
                <a:t>. </a:t>
              </a:r>
            </a:p>
          </p:txBody>
        </p:sp>
        <p:sp>
          <p:nvSpPr>
            <p:cNvPr id="150547" name="Line 19"/>
            <p:cNvSpPr>
              <a:spLocks noChangeShapeType="1"/>
            </p:cNvSpPr>
            <p:nvPr/>
          </p:nvSpPr>
          <p:spPr bwMode="auto">
            <a:xfrm flipV="1">
              <a:off x="1898" y="3141"/>
              <a:ext cx="3327" cy="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548" name="Line 20"/>
            <p:cNvSpPr>
              <a:spLocks noChangeShapeType="1"/>
            </p:cNvSpPr>
            <p:nvPr/>
          </p:nvSpPr>
          <p:spPr bwMode="auto">
            <a:xfrm flipV="1">
              <a:off x="1905" y="3301"/>
              <a:ext cx="3327" cy="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549" name="Line 21"/>
            <p:cNvSpPr>
              <a:spLocks noChangeShapeType="1"/>
            </p:cNvSpPr>
            <p:nvPr/>
          </p:nvSpPr>
          <p:spPr bwMode="auto">
            <a:xfrm flipH="1">
              <a:off x="4944" y="2784"/>
              <a:ext cx="0" cy="33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550" name="Line 22"/>
            <p:cNvSpPr>
              <a:spLocks noChangeShapeType="1"/>
            </p:cNvSpPr>
            <p:nvPr/>
          </p:nvSpPr>
          <p:spPr bwMode="auto">
            <a:xfrm flipV="1">
              <a:off x="4944" y="3312"/>
              <a:ext cx="1" cy="14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551" name="Line 23"/>
            <p:cNvSpPr>
              <a:spLocks noChangeShapeType="1"/>
            </p:cNvSpPr>
            <p:nvPr/>
          </p:nvSpPr>
          <p:spPr bwMode="auto">
            <a:xfrm flipV="1">
              <a:off x="4080" y="2976"/>
              <a:ext cx="0" cy="24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552" name="Text Box 24"/>
            <p:cNvSpPr txBox="1">
              <a:spLocks noChangeArrowheads="1"/>
            </p:cNvSpPr>
            <p:nvPr/>
          </p:nvSpPr>
          <p:spPr bwMode="auto">
            <a:xfrm>
              <a:off x="4513" y="2512"/>
              <a:ext cx="789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1200" b="1" dirty="0">
                  <a:solidFill>
                    <a:srgbClr val="FFFF00"/>
                  </a:solidFill>
                  <a:latin typeface="Arial" charset="0"/>
                </a:rPr>
                <a:t>Desired </a:t>
              </a:r>
            </a:p>
            <a:p>
              <a:pPr algn="ctr"/>
              <a:r>
                <a:rPr lang="en-US" sz="1200" b="1" dirty="0">
                  <a:solidFill>
                    <a:srgbClr val="FFFF00"/>
                  </a:solidFill>
                  <a:latin typeface="Arial" charset="0"/>
                </a:rPr>
                <a:t>performance</a:t>
              </a:r>
            </a:p>
          </p:txBody>
        </p:sp>
      </p:grpSp>
      <p:grpSp>
        <p:nvGrpSpPr>
          <p:cNvPr id="150553" name="Group 25"/>
          <p:cNvGrpSpPr>
            <a:grpSpLocks/>
          </p:cNvGrpSpPr>
          <p:nvPr/>
        </p:nvGrpSpPr>
        <p:grpSpPr bwMode="auto">
          <a:xfrm>
            <a:off x="3319463" y="1520825"/>
            <a:ext cx="109537" cy="1365250"/>
            <a:chOff x="2091" y="958"/>
            <a:chExt cx="69" cy="860"/>
          </a:xfrm>
        </p:grpSpPr>
        <p:sp>
          <p:nvSpPr>
            <p:cNvPr id="150554" name="Rectangle 26"/>
            <p:cNvSpPr>
              <a:spLocks noChangeArrowheads="1"/>
            </p:cNvSpPr>
            <p:nvPr/>
          </p:nvSpPr>
          <p:spPr bwMode="auto">
            <a:xfrm>
              <a:off x="2091" y="958"/>
              <a:ext cx="58" cy="9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555" name="Rectangle 27"/>
            <p:cNvSpPr>
              <a:spLocks noChangeArrowheads="1"/>
            </p:cNvSpPr>
            <p:nvPr/>
          </p:nvSpPr>
          <p:spPr bwMode="auto">
            <a:xfrm>
              <a:off x="2102" y="1346"/>
              <a:ext cx="58" cy="9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556" name="Rectangle 28"/>
            <p:cNvSpPr>
              <a:spLocks noChangeArrowheads="1"/>
            </p:cNvSpPr>
            <p:nvPr/>
          </p:nvSpPr>
          <p:spPr bwMode="auto">
            <a:xfrm>
              <a:off x="2102" y="1723"/>
              <a:ext cx="58" cy="9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0557" name="Group 29"/>
          <p:cNvGrpSpPr>
            <a:grpSpLocks/>
          </p:cNvGrpSpPr>
          <p:nvPr/>
        </p:nvGrpSpPr>
        <p:grpSpPr bwMode="auto">
          <a:xfrm>
            <a:off x="3471863" y="1520825"/>
            <a:ext cx="109537" cy="1365250"/>
            <a:chOff x="2187" y="958"/>
            <a:chExt cx="69" cy="860"/>
          </a:xfrm>
        </p:grpSpPr>
        <p:sp>
          <p:nvSpPr>
            <p:cNvPr id="150558" name="Rectangle 30"/>
            <p:cNvSpPr>
              <a:spLocks noChangeArrowheads="1"/>
            </p:cNvSpPr>
            <p:nvPr/>
          </p:nvSpPr>
          <p:spPr bwMode="auto">
            <a:xfrm>
              <a:off x="2187" y="958"/>
              <a:ext cx="58" cy="9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559" name="Rectangle 31"/>
            <p:cNvSpPr>
              <a:spLocks noChangeArrowheads="1"/>
            </p:cNvSpPr>
            <p:nvPr/>
          </p:nvSpPr>
          <p:spPr bwMode="auto">
            <a:xfrm>
              <a:off x="2198" y="1346"/>
              <a:ext cx="58" cy="9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560" name="Rectangle 32"/>
            <p:cNvSpPr>
              <a:spLocks noChangeArrowheads="1"/>
            </p:cNvSpPr>
            <p:nvPr/>
          </p:nvSpPr>
          <p:spPr bwMode="auto">
            <a:xfrm>
              <a:off x="2198" y="1723"/>
              <a:ext cx="58" cy="9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0561" name="Group 33"/>
          <p:cNvGrpSpPr>
            <a:grpSpLocks/>
          </p:cNvGrpSpPr>
          <p:nvPr/>
        </p:nvGrpSpPr>
        <p:grpSpPr bwMode="auto">
          <a:xfrm>
            <a:off x="3624263" y="1520825"/>
            <a:ext cx="109537" cy="1365250"/>
            <a:chOff x="2283" y="958"/>
            <a:chExt cx="69" cy="860"/>
          </a:xfrm>
        </p:grpSpPr>
        <p:sp>
          <p:nvSpPr>
            <p:cNvPr id="150562" name="Rectangle 34"/>
            <p:cNvSpPr>
              <a:spLocks noChangeArrowheads="1"/>
            </p:cNvSpPr>
            <p:nvPr/>
          </p:nvSpPr>
          <p:spPr bwMode="auto">
            <a:xfrm>
              <a:off x="2283" y="958"/>
              <a:ext cx="58" cy="9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563" name="Rectangle 35"/>
            <p:cNvSpPr>
              <a:spLocks noChangeArrowheads="1"/>
            </p:cNvSpPr>
            <p:nvPr/>
          </p:nvSpPr>
          <p:spPr bwMode="auto">
            <a:xfrm>
              <a:off x="2294" y="1346"/>
              <a:ext cx="58" cy="9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564" name="Rectangle 36"/>
            <p:cNvSpPr>
              <a:spLocks noChangeArrowheads="1"/>
            </p:cNvSpPr>
            <p:nvPr/>
          </p:nvSpPr>
          <p:spPr bwMode="auto">
            <a:xfrm>
              <a:off x="2294" y="1723"/>
              <a:ext cx="58" cy="9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0565" name="Group 37"/>
          <p:cNvGrpSpPr>
            <a:grpSpLocks/>
          </p:cNvGrpSpPr>
          <p:nvPr/>
        </p:nvGrpSpPr>
        <p:grpSpPr bwMode="auto">
          <a:xfrm>
            <a:off x="3776663" y="1520825"/>
            <a:ext cx="109537" cy="1365250"/>
            <a:chOff x="2379" y="958"/>
            <a:chExt cx="69" cy="860"/>
          </a:xfrm>
        </p:grpSpPr>
        <p:sp>
          <p:nvSpPr>
            <p:cNvPr id="150566" name="Rectangle 38"/>
            <p:cNvSpPr>
              <a:spLocks noChangeArrowheads="1"/>
            </p:cNvSpPr>
            <p:nvPr/>
          </p:nvSpPr>
          <p:spPr bwMode="auto">
            <a:xfrm>
              <a:off x="2379" y="958"/>
              <a:ext cx="58" cy="9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567" name="Rectangle 39"/>
            <p:cNvSpPr>
              <a:spLocks noChangeArrowheads="1"/>
            </p:cNvSpPr>
            <p:nvPr/>
          </p:nvSpPr>
          <p:spPr bwMode="auto">
            <a:xfrm>
              <a:off x="2390" y="1346"/>
              <a:ext cx="58" cy="9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568" name="Rectangle 40"/>
            <p:cNvSpPr>
              <a:spLocks noChangeArrowheads="1"/>
            </p:cNvSpPr>
            <p:nvPr/>
          </p:nvSpPr>
          <p:spPr bwMode="auto">
            <a:xfrm>
              <a:off x="2390" y="1723"/>
              <a:ext cx="58" cy="9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0569" name="Group 41"/>
          <p:cNvGrpSpPr>
            <a:grpSpLocks/>
          </p:cNvGrpSpPr>
          <p:nvPr/>
        </p:nvGrpSpPr>
        <p:grpSpPr bwMode="auto">
          <a:xfrm>
            <a:off x="3929063" y="1520825"/>
            <a:ext cx="109537" cy="1365250"/>
            <a:chOff x="2475" y="958"/>
            <a:chExt cx="69" cy="860"/>
          </a:xfrm>
        </p:grpSpPr>
        <p:sp>
          <p:nvSpPr>
            <p:cNvPr id="150570" name="Rectangle 42"/>
            <p:cNvSpPr>
              <a:spLocks noChangeArrowheads="1"/>
            </p:cNvSpPr>
            <p:nvPr/>
          </p:nvSpPr>
          <p:spPr bwMode="auto">
            <a:xfrm>
              <a:off x="2475" y="958"/>
              <a:ext cx="58" cy="9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571" name="Rectangle 43"/>
            <p:cNvSpPr>
              <a:spLocks noChangeArrowheads="1"/>
            </p:cNvSpPr>
            <p:nvPr/>
          </p:nvSpPr>
          <p:spPr bwMode="auto">
            <a:xfrm>
              <a:off x="2486" y="1346"/>
              <a:ext cx="58" cy="9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572" name="Rectangle 44"/>
            <p:cNvSpPr>
              <a:spLocks noChangeArrowheads="1"/>
            </p:cNvSpPr>
            <p:nvPr/>
          </p:nvSpPr>
          <p:spPr bwMode="auto">
            <a:xfrm>
              <a:off x="2486" y="1723"/>
              <a:ext cx="58" cy="9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0573" name="Group 45"/>
          <p:cNvGrpSpPr>
            <a:grpSpLocks/>
          </p:cNvGrpSpPr>
          <p:nvPr/>
        </p:nvGrpSpPr>
        <p:grpSpPr bwMode="auto">
          <a:xfrm>
            <a:off x="7883525" y="1520825"/>
            <a:ext cx="117475" cy="1365250"/>
            <a:chOff x="4966" y="958"/>
            <a:chExt cx="74" cy="860"/>
          </a:xfrm>
        </p:grpSpPr>
        <p:sp>
          <p:nvSpPr>
            <p:cNvPr id="150574" name="Rectangle 46"/>
            <p:cNvSpPr>
              <a:spLocks noChangeArrowheads="1"/>
            </p:cNvSpPr>
            <p:nvPr/>
          </p:nvSpPr>
          <p:spPr bwMode="auto">
            <a:xfrm>
              <a:off x="4966" y="958"/>
              <a:ext cx="58" cy="9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575" name="Rectangle 47"/>
            <p:cNvSpPr>
              <a:spLocks noChangeArrowheads="1"/>
            </p:cNvSpPr>
            <p:nvPr/>
          </p:nvSpPr>
          <p:spPr bwMode="auto">
            <a:xfrm>
              <a:off x="4982" y="1346"/>
              <a:ext cx="58" cy="9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576" name="Rectangle 48"/>
            <p:cNvSpPr>
              <a:spLocks noChangeArrowheads="1"/>
            </p:cNvSpPr>
            <p:nvPr/>
          </p:nvSpPr>
          <p:spPr bwMode="auto">
            <a:xfrm>
              <a:off x="4982" y="1723"/>
              <a:ext cx="58" cy="9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0577" name="Group 49"/>
          <p:cNvGrpSpPr>
            <a:grpSpLocks/>
          </p:cNvGrpSpPr>
          <p:nvPr/>
        </p:nvGrpSpPr>
        <p:grpSpPr bwMode="auto">
          <a:xfrm>
            <a:off x="8035925" y="1520825"/>
            <a:ext cx="117475" cy="1365250"/>
            <a:chOff x="5062" y="958"/>
            <a:chExt cx="74" cy="860"/>
          </a:xfrm>
        </p:grpSpPr>
        <p:sp>
          <p:nvSpPr>
            <p:cNvPr id="150578" name="Rectangle 50"/>
            <p:cNvSpPr>
              <a:spLocks noChangeArrowheads="1"/>
            </p:cNvSpPr>
            <p:nvPr/>
          </p:nvSpPr>
          <p:spPr bwMode="auto">
            <a:xfrm>
              <a:off x="5062" y="958"/>
              <a:ext cx="58" cy="9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579" name="Rectangle 51"/>
            <p:cNvSpPr>
              <a:spLocks noChangeArrowheads="1"/>
            </p:cNvSpPr>
            <p:nvPr/>
          </p:nvSpPr>
          <p:spPr bwMode="auto">
            <a:xfrm>
              <a:off x="5078" y="1346"/>
              <a:ext cx="58" cy="9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580" name="Rectangle 52"/>
            <p:cNvSpPr>
              <a:spLocks noChangeArrowheads="1"/>
            </p:cNvSpPr>
            <p:nvPr/>
          </p:nvSpPr>
          <p:spPr bwMode="auto">
            <a:xfrm>
              <a:off x="5078" y="1723"/>
              <a:ext cx="58" cy="9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0581" name="Group 53"/>
          <p:cNvGrpSpPr>
            <a:grpSpLocks/>
          </p:cNvGrpSpPr>
          <p:nvPr/>
        </p:nvGrpSpPr>
        <p:grpSpPr bwMode="auto">
          <a:xfrm>
            <a:off x="8188325" y="1520825"/>
            <a:ext cx="117475" cy="1365250"/>
            <a:chOff x="5158" y="958"/>
            <a:chExt cx="74" cy="860"/>
          </a:xfrm>
        </p:grpSpPr>
        <p:sp>
          <p:nvSpPr>
            <p:cNvPr id="150582" name="Rectangle 54"/>
            <p:cNvSpPr>
              <a:spLocks noChangeArrowheads="1"/>
            </p:cNvSpPr>
            <p:nvPr/>
          </p:nvSpPr>
          <p:spPr bwMode="auto">
            <a:xfrm>
              <a:off x="5158" y="958"/>
              <a:ext cx="58" cy="9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583" name="Rectangle 55"/>
            <p:cNvSpPr>
              <a:spLocks noChangeArrowheads="1"/>
            </p:cNvSpPr>
            <p:nvPr/>
          </p:nvSpPr>
          <p:spPr bwMode="auto">
            <a:xfrm>
              <a:off x="5174" y="1346"/>
              <a:ext cx="58" cy="9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584" name="Rectangle 56"/>
            <p:cNvSpPr>
              <a:spLocks noChangeArrowheads="1"/>
            </p:cNvSpPr>
            <p:nvPr/>
          </p:nvSpPr>
          <p:spPr bwMode="auto">
            <a:xfrm>
              <a:off x="5174" y="1723"/>
              <a:ext cx="58" cy="9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0585" name="Group 57"/>
          <p:cNvGrpSpPr>
            <a:grpSpLocks/>
          </p:cNvGrpSpPr>
          <p:nvPr/>
        </p:nvGrpSpPr>
        <p:grpSpPr bwMode="auto">
          <a:xfrm>
            <a:off x="8340725" y="1520825"/>
            <a:ext cx="117475" cy="1365250"/>
            <a:chOff x="5254" y="958"/>
            <a:chExt cx="74" cy="860"/>
          </a:xfrm>
        </p:grpSpPr>
        <p:sp>
          <p:nvSpPr>
            <p:cNvPr id="150586" name="Rectangle 58"/>
            <p:cNvSpPr>
              <a:spLocks noChangeArrowheads="1"/>
            </p:cNvSpPr>
            <p:nvPr/>
          </p:nvSpPr>
          <p:spPr bwMode="auto">
            <a:xfrm>
              <a:off x="5254" y="958"/>
              <a:ext cx="58" cy="9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587" name="Rectangle 59"/>
            <p:cNvSpPr>
              <a:spLocks noChangeArrowheads="1"/>
            </p:cNvSpPr>
            <p:nvPr/>
          </p:nvSpPr>
          <p:spPr bwMode="auto">
            <a:xfrm>
              <a:off x="5270" y="1346"/>
              <a:ext cx="58" cy="9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588" name="Rectangle 60"/>
            <p:cNvSpPr>
              <a:spLocks noChangeArrowheads="1"/>
            </p:cNvSpPr>
            <p:nvPr/>
          </p:nvSpPr>
          <p:spPr bwMode="auto">
            <a:xfrm>
              <a:off x="5270" y="1723"/>
              <a:ext cx="58" cy="9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0589" name="Group 61"/>
          <p:cNvGrpSpPr>
            <a:grpSpLocks/>
          </p:cNvGrpSpPr>
          <p:nvPr/>
        </p:nvGrpSpPr>
        <p:grpSpPr bwMode="auto">
          <a:xfrm>
            <a:off x="2209800" y="1408113"/>
            <a:ext cx="736600" cy="1619250"/>
            <a:chOff x="1392" y="887"/>
            <a:chExt cx="464" cy="1020"/>
          </a:xfrm>
        </p:grpSpPr>
        <p:sp>
          <p:nvSpPr>
            <p:cNvPr id="150590" name="Rectangle 62"/>
            <p:cNvSpPr>
              <a:spLocks noChangeArrowheads="1"/>
            </p:cNvSpPr>
            <p:nvPr/>
          </p:nvSpPr>
          <p:spPr bwMode="auto">
            <a:xfrm>
              <a:off x="1392" y="887"/>
              <a:ext cx="461" cy="237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591" name="Text Box 63"/>
            <p:cNvSpPr txBox="1">
              <a:spLocks noChangeArrowheads="1"/>
            </p:cNvSpPr>
            <p:nvPr/>
          </p:nvSpPr>
          <p:spPr bwMode="auto">
            <a:xfrm>
              <a:off x="1410" y="909"/>
              <a:ext cx="4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800">
                  <a:solidFill>
                    <a:srgbClr val="000000"/>
                  </a:solidFill>
                  <a:latin typeface="Tahoma" charset="0"/>
                </a:rPr>
                <a:t>pH 1</a:t>
              </a:r>
            </a:p>
          </p:txBody>
        </p:sp>
        <p:sp>
          <p:nvSpPr>
            <p:cNvPr id="150592" name="Rectangle 64"/>
            <p:cNvSpPr>
              <a:spLocks noChangeArrowheads="1"/>
            </p:cNvSpPr>
            <p:nvPr/>
          </p:nvSpPr>
          <p:spPr bwMode="auto">
            <a:xfrm>
              <a:off x="1395" y="1272"/>
              <a:ext cx="461" cy="238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593" name="Text Box 65"/>
            <p:cNvSpPr txBox="1">
              <a:spLocks noChangeArrowheads="1"/>
            </p:cNvSpPr>
            <p:nvPr/>
          </p:nvSpPr>
          <p:spPr bwMode="auto">
            <a:xfrm>
              <a:off x="1410" y="1295"/>
              <a:ext cx="4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800">
                  <a:solidFill>
                    <a:srgbClr val="000000"/>
                  </a:solidFill>
                  <a:latin typeface="Tahoma" charset="0"/>
                </a:rPr>
                <a:t>pH 2</a:t>
              </a:r>
            </a:p>
          </p:txBody>
        </p:sp>
        <p:sp>
          <p:nvSpPr>
            <p:cNvPr id="150594" name="Rectangle 66"/>
            <p:cNvSpPr>
              <a:spLocks noChangeArrowheads="1"/>
            </p:cNvSpPr>
            <p:nvPr/>
          </p:nvSpPr>
          <p:spPr bwMode="auto">
            <a:xfrm>
              <a:off x="1395" y="1653"/>
              <a:ext cx="461" cy="23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595" name="Text Box 67"/>
            <p:cNvSpPr txBox="1">
              <a:spLocks noChangeArrowheads="1"/>
            </p:cNvSpPr>
            <p:nvPr/>
          </p:nvSpPr>
          <p:spPr bwMode="auto">
            <a:xfrm>
              <a:off x="1410" y="1676"/>
              <a:ext cx="4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800" dirty="0">
                  <a:solidFill>
                    <a:srgbClr val="000000"/>
                  </a:solidFill>
                  <a:latin typeface="Tahoma" charset="0"/>
                </a:rPr>
                <a:t>pH 3</a:t>
              </a:r>
            </a:p>
          </p:txBody>
        </p:sp>
      </p:grpSp>
      <p:sp>
        <p:nvSpPr>
          <p:cNvPr id="150597" name="Text Box 69"/>
          <p:cNvSpPr txBox="1">
            <a:spLocks noChangeArrowheads="1"/>
          </p:cNvSpPr>
          <p:nvPr/>
        </p:nvSpPr>
        <p:spPr bwMode="auto">
          <a:xfrm>
            <a:off x="1066800" y="1219200"/>
            <a:ext cx="1447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6&lt;pH&lt;8</a:t>
            </a:r>
          </a:p>
        </p:txBody>
      </p:sp>
      <p:sp>
        <p:nvSpPr>
          <p:cNvPr id="150599" name="Rectangle 71"/>
          <p:cNvSpPr>
            <a:spLocks noChangeArrowheads="1"/>
          </p:cNvSpPr>
          <p:nvPr/>
        </p:nvSpPr>
        <p:spPr bwMode="auto">
          <a:xfrm>
            <a:off x="600075" y="3200400"/>
            <a:ext cx="1600200" cy="384175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0600" name="Text Box 72"/>
          <p:cNvSpPr txBox="1">
            <a:spLocks noChangeArrowheads="1"/>
          </p:cNvSpPr>
          <p:nvPr/>
        </p:nvSpPr>
        <p:spPr bwMode="auto">
          <a:xfrm>
            <a:off x="909638" y="3200400"/>
            <a:ext cx="9810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solidFill>
                  <a:srgbClr val="000000"/>
                </a:solidFill>
                <a:latin typeface="Tahoma" charset="0"/>
              </a:rPr>
              <a:t>Ave pH</a:t>
            </a:r>
          </a:p>
        </p:txBody>
      </p:sp>
      <p:grpSp>
        <p:nvGrpSpPr>
          <p:cNvPr id="150601" name="Group 73"/>
          <p:cNvGrpSpPr>
            <a:grpSpLocks/>
          </p:cNvGrpSpPr>
          <p:nvPr/>
        </p:nvGrpSpPr>
        <p:grpSpPr bwMode="auto">
          <a:xfrm>
            <a:off x="1146175" y="1612900"/>
            <a:ext cx="1063625" cy="1616075"/>
            <a:chOff x="626" y="1068"/>
            <a:chExt cx="670" cy="1236"/>
          </a:xfrm>
        </p:grpSpPr>
        <p:sp>
          <p:nvSpPr>
            <p:cNvPr id="150602" name="Line 74"/>
            <p:cNvSpPr>
              <a:spLocks noChangeShapeType="1"/>
            </p:cNvSpPr>
            <p:nvPr/>
          </p:nvSpPr>
          <p:spPr bwMode="auto">
            <a:xfrm flipH="1">
              <a:off x="626" y="1068"/>
              <a:ext cx="670" cy="0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603" name="Line 75"/>
            <p:cNvSpPr>
              <a:spLocks noChangeShapeType="1"/>
            </p:cNvSpPr>
            <p:nvPr/>
          </p:nvSpPr>
          <p:spPr bwMode="auto">
            <a:xfrm>
              <a:off x="630" y="1068"/>
              <a:ext cx="0" cy="1236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0604" name="Group 76"/>
          <p:cNvGrpSpPr>
            <a:grpSpLocks/>
          </p:cNvGrpSpPr>
          <p:nvPr/>
        </p:nvGrpSpPr>
        <p:grpSpPr bwMode="auto">
          <a:xfrm>
            <a:off x="1400175" y="2206625"/>
            <a:ext cx="819150" cy="1022350"/>
            <a:chOff x="626" y="1068"/>
            <a:chExt cx="670" cy="1236"/>
          </a:xfrm>
        </p:grpSpPr>
        <p:sp>
          <p:nvSpPr>
            <p:cNvPr id="150605" name="Line 77"/>
            <p:cNvSpPr>
              <a:spLocks noChangeShapeType="1"/>
            </p:cNvSpPr>
            <p:nvPr/>
          </p:nvSpPr>
          <p:spPr bwMode="auto">
            <a:xfrm flipH="1">
              <a:off x="626" y="1068"/>
              <a:ext cx="670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606" name="Line 78"/>
            <p:cNvSpPr>
              <a:spLocks noChangeShapeType="1"/>
            </p:cNvSpPr>
            <p:nvPr/>
          </p:nvSpPr>
          <p:spPr bwMode="auto">
            <a:xfrm>
              <a:off x="630" y="1068"/>
              <a:ext cx="0" cy="123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0607" name="Group 79"/>
          <p:cNvGrpSpPr>
            <a:grpSpLocks/>
          </p:cNvGrpSpPr>
          <p:nvPr/>
        </p:nvGrpSpPr>
        <p:grpSpPr bwMode="auto">
          <a:xfrm>
            <a:off x="1638300" y="2813050"/>
            <a:ext cx="571500" cy="415925"/>
            <a:chOff x="626" y="1068"/>
            <a:chExt cx="670" cy="1236"/>
          </a:xfrm>
        </p:grpSpPr>
        <p:sp>
          <p:nvSpPr>
            <p:cNvPr id="150608" name="Line 80"/>
            <p:cNvSpPr>
              <a:spLocks noChangeShapeType="1"/>
            </p:cNvSpPr>
            <p:nvPr/>
          </p:nvSpPr>
          <p:spPr bwMode="auto">
            <a:xfrm flipH="1">
              <a:off x="626" y="1068"/>
              <a:ext cx="670" cy="0"/>
            </a:xfrm>
            <a:prstGeom prst="line">
              <a:avLst/>
            </a:prstGeom>
            <a:noFill/>
            <a:ln w="254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609" name="Line 81"/>
            <p:cNvSpPr>
              <a:spLocks noChangeShapeType="1"/>
            </p:cNvSpPr>
            <p:nvPr/>
          </p:nvSpPr>
          <p:spPr bwMode="auto">
            <a:xfrm>
              <a:off x="630" y="1068"/>
              <a:ext cx="0" cy="1236"/>
            </a:xfrm>
            <a:prstGeom prst="line">
              <a:avLst/>
            </a:prstGeom>
            <a:noFill/>
            <a:ln w="25400">
              <a:solidFill>
                <a:srgbClr val="FFFF00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0610" name="Text Box 82"/>
          <p:cNvSpPr txBox="1">
            <a:spLocks noChangeArrowheads="1"/>
          </p:cNvSpPr>
          <p:nvPr/>
        </p:nvSpPr>
        <p:spPr bwMode="auto">
          <a:xfrm>
            <a:off x="2362200" y="2971800"/>
            <a:ext cx="4114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Automated quality check or manual over-ride to exclude pH probe(s)</a:t>
            </a:r>
          </a:p>
        </p:txBody>
      </p:sp>
      <p:sp>
        <p:nvSpPr>
          <p:cNvPr id="150617" name="Rectangle 89"/>
          <p:cNvSpPr>
            <a:spLocks noChangeArrowheads="1"/>
          </p:cNvSpPr>
          <p:nvPr/>
        </p:nvSpPr>
        <p:spPr bwMode="auto">
          <a:xfrm>
            <a:off x="571500" y="6104377"/>
            <a:ext cx="1600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150619" name="Line 91"/>
          <p:cNvSpPr>
            <a:spLocks noChangeShapeType="1"/>
          </p:cNvSpPr>
          <p:nvPr/>
        </p:nvSpPr>
        <p:spPr bwMode="auto">
          <a:xfrm flipV="1">
            <a:off x="304800" y="4343400"/>
            <a:ext cx="0" cy="16002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0620" name="Text Box 92"/>
          <p:cNvSpPr txBox="1">
            <a:spLocks noChangeArrowheads="1"/>
          </p:cNvSpPr>
          <p:nvPr/>
        </p:nvSpPr>
        <p:spPr bwMode="auto">
          <a:xfrm>
            <a:off x="2746064" y="6141243"/>
            <a:ext cx="4267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Manual over-ride to set total pump rate</a:t>
            </a:r>
          </a:p>
        </p:txBody>
      </p:sp>
      <p:grpSp>
        <p:nvGrpSpPr>
          <p:cNvPr id="150621" name="Group 93"/>
          <p:cNvGrpSpPr>
            <a:grpSpLocks/>
          </p:cNvGrpSpPr>
          <p:nvPr/>
        </p:nvGrpSpPr>
        <p:grpSpPr bwMode="auto">
          <a:xfrm>
            <a:off x="2921000" y="1408113"/>
            <a:ext cx="4972050" cy="1592262"/>
            <a:chOff x="1840" y="887"/>
            <a:chExt cx="3132" cy="1003"/>
          </a:xfrm>
        </p:grpSpPr>
        <p:grpSp>
          <p:nvGrpSpPr>
            <p:cNvPr id="150622" name="Group 94"/>
            <p:cNvGrpSpPr>
              <a:grpSpLocks/>
            </p:cNvGrpSpPr>
            <p:nvPr/>
          </p:nvGrpSpPr>
          <p:grpSpPr bwMode="auto">
            <a:xfrm>
              <a:off x="2571" y="958"/>
              <a:ext cx="2373" cy="860"/>
              <a:chOff x="2571" y="958"/>
              <a:chExt cx="2373" cy="860"/>
            </a:xfrm>
          </p:grpSpPr>
          <p:sp>
            <p:nvSpPr>
              <p:cNvPr id="150623" name="Rectangle 95"/>
              <p:cNvSpPr>
                <a:spLocks noChangeArrowheads="1"/>
              </p:cNvSpPr>
              <p:nvPr/>
            </p:nvSpPr>
            <p:spPr bwMode="auto">
              <a:xfrm>
                <a:off x="3435" y="958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24" name="Rectangle 96"/>
              <p:cNvSpPr>
                <a:spLocks noChangeArrowheads="1"/>
              </p:cNvSpPr>
              <p:nvPr/>
            </p:nvSpPr>
            <p:spPr bwMode="auto">
              <a:xfrm>
                <a:off x="3531" y="958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25" name="Rectangle 97"/>
              <p:cNvSpPr>
                <a:spLocks noChangeArrowheads="1"/>
              </p:cNvSpPr>
              <p:nvPr/>
            </p:nvSpPr>
            <p:spPr bwMode="auto">
              <a:xfrm>
                <a:off x="3627" y="958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26" name="Rectangle 98"/>
              <p:cNvSpPr>
                <a:spLocks noChangeArrowheads="1"/>
              </p:cNvSpPr>
              <p:nvPr/>
            </p:nvSpPr>
            <p:spPr bwMode="auto">
              <a:xfrm>
                <a:off x="3723" y="958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27" name="Rectangle 99"/>
              <p:cNvSpPr>
                <a:spLocks noChangeArrowheads="1"/>
              </p:cNvSpPr>
              <p:nvPr/>
            </p:nvSpPr>
            <p:spPr bwMode="auto">
              <a:xfrm>
                <a:off x="3819" y="958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28" name="Rectangle 100"/>
              <p:cNvSpPr>
                <a:spLocks noChangeArrowheads="1"/>
              </p:cNvSpPr>
              <p:nvPr/>
            </p:nvSpPr>
            <p:spPr bwMode="auto">
              <a:xfrm>
                <a:off x="3915" y="958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29" name="Rectangle 101"/>
              <p:cNvSpPr>
                <a:spLocks noChangeArrowheads="1"/>
              </p:cNvSpPr>
              <p:nvPr/>
            </p:nvSpPr>
            <p:spPr bwMode="auto">
              <a:xfrm>
                <a:off x="4011" y="958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30" name="Rectangle 102"/>
              <p:cNvSpPr>
                <a:spLocks noChangeArrowheads="1"/>
              </p:cNvSpPr>
              <p:nvPr/>
            </p:nvSpPr>
            <p:spPr bwMode="auto">
              <a:xfrm>
                <a:off x="4107" y="958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31" name="Rectangle 103"/>
              <p:cNvSpPr>
                <a:spLocks noChangeArrowheads="1"/>
              </p:cNvSpPr>
              <p:nvPr/>
            </p:nvSpPr>
            <p:spPr bwMode="auto">
              <a:xfrm>
                <a:off x="4203" y="958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32" name="Rectangle 104"/>
              <p:cNvSpPr>
                <a:spLocks noChangeArrowheads="1"/>
              </p:cNvSpPr>
              <p:nvPr/>
            </p:nvSpPr>
            <p:spPr bwMode="auto">
              <a:xfrm>
                <a:off x="4299" y="958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33" name="Rectangle 105"/>
              <p:cNvSpPr>
                <a:spLocks noChangeArrowheads="1"/>
              </p:cNvSpPr>
              <p:nvPr/>
            </p:nvSpPr>
            <p:spPr bwMode="auto">
              <a:xfrm>
                <a:off x="4395" y="958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34" name="Rectangle 106"/>
              <p:cNvSpPr>
                <a:spLocks noChangeArrowheads="1"/>
              </p:cNvSpPr>
              <p:nvPr/>
            </p:nvSpPr>
            <p:spPr bwMode="auto">
              <a:xfrm>
                <a:off x="4491" y="958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35" name="Rectangle 107"/>
              <p:cNvSpPr>
                <a:spLocks noChangeArrowheads="1"/>
              </p:cNvSpPr>
              <p:nvPr/>
            </p:nvSpPr>
            <p:spPr bwMode="auto">
              <a:xfrm>
                <a:off x="4587" y="958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36" name="Rectangle 108"/>
              <p:cNvSpPr>
                <a:spLocks noChangeArrowheads="1"/>
              </p:cNvSpPr>
              <p:nvPr/>
            </p:nvSpPr>
            <p:spPr bwMode="auto">
              <a:xfrm>
                <a:off x="4683" y="958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37" name="Rectangle 109"/>
              <p:cNvSpPr>
                <a:spLocks noChangeArrowheads="1"/>
              </p:cNvSpPr>
              <p:nvPr/>
            </p:nvSpPr>
            <p:spPr bwMode="auto">
              <a:xfrm>
                <a:off x="4779" y="958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38" name="Rectangle 110"/>
              <p:cNvSpPr>
                <a:spLocks noChangeArrowheads="1"/>
              </p:cNvSpPr>
              <p:nvPr/>
            </p:nvSpPr>
            <p:spPr bwMode="auto">
              <a:xfrm>
                <a:off x="4875" y="958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39" name="Rectangle 111"/>
              <p:cNvSpPr>
                <a:spLocks noChangeArrowheads="1"/>
              </p:cNvSpPr>
              <p:nvPr/>
            </p:nvSpPr>
            <p:spPr bwMode="auto">
              <a:xfrm>
                <a:off x="3446" y="1346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40" name="Rectangle 112"/>
              <p:cNvSpPr>
                <a:spLocks noChangeArrowheads="1"/>
              </p:cNvSpPr>
              <p:nvPr/>
            </p:nvSpPr>
            <p:spPr bwMode="auto">
              <a:xfrm>
                <a:off x="3542" y="1346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41" name="Rectangle 113"/>
              <p:cNvSpPr>
                <a:spLocks noChangeArrowheads="1"/>
              </p:cNvSpPr>
              <p:nvPr/>
            </p:nvSpPr>
            <p:spPr bwMode="auto">
              <a:xfrm>
                <a:off x="3638" y="1346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42" name="Rectangle 114"/>
              <p:cNvSpPr>
                <a:spLocks noChangeArrowheads="1"/>
              </p:cNvSpPr>
              <p:nvPr/>
            </p:nvSpPr>
            <p:spPr bwMode="auto">
              <a:xfrm>
                <a:off x="3734" y="1346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43" name="Rectangle 115"/>
              <p:cNvSpPr>
                <a:spLocks noChangeArrowheads="1"/>
              </p:cNvSpPr>
              <p:nvPr/>
            </p:nvSpPr>
            <p:spPr bwMode="auto">
              <a:xfrm>
                <a:off x="3830" y="1346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44" name="Rectangle 116"/>
              <p:cNvSpPr>
                <a:spLocks noChangeArrowheads="1"/>
              </p:cNvSpPr>
              <p:nvPr/>
            </p:nvSpPr>
            <p:spPr bwMode="auto">
              <a:xfrm>
                <a:off x="3926" y="1346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45" name="Rectangle 117"/>
              <p:cNvSpPr>
                <a:spLocks noChangeArrowheads="1"/>
              </p:cNvSpPr>
              <p:nvPr/>
            </p:nvSpPr>
            <p:spPr bwMode="auto">
              <a:xfrm>
                <a:off x="4022" y="1346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46" name="Rectangle 118"/>
              <p:cNvSpPr>
                <a:spLocks noChangeArrowheads="1"/>
              </p:cNvSpPr>
              <p:nvPr/>
            </p:nvSpPr>
            <p:spPr bwMode="auto">
              <a:xfrm>
                <a:off x="4118" y="1346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47" name="Rectangle 119"/>
              <p:cNvSpPr>
                <a:spLocks noChangeArrowheads="1"/>
              </p:cNvSpPr>
              <p:nvPr/>
            </p:nvSpPr>
            <p:spPr bwMode="auto">
              <a:xfrm>
                <a:off x="4214" y="1346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48" name="Rectangle 120"/>
              <p:cNvSpPr>
                <a:spLocks noChangeArrowheads="1"/>
              </p:cNvSpPr>
              <p:nvPr/>
            </p:nvSpPr>
            <p:spPr bwMode="auto">
              <a:xfrm>
                <a:off x="4310" y="1346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49" name="Rectangle 121"/>
              <p:cNvSpPr>
                <a:spLocks noChangeArrowheads="1"/>
              </p:cNvSpPr>
              <p:nvPr/>
            </p:nvSpPr>
            <p:spPr bwMode="auto">
              <a:xfrm>
                <a:off x="4406" y="1346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50" name="Rectangle 122"/>
              <p:cNvSpPr>
                <a:spLocks noChangeArrowheads="1"/>
              </p:cNvSpPr>
              <p:nvPr/>
            </p:nvSpPr>
            <p:spPr bwMode="auto">
              <a:xfrm>
                <a:off x="4502" y="1346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51" name="Rectangle 123"/>
              <p:cNvSpPr>
                <a:spLocks noChangeArrowheads="1"/>
              </p:cNvSpPr>
              <p:nvPr/>
            </p:nvSpPr>
            <p:spPr bwMode="auto">
              <a:xfrm>
                <a:off x="4598" y="1346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52" name="Rectangle 124"/>
              <p:cNvSpPr>
                <a:spLocks noChangeArrowheads="1"/>
              </p:cNvSpPr>
              <p:nvPr/>
            </p:nvSpPr>
            <p:spPr bwMode="auto">
              <a:xfrm>
                <a:off x="4694" y="1346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53" name="Rectangle 125"/>
              <p:cNvSpPr>
                <a:spLocks noChangeArrowheads="1"/>
              </p:cNvSpPr>
              <p:nvPr/>
            </p:nvSpPr>
            <p:spPr bwMode="auto">
              <a:xfrm>
                <a:off x="4790" y="1346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54" name="Rectangle 126"/>
              <p:cNvSpPr>
                <a:spLocks noChangeArrowheads="1"/>
              </p:cNvSpPr>
              <p:nvPr/>
            </p:nvSpPr>
            <p:spPr bwMode="auto">
              <a:xfrm>
                <a:off x="4886" y="1346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50655" name="Group 127"/>
              <p:cNvGrpSpPr>
                <a:grpSpLocks/>
              </p:cNvGrpSpPr>
              <p:nvPr/>
            </p:nvGrpSpPr>
            <p:grpSpPr bwMode="auto">
              <a:xfrm>
                <a:off x="2571" y="958"/>
                <a:ext cx="69" cy="860"/>
                <a:chOff x="2571" y="958"/>
                <a:chExt cx="69" cy="860"/>
              </a:xfrm>
            </p:grpSpPr>
            <p:sp>
              <p:nvSpPr>
                <p:cNvPr id="150656" name="Rectangle 128"/>
                <p:cNvSpPr>
                  <a:spLocks noChangeArrowheads="1"/>
                </p:cNvSpPr>
                <p:nvPr/>
              </p:nvSpPr>
              <p:spPr bwMode="auto">
                <a:xfrm>
                  <a:off x="2571" y="958"/>
                  <a:ext cx="58" cy="95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0657" name="Rectangle 129"/>
                <p:cNvSpPr>
                  <a:spLocks noChangeArrowheads="1"/>
                </p:cNvSpPr>
                <p:nvPr/>
              </p:nvSpPr>
              <p:spPr bwMode="auto">
                <a:xfrm>
                  <a:off x="2582" y="1346"/>
                  <a:ext cx="58" cy="95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0658" name="Rectangle 130"/>
                <p:cNvSpPr>
                  <a:spLocks noChangeArrowheads="1"/>
                </p:cNvSpPr>
                <p:nvPr/>
              </p:nvSpPr>
              <p:spPr bwMode="auto">
                <a:xfrm>
                  <a:off x="2582" y="1723"/>
                  <a:ext cx="58" cy="95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0659" name="Group 131"/>
              <p:cNvGrpSpPr>
                <a:grpSpLocks/>
              </p:cNvGrpSpPr>
              <p:nvPr/>
            </p:nvGrpSpPr>
            <p:grpSpPr bwMode="auto">
              <a:xfrm>
                <a:off x="2667" y="958"/>
                <a:ext cx="69" cy="860"/>
                <a:chOff x="2667" y="958"/>
                <a:chExt cx="69" cy="860"/>
              </a:xfrm>
            </p:grpSpPr>
            <p:sp>
              <p:nvSpPr>
                <p:cNvPr id="150660" name="Rectangle 132"/>
                <p:cNvSpPr>
                  <a:spLocks noChangeArrowheads="1"/>
                </p:cNvSpPr>
                <p:nvPr/>
              </p:nvSpPr>
              <p:spPr bwMode="auto">
                <a:xfrm>
                  <a:off x="2667" y="958"/>
                  <a:ext cx="58" cy="95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0661" name="Rectangle 133"/>
                <p:cNvSpPr>
                  <a:spLocks noChangeArrowheads="1"/>
                </p:cNvSpPr>
                <p:nvPr/>
              </p:nvSpPr>
              <p:spPr bwMode="auto">
                <a:xfrm>
                  <a:off x="2678" y="1346"/>
                  <a:ext cx="58" cy="95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0662" name="Rectangle 134"/>
                <p:cNvSpPr>
                  <a:spLocks noChangeArrowheads="1"/>
                </p:cNvSpPr>
                <p:nvPr/>
              </p:nvSpPr>
              <p:spPr bwMode="auto">
                <a:xfrm>
                  <a:off x="2678" y="1723"/>
                  <a:ext cx="58" cy="95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0663" name="Group 135"/>
              <p:cNvGrpSpPr>
                <a:grpSpLocks/>
              </p:cNvGrpSpPr>
              <p:nvPr/>
            </p:nvGrpSpPr>
            <p:grpSpPr bwMode="auto">
              <a:xfrm>
                <a:off x="2763" y="958"/>
                <a:ext cx="69" cy="860"/>
                <a:chOff x="2763" y="958"/>
                <a:chExt cx="69" cy="860"/>
              </a:xfrm>
            </p:grpSpPr>
            <p:sp>
              <p:nvSpPr>
                <p:cNvPr id="150664" name="Rectangle 136"/>
                <p:cNvSpPr>
                  <a:spLocks noChangeArrowheads="1"/>
                </p:cNvSpPr>
                <p:nvPr/>
              </p:nvSpPr>
              <p:spPr bwMode="auto">
                <a:xfrm>
                  <a:off x="2763" y="958"/>
                  <a:ext cx="58" cy="95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0665" name="Rectangle 137"/>
                <p:cNvSpPr>
                  <a:spLocks noChangeArrowheads="1"/>
                </p:cNvSpPr>
                <p:nvPr/>
              </p:nvSpPr>
              <p:spPr bwMode="auto">
                <a:xfrm>
                  <a:off x="2774" y="1346"/>
                  <a:ext cx="58" cy="95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0666" name="Rectangle 138"/>
                <p:cNvSpPr>
                  <a:spLocks noChangeArrowheads="1"/>
                </p:cNvSpPr>
                <p:nvPr/>
              </p:nvSpPr>
              <p:spPr bwMode="auto">
                <a:xfrm>
                  <a:off x="2774" y="1723"/>
                  <a:ext cx="58" cy="95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0667" name="Group 139"/>
              <p:cNvGrpSpPr>
                <a:grpSpLocks/>
              </p:cNvGrpSpPr>
              <p:nvPr/>
            </p:nvGrpSpPr>
            <p:grpSpPr bwMode="auto">
              <a:xfrm>
                <a:off x="2859" y="958"/>
                <a:ext cx="69" cy="860"/>
                <a:chOff x="2859" y="958"/>
                <a:chExt cx="69" cy="860"/>
              </a:xfrm>
            </p:grpSpPr>
            <p:sp>
              <p:nvSpPr>
                <p:cNvPr id="150668" name="Rectangle 140"/>
                <p:cNvSpPr>
                  <a:spLocks noChangeArrowheads="1"/>
                </p:cNvSpPr>
                <p:nvPr/>
              </p:nvSpPr>
              <p:spPr bwMode="auto">
                <a:xfrm>
                  <a:off x="2859" y="958"/>
                  <a:ext cx="58" cy="95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0669" name="Rectangle 141"/>
                <p:cNvSpPr>
                  <a:spLocks noChangeArrowheads="1"/>
                </p:cNvSpPr>
                <p:nvPr/>
              </p:nvSpPr>
              <p:spPr bwMode="auto">
                <a:xfrm>
                  <a:off x="2870" y="1346"/>
                  <a:ext cx="58" cy="95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0670" name="Rectangle 142"/>
                <p:cNvSpPr>
                  <a:spLocks noChangeArrowheads="1"/>
                </p:cNvSpPr>
                <p:nvPr/>
              </p:nvSpPr>
              <p:spPr bwMode="auto">
                <a:xfrm>
                  <a:off x="2870" y="1723"/>
                  <a:ext cx="58" cy="95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0671" name="Group 143"/>
              <p:cNvGrpSpPr>
                <a:grpSpLocks/>
              </p:cNvGrpSpPr>
              <p:nvPr/>
            </p:nvGrpSpPr>
            <p:grpSpPr bwMode="auto">
              <a:xfrm>
                <a:off x="2955" y="958"/>
                <a:ext cx="69" cy="860"/>
                <a:chOff x="2955" y="958"/>
                <a:chExt cx="69" cy="860"/>
              </a:xfrm>
            </p:grpSpPr>
            <p:sp>
              <p:nvSpPr>
                <p:cNvPr id="150672" name="Rectangle 144"/>
                <p:cNvSpPr>
                  <a:spLocks noChangeArrowheads="1"/>
                </p:cNvSpPr>
                <p:nvPr/>
              </p:nvSpPr>
              <p:spPr bwMode="auto">
                <a:xfrm>
                  <a:off x="2955" y="958"/>
                  <a:ext cx="58" cy="95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0673" name="Rectangle 145"/>
                <p:cNvSpPr>
                  <a:spLocks noChangeArrowheads="1"/>
                </p:cNvSpPr>
                <p:nvPr/>
              </p:nvSpPr>
              <p:spPr bwMode="auto">
                <a:xfrm>
                  <a:off x="2966" y="1346"/>
                  <a:ext cx="58" cy="95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0674" name="Rectangle 146"/>
                <p:cNvSpPr>
                  <a:spLocks noChangeArrowheads="1"/>
                </p:cNvSpPr>
                <p:nvPr/>
              </p:nvSpPr>
              <p:spPr bwMode="auto">
                <a:xfrm>
                  <a:off x="2966" y="1723"/>
                  <a:ext cx="58" cy="95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0675" name="Group 147"/>
              <p:cNvGrpSpPr>
                <a:grpSpLocks/>
              </p:cNvGrpSpPr>
              <p:nvPr/>
            </p:nvGrpSpPr>
            <p:grpSpPr bwMode="auto">
              <a:xfrm>
                <a:off x="3051" y="958"/>
                <a:ext cx="69" cy="860"/>
                <a:chOff x="3051" y="958"/>
                <a:chExt cx="69" cy="860"/>
              </a:xfrm>
            </p:grpSpPr>
            <p:sp>
              <p:nvSpPr>
                <p:cNvPr id="150676" name="Rectangle 148"/>
                <p:cNvSpPr>
                  <a:spLocks noChangeArrowheads="1"/>
                </p:cNvSpPr>
                <p:nvPr/>
              </p:nvSpPr>
              <p:spPr bwMode="auto">
                <a:xfrm>
                  <a:off x="3051" y="958"/>
                  <a:ext cx="58" cy="95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0677" name="Rectangle 149"/>
                <p:cNvSpPr>
                  <a:spLocks noChangeArrowheads="1"/>
                </p:cNvSpPr>
                <p:nvPr/>
              </p:nvSpPr>
              <p:spPr bwMode="auto">
                <a:xfrm>
                  <a:off x="3062" y="1346"/>
                  <a:ext cx="58" cy="95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0678" name="Rectangle 150"/>
                <p:cNvSpPr>
                  <a:spLocks noChangeArrowheads="1"/>
                </p:cNvSpPr>
                <p:nvPr/>
              </p:nvSpPr>
              <p:spPr bwMode="auto">
                <a:xfrm>
                  <a:off x="3062" y="1723"/>
                  <a:ext cx="58" cy="95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0679" name="Group 151"/>
              <p:cNvGrpSpPr>
                <a:grpSpLocks/>
              </p:cNvGrpSpPr>
              <p:nvPr/>
            </p:nvGrpSpPr>
            <p:grpSpPr bwMode="auto">
              <a:xfrm>
                <a:off x="3147" y="958"/>
                <a:ext cx="69" cy="860"/>
                <a:chOff x="3147" y="958"/>
                <a:chExt cx="69" cy="860"/>
              </a:xfrm>
            </p:grpSpPr>
            <p:sp>
              <p:nvSpPr>
                <p:cNvPr id="150680" name="Rectangle 152"/>
                <p:cNvSpPr>
                  <a:spLocks noChangeArrowheads="1"/>
                </p:cNvSpPr>
                <p:nvPr/>
              </p:nvSpPr>
              <p:spPr bwMode="auto">
                <a:xfrm>
                  <a:off x="3147" y="958"/>
                  <a:ext cx="58" cy="95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0681" name="Rectangle 153"/>
                <p:cNvSpPr>
                  <a:spLocks noChangeArrowheads="1"/>
                </p:cNvSpPr>
                <p:nvPr/>
              </p:nvSpPr>
              <p:spPr bwMode="auto">
                <a:xfrm>
                  <a:off x="3158" y="1346"/>
                  <a:ext cx="58" cy="95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0682" name="Rectangle 154"/>
                <p:cNvSpPr>
                  <a:spLocks noChangeArrowheads="1"/>
                </p:cNvSpPr>
                <p:nvPr/>
              </p:nvSpPr>
              <p:spPr bwMode="auto">
                <a:xfrm>
                  <a:off x="3158" y="1723"/>
                  <a:ext cx="58" cy="95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0683" name="Group 155"/>
              <p:cNvGrpSpPr>
                <a:grpSpLocks/>
              </p:cNvGrpSpPr>
              <p:nvPr/>
            </p:nvGrpSpPr>
            <p:grpSpPr bwMode="auto">
              <a:xfrm>
                <a:off x="3243" y="958"/>
                <a:ext cx="69" cy="860"/>
                <a:chOff x="3243" y="958"/>
                <a:chExt cx="69" cy="860"/>
              </a:xfrm>
            </p:grpSpPr>
            <p:sp>
              <p:nvSpPr>
                <p:cNvPr id="150684" name="Rectangle 156"/>
                <p:cNvSpPr>
                  <a:spLocks noChangeArrowheads="1"/>
                </p:cNvSpPr>
                <p:nvPr/>
              </p:nvSpPr>
              <p:spPr bwMode="auto">
                <a:xfrm>
                  <a:off x="3243" y="958"/>
                  <a:ext cx="58" cy="95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0685" name="Rectangle 157"/>
                <p:cNvSpPr>
                  <a:spLocks noChangeArrowheads="1"/>
                </p:cNvSpPr>
                <p:nvPr/>
              </p:nvSpPr>
              <p:spPr bwMode="auto">
                <a:xfrm>
                  <a:off x="3254" y="1346"/>
                  <a:ext cx="58" cy="95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0686" name="Rectangle 158"/>
                <p:cNvSpPr>
                  <a:spLocks noChangeArrowheads="1"/>
                </p:cNvSpPr>
                <p:nvPr/>
              </p:nvSpPr>
              <p:spPr bwMode="auto">
                <a:xfrm>
                  <a:off x="3254" y="1723"/>
                  <a:ext cx="58" cy="95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0687" name="Group 159"/>
              <p:cNvGrpSpPr>
                <a:grpSpLocks/>
              </p:cNvGrpSpPr>
              <p:nvPr/>
            </p:nvGrpSpPr>
            <p:grpSpPr bwMode="auto">
              <a:xfrm>
                <a:off x="3339" y="958"/>
                <a:ext cx="69" cy="860"/>
                <a:chOff x="3339" y="958"/>
                <a:chExt cx="69" cy="860"/>
              </a:xfrm>
            </p:grpSpPr>
            <p:sp>
              <p:nvSpPr>
                <p:cNvPr id="150688" name="Rectangle 160"/>
                <p:cNvSpPr>
                  <a:spLocks noChangeArrowheads="1"/>
                </p:cNvSpPr>
                <p:nvPr/>
              </p:nvSpPr>
              <p:spPr bwMode="auto">
                <a:xfrm>
                  <a:off x="3339" y="958"/>
                  <a:ext cx="58" cy="95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0689" name="Rectangle 161"/>
                <p:cNvSpPr>
                  <a:spLocks noChangeArrowheads="1"/>
                </p:cNvSpPr>
                <p:nvPr/>
              </p:nvSpPr>
              <p:spPr bwMode="auto">
                <a:xfrm>
                  <a:off x="3350" y="1346"/>
                  <a:ext cx="58" cy="95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0690" name="Rectangle 162"/>
                <p:cNvSpPr>
                  <a:spLocks noChangeArrowheads="1"/>
                </p:cNvSpPr>
                <p:nvPr/>
              </p:nvSpPr>
              <p:spPr bwMode="auto">
                <a:xfrm>
                  <a:off x="3350" y="1723"/>
                  <a:ext cx="58" cy="95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50691" name="Rectangle 163"/>
              <p:cNvSpPr>
                <a:spLocks noChangeArrowheads="1"/>
              </p:cNvSpPr>
              <p:nvPr/>
            </p:nvSpPr>
            <p:spPr bwMode="auto">
              <a:xfrm>
                <a:off x="3446" y="1723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92" name="Rectangle 164"/>
              <p:cNvSpPr>
                <a:spLocks noChangeArrowheads="1"/>
              </p:cNvSpPr>
              <p:nvPr/>
            </p:nvSpPr>
            <p:spPr bwMode="auto">
              <a:xfrm>
                <a:off x="3542" y="1723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93" name="Rectangle 165"/>
              <p:cNvSpPr>
                <a:spLocks noChangeArrowheads="1"/>
              </p:cNvSpPr>
              <p:nvPr/>
            </p:nvSpPr>
            <p:spPr bwMode="auto">
              <a:xfrm>
                <a:off x="3638" y="1723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94" name="Rectangle 166"/>
              <p:cNvSpPr>
                <a:spLocks noChangeArrowheads="1"/>
              </p:cNvSpPr>
              <p:nvPr/>
            </p:nvSpPr>
            <p:spPr bwMode="auto">
              <a:xfrm>
                <a:off x="3734" y="1723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95" name="Rectangle 167"/>
              <p:cNvSpPr>
                <a:spLocks noChangeArrowheads="1"/>
              </p:cNvSpPr>
              <p:nvPr/>
            </p:nvSpPr>
            <p:spPr bwMode="auto">
              <a:xfrm>
                <a:off x="3830" y="1723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96" name="Rectangle 168"/>
              <p:cNvSpPr>
                <a:spLocks noChangeArrowheads="1"/>
              </p:cNvSpPr>
              <p:nvPr/>
            </p:nvSpPr>
            <p:spPr bwMode="auto">
              <a:xfrm>
                <a:off x="3926" y="1723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97" name="Rectangle 169"/>
              <p:cNvSpPr>
                <a:spLocks noChangeArrowheads="1"/>
              </p:cNvSpPr>
              <p:nvPr/>
            </p:nvSpPr>
            <p:spPr bwMode="auto">
              <a:xfrm>
                <a:off x="4022" y="1723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98" name="Rectangle 170"/>
              <p:cNvSpPr>
                <a:spLocks noChangeArrowheads="1"/>
              </p:cNvSpPr>
              <p:nvPr/>
            </p:nvSpPr>
            <p:spPr bwMode="auto">
              <a:xfrm>
                <a:off x="4118" y="1723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699" name="Rectangle 171"/>
              <p:cNvSpPr>
                <a:spLocks noChangeArrowheads="1"/>
              </p:cNvSpPr>
              <p:nvPr/>
            </p:nvSpPr>
            <p:spPr bwMode="auto">
              <a:xfrm>
                <a:off x="4214" y="1723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700" name="Rectangle 172"/>
              <p:cNvSpPr>
                <a:spLocks noChangeArrowheads="1"/>
              </p:cNvSpPr>
              <p:nvPr/>
            </p:nvSpPr>
            <p:spPr bwMode="auto">
              <a:xfrm>
                <a:off x="4310" y="1723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701" name="Rectangle 173"/>
              <p:cNvSpPr>
                <a:spLocks noChangeArrowheads="1"/>
              </p:cNvSpPr>
              <p:nvPr/>
            </p:nvSpPr>
            <p:spPr bwMode="auto">
              <a:xfrm>
                <a:off x="4406" y="1723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702" name="Rectangle 174"/>
              <p:cNvSpPr>
                <a:spLocks noChangeArrowheads="1"/>
              </p:cNvSpPr>
              <p:nvPr/>
            </p:nvSpPr>
            <p:spPr bwMode="auto">
              <a:xfrm>
                <a:off x="4502" y="1723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703" name="Rectangle 175"/>
              <p:cNvSpPr>
                <a:spLocks noChangeArrowheads="1"/>
              </p:cNvSpPr>
              <p:nvPr/>
            </p:nvSpPr>
            <p:spPr bwMode="auto">
              <a:xfrm>
                <a:off x="4598" y="1723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704" name="Rectangle 176"/>
              <p:cNvSpPr>
                <a:spLocks noChangeArrowheads="1"/>
              </p:cNvSpPr>
              <p:nvPr/>
            </p:nvSpPr>
            <p:spPr bwMode="auto">
              <a:xfrm>
                <a:off x="4694" y="1723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705" name="Rectangle 177"/>
              <p:cNvSpPr>
                <a:spLocks noChangeArrowheads="1"/>
              </p:cNvSpPr>
              <p:nvPr/>
            </p:nvSpPr>
            <p:spPr bwMode="auto">
              <a:xfrm>
                <a:off x="4790" y="1723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706" name="Rectangle 178"/>
              <p:cNvSpPr>
                <a:spLocks noChangeArrowheads="1"/>
              </p:cNvSpPr>
              <p:nvPr/>
            </p:nvSpPr>
            <p:spPr bwMode="auto">
              <a:xfrm>
                <a:off x="4886" y="1723"/>
                <a:ext cx="58" cy="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50707" name="Line 179"/>
            <p:cNvSpPr>
              <a:spLocks noChangeShapeType="1"/>
            </p:cNvSpPr>
            <p:nvPr/>
          </p:nvSpPr>
          <p:spPr bwMode="auto">
            <a:xfrm flipH="1">
              <a:off x="1840" y="1016"/>
              <a:ext cx="230" cy="0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708" name="Rectangle 180"/>
            <p:cNvSpPr>
              <a:spLocks noChangeArrowheads="1"/>
            </p:cNvSpPr>
            <p:nvPr/>
          </p:nvSpPr>
          <p:spPr bwMode="auto">
            <a:xfrm>
              <a:off x="2062" y="1272"/>
              <a:ext cx="2908" cy="238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709" name="Line 181"/>
            <p:cNvSpPr>
              <a:spLocks noChangeShapeType="1"/>
            </p:cNvSpPr>
            <p:nvPr/>
          </p:nvSpPr>
          <p:spPr bwMode="auto">
            <a:xfrm flipH="1" flipV="1">
              <a:off x="1840" y="1387"/>
              <a:ext cx="224" cy="1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710" name="Rectangle 182"/>
            <p:cNvSpPr>
              <a:spLocks noChangeArrowheads="1"/>
            </p:cNvSpPr>
            <p:nvPr/>
          </p:nvSpPr>
          <p:spPr bwMode="auto">
            <a:xfrm>
              <a:off x="2062" y="1653"/>
              <a:ext cx="2908" cy="237"/>
            </a:xfrm>
            <a:prstGeom prst="rect">
              <a:avLst/>
            </a:prstGeom>
            <a:noFill/>
            <a:ln w="25400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711" name="Line 183"/>
            <p:cNvSpPr>
              <a:spLocks noChangeShapeType="1"/>
            </p:cNvSpPr>
            <p:nvPr/>
          </p:nvSpPr>
          <p:spPr bwMode="auto">
            <a:xfrm flipH="1">
              <a:off x="1840" y="1772"/>
              <a:ext cx="230" cy="1"/>
            </a:xfrm>
            <a:prstGeom prst="line">
              <a:avLst/>
            </a:prstGeom>
            <a:noFill/>
            <a:ln w="25400">
              <a:solidFill>
                <a:srgbClr val="FFFF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712" name="Rectangle 184"/>
            <p:cNvSpPr>
              <a:spLocks noChangeArrowheads="1"/>
            </p:cNvSpPr>
            <p:nvPr/>
          </p:nvSpPr>
          <p:spPr bwMode="auto">
            <a:xfrm>
              <a:off x="2064" y="887"/>
              <a:ext cx="2908" cy="237"/>
            </a:xfrm>
            <a:prstGeom prst="rect">
              <a:avLst/>
            </a:prstGeom>
            <a:noFill/>
            <a:ln w="25400">
              <a:solidFill>
                <a:srgbClr val="00FF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150713" name="Picture 185" descr="ControlsConcep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886200"/>
            <a:ext cx="3373438" cy="197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0714" name="Line 186"/>
          <p:cNvSpPr>
            <a:spLocks noChangeShapeType="1"/>
          </p:cNvSpPr>
          <p:nvPr/>
        </p:nvSpPr>
        <p:spPr bwMode="auto">
          <a:xfrm>
            <a:off x="304800" y="6324600"/>
            <a:ext cx="3048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0716" name="Line 188"/>
          <p:cNvSpPr>
            <a:spLocks noChangeShapeType="1"/>
          </p:cNvSpPr>
          <p:nvPr/>
        </p:nvSpPr>
        <p:spPr bwMode="auto">
          <a:xfrm flipV="1">
            <a:off x="304800" y="5943600"/>
            <a:ext cx="0" cy="3810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0717" name="Line 189"/>
          <p:cNvSpPr>
            <a:spLocks noChangeShapeType="1"/>
          </p:cNvSpPr>
          <p:nvPr/>
        </p:nvSpPr>
        <p:spPr bwMode="auto">
          <a:xfrm>
            <a:off x="1371600" y="3581400"/>
            <a:ext cx="0" cy="762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0718" name="Line 190"/>
          <p:cNvSpPr>
            <a:spLocks noChangeShapeType="1"/>
          </p:cNvSpPr>
          <p:nvPr/>
        </p:nvSpPr>
        <p:spPr bwMode="auto">
          <a:xfrm>
            <a:off x="1371600" y="3657600"/>
            <a:ext cx="22098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0719" name="Line 191"/>
          <p:cNvSpPr>
            <a:spLocks noChangeShapeType="1"/>
          </p:cNvSpPr>
          <p:nvPr/>
        </p:nvSpPr>
        <p:spPr bwMode="auto">
          <a:xfrm>
            <a:off x="3581400" y="3657600"/>
            <a:ext cx="0" cy="1524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0720" name="Line 192"/>
          <p:cNvSpPr>
            <a:spLocks noChangeShapeType="1"/>
          </p:cNvSpPr>
          <p:nvPr/>
        </p:nvSpPr>
        <p:spPr bwMode="auto">
          <a:xfrm>
            <a:off x="3581400" y="3810000"/>
            <a:ext cx="0" cy="15240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0721" name="Line 193"/>
          <p:cNvSpPr>
            <a:spLocks noChangeShapeType="1"/>
          </p:cNvSpPr>
          <p:nvPr/>
        </p:nvSpPr>
        <p:spPr bwMode="auto">
          <a:xfrm flipH="1">
            <a:off x="3429000" y="5334000"/>
            <a:ext cx="1524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0722" name="Text Box 194"/>
          <p:cNvSpPr txBox="1">
            <a:spLocks noChangeArrowheads="1"/>
          </p:cNvSpPr>
          <p:nvPr/>
        </p:nvSpPr>
        <p:spPr bwMode="auto">
          <a:xfrm>
            <a:off x="7162800" y="3276600"/>
            <a:ext cx="15287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FFFF00"/>
                </a:solidFill>
              </a:rPr>
              <a:t>Boxcar Filter</a:t>
            </a:r>
          </a:p>
        </p:txBody>
      </p:sp>
      <p:sp>
        <p:nvSpPr>
          <p:cNvPr id="150723" name="Line 195"/>
          <p:cNvSpPr>
            <a:spLocks noChangeShapeType="1"/>
          </p:cNvSpPr>
          <p:nvPr/>
        </p:nvSpPr>
        <p:spPr bwMode="auto">
          <a:xfrm flipH="1" flipV="1">
            <a:off x="6858000" y="3048000"/>
            <a:ext cx="304800" cy="3810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188" name="TextBox 187"/>
          <p:cNvSpPr txBox="1"/>
          <p:nvPr/>
        </p:nvSpPr>
        <p:spPr>
          <a:xfrm>
            <a:off x="7723556" y="-7255"/>
            <a:ext cx="1331489" cy="523220"/>
          </a:xfrm>
          <a:prstGeom prst="rect">
            <a:avLst/>
          </a:prstGeom>
          <a:noFill/>
          <a:effectLst>
            <a:outerShdw blurRad="222250" dist="8509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FF00"/>
                </a:solidFill>
              </a:rPr>
              <a:t>dpFOCE</a:t>
            </a:r>
            <a:endParaRPr lang="en-US" sz="2800" dirty="0" smtClean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6135612"/>
            <a:ext cx="1710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Current Velocity</a:t>
            </a:r>
            <a:endParaRPr lang="en-US" dirty="0">
              <a:solidFill>
                <a:srgbClr val="FFFF00"/>
              </a:solidFill>
            </a:endParaRPr>
          </a:p>
        </p:txBody>
      </p:sp>
      <p:cxnSp>
        <p:nvCxnSpPr>
          <p:cNvPr id="5" name="Straight Arrow Connector 4"/>
          <p:cNvCxnSpPr>
            <a:stCxn id="150620" idx="1"/>
            <a:endCxn id="3" idx="3"/>
          </p:cNvCxnSpPr>
          <p:nvPr/>
        </p:nvCxnSpPr>
        <p:spPr>
          <a:xfrm flipH="1" flipV="1">
            <a:off x="2320325" y="6320278"/>
            <a:ext cx="425739" cy="4322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188325" y="1133485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Data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472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76805"/>
            <a:ext cx="8229600" cy="741362"/>
          </a:xfrm>
        </p:spPr>
        <p:txBody>
          <a:bodyPr/>
          <a:lstStyle/>
          <a:p>
            <a:r>
              <a:rPr lang="en-US" sz="3200" dirty="0" smtClean="0">
                <a:solidFill>
                  <a:srgbClr val="FFFF00"/>
                </a:solidFill>
              </a:rPr>
              <a:t>Initial Lessons </a:t>
            </a:r>
            <a:r>
              <a:rPr lang="en-US" sz="3200" dirty="0">
                <a:solidFill>
                  <a:srgbClr val="FFFF00"/>
                </a:solidFill>
              </a:rPr>
              <a:t>Learned</a:t>
            </a:r>
          </a:p>
        </p:txBody>
      </p:sp>
      <p:sp>
        <p:nvSpPr>
          <p:cNvPr id="440323" name="Text Box 3"/>
          <p:cNvSpPr txBox="1">
            <a:spLocks noChangeArrowheads="1"/>
          </p:cNvSpPr>
          <p:nvPr/>
        </p:nvSpPr>
        <p:spPr bwMode="auto">
          <a:xfrm>
            <a:off x="457200" y="1547017"/>
            <a:ext cx="4267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No Show Stoppers</a:t>
            </a:r>
          </a:p>
        </p:txBody>
      </p:sp>
      <p:sp>
        <p:nvSpPr>
          <p:cNvPr id="440324" name="Text Box 4"/>
          <p:cNvSpPr txBox="1">
            <a:spLocks noChangeArrowheads="1"/>
          </p:cNvSpPr>
          <p:nvPr/>
        </p:nvSpPr>
        <p:spPr bwMode="auto">
          <a:xfrm>
            <a:off x="457200" y="2277267"/>
            <a:ext cx="4267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Functions well @ 10-20 cm/s, but does not 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cope well </a:t>
            </a: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with low/no flow</a:t>
            </a:r>
          </a:p>
        </p:txBody>
      </p:sp>
      <p:sp>
        <p:nvSpPr>
          <p:cNvPr id="440325" name="Text Box 5"/>
          <p:cNvSpPr txBox="1">
            <a:spLocks noChangeArrowheads="1"/>
          </p:cNvSpPr>
          <p:nvPr/>
        </p:nvSpPr>
        <p:spPr bwMode="auto">
          <a:xfrm>
            <a:off x="457200" y="4225129"/>
            <a:ext cx="4267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charset="0"/>
              </a:rPr>
              <a:t>Large spikes on lower pH probe due to pooling of dense acid</a:t>
            </a:r>
            <a:endParaRPr lang="en-US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40326" name="Text Box 6"/>
          <p:cNvSpPr txBox="1">
            <a:spLocks noChangeArrowheads="1"/>
          </p:cNvSpPr>
          <p:nvPr/>
        </p:nvSpPr>
        <p:spPr bwMode="auto">
          <a:xfrm>
            <a:off x="457200" y="3299617"/>
            <a:ext cx="42672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charset="0"/>
              </a:rPr>
              <a:t>Current velocity measured from ROV does not match bottom currents</a:t>
            </a:r>
            <a:endParaRPr lang="en-US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40327" name="Text Box 7"/>
          <p:cNvSpPr txBox="1">
            <a:spLocks noChangeArrowheads="1"/>
          </p:cNvSpPr>
          <p:nvPr/>
        </p:nvSpPr>
        <p:spPr bwMode="auto">
          <a:xfrm>
            <a:off x="457200" y="5215729"/>
            <a:ext cx="3810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charset="0"/>
              </a:rPr>
              <a:t>Disequilibrium between added acid &amp; seawater 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40328" name="Text Box 8"/>
          <p:cNvSpPr txBox="1">
            <a:spLocks noChangeArrowheads="1"/>
          </p:cNvSpPr>
          <p:nvPr/>
        </p:nvSpPr>
        <p:spPr bwMode="auto">
          <a:xfrm>
            <a:off x="4572000" y="1547017"/>
            <a:ext cx="4267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charset="0"/>
              </a:rPr>
              <a:t></a:t>
            </a:r>
            <a:r>
              <a:rPr lang="en-US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all systems go for July field trial</a:t>
            </a:r>
          </a:p>
        </p:txBody>
      </p:sp>
      <p:sp>
        <p:nvSpPr>
          <p:cNvPr id="440329" name="Text Box 9"/>
          <p:cNvSpPr txBox="1">
            <a:spLocks noChangeArrowheads="1"/>
          </p:cNvSpPr>
          <p:nvPr/>
        </p:nvSpPr>
        <p:spPr bwMode="auto">
          <a:xfrm>
            <a:off x="4572000" y="2277267"/>
            <a:ext cx="4267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charset="0"/>
              </a:rPr>
              <a:t> optimize test time by choosing location with higher currents</a:t>
            </a:r>
            <a:endParaRPr lang="en-US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40330" name="Text Box 10"/>
          <p:cNvSpPr txBox="1">
            <a:spLocks noChangeArrowheads="1"/>
          </p:cNvSpPr>
          <p:nvPr/>
        </p:nvSpPr>
        <p:spPr bwMode="auto">
          <a:xfrm>
            <a:off x="4572000" y="4247354"/>
            <a:ext cx="4267200" cy="58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20000"/>
              </a:spcBef>
              <a:buClr>
                <a:srgbClr val="F1F103"/>
              </a:buClr>
              <a:buSzPct val="120000"/>
              <a:buFont typeface="Wingdings" charset="0"/>
              <a:buNone/>
            </a:pPr>
            <a:r>
              <a:rPr lang="en-US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charset="0"/>
              </a:rPr>
              <a:t> density match acid to seawater (reduce acid strength)</a:t>
            </a:r>
          </a:p>
        </p:txBody>
      </p:sp>
      <p:sp>
        <p:nvSpPr>
          <p:cNvPr id="440331" name="Text Box 11"/>
          <p:cNvSpPr txBox="1">
            <a:spLocks noChangeArrowheads="1"/>
          </p:cNvSpPr>
          <p:nvPr/>
        </p:nvSpPr>
        <p:spPr bwMode="auto">
          <a:xfrm>
            <a:off x="4572000" y="3299617"/>
            <a:ext cx="4267200" cy="58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20000"/>
              </a:spcBef>
              <a:buClr>
                <a:srgbClr val="F1F103"/>
              </a:buClr>
              <a:buSzPct val="120000"/>
              <a:buFont typeface="Wingdings" charset="0"/>
              <a:buNone/>
            </a:pPr>
            <a:r>
              <a:rPr lang="en-US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charset="0"/>
              </a:rPr>
              <a:t></a:t>
            </a:r>
            <a:r>
              <a:rPr lang="en-US" b="1">
                <a:solidFill>
                  <a:srgbClr val="F1F10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charset="0"/>
              </a:rPr>
              <a:t> </a:t>
            </a:r>
            <a:r>
              <a:rPr lang="en-US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charset="0"/>
              </a:rPr>
              <a:t>add current meter to FOCE frame</a:t>
            </a:r>
          </a:p>
        </p:txBody>
      </p:sp>
      <p:sp>
        <p:nvSpPr>
          <p:cNvPr id="440332" name="Text Box 12"/>
          <p:cNvSpPr txBox="1">
            <a:spLocks noChangeArrowheads="1"/>
          </p:cNvSpPr>
          <p:nvPr/>
        </p:nvSpPr>
        <p:spPr bwMode="auto">
          <a:xfrm>
            <a:off x="4572000" y="5215729"/>
            <a:ext cx="4267200" cy="58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120000"/>
              <a:buFont typeface="Wingdings" charset="0"/>
              <a:buNone/>
            </a:pPr>
            <a:r>
              <a:rPr lang="en-US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charset="0"/>
              </a:rPr>
              <a:t> quantify extent of this problem using recirculation pH loop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23556" y="-7255"/>
            <a:ext cx="1331489" cy="523220"/>
          </a:xfrm>
          <a:prstGeom prst="rect">
            <a:avLst/>
          </a:prstGeom>
          <a:noFill/>
          <a:effectLst>
            <a:outerShdw blurRad="222250" dist="8509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FF00"/>
                </a:solidFill>
              </a:rPr>
              <a:t>dpFOCE</a:t>
            </a:r>
            <a:endParaRPr lang="en-US" sz="2800" dirty="0" smtClean="0">
              <a:solidFill>
                <a:srgbClr val="FFFF00"/>
              </a:solidFill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260350" y="5869513"/>
            <a:ext cx="8229600" cy="74136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i="1" dirty="0" smtClean="0">
                <a:solidFill>
                  <a:srgbClr val="FFFF00"/>
                </a:solidFill>
              </a:rPr>
              <a:t>After finding solutions we began deep FOCE</a:t>
            </a:r>
            <a:endParaRPr lang="en-US" sz="2400" i="1" dirty="0">
              <a:solidFill>
                <a:srgbClr val="FFFF00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260350" y="1418167"/>
            <a:ext cx="2533650" cy="698500"/>
          </a:xfrm>
          <a:prstGeom prst="ellipse">
            <a:avLst/>
          </a:prstGeom>
          <a:noFill/>
          <a:ln w="28575" cmpd="sng">
            <a:solidFill>
              <a:srgbClr val="008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260350" y="2491317"/>
            <a:ext cx="3183466" cy="556683"/>
          </a:xfrm>
          <a:prstGeom prst="ellipse">
            <a:avLst/>
          </a:prstGeom>
          <a:noFill/>
          <a:ln w="28575" cmpd="sng">
            <a:solidFill>
              <a:srgbClr val="008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696882" y="3200400"/>
            <a:ext cx="3558117" cy="556683"/>
          </a:xfrm>
          <a:prstGeom prst="ellipse">
            <a:avLst/>
          </a:prstGeom>
          <a:noFill/>
          <a:ln w="28575" cmpd="sng">
            <a:solidFill>
              <a:srgbClr val="008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12750" y="5215729"/>
            <a:ext cx="1725083" cy="429421"/>
          </a:xfrm>
          <a:prstGeom prst="ellipse">
            <a:avLst/>
          </a:prstGeom>
          <a:noFill/>
          <a:ln w="28575" cmpd="sng">
            <a:solidFill>
              <a:srgbClr val="008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375150" y="4215605"/>
            <a:ext cx="2197100" cy="460111"/>
          </a:xfrm>
          <a:prstGeom prst="ellipse">
            <a:avLst/>
          </a:prstGeom>
          <a:noFill/>
          <a:ln w="28575" cmpd="sng">
            <a:solidFill>
              <a:srgbClr val="008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35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23" grpId="0" autoUpdateAnimBg="0"/>
      <p:bldP spid="440324" grpId="0" autoUpdateAnimBg="0"/>
      <p:bldP spid="440325" grpId="0" autoUpdateAnimBg="0"/>
      <p:bldP spid="440326" grpId="0" autoUpdateAnimBg="0"/>
      <p:bldP spid="440327" grpId="0" autoUpdateAnimBg="0"/>
      <p:bldP spid="440328" grpId="0" autoUpdateAnimBg="0"/>
      <p:bldP spid="440329" grpId="0" autoUpdateAnimBg="0"/>
      <p:bldP spid="440330" grpId="0" autoUpdateAnimBg="0"/>
      <p:bldP spid="440331" grpId="0" autoUpdateAnimBg="0"/>
      <p:bldP spid="440332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578" y="3676073"/>
            <a:ext cx="4371457" cy="2874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7" name="Curved Right Arrow 16"/>
          <p:cNvSpPr/>
          <p:nvPr/>
        </p:nvSpPr>
        <p:spPr>
          <a:xfrm rot="2091739" flipH="1">
            <a:off x="6645240" y="3543687"/>
            <a:ext cx="879637" cy="2321542"/>
          </a:xfrm>
          <a:prstGeom prst="curvedRightArrow">
            <a:avLst/>
          </a:prstGeom>
          <a:solidFill>
            <a:srgbClr val="0000FF"/>
          </a:solidFill>
          <a:ln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7075" name="Text Box 3"/>
          <p:cNvSpPr txBox="1">
            <a:spLocks noChangeArrowheads="1"/>
          </p:cNvSpPr>
          <p:nvPr/>
        </p:nvSpPr>
        <p:spPr bwMode="auto">
          <a:xfrm>
            <a:off x="2443578" y="336950"/>
            <a:ext cx="42568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The path to FOCE for </a:t>
            </a:r>
            <a:r>
              <a:rPr lang="en-US" sz="2800" dirty="0" smtClean="0">
                <a:solidFill>
                  <a:srgbClr val="FFFF00"/>
                </a:solidFill>
              </a:rPr>
              <a:t>MARS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387076" name="Text Box 4"/>
          <p:cNvSpPr txBox="1">
            <a:spLocks noChangeArrowheads="1"/>
          </p:cNvSpPr>
          <p:nvPr/>
        </p:nvSpPr>
        <p:spPr bwMode="auto">
          <a:xfrm>
            <a:off x="2344354" y="904258"/>
            <a:ext cx="420299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rgbClr val="FFFF00"/>
                </a:solidFill>
                <a:latin typeface="Arial" charset="0"/>
              </a:rPr>
              <a:t>A series of small scale experiments </a:t>
            </a:r>
            <a:endParaRPr lang="en-US" sz="2000" dirty="0" smtClean="0">
              <a:solidFill>
                <a:srgbClr val="FFFF00"/>
              </a:solidFill>
              <a:latin typeface="Arial" charset="0"/>
            </a:endParaRPr>
          </a:p>
          <a:p>
            <a:pPr algn="ctr"/>
            <a:r>
              <a:rPr lang="en-US" sz="2000" dirty="0" smtClean="0">
                <a:solidFill>
                  <a:srgbClr val="FFFF00"/>
                </a:solidFill>
                <a:latin typeface="Arial" charset="0"/>
              </a:rPr>
              <a:t>and </a:t>
            </a:r>
            <a:r>
              <a:rPr lang="en-US" sz="2000" dirty="0">
                <a:solidFill>
                  <a:srgbClr val="FFFF00"/>
                </a:solidFill>
                <a:latin typeface="Arial" charset="0"/>
              </a:rPr>
              <a:t>developments took place… </a:t>
            </a:r>
          </a:p>
        </p:txBody>
      </p:sp>
      <p:pic>
        <p:nvPicPr>
          <p:cNvPr id="387080" name="Picture 8" descr="foce_phstabilizationtes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247" y="1815047"/>
            <a:ext cx="3124200" cy="207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7723556" y="-7255"/>
            <a:ext cx="1331489" cy="523220"/>
          </a:xfrm>
          <a:prstGeom prst="rect">
            <a:avLst/>
          </a:prstGeom>
          <a:noFill/>
          <a:effectLst>
            <a:outerShdw blurRad="222250" dist="8509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FF00"/>
                </a:solidFill>
              </a:rPr>
              <a:t>dpFOCE</a:t>
            </a:r>
            <a:endParaRPr lang="en-US" sz="2800" dirty="0" smtClean="0">
              <a:solidFill>
                <a:srgbClr val="FFFF00"/>
              </a:solidFill>
            </a:endParaRPr>
          </a:p>
        </p:txBody>
      </p:sp>
      <p:sp>
        <p:nvSpPr>
          <p:cNvPr id="2" name="Curved Right Arrow 1"/>
          <p:cNvSpPr/>
          <p:nvPr/>
        </p:nvSpPr>
        <p:spPr>
          <a:xfrm rot="14768885" flipH="1">
            <a:off x="3577417" y="1237236"/>
            <a:ext cx="879637" cy="2321542"/>
          </a:xfrm>
          <a:prstGeom prst="curvedRightArrow">
            <a:avLst/>
          </a:prstGeom>
          <a:solidFill>
            <a:srgbClr val="0000FF"/>
          </a:solidFill>
          <a:ln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87078" name="Picture 6" descr="eFolding_fig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573" y="1827605"/>
            <a:ext cx="2278732" cy="229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1890" y="4652049"/>
            <a:ext cx="1695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Smallest In Situ FOCE to date</a:t>
            </a:r>
            <a:endParaRPr lang="en-US" dirty="0">
              <a:solidFill>
                <a:srgbClr val="FFFF00"/>
              </a:solidFill>
            </a:endParaRPr>
          </a:p>
        </p:txBody>
      </p:sp>
      <p:cxnSp>
        <p:nvCxnSpPr>
          <p:cNvPr id="6" name="Straight Arrow Connector 5"/>
          <p:cNvCxnSpPr>
            <a:stCxn id="4" idx="3"/>
          </p:cNvCxnSpPr>
          <p:nvPr/>
        </p:nvCxnSpPr>
        <p:spPr>
          <a:xfrm>
            <a:off x="2097865" y="4975215"/>
            <a:ext cx="1297440" cy="32316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83421" y="5417671"/>
            <a:ext cx="19185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Approx. 8”x 8”x 8”</a:t>
            </a:r>
          </a:p>
          <a:p>
            <a:pPr algn="ctr"/>
            <a:r>
              <a:rPr lang="en-US" dirty="0" smtClean="0">
                <a:solidFill>
                  <a:srgbClr val="FFFF00"/>
                </a:solidFill>
              </a:rPr>
              <a:t>Control Volume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183421" y="4625965"/>
            <a:ext cx="2012108" cy="698500"/>
          </a:xfrm>
          <a:prstGeom prst="ellipse">
            <a:avLst/>
          </a:prstGeom>
          <a:noFill/>
          <a:ln w="28575" cmpd="sng">
            <a:solidFill>
              <a:srgbClr val="008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7423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FOCE_ChamberLi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646" y="3795593"/>
            <a:ext cx="2714886" cy="1941556"/>
          </a:xfrm>
          <a:prstGeom prst="rect">
            <a:avLst/>
          </a:prstGeom>
          <a:effectLst>
            <a:outerShdw blurRad="190500" dist="1905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3" descr="plot_pH1_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02" y="3588666"/>
            <a:ext cx="3250915" cy="2299149"/>
          </a:xfrm>
          <a:prstGeom prst="rect">
            <a:avLst/>
          </a:prstGeom>
          <a:noFill/>
          <a:ln>
            <a:noFill/>
          </a:ln>
          <a:effectLst>
            <a:outerShdw blurRad="177800" dist="165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723556" y="-7255"/>
            <a:ext cx="1331489" cy="523220"/>
          </a:xfrm>
          <a:prstGeom prst="rect">
            <a:avLst/>
          </a:prstGeom>
          <a:noFill/>
          <a:effectLst>
            <a:outerShdw blurRad="222250" dist="8509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FF00"/>
                </a:solidFill>
              </a:rPr>
              <a:t>dpFOCE</a:t>
            </a:r>
            <a:endParaRPr lang="en-US" sz="2800" dirty="0" smtClean="0">
              <a:solidFill>
                <a:srgbClr val="FFFF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64113" y="424233"/>
            <a:ext cx="656136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</a:rPr>
              <a:t>Deployed for long term testing – 10 months</a:t>
            </a:r>
          </a:p>
          <a:p>
            <a:pPr algn="ctr"/>
            <a:r>
              <a:rPr lang="en-US" sz="2800" dirty="0" smtClean="0">
                <a:solidFill>
                  <a:srgbClr val="FFFF00"/>
                </a:solidFill>
              </a:rPr>
              <a:t>CO</a:t>
            </a:r>
            <a:r>
              <a:rPr lang="en-US" sz="2800" baseline="-25000" dirty="0" smtClean="0">
                <a:solidFill>
                  <a:srgbClr val="FFFF00"/>
                </a:solidFill>
              </a:rPr>
              <a:t>2</a:t>
            </a:r>
            <a:r>
              <a:rPr lang="en-US" sz="2800" dirty="0" smtClean="0">
                <a:solidFill>
                  <a:srgbClr val="FFFF00"/>
                </a:solidFill>
              </a:rPr>
              <a:t> chemistry experiments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49174" y="6055503"/>
            <a:ext cx="5250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Proved out long term in situ ops and digital pH probes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18" name="Picture 6" descr="plot_pH1_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995" y="3600970"/>
            <a:ext cx="3233517" cy="2286845"/>
          </a:xfrm>
          <a:prstGeom prst="rect">
            <a:avLst/>
          </a:prstGeom>
          <a:noFill/>
          <a:ln>
            <a:noFill/>
          </a:ln>
          <a:effectLst>
            <a:outerShdw blurRad="177800" dist="165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FOCE_deployCtrChambe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802" y="1495899"/>
            <a:ext cx="4221687" cy="2169478"/>
          </a:xfrm>
          <a:prstGeom prst="rect">
            <a:avLst/>
          </a:prstGeom>
          <a:effectLst>
            <a:outerShdw blurRad="180975" dist="1905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 descr="CO2 box landed next to FOCE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886" y="1495899"/>
            <a:ext cx="3319488" cy="2240654"/>
          </a:xfrm>
          <a:prstGeom prst="rect">
            <a:avLst/>
          </a:prstGeom>
          <a:effectLst>
            <a:outerShdw blurRad="177800" dist="1778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TextBox 18"/>
          <p:cNvSpPr txBox="1"/>
          <p:nvPr/>
        </p:nvSpPr>
        <p:spPr>
          <a:xfrm>
            <a:off x="2781300" y="6381234"/>
            <a:ext cx="3664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pH Mean (error) = 0.00067    0.00095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06724" y="6324084"/>
            <a:ext cx="255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+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44798" y="6424835"/>
            <a:ext cx="217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-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383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451" name="Picture 3" descr="FOCE_InSituCtrSec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00200"/>
            <a:ext cx="7327900" cy="4122738"/>
          </a:xfrm>
          <a:prstGeom prst="rect">
            <a:avLst/>
          </a:prstGeom>
          <a:noFill/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2454" name="Text Box 6"/>
          <p:cNvSpPr txBox="1">
            <a:spLocks noChangeArrowheads="1"/>
          </p:cNvSpPr>
          <p:nvPr/>
        </p:nvSpPr>
        <p:spPr bwMode="auto">
          <a:xfrm>
            <a:off x="914400" y="5867400"/>
            <a:ext cx="76200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rgbClr val="FFFF00"/>
                </a:solidFill>
              </a:rPr>
              <a:t>Time lapse video used to observe urchin motions and feeding behaviors in elevated CO2 compared with a control section located 20 meters away </a:t>
            </a:r>
          </a:p>
        </p:txBody>
      </p:sp>
      <p:sp>
        <p:nvSpPr>
          <p:cNvPr id="80900" name="TextBox 2"/>
          <p:cNvSpPr txBox="1">
            <a:spLocks noChangeArrowheads="1"/>
          </p:cNvSpPr>
          <p:nvPr/>
        </p:nvSpPr>
        <p:spPr bwMode="auto">
          <a:xfrm>
            <a:off x="1348847" y="819150"/>
            <a:ext cx="7162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800" dirty="0">
                <a:solidFill>
                  <a:srgbClr val="FFFF00"/>
                </a:solidFill>
                <a:latin typeface="Arial" charset="0"/>
                <a:cs typeface="Arial" charset="0"/>
              </a:rPr>
              <a:t>First long duration deep biology experiments just completed </a:t>
            </a:r>
          </a:p>
          <a:p>
            <a:pPr algn="ctr"/>
            <a:r>
              <a:rPr lang="en-US" sz="1800" dirty="0">
                <a:solidFill>
                  <a:srgbClr val="FFFF00"/>
                </a:solidFill>
                <a:latin typeface="Arial" charset="0"/>
                <a:cs typeface="Arial" charset="0"/>
              </a:rPr>
              <a:t>– 10/23/2011 using sea urchins  </a:t>
            </a:r>
          </a:p>
        </p:txBody>
      </p:sp>
      <p:pic>
        <p:nvPicPr>
          <p:cNvPr id="80901" name="Picture 3" descr="sea-urchin-600w-scill-0554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275" y="1465263"/>
            <a:ext cx="13335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>
            <a:off x="5218113" y="2074863"/>
            <a:ext cx="919162" cy="17176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723556" y="-7255"/>
            <a:ext cx="1331489" cy="523220"/>
          </a:xfrm>
          <a:prstGeom prst="rect">
            <a:avLst/>
          </a:prstGeom>
          <a:noFill/>
          <a:effectLst>
            <a:outerShdw blurRad="222250" dist="8509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FF00"/>
                </a:solidFill>
              </a:rPr>
              <a:t>dpFOCE</a:t>
            </a:r>
            <a:endParaRPr lang="en-US" sz="2800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052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</TotalTime>
  <Words>793</Words>
  <Application>Microsoft Macintosh PowerPoint</Application>
  <PresentationFormat>On-screen Show (4:3)</PresentationFormat>
  <Paragraphs>158</Paragraphs>
  <Slides>8</Slides>
  <Notes>5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Supporting Work</vt:lpstr>
      <vt:lpstr>Zeebe &amp; Wolf-Gladrow Model (2001)</vt:lpstr>
      <vt:lpstr>FOCE Prototype: Controls Concept</vt:lpstr>
      <vt:lpstr>Initial Lessons Learned</vt:lpstr>
      <vt:lpstr>PowerPoint Presentation</vt:lpstr>
      <vt:lpstr>PowerPoint Presentation</vt:lpstr>
      <vt:lpstr>PowerPoint Presentation</vt:lpstr>
    </vt:vector>
  </TitlesOfParts>
  <Company>TLR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Kirkwood</dc:creator>
  <cp:lastModifiedBy>Bill Kirkwood</cp:lastModifiedBy>
  <cp:revision>119</cp:revision>
  <dcterms:created xsi:type="dcterms:W3CDTF">2010-05-26T01:05:59Z</dcterms:created>
  <dcterms:modified xsi:type="dcterms:W3CDTF">2013-01-16T21:37:07Z</dcterms:modified>
</cp:coreProperties>
</file>