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56" d="100"/>
          <a:sy n="156" d="100"/>
        </p:scale>
        <p:origin x="-75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FD635A-10F0-B44E-949E-0BBD51D6459D}" type="datetimeFigureOut">
              <a:rPr lang="en-US" smtClean="0"/>
              <a:t>5/3/18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1C8133-3AB8-A34B-B4ED-07E85BBED79C}" type="slidenum">
              <a:rPr lang="en-US" smtClean="0"/>
              <a:t>‹#›</a:t>
            </a:fld>
            <a:endParaRPr lang="en-US"/>
          </a:p>
        </p:txBody>
      </p:sp>
    </p:spTree>
    <p:extLst>
      <p:ext uri="{BB962C8B-B14F-4D97-AF65-F5344CB8AC3E}">
        <p14:creationId xmlns:p14="http://schemas.microsoft.com/office/powerpoint/2010/main" val="2474186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FD635A-10F0-B44E-949E-0BBD51D6459D}" type="datetimeFigureOut">
              <a:rPr lang="en-US" smtClean="0"/>
              <a:t>5/3/18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1C8133-3AB8-A34B-B4ED-07E85BBED79C}" type="slidenum">
              <a:rPr lang="en-US" smtClean="0"/>
              <a:t>‹#›</a:t>
            </a:fld>
            <a:endParaRPr lang="en-US"/>
          </a:p>
        </p:txBody>
      </p:sp>
    </p:spTree>
    <p:extLst>
      <p:ext uri="{BB962C8B-B14F-4D97-AF65-F5344CB8AC3E}">
        <p14:creationId xmlns:p14="http://schemas.microsoft.com/office/powerpoint/2010/main" val="3398656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FD635A-10F0-B44E-949E-0BBD51D6459D}" type="datetimeFigureOut">
              <a:rPr lang="en-US" smtClean="0"/>
              <a:t>5/3/18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1C8133-3AB8-A34B-B4ED-07E85BBED79C}" type="slidenum">
              <a:rPr lang="en-US" smtClean="0"/>
              <a:t>‹#›</a:t>
            </a:fld>
            <a:endParaRPr lang="en-US"/>
          </a:p>
        </p:txBody>
      </p:sp>
    </p:spTree>
    <p:extLst>
      <p:ext uri="{BB962C8B-B14F-4D97-AF65-F5344CB8AC3E}">
        <p14:creationId xmlns:p14="http://schemas.microsoft.com/office/powerpoint/2010/main" val="3973073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FD635A-10F0-B44E-949E-0BBD51D6459D}" type="datetimeFigureOut">
              <a:rPr lang="en-US" smtClean="0"/>
              <a:t>5/3/18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1C8133-3AB8-A34B-B4ED-07E85BBED79C}" type="slidenum">
              <a:rPr lang="en-US" smtClean="0"/>
              <a:t>‹#›</a:t>
            </a:fld>
            <a:endParaRPr lang="en-US"/>
          </a:p>
        </p:txBody>
      </p:sp>
    </p:spTree>
    <p:extLst>
      <p:ext uri="{BB962C8B-B14F-4D97-AF65-F5344CB8AC3E}">
        <p14:creationId xmlns:p14="http://schemas.microsoft.com/office/powerpoint/2010/main" val="3073583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FD635A-10F0-B44E-949E-0BBD51D6459D}" type="datetimeFigureOut">
              <a:rPr lang="en-US" smtClean="0"/>
              <a:t>5/3/18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1C8133-3AB8-A34B-B4ED-07E85BBED79C}" type="slidenum">
              <a:rPr lang="en-US" smtClean="0"/>
              <a:t>‹#›</a:t>
            </a:fld>
            <a:endParaRPr lang="en-US"/>
          </a:p>
        </p:txBody>
      </p:sp>
    </p:spTree>
    <p:extLst>
      <p:ext uri="{BB962C8B-B14F-4D97-AF65-F5344CB8AC3E}">
        <p14:creationId xmlns:p14="http://schemas.microsoft.com/office/powerpoint/2010/main" val="1247926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FD635A-10F0-B44E-949E-0BBD51D6459D}" type="datetimeFigureOut">
              <a:rPr lang="en-US" smtClean="0"/>
              <a:t>5/3/18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1C8133-3AB8-A34B-B4ED-07E85BBED79C}" type="slidenum">
              <a:rPr lang="en-US" smtClean="0"/>
              <a:t>‹#›</a:t>
            </a:fld>
            <a:endParaRPr lang="en-US"/>
          </a:p>
        </p:txBody>
      </p:sp>
    </p:spTree>
    <p:extLst>
      <p:ext uri="{BB962C8B-B14F-4D97-AF65-F5344CB8AC3E}">
        <p14:creationId xmlns:p14="http://schemas.microsoft.com/office/powerpoint/2010/main" val="252806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FD635A-10F0-B44E-949E-0BBD51D6459D}" type="datetimeFigureOut">
              <a:rPr lang="en-US" smtClean="0"/>
              <a:t>5/3/18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1C8133-3AB8-A34B-B4ED-07E85BBED79C}" type="slidenum">
              <a:rPr lang="en-US" smtClean="0"/>
              <a:t>‹#›</a:t>
            </a:fld>
            <a:endParaRPr lang="en-US"/>
          </a:p>
        </p:txBody>
      </p:sp>
    </p:spTree>
    <p:extLst>
      <p:ext uri="{BB962C8B-B14F-4D97-AF65-F5344CB8AC3E}">
        <p14:creationId xmlns:p14="http://schemas.microsoft.com/office/powerpoint/2010/main" val="4059022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FD635A-10F0-B44E-949E-0BBD51D6459D}" type="datetimeFigureOut">
              <a:rPr lang="en-US" smtClean="0"/>
              <a:t>5/3/18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1C8133-3AB8-A34B-B4ED-07E85BBED79C}" type="slidenum">
              <a:rPr lang="en-US" smtClean="0"/>
              <a:t>‹#›</a:t>
            </a:fld>
            <a:endParaRPr lang="en-US"/>
          </a:p>
        </p:txBody>
      </p:sp>
    </p:spTree>
    <p:extLst>
      <p:ext uri="{BB962C8B-B14F-4D97-AF65-F5344CB8AC3E}">
        <p14:creationId xmlns:p14="http://schemas.microsoft.com/office/powerpoint/2010/main" val="3488537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FD635A-10F0-B44E-949E-0BBD51D6459D}" type="datetimeFigureOut">
              <a:rPr lang="en-US" smtClean="0"/>
              <a:t>5/3/18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1C8133-3AB8-A34B-B4ED-07E85BBED79C}" type="slidenum">
              <a:rPr lang="en-US" smtClean="0"/>
              <a:t>‹#›</a:t>
            </a:fld>
            <a:endParaRPr lang="en-US"/>
          </a:p>
        </p:txBody>
      </p:sp>
    </p:spTree>
    <p:extLst>
      <p:ext uri="{BB962C8B-B14F-4D97-AF65-F5344CB8AC3E}">
        <p14:creationId xmlns:p14="http://schemas.microsoft.com/office/powerpoint/2010/main" val="4200176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FD635A-10F0-B44E-949E-0BBD51D6459D}" type="datetimeFigureOut">
              <a:rPr lang="en-US" smtClean="0"/>
              <a:t>5/3/18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1C8133-3AB8-A34B-B4ED-07E85BBED79C}" type="slidenum">
              <a:rPr lang="en-US" smtClean="0"/>
              <a:t>‹#›</a:t>
            </a:fld>
            <a:endParaRPr lang="en-US"/>
          </a:p>
        </p:txBody>
      </p:sp>
    </p:spTree>
    <p:extLst>
      <p:ext uri="{BB962C8B-B14F-4D97-AF65-F5344CB8AC3E}">
        <p14:creationId xmlns:p14="http://schemas.microsoft.com/office/powerpoint/2010/main" val="1696605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FD635A-10F0-B44E-949E-0BBD51D6459D}" type="datetimeFigureOut">
              <a:rPr lang="en-US" smtClean="0"/>
              <a:t>5/3/18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1C8133-3AB8-A34B-B4ED-07E85BBED79C}" type="slidenum">
              <a:rPr lang="en-US" smtClean="0"/>
              <a:t>‹#›</a:t>
            </a:fld>
            <a:endParaRPr lang="en-US"/>
          </a:p>
        </p:txBody>
      </p:sp>
    </p:spTree>
    <p:extLst>
      <p:ext uri="{BB962C8B-B14F-4D97-AF65-F5344CB8AC3E}">
        <p14:creationId xmlns:p14="http://schemas.microsoft.com/office/powerpoint/2010/main" val="392048118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FD635A-10F0-B44E-949E-0BBD51D6459D}" type="datetimeFigureOut">
              <a:rPr lang="en-US" smtClean="0"/>
              <a:t>5/3/18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1C8133-3AB8-A34B-B4ED-07E85BBED79C}" type="slidenum">
              <a:rPr lang="en-US" smtClean="0"/>
              <a:t>‹#›</a:t>
            </a:fld>
            <a:endParaRPr lang="en-US"/>
          </a:p>
        </p:txBody>
      </p:sp>
    </p:spTree>
    <p:extLst>
      <p:ext uri="{BB962C8B-B14F-4D97-AF65-F5344CB8AC3E}">
        <p14:creationId xmlns:p14="http://schemas.microsoft.com/office/powerpoint/2010/main" val="21649697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jpg"/><Relationship Id="rId9"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Picture 122" descr="gradientp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1083" y="3514744"/>
            <a:ext cx="4308684" cy="1421839"/>
          </a:xfrm>
          <a:prstGeom prst="rect">
            <a:avLst/>
          </a:prstGeom>
        </p:spPr>
      </p:pic>
      <p:pic>
        <p:nvPicPr>
          <p:cNvPr id="93" name="Picture 92" descr="eRgSz.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286401" y="4497150"/>
            <a:ext cx="524295" cy="489995"/>
          </a:xfrm>
          <a:prstGeom prst="rect">
            <a:avLst/>
          </a:prstGeom>
        </p:spPr>
      </p:pic>
      <p:cxnSp>
        <p:nvCxnSpPr>
          <p:cNvPr id="94" name="Straight Connector 93"/>
          <p:cNvCxnSpPr>
            <a:endCxn id="86" idx="0"/>
          </p:cNvCxnSpPr>
          <p:nvPr/>
        </p:nvCxnSpPr>
        <p:spPr>
          <a:xfrm>
            <a:off x="2539886" y="4884760"/>
            <a:ext cx="0" cy="40605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88" name="Picture 87" descr="2000px-Symbol_Pressure_control_valve_(adjustable).sv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7245" y="2094283"/>
            <a:ext cx="734694" cy="807061"/>
          </a:xfrm>
          <a:prstGeom prst="rect">
            <a:avLst/>
          </a:prstGeom>
        </p:spPr>
      </p:pic>
      <p:pic>
        <p:nvPicPr>
          <p:cNvPr id="89" name="Picture 88" descr="2000px-Symbol_Check_valve.svg.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3056" y="1948897"/>
            <a:ext cx="693991" cy="420212"/>
          </a:xfrm>
          <a:prstGeom prst="rect">
            <a:avLst/>
          </a:prstGeom>
        </p:spPr>
      </p:pic>
      <p:cxnSp>
        <p:nvCxnSpPr>
          <p:cNvPr id="90" name="Straight Connector 89"/>
          <p:cNvCxnSpPr/>
          <p:nvPr/>
        </p:nvCxnSpPr>
        <p:spPr>
          <a:xfrm flipH="1" flipV="1">
            <a:off x="6221264" y="2155153"/>
            <a:ext cx="500651" cy="385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86" name="Picture 85" descr="index.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62580" y="5290818"/>
            <a:ext cx="554612" cy="554612"/>
          </a:xfrm>
          <a:prstGeom prst="rect">
            <a:avLst/>
          </a:prstGeom>
        </p:spPr>
      </p:pic>
      <p:pic>
        <p:nvPicPr>
          <p:cNvPr id="85" name="Picture 84" descr="2000px-Symbol_Check_valve_(spring-tensioned).svg.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85174" y="4358082"/>
            <a:ext cx="1382274" cy="646213"/>
          </a:xfrm>
          <a:prstGeom prst="rect">
            <a:avLst/>
          </a:prstGeom>
        </p:spPr>
      </p:pic>
      <p:cxnSp>
        <p:nvCxnSpPr>
          <p:cNvPr id="77" name="Straight Connector 76"/>
          <p:cNvCxnSpPr/>
          <p:nvPr/>
        </p:nvCxnSpPr>
        <p:spPr>
          <a:xfrm flipH="1">
            <a:off x="1465319" y="2426098"/>
            <a:ext cx="100130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flipV="1">
            <a:off x="2368933" y="1856209"/>
            <a:ext cx="4330833" cy="24424"/>
          </a:xfrm>
          <a:prstGeom prst="line">
            <a:avLst/>
          </a:prstGeom>
          <a:ln>
            <a:solidFill>
              <a:srgbClr val="0000FF"/>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2391082" y="1880633"/>
            <a:ext cx="0" cy="2181859"/>
          </a:xfrm>
          <a:prstGeom prst="line">
            <a:avLst/>
          </a:prstGeom>
          <a:ln>
            <a:solidFill>
              <a:srgbClr val="0000FF"/>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6699766" y="1856209"/>
            <a:ext cx="0" cy="3020410"/>
          </a:xfrm>
          <a:prstGeom prst="line">
            <a:avLst/>
          </a:prstGeom>
          <a:ln>
            <a:solidFill>
              <a:srgbClr val="0000FF"/>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2368933" y="4060208"/>
            <a:ext cx="4330833" cy="816411"/>
          </a:xfrm>
          <a:prstGeom prst="line">
            <a:avLst/>
          </a:prstGeom>
          <a:ln>
            <a:solidFill>
              <a:srgbClr val="0000FF"/>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2391082" y="3522885"/>
            <a:ext cx="4330833" cy="24424"/>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4689022" y="3547309"/>
            <a:ext cx="545424" cy="946672"/>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4961734" y="3547309"/>
            <a:ext cx="545424" cy="1011801"/>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V="1">
            <a:off x="5234446" y="3531028"/>
            <a:ext cx="573916" cy="1028082"/>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5429822" y="3547309"/>
            <a:ext cx="651252" cy="1109496"/>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5706605" y="3522885"/>
            <a:ext cx="705963" cy="1207191"/>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V="1">
            <a:off x="5951842" y="3531028"/>
            <a:ext cx="700097" cy="1199048"/>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V="1">
            <a:off x="3117874" y="3555452"/>
            <a:ext cx="412900" cy="629159"/>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V="1">
            <a:off x="3386516" y="3555453"/>
            <a:ext cx="416970" cy="694289"/>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3622595" y="3539171"/>
            <a:ext cx="482095" cy="808266"/>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V="1">
            <a:off x="3907518" y="3555452"/>
            <a:ext cx="469884" cy="791985"/>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V="1">
            <a:off x="4200582" y="3531029"/>
            <a:ext cx="508314" cy="873397"/>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V="1">
            <a:off x="4452943" y="3539173"/>
            <a:ext cx="543151" cy="954808"/>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flipV="1">
            <a:off x="2368933" y="3531027"/>
            <a:ext cx="292588" cy="458194"/>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flipV="1">
            <a:off x="2588731" y="3514744"/>
            <a:ext cx="373994" cy="580313"/>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flipV="1">
            <a:off x="2865513" y="3531026"/>
            <a:ext cx="369924" cy="596596"/>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flipV="1">
            <a:off x="6284592" y="4060208"/>
            <a:ext cx="415174" cy="759422"/>
          </a:xfrm>
          <a:prstGeom prst="line">
            <a:avLst/>
          </a:prstGeom>
          <a:effectLst/>
        </p:spPr>
        <p:style>
          <a:lnRef idx="2">
            <a:schemeClr val="accent1"/>
          </a:lnRef>
          <a:fillRef idx="0">
            <a:schemeClr val="accent1"/>
          </a:fillRef>
          <a:effectRef idx="1">
            <a:schemeClr val="accent1"/>
          </a:effectRef>
          <a:fontRef idx="minor">
            <a:schemeClr val="tx1"/>
          </a:fontRef>
        </p:style>
      </p:cxnSp>
      <p:pic>
        <p:nvPicPr>
          <p:cNvPr id="72" name="Picture 71" descr="Relief_Symbol_ANSI.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66621" y="1954624"/>
            <a:ext cx="1155974" cy="946720"/>
          </a:xfrm>
          <a:prstGeom prst="rect">
            <a:avLst/>
          </a:prstGeom>
        </p:spPr>
      </p:pic>
      <p:sp>
        <p:nvSpPr>
          <p:cNvPr id="73" name="Rectangle 72"/>
          <p:cNvSpPr/>
          <p:nvPr/>
        </p:nvSpPr>
        <p:spPr>
          <a:xfrm>
            <a:off x="2391082" y="1880633"/>
            <a:ext cx="4308684" cy="1634111"/>
          </a:xfrm>
          <a:prstGeom prst="rect">
            <a:avLst/>
          </a:prstGeom>
          <a:solidFill>
            <a:srgbClr val="CCFFCC">
              <a:alpha val="3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CO</a:t>
            </a:r>
            <a:r>
              <a:rPr lang="en-US" baseline="-25000" dirty="0" smtClean="0">
                <a:solidFill>
                  <a:schemeClr val="tx1"/>
                </a:solidFill>
              </a:rPr>
              <a:t>2</a:t>
            </a:r>
            <a:endParaRPr lang="en-US" baseline="-25000" dirty="0">
              <a:solidFill>
                <a:schemeClr val="tx1"/>
              </a:solidFill>
            </a:endParaRPr>
          </a:p>
        </p:txBody>
      </p:sp>
      <p:pic>
        <p:nvPicPr>
          <p:cNvPr id="75" name="Picture 74" descr="93058.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2160" y="2611919"/>
            <a:ext cx="2080768" cy="2080768"/>
          </a:xfrm>
          <a:prstGeom prst="rect">
            <a:avLst/>
          </a:prstGeom>
        </p:spPr>
      </p:pic>
      <p:cxnSp>
        <p:nvCxnSpPr>
          <p:cNvPr id="80" name="Straight Connector 79"/>
          <p:cNvCxnSpPr/>
          <p:nvPr/>
        </p:nvCxnSpPr>
        <p:spPr>
          <a:xfrm>
            <a:off x="1465319" y="2426098"/>
            <a:ext cx="0" cy="47524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3" name="Rectangle 82"/>
          <p:cNvSpPr/>
          <p:nvPr/>
        </p:nvSpPr>
        <p:spPr>
          <a:xfrm>
            <a:off x="2425917" y="2369109"/>
            <a:ext cx="113969" cy="113978"/>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7" name="TextBox 96"/>
          <p:cNvSpPr txBox="1"/>
          <p:nvPr/>
        </p:nvSpPr>
        <p:spPr>
          <a:xfrm>
            <a:off x="1932934" y="5864154"/>
            <a:ext cx="1184940" cy="369332"/>
          </a:xfrm>
          <a:prstGeom prst="rect">
            <a:avLst/>
          </a:prstGeom>
          <a:noFill/>
        </p:spPr>
        <p:txBody>
          <a:bodyPr wrap="none" rtlCol="0">
            <a:spAutoFit/>
          </a:bodyPr>
          <a:lstStyle/>
          <a:p>
            <a:r>
              <a:rPr lang="en-US" dirty="0" smtClean="0"/>
              <a:t>H</a:t>
            </a:r>
            <a:r>
              <a:rPr lang="en-US" baseline="-25000" dirty="0" smtClean="0"/>
              <a:t>2</a:t>
            </a:r>
            <a:r>
              <a:rPr lang="en-US" dirty="0" smtClean="0"/>
              <a:t>O INLET</a:t>
            </a:r>
            <a:endParaRPr lang="en-US" dirty="0"/>
          </a:p>
        </p:txBody>
      </p:sp>
      <p:sp>
        <p:nvSpPr>
          <p:cNvPr id="98" name="TextBox 97"/>
          <p:cNvSpPr txBox="1"/>
          <p:nvPr/>
        </p:nvSpPr>
        <p:spPr>
          <a:xfrm>
            <a:off x="2817192" y="5364492"/>
            <a:ext cx="671979" cy="369332"/>
          </a:xfrm>
          <a:prstGeom prst="rect">
            <a:avLst/>
          </a:prstGeom>
          <a:noFill/>
        </p:spPr>
        <p:txBody>
          <a:bodyPr wrap="none" rtlCol="0">
            <a:spAutoFit/>
          </a:bodyPr>
          <a:lstStyle/>
          <a:p>
            <a:r>
              <a:rPr lang="en-US" dirty="0" smtClean="0"/>
              <a:t>Filter</a:t>
            </a:r>
            <a:endParaRPr lang="en-US" dirty="0"/>
          </a:p>
        </p:txBody>
      </p:sp>
      <p:sp>
        <p:nvSpPr>
          <p:cNvPr id="99" name="TextBox 98"/>
          <p:cNvSpPr txBox="1"/>
          <p:nvPr/>
        </p:nvSpPr>
        <p:spPr>
          <a:xfrm>
            <a:off x="6833611" y="4060208"/>
            <a:ext cx="1312228" cy="369332"/>
          </a:xfrm>
          <a:prstGeom prst="rect">
            <a:avLst/>
          </a:prstGeom>
          <a:noFill/>
        </p:spPr>
        <p:txBody>
          <a:bodyPr wrap="none" rtlCol="0">
            <a:spAutoFit/>
          </a:bodyPr>
          <a:lstStyle/>
          <a:p>
            <a:r>
              <a:rPr lang="en-US" dirty="0" smtClean="0"/>
              <a:t>Check Valve</a:t>
            </a:r>
            <a:endParaRPr lang="en-US" dirty="0"/>
          </a:p>
        </p:txBody>
      </p:sp>
      <p:sp>
        <p:nvSpPr>
          <p:cNvPr id="100" name="TextBox 99"/>
          <p:cNvSpPr txBox="1"/>
          <p:nvPr/>
        </p:nvSpPr>
        <p:spPr>
          <a:xfrm>
            <a:off x="924145" y="4732378"/>
            <a:ext cx="1082348" cy="369332"/>
          </a:xfrm>
          <a:prstGeom prst="rect">
            <a:avLst/>
          </a:prstGeom>
          <a:noFill/>
        </p:spPr>
        <p:txBody>
          <a:bodyPr wrap="none" rtlCol="0">
            <a:spAutoFit/>
          </a:bodyPr>
          <a:lstStyle/>
          <a:p>
            <a:r>
              <a:rPr lang="en-US" dirty="0" smtClean="0"/>
              <a:t>CO</a:t>
            </a:r>
            <a:r>
              <a:rPr lang="en-US" baseline="-25000" dirty="0" smtClean="0"/>
              <a:t>2</a:t>
            </a:r>
            <a:r>
              <a:rPr lang="en-US" dirty="0" smtClean="0"/>
              <a:t> Tank</a:t>
            </a:r>
            <a:endParaRPr lang="en-US" dirty="0"/>
          </a:p>
        </p:txBody>
      </p:sp>
      <p:sp>
        <p:nvSpPr>
          <p:cNvPr id="101" name="TextBox 100"/>
          <p:cNvSpPr txBox="1"/>
          <p:nvPr/>
        </p:nvSpPr>
        <p:spPr>
          <a:xfrm>
            <a:off x="2526885" y="1486877"/>
            <a:ext cx="1095710" cy="369332"/>
          </a:xfrm>
          <a:prstGeom prst="rect">
            <a:avLst/>
          </a:prstGeom>
          <a:noFill/>
        </p:spPr>
        <p:txBody>
          <a:bodyPr wrap="none" rtlCol="0">
            <a:spAutoFit/>
          </a:bodyPr>
          <a:lstStyle/>
          <a:p>
            <a:r>
              <a:rPr lang="en-US" dirty="0" smtClean="0"/>
              <a:t>Regulator</a:t>
            </a:r>
            <a:endParaRPr lang="en-US" dirty="0"/>
          </a:p>
        </p:txBody>
      </p:sp>
      <p:sp>
        <p:nvSpPr>
          <p:cNvPr id="102" name="TextBox 101"/>
          <p:cNvSpPr txBox="1"/>
          <p:nvPr/>
        </p:nvSpPr>
        <p:spPr>
          <a:xfrm>
            <a:off x="5500270" y="1483902"/>
            <a:ext cx="1281909" cy="369332"/>
          </a:xfrm>
          <a:prstGeom prst="rect">
            <a:avLst/>
          </a:prstGeom>
          <a:noFill/>
        </p:spPr>
        <p:txBody>
          <a:bodyPr wrap="none" rtlCol="0">
            <a:spAutoFit/>
          </a:bodyPr>
          <a:lstStyle/>
          <a:p>
            <a:r>
              <a:rPr lang="en-US" dirty="0" smtClean="0"/>
              <a:t>Relief Valve</a:t>
            </a:r>
            <a:endParaRPr lang="en-US" dirty="0"/>
          </a:p>
        </p:txBody>
      </p:sp>
      <p:sp>
        <p:nvSpPr>
          <p:cNvPr id="103" name="TextBox 102"/>
          <p:cNvSpPr txBox="1"/>
          <p:nvPr/>
        </p:nvSpPr>
        <p:spPr>
          <a:xfrm>
            <a:off x="2742928" y="4567251"/>
            <a:ext cx="730864" cy="369332"/>
          </a:xfrm>
          <a:prstGeom prst="rect">
            <a:avLst/>
          </a:prstGeom>
          <a:noFill/>
        </p:spPr>
        <p:txBody>
          <a:bodyPr wrap="none" rtlCol="0">
            <a:spAutoFit/>
          </a:bodyPr>
          <a:lstStyle/>
          <a:p>
            <a:r>
              <a:rPr lang="en-US" dirty="0" smtClean="0"/>
              <a:t>Pump</a:t>
            </a:r>
            <a:endParaRPr lang="en-US" dirty="0"/>
          </a:p>
        </p:txBody>
      </p:sp>
      <p:sp>
        <p:nvSpPr>
          <p:cNvPr id="104" name="TextBox 103"/>
          <p:cNvSpPr txBox="1"/>
          <p:nvPr/>
        </p:nvSpPr>
        <p:spPr>
          <a:xfrm>
            <a:off x="7956720" y="4515428"/>
            <a:ext cx="965754" cy="369332"/>
          </a:xfrm>
          <a:prstGeom prst="rect">
            <a:avLst/>
          </a:prstGeom>
          <a:noFill/>
        </p:spPr>
        <p:txBody>
          <a:bodyPr wrap="none" rtlCol="0">
            <a:spAutoFit/>
          </a:bodyPr>
          <a:lstStyle/>
          <a:p>
            <a:r>
              <a:rPr lang="en-US" dirty="0" smtClean="0"/>
              <a:t>To FOCE</a:t>
            </a:r>
            <a:endParaRPr lang="en-US" dirty="0"/>
          </a:p>
        </p:txBody>
      </p:sp>
      <p:sp>
        <p:nvSpPr>
          <p:cNvPr id="105" name="TextBox 104"/>
          <p:cNvSpPr txBox="1"/>
          <p:nvPr/>
        </p:nvSpPr>
        <p:spPr>
          <a:xfrm>
            <a:off x="6782179" y="2369109"/>
            <a:ext cx="1312228" cy="369332"/>
          </a:xfrm>
          <a:prstGeom prst="rect">
            <a:avLst/>
          </a:prstGeom>
          <a:noFill/>
        </p:spPr>
        <p:txBody>
          <a:bodyPr wrap="none" rtlCol="0">
            <a:spAutoFit/>
          </a:bodyPr>
          <a:lstStyle/>
          <a:p>
            <a:r>
              <a:rPr lang="en-US" dirty="0" smtClean="0"/>
              <a:t>Check Valve</a:t>
            </a:r>
            <a:endParaRPr lang="en-US" dirty="0"/>
          </a:p>
        </p:txBody>
      </p:sp>
      <p:sp>
        <p:nvSpPr>
          <p:cNvPr id="107" name="TextBox 106"/>
          <p:cNvSpPr txBox="1"/>
          <p:nvPr/>
        </p:nvSpPr>
        <p:spPr>
          <a:xfrm>
            <a:off x="234883" y="165316"/>
            <a:ext cx="2191037" cy="369332"/>
          </a:xfrm>
          <a:prstGeom prst="rect">
            <a:avLst/>
          </a:prstGeom>
          <a:noFill/>
        </p:spPr>
        <p:txBody>
          <a:bodyPr wrap="none" rtlCol="0">
            <a:spAutoFit/>
          </a:bodyPr>
          <a:lstStyle/>
          <a:p>
            <a:r>
              <a:rPr lang="en-US" dirty="0" smtClean="0"/>
              <a:t>30 m = 45 psi approx.</a:t>
            </a:r>
            <a:endParaRPr lang="en-US" dirty="0"/>
          </a:p>
        </p:txBody>
      </p:sp>
      <p:cxnSp>
        <p:nvCxnSpPr>
          <p:cNvPr id="108" name="Straight Connector 107"/>
          <p:cNvCxnSpPr/>
          <p:nvPr/>
        </p:nvCxnSpPr>
        <p:spPr>
          <a:xfrm>
            <a:off x="3243578" y="4260414"/>
            <a:ext cx="2314221" cy="432273"/>
          </a:xfrm>
          <a:prstGeom prst="line">
            <a:avLst/>
          </a:prstGeom>
          <a:ln w="57150" cmpd="sng">
            <a:solidFill>
              <a:srgbClr val="0000FF"/>
            </a:solidFill>
          </a:ln>
          <a:effectLst/>
        </p:spPr>
        <p:style>
          <a:lnRef idx="2">
            <a:schemeClr val="accent1"/>
          </a:lnRef>
          <a:fillRef idx="0">
            <a:schemeClr val="accent1"/>
          </a:fillRef>
          <a:effectRef idx="1">
            <a:schemeClr val="accent1"/>
          </a:effectRef>
          <a:fontRef idx="minor">
            <a:schemeClr val="tx1"/>
          </a:fontRef>
        </p:style>
      </p:cxnSp>
      <p:sp>
        <p:nvSpPr>
          <p:cNvPr id="110" name="TextBox 109"/>
          <p:cNvSpPr txBox="1"/>
          <p:nvPr/>
        </p:nvSpPr>
        <p:spPr>
          <a:xfrm>
            <a:off x="4537277" y="4708688"/>
            <a:ext cx="1379968" cy="646331"/>
          </a:xfrm>
          <a:prstGeom prst="rect">
            <a:avLst/>
          </a:prstGeom>
          <a:noFill/>
        </p:spPr>
        <p:txBody>
          <a:bodyPr wrap="none" rtlCol="0">
            <a:spAutoFit/>
          </a:bodyPr>
          <a:lstStyle/>
          <a:p>
            <a:pPr algn="ctr"/>
            <a:r>
              <a:rPr lang="en-US" dirty="0" smtClean="0"/>
              <a:t>Access Panel</a:t>
            </a:r>
          </a:p>
          <a:p>
            <a:pPr algn="ctr"/>
            <a:r>
              <a:rPr lang="en-US" dirty="0" smtClean="0"/>
              <a:t>w/ Seal</a:t>
            </a:r>
            <a:endParaRPr lang="en-US" dirty="0"/>
          </a:p>
        </p:txBody>
      </p:sp>
      <p:sp>
        <p:nvSpPr>
          <p:cNvPr id="112" name="TextBox 111"/>
          <p:cNvSpPr txBox="1"/>
          <p:nvPr/>
        </p:nvSpPr>
        <p:spPr>
          <a:xfrm>
            <a:off x="3867750" y="2896256"/>
            <a:ext cx="1339053" cy="369332"/>
          </a:xfrm>
          <a:prstGeom prst="rect">
            <a:avLst/>
          </a:prstGeom>
          <a:noFill/>
        </p:spPr>
        <p:txBody>
          <a:bodyPr wrap="none" rtlCol="0">
            <a:spAutoFit/>
          </a:bodyPr>
          <a:lstStyle/>
          <a:p>
            <a:r>
              <a:rPr lang="en-US" dirty="0" smtClean="0"/>
              <a:t>45psi + X psi</a:t>
            </a:r>
            <a:endParaRPr lang="en-US" dirty="0"/>
          </a:p>
        </p:txBody>
      </p:sp>
      <p:sp>
        <p:nvSpPr>
          <p:cNvPr id="113" name="TextBox 112"/>
          <p:cNvSpPr txBox="1"/>
          <p:nvPr/>
        </p:nvSpPr>
        <p:spPr>
          <a:xfrm>
            <a:off x="2724981" y="630348"/>
            <a:ext cx="3801792" cy="461665"/>
          </a:xfrm>
          <a:prstGeom prst="rect">
            <a:avLst/>
          </a:prstGeom>
          <a:noFill/>
        </p:spPr>
        <p:txBody>
          <a:bodyPr wrap="none" rtlCol="0">
            <a:spAutoFit/>
          </a:bodyPr>
          <a:lstStyle/>
          <a:p>
            <a:r>
              <a:rPr lang="en-US" sz="2400" dirty="0" smtClean="0"/>
              <a:t>In Situ Acidification Chamber</a:t>
            </a:r>
            <a:endParaRPr lang="en-US" sz="2400" dirty="0"/>
          </a:p>
        </p:txBody>
      </p:sp>
      <p:cxnSp>
        <p:nvCxnSpPr>
          <p:cNvPr id="121" name="Straight Connector 120"/>
          <p:cNvCxnSpPr/>
          <p:nvPr/>
        </p:nvCxnSpPr>
        <p:spPr>
          <a:xfrm>
            <a:off x="2545753" y="4060208"/>
            <a:ext cx="0" cy="55490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1980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4098"/>
          </a:xfrm>
        </p:spPr>
        <p:txBody>
          <a:bodyPr>
            <a:normAutofit fontScale="90000"/>
          </a:bodyPr>
          <a:lstStyle/>
          <a:p>
            <a:r>
              <a:rPr lang="en-US" sz="2400" dirty="0" smtClean="0"/>
              <a:t>Concept of Operation</a:t>
            </a:r>
            <a:endParaRPr lang="en-US" sz="2400" dirty="0"/>
          </a:p>
        </p:txBody>
      </p:sp>
      <p:sp>
        <p:nvSpPr>
          <p:cNvPr id="5" name="TextBox 4"/>
          <p:cNvSpPr txBox="1"/>
          <p:nvPr/>
        </p:nvSpPr>
        <p:spPr>
          <a:xfrm>
            <a:off x="457200" y="632045"/>
            <a:ext cx="8229600" cy="3970318"/>
          </a:xfrm>
          <a:prstGeom prst="rect">
            <a:avLst/>
          </a:prstGeom>
          <a:noFill/>
        </p:spPr>
        <p:txBody>
          <a:bodyPr wrap="square" rtlCol="0">
            <a:spAutoFit/>
          </a:bodyPr>
          <a:lstStyle/>
          <a:p>
            <a:pPr marL="342900" indent="-342900">
              <a:buAutoNum type="arabicPeriod"/>
            </a:pPr>
            <a:r>
              <a:rPr lang="en-US" dirty="0" smtClean="0"/>
              <a:t>Box would have suitable legs or support for location</a:t>
            </a:r>
          </a:p>
          <a:p>
            <a:pPr marL="342900" indent="-342900">
              <a:buAutoNum type="arabicPeriod"/>
            </a:pPr>
            <a:r>
              <a:rPr lang="en-US" dirty="0" smtClean="0"/>
              <a:t>Box is built to withstand desired pressure, clear plastic if possible to </a:t>
            </a:r>
          </a:p>
          <a:p>
            <a:r>
              <a:rPr lang="en-US" dirty="0" smtClean="0"/>
              <a:t>make operations easier </a:t>
            </a:r>
          </a:p>
          <a:p>
            <a:pPr marL="342900" indent="-342900">
              <a:buAutoNum type="arabicPeriod" startAt="3"/>
            </a:pPr>
            <a:r>
              <a:rPr lang="en-US" dirty="0" smtClean="0"/>
              <a:t>Diver goes down with access panel open (use a lowering bag)</a:t>
            </a:r>
          </a:p>
          <a:p>
            <a:pPr marL="342900" indent="-342900">
              <a:buAutoNum type="arabicPeriod" startAt="3"/>
            </a:pPr>
            <a:r>
              <a:rPr lang="en-US" dirty="0" smtClean="0"/>
              <a:t>As water rises internally adjust CO</a:t>
            </a:r>
            <a:r>
              <a:rPr lang="en-US" baseline="-25000" dirty="0" smtClean="0"/>
              <a:t>2</a:t>
            </a:r>
            <a:r>
              <a:rPr lang="en-US" dirty="0" smtClean="0"/>
              <a:t> regulator to push water back down</a:t>
            </a:r>
          </a:p>
          <a:p>
            <a:pPr marL="342900" indent="-342900">
              <a:buAutoNum type="arabicPeriod" startAt="3"/>
            </a:pPr>
            <a:r>
              <a:rPr lang="en-US" dirty="0" smtClean="0"/>
              <a:t>Repeat until on site</a:t>
            </a:r>
          </a:p>
          <a:p>
            <a:pPr marL="342900" indent="-342900">
              <a:buAutoNum type="arabicPeriod" startAt="3"/>
            </a:pPr>
            <a:r>
              <a:rPr lang="en-US" dirty="0" smtClean="0"/>
              <a:t>Once located adjust CO2 regulator so that water is at desired height. This would be  determined by calculation. Volume to surface area exchange of CO2 into the water. Lock access panel which is sealed to prevent leakage of fluid.</a:t>
            </a:r>
          </a:p>
          <a:p>
            <a:pPr marL="342900" indent="-342900">
              <a:buAutoNum type="arabicPeriod" startAt="3"/>
            </a:pPr>
            <a:r>
              <a:rPr lang="en-US" dirty="0" smtClean="0"/>
              <a:t>Pump pushes water into tank, the set check valve with filter opens due to pressure differential and allows water delivery to FOCE. The Regulator maintains the water to gas height internally.</a:t>
            </a:r>
          </a:p>
          <a:p>
            <a:pPr marL="342900" indent="-342900">
              <a:buAutoNum type="arabicPeriod" startAt="3"/>
            </a:pPr>
            <a:r>
              <a:rPr lang="en-US" dirty="0" smtClean="0"/>
              <a:t>Relief value allows the system to be worked around safely and to be retrieved safely. </a:t>
            </a:r>
            <a:endParaRPr lang="en-US" dirty="0"/>
          </a:p>
        </p:txBody>
      </p:sp>
      <p:sp>
        <p:nvSpPr>
          <p:cNvPr id="6" name="Title 1"/>
          <p:cNvSpPr txBox="1">
            <a:spLocks/>
          </p:cNvSpPr>
          <p:nvPr/>
        </p:nvSpPr>
        <p:spPr>
          <a:xfrm>
            <a:off x="373521" y="4444312"/>
            <a:ext cx="8229600" cy="344098"/>
          </a:xfrm>
          <a:prstGeom prst="rect">
            <a:avLst/>
          </a:prstGeom>
        </p:spPr>
        <p:txBody>
          <a:bodyPr vert="horz" lIns="91440" tIns="45720" rIns="91440" bIns="45720" rtlCol="0" anchor="ctr">
            <a:normAutofit fontScale="8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smtClean="0"/>
              <a:t>The Theory of Operation</a:t>
            </a:r>
            <a:endParaRPr lang="en-US" sz="2400" dirty="0"/>
          </a:p>
        </p:txBody>
      </p:sp>
      <p:sp>
        <p:nvSpPr>
          <p:cNvPr id="7" name="TextBox 6"/>
          <p:cNvSpPr txBox="1"/>
          <p:nvPr/>
        </p:nvSpPr>
        <p:spPr>
          <a:xfrm>
            <a:off x="521003" y="4788410"/>
            <a:ext cx="8165797" cy="1754327"/>
          </a:xfrm>
          <a:prstGeom prst="rect">
            <a:avLst/>
          </a:prstGeom>
          <a:noFill/>
        </p:spPr>
        <p:txBody>
          <a:bodyPr wrap="square" rtlCol="0">
            <a:spAutoFit/>
          </a:bodyPr>
          <a:lstStyle/>
          <a:p>
            <a:r>
              <a:rPr lang="en-US" dirty="0" smtClean="0"/>
              <a:t>The sea water being pulled in is buoyant versus the seawater that is saturated with CO</a:t>
            </a:r>
            <a:r>
              <a:rPr lang="en-US" baseline="-25000" dirty="0" smtClean="0"/>
              <a:t>2</a:t>
            </a:r>
            <a:r>
              <a:rPr lang="en-US" dirty="0" smtClean="0"/>
              <a:t>. This causes a gradient with the heavier enriched seawater to sink to the bottom, exposing the buoyant seawater to the CO</a:t>
            </a:r>
            <a:r>
              <a:rPr lang="en-US" baseline="-25000" dirty="0" smtClean="0"/>
              <a:t>2</a:t>
            </a:r>
            <a:r>
              <a:rPr lang="en-US" dirty="0" smtClean="0"/>
              <a:t> gas interface. The angled floor lets the most dense seawater sink to the output port. This cycle repeats as water is pushed through. </a:t>
            </a:r>
            <a:r>
              <a:rPr lang="en-US" u="sng" dirty="0" smtClean="0"/>
              <a:t>IMPORTANT: Tank sizing is dependent on demanded quantity of enriched seawater</a:t>
            </a:r>
            <a:r>
              <a:rPr lang="mr-IN" u="sng" dirty="0" smtClean="0"/>
              <a:t>…</a:t>
            </a:r>
            <a:r>
              <a:rPr lang="en-US" u="sng" dirty="0" smtClean="0"/>
              <a:t> temperature and pressure determine the time required against volume. </a:t>
            </a:r>
            <a:endParaRPr lang="en-US" u="sng" dirty="0"/>
          </a:p>
        </p:txBody>
      </p:sp>
    </p:spTree>
    <p:extLst>
      <p:ext uri="{BB962C8B-B14F-4D97-AF65-F5344CB8AC3E}">
        <p14:creationId xmlns:p14="http://schemas.microsoft.com/office/powerpoint/2010/main" val="16008323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70</TotalTime>
  <Words>278</Words>
  <Application>Microsoft Macintosh PowerPoint</Application>
  <PresentationFormat>On-screen Show (4:3)</PresentationFormat>
  <Paragraphs>27</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Concept of Operation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 Kirkwood</dc:creator>
  <cp:lastModifiedBy>Bill Kirkwood</cp:lastModifiedBy>
  <cp:revision>9</cp:revision>
  <dcterms:created xsi:type="dcterms:W3CDTF">2018-05-03T17:31:45Z</dcterms:created>
  <dcterms:modified xsi:type="dcterms:W3CDTF">2018-05-03T18:42:26Z</dcterms:modified>
</cp:coreProperties>
</file>