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3"/>
  </p:notesMasterIdLst>
  <p:sldIdLst>
    <p:sldId id="256" r:id="rId2"/>
    <p:sldId id="299" r:id="rId3"/>
    <p:sldId id="308" r:id="rId4"/>
    <p:sldId id="298" r:id="rId5"/>
    <p:sldId id="292" r:id="rId6"/>
    <p:sldId id="323" r:id="rId7"/>
    <p:sldId id="259" r:id="rId8"/>
    <p:sldId id="261" r:id="rId9"/>
    <p:sldId id="288" r:id="rId10"/>
    <p:sldId id="290" r:id="rId11"/>
    <p:sldId id="326" r:id="rId12"/>
    <p:sldId id="327" r:id="rId13"/>
    <p:sldId id="29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9" r:id="rId29"/>
    <p:sldId id="280" r:id="rId30"/>
    <p:sldId id="296" r:id="rId31"/>
    <p:sldId id="329" r:id="rId32"/>
    <p:sldId id="330" r:id="rId33"/>
    <p:sldId id="295" r:id="rId34"/>
    <p:sldId id="301" r:id="rId35"/>
    <p:sldId id="302" r:id="rId36"/>
    <p:sldId id="303" r:id="rId37"/>
    <p:sldId id="260" r:id="rId38"/>
    <p:sldId id="282" r:id="rId39"/>
    <p:sldId id="281" r:id="rId40"/>
    <p:sldId id="305" r:id="rId41"/>
    <p:sldId id="304" r:id="rId42"/>
    <p:sldId id="306" r:id="rId43"/>
    <p:sldId id="310" r:id="rId44"/>
    <p:sldId id="307" r:id="rId45"/>
    <p:sldId id="314" r:id="rId46"/>
    <p:sldId id="315" r:id="rId47"/>
    <p:sldId id="317" r:id="rId48"/>
    <p:sldId id="316" r:id="rId49"/>
    <p:sldId id="318" r:id="rId50"/>
    <p:sldId id="324" r:id="rId51"/>
    <p:sldId id="319" r:id="rId52"/>
    <p:sldId id="313" r:id="rId53"/>
    <p:sldId id="320" r:id="rId54"/>
    <p:sldId id="325" r:id="rId55"/>
    <p:sldId id="309" r:id="rId56"/>
    <p:sldId id="283" r:id="rId57"/>
    <p:sldId id="289" r:id="rId58"/>
    <p:sldId id="284" r:id="rId59"/>
    <p:sldId id="285" r:id="rId60"/>
    <p:sldId id="286" r:id="rId61"/>
    <p:sldId id="278" r:id="rId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30"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41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C45CC1D-31C3-4547-815A-4F470A124D82}" type="slidenum">
              <a:rPr lang="en-US"/>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6686B8-D3CE-4FAD-91D5-C228567C035C}" type="slidenum">
              <a:rPr lang="en-US"/>
              <a:pPr/>
              <a:t>7</a:t>
            </a:fld>
            <a:endParaRPr lang="en-US" dirty="0"/>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dirty="0"/>
          </a:p>
          <a:p>
            <a:r>
              <a:rPr lang="en-US" dirty="0"/>
              <a:t>Fueled by a larger NSF grant and engineering support from MBARI we headed back to the Southern Ocean in June, armed with a pile of new technology that Paul, Alana and I will be describing in this presentation.  There will be third expedition next March, so our mid-winter cruise was essentially a field test of this new technology, so it was very fortunate the three of us were able to join the expedition, just in case there were any surprises that required significant modifications at sea.</a:t>
            </a:r>
          </a:p>
          <a:p>
            <a:endParaRPr lang="en-US" dirty="0"/>
          </a:p>
          <a:p>
            <a:r>
              <a:rPr lang="en-US" dirty="0"/>
              <a:t>We set out from Punta Arenas Chile on May 31</a:t>
            </a:r>
            <a:r>
              <a:rPr lang="en-US" baseline="30000" dirty="0"/>
              <a:t>st</a:t>
            </a:r>
            <a:r>
              <a:rPr lang="en-US" dirty="0"/>
              <a:t>, traveled south to Elephant Island off the northern Antarctic Peninsula, then essentially traced Earnest Shackelton’s famous boat trip towards South Georgia Island looking for bergs.  We worked around five different bergs ranging in size from a ¼ mile to over 26 miles long.</a:t>
            </a:r>
          </a:p>
          <a:p>
            <a:endParaRPr lang="en-US" dirty="0"/>
          </a:p>
          <a:p>
            <a:r>
              <a:rPr lang="en-US" dirty="0"/>
              <a:t>We sampled the water to measure nutrients, trace metals and microscopic critters and trawled the water to collect larger animals.  These tasks were well handled with existing ship-based tools.</a:t>
            </a:r>
          </a:p>
          <a:p>
            <a:endParaRPr lang="en-US" dirty="0"/>
          </a:p>
          <a:p>
            <a:r>
              <a:rPr lang="en-US" dirty="0"/>
              <a:t>However, we weren’t allowed to bring the ship in close to the bergs to sample the water within 200m of the berg.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B41B7B-440F-4C9B-BA5D-61ADE0C975D7}" type="slidenum">
              <a:rPr lang="en-US"/>
              <a:pPr/>
              <a:t>21</a:t>
            </a:fld>
            <a:endParaRPr lang="en-US" dirty="0"/>
          </a:p>
        </p:txBody>
      </p:sp>
      <p:sp>
        <p:nvSpPr>
          <p:cNvPr id="111618" name="Rectangle 2"/>
          <p:cNvSpPr>
            <a:spLocks noRo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7E8724-7CE5-4B6D-AB6E-9B1310FEBEEF}" type="slidenum">
              <a:rPr lang="en-US"/>
              <a:pPr/>
              <a:t>22</a:t>
            </a:fld>
            <a:endParaRPr lang="en-US" dirty="0"/>
          </a:p>
        </p:txBody>
      </p:sp>
      <p:sp>
        <p:nvSpPr>
          <p:cNvPr id="113666" name="Rectangle 2"/>
          <p:cNvSpPr>
            <a:spLocks noRo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7F6FDE-E685-4373-B355-6F9A34E393B7}" type="slidenum">
              <a:rPr lang="en-US"/>
              <a:pPr/>
              <a:t>23</a:t>
            </a:fld>
            <a:endParaRPr lang="en-US" dirty="0"/>
          </a:p>
        </p:txBody>
      </p:sp>
      <p:sp>
        <p:nvSpPr>
          <p:cNvPr id="115714" name="Rectangle 2"/>
          <p:cNvSpPr>
            <a:spLocks noRo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FA469C-A441-4C6E-9C95-14AEE53A3B30}" type="slidenum">
              <a:rPr lang="en-US"/>
              <a:pPr/>
              <a:t>24</a:t>
            </a:fld>
            <a:endParaRPr lang="en-US" dirty="0"/>
          </a:p>
        </p:txBody>
      </p:sp>
      <p:sp>
        <p:nvSpPr>
          <p:cNvPr id="117762" name="Rectangle 2"/>
          <p:cNvSpPr>
            <a:spLocks noRo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840A9B-9848-4FDF-BE45-9D24C7B4E189}" type="slidenum">
              <a:rPr lang="en-US"/>
              <a:pPr/>
              <a:t>25</a:t>
            </a:fld>
            <a:endParaRPr lang="en-US" dirty="0"/>
          </a:p>
        </p:txBody>
      </p:sp>
      <p:sp>
        <p:nvSpPr>
          <p:cNvPr id="119810" name="Rectangle 2"/>
          <p:cNvSpPr>
            <a:spLocks noRo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7CFF61-3BB8-4F1C-9D14-074454AFB166}" type="slidenum">
              <a:rPr lang="en-US"/>
              <a:pPr/>
              <a:t>26</a:t>
            </a:fld>
            <a:endParaRPr lang="en-US" dirty="0"/>
          </a:p>
        </p:txBody>
      </p:sp>
      <p:sp>
        <p:nvSpPr>
          <p:cNvPr id="121858" name="Rectangle 2"/>
          <p:cNvSpPr>
            <a:spLocks noRo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61D153-AD7E-4369-AE19-6D077240BEB9}" type="slidenum">
              <a:rPr lang="en-US"/>
              <a:pPr/>
              <a:t>27</a:t>
            </a:fld>
            <a:endParaRPr lang="en-US" dirty="0"/>
          </a:p>
        </p:txBody>
      </p:sp>
      <p:sp>
        <p:nvSpPr>
          <p:cNvPr id="123906" name="Rectangle 2"/>
          <p:cNvSpPr>
            <a:spLocks noRo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8B7ECB-FD01-46A4-B869-EC26378388A6}" type="slidenum">
              <a:rPr lang="en-US"/>
              <a:pPr/>
              <a:t>28</a:t>
            </a:fld>
            <a:endParaRPr lang="en-US" dirty="0"/>
          </a:p>
        </p:txBody>
      </p:sp>
      <p:sp>
        <p:nvSpPr>
          <p:cNvPr id="128002" name="Rectangle 2"/>
          <p:cNvSpPr>
            <a:spLocks noRot="1" noChangeArrowheads="1" noTextEdit="1"/>
          </p:cNvSpPr>
          <p:nvPr>
            <p:ph type="sldImg"/>
          </p:nvPr>
        </p:nvSpPr>
        <p:spPr>
          <a:ln/>
        </p:spPr>
      </p:sp>
      <p:sp>
        <p:nvSpPr>
          <p:cNvPr id="128003" name="Rectangle 3"/>
          <p:cNvSpPr>
            <a:spLocks noGrp="1" noChangeArrowheads="1"/>
          </p:cNvSpPr>
          <p:nvPr>
            <p:ph type="body" idx="1"/>
          </p:nvPr>
        </p:nvSpPr>
        <p:spPr/>
        <p:txBody>
          <a:bodyPr/>
          <a:lstStyle/>
          <a:p>
            <a:pPr lvl="1"/>
            <a:r>
              <a:rPr lang="en-US" b="1" dirty="0"/>
              <a:t>Demonstrate a clear path under berg – Drone</a:t>
            </a:r>
          </a:p>
          <a:p>
            <a:pPr lvl="1"/>
            <a:r>
              <a:rPr lang="en-US" dirty="0"/>
              <a:t>	pressure triggered guillotine drops descent weight at 500m and ascent at weight at 1800m</a:t>
            </a:r>
          </a:p>
          <a:p>
            <a:pPr lvl="1"/>
            <a:r>
              <a:rPr lang="en-US" dirty="0"/>
              <a:t>	galvanic release drops ascent weight ~18 hours</a:t>
            </a:r>
          </a:p>
          <a:p>
            <a:pPr lvl="1"/>
            <a:r>
              <a:rPr lang="en-US" dirty="0"/>
              <a:t>	No RDF on surface</a:t>
            </a:r>
          </a:p>
          <a:p>
            <a:pPr lvl="1"/>
            <a:r>
              <a:rPr lang="en-US" dirty="0"/>
              <a:t>	Sea ice invaded operations area 24 later – abandoned search after 28 hours</a:t>
            </a:r>
          </a:p>
          <a:p>
            <a:pPr lvl="1"/>
            <a:r>
              <a:rPr lang="en-US" dirty="0"/>
              <a:t>	RDF hit 32 hours later – safely recovered in sea ice</a:t>
            </a:r>
          </a:p>
          <a:p>
            <a:pPr lvl="1"/>
            <a:r>
              <a:rPr lang="en-US" dirty="0"/>
              <a:t>	Drone drifted 11 miles at ~ 1/3 knot</a:t>
            </a:r>
          </a:p>
          <a:p>
            <a:pPr lvl="1"/>
            <a:r>
              <a:rPr lang="en-US" dirty="0"/>
              <a:t>Galvanic release slower in cold water</a:t>
            </a:r>
          </a:p>
          <a:p>
            <a:pPr lvl="1"/>
            <a:endParaRPr lang="en-US" dirty="0"/>
          </a:p>
          <a:p>
            <a:pPr lvl="1"/>
            <a:r>
              <a:rPr lang="en-US" dirty="0"/>
              <a:t>One Drone dive</a:t>
            </a:r>
          </a:p>
          <a:p>
            <a:pPr lvl="2"/>
            <a:endParaRPr lang="en-US" dirty="0"/>
          </a:p>
          <a:p>
            <a:pPr lvl="2"/>
            <a:r>
              <a:rPr lang="en-US" dirty="0"/>
              <a:t>Delayed weight drop, came up under pack ice</a:t>
            </a:r>
          </a:p>
          <a:p>
            <a:pPr lvl="1"/>
            <a:endParaRPr lang="en-US" b="1" dirty="0"/>
          </a:p>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E3DF23-B99C-4AD5-B6B4-50BC9C07205F}" type="slidenum">
              <a:rPr lang="en-US"/>
              <a:pPr/>
              <a:t>29</a:t>
            </a:fld>
            <a:endParaRPr lang="en-US" dirty="0"/>
          </a:p>
        </p:txBody>
      </p:sp>
      <p:sp>
        <p:nvSpPr>
          <p:cNvPr id="130050" name="Rectangle 2"/>
          <p:cNvSpPr>
            <a:spLocks noRot="1" noChangeArrowheads="1" noTextEdit="1"/>
          </p:cNvSpPr>
          <p:nvPr>
            <p:ph type="sldImg"/>
          </p:nvPr>
        </p:nvSpPr>
        <p:spPr>
          <a:ln/>
        </p:spPr>
      </p:sp>
      <p:sp>
        <p:nvSpPr>
          <p:cNvPr id="130051" name="Rectangle 3"/>
          <p:cNvSpPr>
            <a:spLocks noGrp="1" noChangeArrowheads="1"/>
          </p:cNvSpPr>
          <p:nvPr>
            <p:ph type="body" idx="1"/>
          </p:nvPr>
        </p:nvSpPr>
        <p:spPr/>
        <p:txBody>
          <a:bodyPr/>
          <a:lstStyle/>
          <a:p>
            <a:r>
              <a:rPr lang="en-US" dirty="0"/>
              <a:t>Buoyed by the success of the drone we moved to another iceberg farther from the pack ice.  We tracked the berg for several hours to determine the course speed and direction, then deployed the LST about 200m in front of the berg.  Using the acoustic modem, we monitored the fast descent to 500m and confirmed it began maintaining station at that depth.  Then, for some reason, the iceberg seemed to stop and reverse direction.  Four hours later, we commanded an early ascent of the LST since it was clear the berg wasn’t going to pass over it.  We located the vehicle on the surface and the helmsman maneuvered along side for recovery.  </a:t>
            </a:r>
            <a:r>
              <a:rPr lang="en-US" dirty="0" smtClean="0"/>
              <a:t>Unfortunately, </a:t>
            </a:r>
            <a:r>
              <a:rPr lang="en-US" dirty="0"/>
              <a:t>the ship approached the </a:t>
            </a:r>
            <a:r>
              <a:rPr lang="en-US" dirty="0" smtClean="0"/>
              <a:t>vehicle </a:t>
            </a:r>
            <a:r>
              <a:rPr lang="en-US" dirty="0"/>
              <a:t>too fast and the deck crew wasn’t able to grab the lift line before the </a:t>
            </a:r>
            <a:r>
              <a:rPr lang="en-US" dirty="0" smtClean="0"/>
              <a:t>vehicle </a:t>
            </a:r>
            <a:r>
              <a:rPr lang="en-US" dirty="0"/>
              <a:t>was sucked under the ship when the helmsman </a:t>
            </a:r>
            <a:r>
              <a:rPr lang="en-US" dirty="0" smtClean="0"/>
              <a:t>revved </a:t>
            </a:r>
            <a:r>
              <a:rPr lang="en-US" dirty="0"/>
              <a:t>the engines to stop.  We then noticed a few white pieces of plastic floating on the surface and were never able to establish acoustic or RF </a:t>
            </a:r>
            <a:r>
              <a:rPr lang="en-US" dirty="0" smtClean="0"/>
              <a:t>combs.</a:t>
            </a:r>
            <a:endParaRPr lang="en-US" dirty="0"/>
          </a:p>
          <a:p>
            <a:endParaRPr lang="en-US" dirty="0"/>
          </a:p>
          <a:p>
            <a:r>
              <a:rPr lang="en-US" dirty="0"/>
              <a:t>LST Results</a:t>
            </a:r>
          </a:p>
          <a:p>
            <a:pPr lvl="1"/>
            <a:r>
              <a:rPr lang="en-US" dirty="0"/>
              <a:t>One LST dive – LST was lost  before recovery</a:t>
            </a:r>
          </a:p>
          <a:p>
            <a:pPr lvl="2"/>
            <a:r>
              <a:rPr lang="en-US" dirty="0"/>
              <a:t>Dove to proper depth, measured slant range, commanded sampler and drop weight</a:t>
            </a:r>
          </a:p>
          <a:p>
            <a:pPr lvl="2"/>
            <a:r>
              <a:rPr lang="en-US" dirty="0"/>
              <a:t>No info on acoustic ranging, CTD or </a:t>
            </a:r>
            <a:r>
              <a:rPr lang="en-US" dirty="0" smtClean="0"/>
              <a:t>seed </a:t>
            </a:r>
            <a:r>
              <a:rPr lang="en-US" dirty="0"/>
              <a:t>samples</a:t>
            </a:r>
          </a:p>
          <a:p>
            <a:pPr lvl="2"/>
            <a:r>
              <a:rPr lang="en-US" dirty="0"/>
              <a:t>Delay in Argos radio transmission – software change</a:t>
            </a:r>
          </a:p>
          <a:p>
            <a:pPr lvl="2"/>
            <a:r>
              <a:rPr lang="en-US" dirty="0"/>
              <a:t>Needs a ~10m floating line to grapple from distance</a:t>
            </a:r>
          </a:p>
          <a:p>
            <a:pPr lvl="2"/>
            <a:r>
              <a:rPr lang="en-US" dirty="0"/>
              <a:t>Better grapple anchors on vehicle</a:t>
            </a:r>
          </a:p>
          <a:p>
            <a:pPr lvl="2"/>
            <a:r>
              <a:rPr lang="en-US" dirty="0"/>
              <a:t>Will make instrument more deeper diving</a:t>
            </a:r>
          </a:p>
          <a:p>
            <a:pPr lvl="1"/>
            <a:endParaRPr lang="en-US" b="1" dirty="0"/>
          </a:p>
          <a:p>
            <a:endParaRPr lang="en-US" dirty="0"/>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687B3B-97CC-4319-A2B9-D28944CC2E68}" type="slidenum">
              <a:rPr lang="en-US"/>
              <a:pPr/>
              <a:t>36</a:t>
            </a:fld>
            <a:endParaRPr lang="en-US" dirty="0"/>
          </a:p>
        </p:txBody>
      </p:sp>
      <p:sp>
        <p:nvSpPr>
          <p:cNvPr id="178178" name="Rectangle 2"/>
          <p:cNvSpPr>
            <a:spLocks noRot="1" noChangeArrowheads="1" noTextEdit="1"/>
          </p:cNvSpPr>
          <p:nvPr>
            <p:ph type="sldImg"/>
          </p:nvPr>
        </p:nvSpPr>
        <p:spPr>
          <a:ln/>
        </p:spPr>
      </p:sp>
      <p:sp>
        <p:nvSpPr>
          <p:cNvPr id="178179" name="Rectangle 3"/>
          <p:cNvSpPr>
            <a:spLocks noGrp="1" noChangeArrowheads="1"/>
          </p:cNvSpPr>
          <p:nvPr>
            <p:ph type="body" idx="1"/>
          </p:nvPr>
        </p:nvSpPr>
        <p:spPr/>
        <p:txBody>
          <a:bodyPr/>
          <a:lstStyle/>
          <a:p>
            <a:r>
              <a:rPr lang="en-US" dirty="0"/>
              <a:t>We want to sample at and beneath the iceberg, as well as far away from the berg to see the halo effect.</a:t>
            </a:r>
          </a:p>
          <a:p>
            <a:r>
              <a:rPr lang="en-US" dirty="0"/>
              <a:t>Why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1299E0-2C90-4A8A-89E2-BB63998CCA2B}" type="slidenum">
              <a:rPr lang="en-US"/>
              <a:pPr/>
              <a:t>8</a:t>
            </a:fld>
            <a:endParaRPr lang="en-US" dirty="0"/>
          </a:p>
        </p:txBody>
      </p:sp>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dirty="0"/>
          </a:p>
          <a:p>
            <a:r>
              <a:rPr lang="en-US" dirty="0"/>
              <a:t>We planned to use an ROV to sample near the berg, then compare those data with what we found far from the berg – Alana will be describing the ROV operations in more detail in a bit.</a:t>
            </a:r>
          </a:p>
          <a:p>
            <a:endParaRPr lang="en-US" dirty="0"/>
          </a:p>
          <a:p>
            <a:r>
              <a:rPr lang="en-US" dirty="0"/>
              <a:t>Now, we need to know where the best place to sample</a:t>
            </a:r>
          </a:p>
          <a:p>
            <a:pPr lvl="1">
              <a:buFontTx/>
              <a:buChar char="•"/>
            </a:pPr>
            <a:r>
              <a:rPr lang="en-US" dirty="0"/>
              <a:t>The first task we always did was a detailed circumnavigation</a:t>
            </a:r>
          </a:p>
          <a:p>
            <a:pPr lvl="1">
              <a:buFontTx/>
              <a:buChar char="•"/>
            </a:pPr>
            <a:r>
              <a:rPr lang="en-US" dirty="0"/>
              <a:t>Look for interesting features that focus activity</a:t>
            </a:r>
          </a:p>
          <a:p>
            <a:pPr lvl="1">
              <a:buFontTx/>
              <a:buChar char="•"/>
            </a:pPr>
            <a:r>
              <a:rPr lang="en-US" dirty="0"/>
              <a:t>Can’t see below the water</a:t>
            </a:r>
          </a:p>
          <a:p>
            <a:pPr lvl="1">
              <a:buFontTx/>
              <a:buChar char="•"/>
            </a:pPr>
            <a:endParaRPr lang="en-US" dirty="0"/>
          </a:p>
          <a:p>
            <a:endParaRPr lang="en-US" dirty="0"/>
          </a:p>
          <a:p>
            <a:endParaRPr lang="en-US" dirty="0"/>
          </a:p>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48377A-070F-4A33-88A5-98630036ED42}" type="slidenum">
              <a:rPr lang="en-US"/>
              <a:pPr/>
              <a:t>37</a:t>
            </a:fld>
            <a:endParaRPr lang="en-US" dirty="0"/>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dirty="0"/>
              <a:t>I believe this footage was captured aboard the Palmer near the base of a glacier</a:t>
            </a:r>
          </a:p>
          <a:p>
            <a:r>
              <a:rPr lang="en-US" dirty="0"/>
              <a:t>Nobody was hurt, though it shows why the captain was hesitant to get too close to the bergs</a:t>
            </a:r>
          </a:p>
          <a:p>
            <a:r>
              <a:rPr lang="en-US" dirty="0"/>
              <a:t>We witnessed many calving events and 1/3 of one of our bergs broke off one night.  These are definitely dynamic structures.</a:t>
            </a:r>
          </a:p>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B68B7C-1211-47A1-A2DD-038A4789F0B7}" type="slidenum">
              <a:rPr lang="en-US"/>
              <a:pPr/>
              <a:t>38</a:t>
            </a:fld>
            <a:endParaRPr lang="en-US" dirty="0"/>
          </a:p>
        </p:txBody>
      </p:sp>
      <p:sp>
        <p:nvSpPr>
          <p:cNvPr id="138242" name="Rectangle 2"/>
          <p:cNvSpPr>
            <a:spLocks noRo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dirty="0"/>
              <a:t>We want to sample at and beneath the iceberg, as well as far away from the berg to see the halo effect.</a:t>
            </a:r>
          </a:p>
          <a:p>
            <a:r>
              <a:rPr lang="en-US" dirty="0"/>
              <a:t>Why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A22C8F-A1EA-4EA8-858C-745A9048E020}" type="slidenum">
              <a:rPr lang="en-US"/>
              <a:pPr/>
              <a:t>39</a:t>
            </a:fld>
            <a:endParaRPr lang="en-US" dirty="0"/>
          </a:p>
        </p:txBody>
      </p:sp>
      <p:sp>
        <p:nvSpPr>
          <p:cNvPr id="136194" name="Rectangle 2"/>
          <p:cNvSpPr>
            <a:spLocks noRo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18CA13E-48BD-4426-86C2-43C702BEC949}" type="slidenum">
              <a:rPr lang="en-US"/>
              <a:pPr/>
              <a:t>56</a:t>
            </a:fld>
            <a:endParaRPr lang="en-US" dirty="0"/>
          </a:p>
        </p:txBody>
      </p:sp>
      <p:sp>
        <p:nvSpPr>
          <p:cNvPr id="1402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D7FC324C-FE23-468B-A65E-7C0B4077DE07}" type="slidenum">
              <a:rPr lang="en-US" sz="1200">
                <a:ea typeface="ＭＳ Ｐゴシック" pitchFamily="34" charset="-128"/>
              </a:rPr>
              <a:pPr algn="r" eaLnBrk="0" hangingPunct="0"/>
              <a:t>56</a:t>
            </a:fld>
            <a:endParaRPr lang="en-US" sz="1200" dirty="0">
              <a:ea typeface="ＭＳ Ｐゴシック" pitchFamily="34" charset="-128"/>
            </a:endParaRPr>
          </a:p>
        </p:txBody>
      </p:sp>
      <p:sp>
        <p:nvSpPr>
          <p:cNvPr id="140291" name="Rectangle 1026"/>
          <p:cNvSpPr>
            <a:spLocks noGrp="1" noRot="1" noChangeAspect="1" noChangeArrowheads="1" noTextEdit="1"/>
          </p:cNvSpPr>
          <p:nvPr>
            <p:ph type="sldImg"/>
          </p:nvPr>
        </p:nvSpPr>
        <p:spPr>
          <a:solidFill>
            <a:srgbClr val="FFFFFF"/>
          </a:solidFill>
          <a:ln/>
        </p:spPr>
      </p:sp>
      <p:sp>
        <p:nvSpPr>
          <p:cNvPr id="140292" name="Rectangle 1027"/>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09EE1E2-06E8-4700-B6B4-D5E62EDD566E}" type="slidenum">
              <a:rPr lang="en-US"/>
              <a:pPr/>
              <a:t>58</a:t>
            </a:fld>
            <a:endParaRPr lang="en-US" dirty="0"/>
          </a:p>
        </p:txBody>
      </p:sp>
      <p:sp>
        <p:nvSpPr>
          <p:cNvPr id="1423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59436CD0-2E6B-461A-AEE9-D1A7F7CD8A52}" type="slidenum">
              <a:rPr lang="en-US" sz="1200">
                <a:ea typeface="ＭＳ Ｐゴシック" pitchFamily="34" charset="-128"/>
              </a:rPr>
              <a:pPr algn="r" eaLnBrk="0" hangingPunct="0"/>
              <a:t>58</a:t>
            </a:fld>
            <a:endParaRPr lang="en-US" sz="1200" dirty="0">
              <a:ea typeface="ＭＳ Ｐゴシック" pitchFamily="34" charset="-128"/>
            </a:endParaRPr>
          </a:p>
        </p:txBody>
      </p:sp>
      <p:sp>
        <p:nvSpPr>
          <p:cNvPr id="142339" name="Rectangle 2"/>
          <p:cNvSpPr>
            <a:spLocks noGrp="1" noRot="1" noChangeAspect="1" noChangeArrowheads="1" noTextEdit="1"/>
          </p:cNvSpPr>
          <p:nvPr>
            <p:ph type="sldImg"/>
          </p:nvPr>
        </p:nvSpPr>
        <p:spPr>
          <a:solidFill>
            <a:srgbClr val="FFFFFF"/>
          </a:solidFill>
          <a:ln/>
        </p:spPr>
      </p:sp>
      <p:sp>
        <p:nvSpPr>
          <p:cNvPr id="142340" name="Rectangle 3"/>
          <p:cNvSpPr>
            <a:spLocks noGrp="1" noChangeArrowheads="1"/>
          </p:cNvSpPr>
          <p:nvPr>
            <p:ph type="body" idx="1"/>
          </p:nvPr>
        </p:nvSpPr>
        <p:spPr>
          <a:solidFill>
            <a:srgbClr val="FFFFFF"/>
          </a:solidFill>
          <a:ln>
            <a:solidFill>
              <a:srgbClr val="000000"/>
            </a:solidFill>
          </a:ln>
        </p:spPr>
        <p:txBody>
          <a:bodyPr/>
          <a:lstStyle/>
          <a:p>
            <a:r>
              <a:rPr lang="en-US" sz="1800" dirty="0"/>
              <a:t>IDEA HERE IS THAT THE AUDIENCE WILL BE LARGELY MARINE GAS HYDRATE FOLKS..</a:t>
            </a:r>
          </a:p>
          <a:p>
            <a:r>
              <a:rPr lang="en-US" sz="1800" dirty="0"/>
              <a:t>WE WANT TO EMPHASIZE ICE BONDED INTRAPERMAFROST HYDRATES AND LOWER FREE WATER HYDRATES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a:ln/>
        </p:spPr>
        <p:txBody>
          <a:bodyPr/>
          <a:lstStyle/>
          <a:p>
            <a:fld id="{8DB75FB2-D567-496F-92FD-40667898A472}" type="slidenum">
              <a:rPr lang="en-US"/>
              <a:pPr/>
              <a:t>59</a:t>
            </a:fld>
            <a:endParaRPr lang="en-US" dirty="0"/>
          </a:p>
        </p:txBody>
      </p:sp>
      <p:sp>
        <p:nvSpPr>
          <p:cNvPr id="1443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95415045-D473-4A0E-A804-6FCD07797708}" type="slidenum">
              <a:rPr lang="en-US" sz="1200">
                <a:ea typeface="ＭＳ Ｐゴシック" pitchFamily="34" charset="-128"/>
              </a:rPr>
              <a:pPr algn="r" eaLnBrk="0" hangingPunct="0"/>
              <a:t>59</a:t>
            </a:fld>
            <a:endParaRPr lang="en-US" sz="1200" dirty="0">
              <a:ea typeface="ＭＳ Ｐゴシック" pitchFamily="34" charset="-128"/>
            </a:endParaRPr>
          </a:p>
        </p:txBody>
      </p:sp>
      <p:sp>
        <p:nvSpPr>
          <p:cNvPr id="144387" name="Rectangle 7"/>
          <p:cNvSpPr txBox="1">
            <a:spLocks noGrp="1" noChangeArrowheads="1"/>
          </p:cNvSpPr>
          <p:nvPr/>
        </p:nvSpPr>
        <p:spPr bwMode="auto">
          <a:xfrm>
            <a:off x="3886200" y="8651875"/>
            <a:ext cx="2971800" cy="455613"/>
          </a:xfrm>
          <a:prstGeom prst="rect">
            <a:avLst/>
          </a:prstGeom>
          <a:noFill/>
          <a:ln w="9525">
            <a:noFill/>
            <a:miter lim="800000"/>
            <a:headEnd/>
            <a:tailEnd/>
          </a:ln>
        </p:spPr>
        <p:txBody>
          <a:bodyPr lIns="91222" tIns="45611" rIns="91222" bIns="45611" anchor="b"/>
          <a:lstStyle/>
          <a:p>
            <a:pPr algn="r" defTabSz="912813" eaLnBrk="0" hangingPunct="0"/>
            <a:fld id="{CAACCA7F-CBD3-4201-AADD-C4B9F3AD51D4}" type="slidenum">
              <a:rPr lang="en-US" sz="1200">
                <a:latin typeface="Times New Roman" pitchFamily="18" charset="0"/>
                <a:ea typeface="ＭＳ Ｐゴシック" pitchFamily="34" charset="-128"/>
              </a:rPr>
              <a:pPr algn="r" defTabSz="912813" eaLnBrk="0" hangingPunct="0"/>
              <a:t>59</a:t>
            </a:fld>
            <a:endParaRPr lang="en-US" sz="1200" dirty="0">
              <a:latin typeface="Times New Roman" pitchFamily="18" charset="0"/>
              <a:ea typeface="ＭＳ Ｐゴシック" pitchFamily="34" charset="-128"/>
            </a:endParaRPr>
          </a:p>
        </p:txBody>
      </p:sp>
      <p:sp>
        <p:nvSpPr>
          <p:cNvPr id="14438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4" rIns="91430" bIns="45714" anchor="b"/>
          <a:lstStyle/>
          <a:p>
            <a:pPr algn="r" defTabSz="457200"/>
            <a:fld id="{6F7A9B9F-0650-476E-86DB-C61AD1BB9466}" type="slidenum">
              <a:rPr lang="en-US" sz="1200">
                <a:latin typeface="Calibri" pitchFamily="34" charset="0"/>
                <a:ea typeface="ＭＳ Ｐゴシック" pitchFamily="34" charset="-128"/>
              </a:rPr>
              <a:pPr algn="r" defTabSz="457200"/>
              <a:t>59</a:t>
            </a:fld>
            <a:endParaRPr lang="en-US" sz="1200" dirty="0">
              <a:latin typeface="Calibri" pitchFamily="34" charset="0"/>
              <a:ea typeface="ＭＳ Ｐゴシック" pitchFamily="34" charset="-128"/>
            </a:endParaRPr>
          </a:p>
        </p:txBody>
      </p:sp>
      <p:sp>
        <p:nvSpPr>
          <p:cNvPr id="144389" name="Rectangle 2"/>
          <p:cNvSpPr>
            <a:spLocks noGrp="1" noRot="1" noChangeAspect="1" noChangeArrowheads="1" noTextEdit="1"/>
          </p:cNvSpPr>
          <p:nvPr>
            <p:ph type="sldImg"/>
          </p:nvPr>
        </p:nvSpPr>
        <p:spPr>
          <a:ln/>
        </p:spPr>
      </p:sp>
      <p:sp>
        <p:nvSpPr>
          <p:cNvPr id="14439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lIns="91222" tIns="45611" rIns="91222" bIns="45611"/>
          <a:lstStyle/>
          <a:p>
            <a:pPr defTabSz="465138">
              <a:spcBef>
                <a:spcPct val="0"/>
              </a:spcBef>
            </a:pP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AA6EB3-4817-46E3-A3BC-0BBC7C3EBD1F}" type="slidenum">
              <a:rPr lang="en-US"/>
              <a:pPr/>
              <a:t>61</a:t>
            </a:fld>
            <a:endParaRPr lang="en-US" dirty="0"/>
          </a:p>
        </p:txBody>
      </p:sp>
      <p:sp>
        <p:nvSpPr>
          <p:cNvPr id="125954" name="Rectangle 2"/>
          <p:cNvSpPr>
            <a:spLocks noRo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5E8E6F-6045-4521-AA22-ECBB32D5C040}" type="slidenum">
              <a:rPr lang="en-US"/>
              <a:pPr/>
              <a:t>14</a:t>
            </a:fld>
            <a:endParaRPr lang="en-US" dirty="0"/>
          </a:p>
        </p:txBody>
      </p:sp>
      <p:sp>
        <p:nvSpPr>
          <p:cNvPr id="96258" name="Rectangle 2"/>
          <p:cNvSpPr>
            <a:spLocks noRot="1" noChangeArrowheads="1" noTextEdit="1"/>
          </p:cNvSpPr>
          <p:nvPr>
            <p:ph type="sldImg"/>
          </p:nvPr>
        </p:nvSpPr>
        <p:spPr>
          <a:ln/>
        </p:spPr>
      </p:sp>
      <p:sp>
        <p:nvSpPr>
          <p:cNvPr id="96259" name="Rectangle 3"/>
          <p:cNvSpPr>
            <a:spLocks noGrp="1" noChangeArrowheads="1"/>
          </p:cNvSpPr>
          <p:nvPr>
            <p:ph type="body" idx="1"/>
          </p:nvPr>
        </p:nvSpPr>
        <p:spPr/>
        <p:txBody>
          <a:bodyPr/>
          <a:lstStyle/>
          <a:p>
            <a:r>
              <a:rPr lang="en-US" b="1" dirty="0"/>
              <a:t>Lagrangian Sediment Traps Goals</a:t>
            </a:r>
          </a:p>
          <a:p>
            <a:pPr lvl="1"/>
            <a:r>
              <a:rPr lang="en-US" b="1" dirty="0"/>
              <a:t>Demonstrate a clear path under berg - Drone</a:t>
            </a:r>
          </a:p>
          <a:p>
            <a:pPr lvl="1"/>
            <a:r>
              <a:rPr lang="en-US" b="1" dirty="0"/>
              <a:t>Collect falling particulate matter from below the berg</a:t>
            </a:r>
          </a:p>
          <a:p>
            <a:pPr lvl="1"/>
            <a:r>
              <a:rPr lang="en-US" b="1" dirty="0"/>
              <a:t>Measure the CTD below the berg</a:t>
            </a:r>
          </a:p>
          <a:p>
            <a:pPr lvl="1"/>
            <a:r>
              <a:rPr lang="en-US" b="1" dirty="0"/>
              <a:t>Measure the distance from the LST to the berg</a:t>
            </a:r>
          </a:p>
          <a:p>
            <a:pPr lvl="1"/>
            <a:r>
              <a:rPr lang="en-US" b="1" dirty="0"/>
              <a:t>Measure the slant range between LST and ship</a:t>
            </a:r>
          </a:p>
          <a:p>
            <a:pPr lvl="1"/>
            <a:r>
              <a:rPr lang="en-US" b="1" dirty="0"/>
              <a:t>Remotely trigger sampler and drop weight</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F5AAA8-9F68-45EA-A0E1-2151F8914C18}" type="slidenum">
              <a:rPr lang="en-US"/>
              <a:pPr/>
              <a:t>15</a:t>
            </a:fld>
            <a:endParaRPr lang="en-US" dirty="0"/>
          </a:p>
        </p:txBody>
      </p:sp>
      <p:sp>
        <p:nvSpPr>
          <p:cNvPr id="99330" name="Rectangle 2"/>
          <p:cNvSpPr>
            <a:spLocks noRo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394587-A716-4044-9E19-7A980FA3DB90}" type="slidenum">
              <a:rPr lang="en-US"/>
              <a:pPr/>
              <a:t>16</a:t>
            </a:fld>
            <a:endParaRPr lang="en-US" dirty="0"/>
          </a:p>
        </p:txBody>
      </p:sp>
      <p:sp>
        <p:nvSpPr>
          <p:cNvPr id="101378" name="Rectangle 2"/>
          <p:cNvSpPr>
            <a:spLocks noRo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8DFD20-860F-44C1-ACA6-A93C09FEFC77}" type="slidenum">
              <a:rPr lang="en-US"/>
              <a:pPr/>
              <a:t>17</a:t>
            </a:fld>
            <a:endParaRPr lang="en-US" dirty="0"/>
          </a:p>
        </p:txBody>
      </p:sp>
      <p:sp>
        <p:nvSpPr>
          <p:cNvPr id="103426" name="Rectangle 2"/>
          <p:cNvSpPr>
            <a:spLocks noRo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90188F-A915-44A4-A584-AD3D67E6D7E1}" type="slidenum">
              <a:rPr lang="en-US"/>
              <a:pPr/>
              <a:t>18</a:t>
            </a:fld>
            <a:endParaRPr lang="en-US" dirty="0"/>
          </a:p>
        </p:txBody>
      </p:sp>
      <p:sp>
        <p:nvSpPr>
          <p:cNvPr id="105474" name="Rectangle 2"/>
          <p:cNvSpPr>
            <a:spLocks noRo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7AA49D-5631-49F5-A543-6CA1616CCCFA}" type="slidenum">
              <a:rPr lang="en-US"/>
              <a:pPr/>
              <a:t>19</a:t>
            </a:fld>
            <a:endParaRPr lang="en-US" dirty="0"/>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BDE5FA-CB54-4E7E-9AD8-86C8AD70CACC}" type="slidenum">
              <a:rPr lang="en-US"/>
              <a:pPr/>
              <a:t>20</a:t>
            </a:fld>
            <a:endParaRPr lang="en-US" dirty="0"/>
          </a:p>
        </p:txBody>
      </p:sp>
      <p:sp>
        <p:nvSpPr>
          <p:cNvPr id="109570" name="Rectangle 2"/>
          <p:cNvSpPr>
            <a:spLocks noRo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E0982519-0023-4A3D-8E27-B1CB845B5A61}"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90E1883-D094-455D-81EF-49168E75BB67}"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0CBFF7C-9322-4026-B69E-8FE317B94FE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dirty="0"/>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4EE7948F-7C61-456C-BC91-86104344380F}"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8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4400"/>
            </a:lvl1pPr>
            <a:lvl2pPr>
              <a:defRPr sz="36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D5EC9D8-0255-4EBB-A74A-14935156EACC}"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DB350BD2-9EE8-4518-8045-25326C35FC77}"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5AAF79F-5F17-4E14-9B74-EA3920C7C529}"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0BF196B5-7E31-4753-AA15-5E14A6B96641}"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6000"/>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3C16E485-0822-4B80-A347-9297703FEAA4}"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8B7F7F0-1616-44A1-ACD2-77F90B8864CC}"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229E04E1-228A-4E5E-A7B0-66A7891C6D29}"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9AB5E1-05BF-4F65-9499-650F1F225137}"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685800" y="762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3993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4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endParaRPr lang="en-US" dirty="0"/>
          </a:p>
        </p:txBody>
      </p:sp>
      <p:sp>
        <p:nvSpPr>
          <p:cNvPr id="3994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endParaRPr lang="en-US" dirty="0"/>
          </a:p>
        </p:txBody>
      </p:sp>
      <p:sp>
        <p:nvSpPr>
          <p:cNvPr id="3994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fld id="{D3C41DD5-8AD8-42D4-AF43-8EC03EA6E014}"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fontAlgn="base">
        <a:spcBef>
          <a:spcPct val="0"/>
        </a:spcBef>
        <a:spcAft>
          <a:spcPct val="0"/>
        </a:spcAft>
        <a:defRPr sz="5400">
          <a:solidFill>
            <a:srgbClr val="FFFFFF"/>
          </a:solidFill>
          <a:latin typeface="+mj-lt"/>
          <a:ea typeface="+mj-ea"/>
          <a:cs typeface="+mj-cs"/>
        </a:defRPr>
      </a:lvl1pPr>
      <a:lvl2pPr algn="ctr" rtl="0" fontAlgn="base">
        <a:spcBef>
          <a:spcPct val="0"/>
        </a:spcBef>
        <a:spcAft>
          <a:spcPct val="0"/>
        </a:spcAft>
        <a:defRPr sz="4400">
          <a:solidFill>
            <a:srgbClr val="FFFFFF"/>
          </a:solidFill>
          <a:latin typeface="Times" pitchFamily="18" charset="0"/>
        </a:defRPr>
      </a:lvl2pPr>
      <a:lvl3pPr algn="ctr" rtl="0" fontAlgn="base">
        <a:spcBef>
          <a:spcPct val="0"/>
        </a:spcBef>
        <a:spcAft>
          <a:spcPct val="0"/>
        </a:spcAft>
        <a:defRPr sz="4400">
          <a:solidFill>
            <a:srgbClr val="FFFFFF"/>
          </a:solidFill>
          <a:latin typeface="Times" pitchFamily="18" charset="0"/>
        </a:defRPr>
      </a:lvl3pPr>
      <a:lvl4pPr algn="ctr" rtl="0" fontAlgn="base">
        <a:spcBef>
          <a:spcPct val="0"/>
        </a:spcBef>
        <a:spcAft>
          <a:spcPct val="0"/>
        </a:spcAft>
        <a:defRPr sz="4400">
          <a:solidFill>
            <a:srgbClr val="FFFFFF"/>
          </a:solidFill>
          <a:latin typeface="Times" pitchFamily="18" charset="0"/>
        </a:defRPr>
      </a:lvl4pPr>
      <a:lvl5pPr algn="ctr" rtl="0" fontAlgn="base">
        <a:spcBef>
          <a:spcPct val="0"/>
        </a:spcBef>
        <a:spcAft>
          <a:spcPct val="0"/>
        </a:spcAft>
        <a:defRPr sz="4400">
          <a:solidFill>
            <a:srgbClr val="FFFFFF"/>
          </a:solidFill>
          <a:latin typeface="Times" pitchFamily="18" charset="0"/>
        </a:defRPr>
      </a:lvl5pPr>
      <a:lvl6pPr marL="457200" algn="ctr" rtl="0" fontAlgn="base">
        <a:spcBef>
          <a:spcPct val="0"/>
        </a:spcBef>
        <a:spcAft>
          <a:spcPct val="0"/>
        </a:spcAft>
        <a:defRPr sz="4400">
          <a:solidFill>
            <a:srgbClr val="FFFFFF"/>
          </a:solidFill>
          <a:latin typeface="Times" pitchFamily="18" charset="0"/>
        </a:defRPr>
      </a:lvl6pPr>
      <a:lvl7pPr marL="914400" algn="ctr" rtl="0" fontAlgn="base">
        <a:spcBef>
          <a:spcPct val="0"/>
        </a:spcBef>
        <a:spcAft>
          <a:spcPct val="0"/>
        </a:spcAft>
        <a:defRPr sz="4400">
          <a:solidFill>
            <a:srgbClr val="FFFFFF"/>
          </a:solidFill>
          <a:latin typeface="Times" pitchFamily="18" charset="0"/>
        </a:defRPr>
      </a:lvl7pPr>
      <a:lvl8pPr marL="1371600" algn="ctr" rtl="0" fontAlgn="base">
        <a:spcBef>
          <a:spcPct val="0"/>
        </a:spcBef>
        <a:spcAft>
          <a:spcPct val="0"/>
        </a:spcAft>
        <a:defRPr sz="4400">
          <a:solidFill>
            <a:srgbClr val="FFFFFF"/>
          </a:solidFill>
          <a:latin typeface="Times" pitchFamily="18" charset="0"/>
        </a:defRPr>
      </a:lvl8pPr>
      <a:lvl9pPr marL="1828800" algn="ctr" rtl="0" fontAlgn="base">
        <a:spcBef>
          <a:spcPct val="0"/>
        </a:spcBef>
        <a:spcAft>
          <a:spcPct val="0"/>
        </a:spcAft>
        <a:defRPr sz="4400">
          <a:solidFill>
            <a:srgbClr val="FFFFFF"/>
          </a:solidFill>
          <a:latin typeface="Times"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18.wmf"/></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3.wmf"/></Relationships>
</file>

<file path=ppt/slides/_rels/slide37.xml.rels><?xml version="1.0" encoding="UTF-8" standalone="yes"?>
<Relationships xmlns="http://schemas.openxmlformats.org/package/2006/relationships"><Relationship Id="rId3" Type="http://schemas.openxmlformats.org/officeDocument/2006/relationships/hyperlink" Target="ForAlana/2icebergClips.m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ideo" Target="file:///C:\Users\alana\Desktop\DOEST\Three_bubbles_with_overlay.wmv"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ideo" Target="file:///C:\Users\alana\Desktop\DOEST\ForAlana\Bubble%20Catching(1).mp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jpe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2009-04-04-rovops-DNM-36"/>
          <p:cNvPicPr>
            <a:picLocks noChangeAspect="1" noChangeArrowheads="1"/>
          </p:cNvPicPr>
          <p:nvPr/>
        </p:nvPicPr>
        <p:blipFill>
          <a:blip r:embed="rId2" cstate="print">
            <a:lum contrast="12000"/>
          </a:blip>
          <a:srcRect l="9061"/>
          <a:stretch>
            <a:fillRect/>
          </a:stretch>
        </p:blipFill>
        <p:spPr bwMode="auto">
          <a:xfrm>
            <a:off x="0" y="0"/>
            <a:ext cx="9296400" cy="6837363"/>
          </a:xfrm>
          <a:prstGeom prst="rect">
            <a:avLst/>
          </a:prstGeom>
          <a:noFill/>
          <a:ln w="9525">
            <a:noFill/>
            <a:miter lim="800000"/>
            <a:headEnd/>
            <a:tailEnd/>
          </a:ln>
        </p:spPr>
      </p:pic>
      <p:sp>
        <p:nvSpPr>
          <p:cNvPr id="2050" name="Rectangle 2"/>
          <p:cNvSpPr>
            <a:spLocks noGrp="1" noChangeArrowheads="1"/>
          </p:cNvSpPr>
          <p:nvPr>
            <p:ph type="ctrTitle"/>
          </p:nvPr>
        </p:nvSpPr>
        <p:spPr>
          <a:xfrm>
            <a:off x="685800" y="76200"/>
            <a:ext cx="7772400" cy="1470025"/>
          </a:xfrm>
        </p:spPr>
        <p:txBody>
          <a:bodyPr/>
          <a:lstStyle/>
          <a:p>
            <a:r>
              <a:rPr lang="en-US" sz="4800" b="1" dirty="0">
                <a:solidFill>
                  <a:srgbClr val="000000"/>
                </a:solidFill>
              </a:rPr>
              <a:t>Technology for Studying the Polar Regions</a:t>
            </a:r>
          </a:p>
        </p:txBody>
      </p:sp>
      <p:sp>
        <p:nvSpPr>
          <p:cNvPr id="2051" name="Rectangle 3"/>
          <p:cNvSpPr>
            <a:spLocks noGrp="1" noChangeArrowheads="1"/>
          </p:cNvSpPr>
          <p:nvPr>
            <p:ph type="subTitle" idx="1"/>
          </p:nvPr>
        </p:nvSpPr>
        <p:spPr>
          <a:xfrm>
            <a:off x="1371600" y="5638800"/>
            <a:ext cx="6400800" cy="1219200"/>
          </a:xfrm>
        </p:spPr>
        <p:txBody>
          <a:bodyPr/>
          <a:lstStyle/>
          <a:p>
            <a:r>
              <a:rPr lang="en-US" b="1" dirty="0" smtClean="0"/>
              <a:t>Alana Sherman</a:t>
            </a:r>
            <a:endParaRPr lang="en-US" b="1" dirty="0"/>
          </a:p>
          <a:p>
            <a:r>
              <a:rPr lang="en-US" b="1" dirty="0"/>
              <a:t>June 21,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sz="5400" dirty="0"/>
              <a:t>The Challenge:</a:t>
            </a:r>
          </a:p>
        </p:txBody>
      </p:sp>
      <p:sp>
        <p:nvSpPr>
          <p:cNvPr id="154627" name="Rectangle 3"/>
          <p:cNvSpPr>
            <a:spLocks noGrp="1" noChangeArrowheads="1"/>
          </p:cNvSpPr>
          <p:nvPr>
            <p:ph type="body" idx="1"/>
          </p:nvPr>
        </p:nvSpPr>
        <p:spPr>
          <a:xfrm>
            <a:off x="685800" y="1524000"/>
            <a:ext cx="7772400" cy="4114800"/>
          </a:xfrm>
        </p:spPr>
        <p:txBody>
          <a:bodyPr/>
          <a:lstStyle/>
          <a:p>
            <a:r>
              <a:rPr lang="en-US" sz="3600" dirty="0"/>
              <a:t>C</a:t>
            </a:r>
            <a:r>
              <a:rPr lang="en-US" sz="3600" dirty="0" smtClean="0"/>
              <a:t>ollect material sinking beneath </a:t>
            </a:r>
            <a:r>
              <a:rPr lang="en-US" sz="3600" dirty="0"/>
              <a:t>a drifting iceberg</a:t>
            </a:r>
          </a:p>
          <a:p>
            <a:r>
              <a:rPr lang="en-US" sz="3600" dirty="0"/>
              <a:t>Without </a:t>
            </a:r>
            <a:r>
              <a:rPr lang="en-US" sz="3600" dirty="0" smtClean="0"/>
              <a:t>knowing </a:t>
            </a:r>
            <a:r>
              <a:rPr lang="en-US" sz="3600" dirty="0"/>
              <a:t>where the iceberg will drift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sz="5400" dirty="0"/>
              <a:t>The Challenge:</a:t>
            </a:r>
          </a:p>
        </p:txBody>
      </p:sp>
      <p:sp>
        <p:nvSpPr>
          <p:cNvPr id="154627" name="Rectangle 3"/>
          <p:cNvSpPr>
            <a:spLocks noGrp="1" noChangeArrowheads="1"/>
          </p:cNvSpPr>
          <p:nvPr>
            <p:ph type="body" idx="1"/>
          </p:nvPr>
        </p:nvSpPr>
        <p:spPr>
          <a:xfrm>
            <a:off x="685800" y="1524000"/>
            <a:ext cx="7772400" cy="4114800"/>
          </a:xfrm>
        </p:spPr>
        <p:txBody>
          <a:bodyPr/>
          <a:lstStyle/>
          <a:p>
            <a:r>
              <a:rPr lang="en-US" sz="3600" dirty="0"/>
              <a:t>C</a:t>
            </a:r>
            <a:r>
              <a:rPr lang="en-US" sz="3600" dirty="0" smtClean="0"/>
              <a:t>ollect material sinking beneath </a:t>
            </a:r>
            <a:r>
              <a:rPr lang="en-US" sz="3600" dirty="0"/>
              <a:t>a drifting iceberg</a:t>
            </a:r>
          </a:p>
          <a:p>
            <a:r>
              <a:rPr lang="en-US" sz="3600" dirty="0"/>
              <a:t>Without </a:t>
            </a:r>
            <a:r>
              <a:rPr lang="en-US" sz="3600" dirty="0" smtClean="0"/>
              <a:t>knowing </a:t>
            </a:r>
            <a:r>
              <a:rPr lang="en-US" sz="3600" dirty="0"/>
              <a:t>where the iceberg will </a:t>
            </a:r>
            <a:r>
              <a:rPr lang="en-US" sz="3600" dirty="0" smtClean="0"/>
              <a:t>drift</a:t>
            </a:r>
          </a:p>
          <a:p>
            <a:r>
              <a:rPr lang="en-US" sz="3600" dirty="0" smtClean="0"/>
              <a:t>And be able to recover the instrument</a:t>
            </a:r>
          </a:p>
          <a:p>
            <a:endParaRPr lang="en-US"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sz="5400" dirty="0"/>
              <a:t>The Challenge:</a:t>
            </a:r>
          </a:p>
        </p:txBody>
      </p:sp>
      <p:sp>
        <p:nvSpPr>
          <p:cNvPr id="154627" name="Rectangle 3"/>
          <p:cNvSpPr>
            <a:spLocks noGrp="1" noChangeArrowheads="1"/>
          </p:cNvSpPr>
          <p:nvPr>
            <p:ph type="body" idx="1"/>
          </p:nvPr>
        </p:nvSpPr>
        <p:spPr>
          <a:xfrm>
            <a:off x="685800" y="1524000"/>
            <a:ext cx="7772400" cy="4114800"/>
          </a:xfrm>
        </p:spPr>
        <p:txBody>
          <a:bodyPr/>
          <a:lstStyle/>
          <a:p>
            <a:r>
              <a:rPr lang="en-US" sz="3600" dirty="0"/>
              <a:t>C</a:t>
            </a:r>
            <a:r>
              <a:rPr lang="en-US" sz="3600" dirty="0" smtClean="0"/>
              <a:t>ollect material sinking beneath </a:t>
            </a:r>
            <a:r>
              <a:rPr lang="en-US" sz="3600" dirty="0"/>
              <a:t>a drifting iceberg</a:t>
            </a:r>
          </a:p>
          <a:p>
            <a:r>
              <a:rPr lang="en-US" sz="3600" dirty="0"/>
              <a:t>Without </a:t>
            </a:r>
            <a:r>
              <a:rPr lang="en-US" sz="3600" dirty="0" smtClean="0"/>
              <a:t>knowing </a:t>
            </a:r>
            <a:r>
              <a:rPr lang="en-US" sz="3600" dirty="0"/>
              <a:t>where the iceberg will </a:t>
            </a:r>
            <a:r>
              <a:rPr lang="en-US" sz="3600" dirty="0" smtClean="0"/>
              <a:t>drift</a:t>
            </a:r>
          </a:p>
          <a:p>
            <a:r>
              <a:rPr lang="en-US" sz="3600" dirty="0" smtClean="0"/>
              <a:t>And be able to recover the instrument</a:t>
            </a:r>
          </a:p>
          <a:p>
            <a:r>
              <a:rPr lang="en-US" sz="3600" dirty="0" smtClean="0"/>
              <a:t>And detect the presence or absence of an iceberg above the instrument</a:t>
            </a:r>
          </a:p>
          <a:p>
            <a:endParaRPr lang="en-US" sz="3600" dirty="0" smtClean="0"/>
          </a:p>
          <a:p>
            <a:endParaRPr lang="en-US"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r>
              <a:rPr lang="en-US" sz="5400" dirty="0"/>
              <a:t>The Technology</a:t>
            </a:r>
          </a:p>
        </p:txBody>
      </p:sp>
      <p:sp>
        <p:nvSpPr>
          <p:cNvPr id="157699" name="Rectangle 3"/>
          <p:cNvSpPr>
            <a:spLocks noGrp="1" noChangeArrowheads="1"/>
          </p:cNvSpPr>
          <p:nvPr>
            <p:ph type="body" idx="1"/>
          </p:nvPr>
        </p:nvSpPr>
        <p:spPr/>
        <p:txBody>
          <a:bodyPr/>
          <a:lstStyle/>
          <a:p>
            <a:pPr>
              <a:buFontTx/>
              <a:buNone/>
            </a:pPr>
            <a:r>
              <a:rPr lang="en-US" sz="4000" dirty="0"/>
              <a:t>Scripps SOLO drifter float +</a:t>
            </a:r>
          </a:p>
          <a:p>
            <a:pPr>
              <a:buFontTx/>
              <a:buNone/>
            </a:pPr>
            <a:r>
              <a:rPr lang="en-US" sz="4000" dirty="0"/>
              <a:t>Sediment traps +</a:t>
            </a:r>
          </a:p>
          <a:p>
            <a:pPr>
              <a:buFontTx/>
              <a:buNone/>
            </a:pPr>
            <a:r>
              <a:rPr lang="en-US" sz="4000" dirty="0"/>
              <a:t>Acoustic modem =</a:t>
            </a:r>
          </a:p>
          <a:p>
            <a:pPr>
              <a:buFontTx/>
              <a:buNone/>
            </a:pPr>
            <a:r>
              <a:rPr lang="en-US" sz="4000" dirty="0"/>
              <a:t>Lagrangian Sediment Traps</a:t>
            </a:r>
          </a:p>
        </p:txBody>
      </p:sp>
      <p:pic>
        <p:nvPicPr>
          <p:cNvPr id="157701" name="Picture 5"/>
          <p:cNvPicPr>
            <a:picLocks noChangeAspect="1" noChangeArrowheads="1"/>
          </p:cNvPicPr>
          <p:nvPr/>
        </p:nvPicPr>
        <p:blipFill>
          <a:blip r:embed="rId2" cstate="print"/>
          <a:srcRect l="43600" t="19600" r="39333" b="8400"/>
          <a:stretch>
            <a:fillRect/>
          </a:stretch>
        </p:blipFill>
        <p:spPr bwMode="auto">
          <a:xfrm>
            <a:off x="7620000" y="990600"/>
            <a:ext cx="990600" cy="557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LST Solid Model 1"/>
          <p:cNvPicPr>
            <a:picLocks noChangeAspect="1" noChangeArrowheads="1"/>
          </p:cNvPicPr>
          <p:nvPr/>
        </p:nvPicPr>
        <p:blipFill>
          <a:blip r:embed="rId3" cstate="print"/>
          <a:srcRect/>
          <a:stretch>
            <a:fillRect/>
          </a:stretch>
        </p:blipFill>
        <p:spPr bwMode="auto">
          <a:xfrm>
            <a:off x="3124200" y="228600"/>
            <a:ext cx="2824163" cy="6248400"/>
          </a:xfrm>
          <a:prstGeom prst="rect">
            <a:avLst/>
          </a:prstGeom>
          <a:noFill/>
        </p:spPr>
      </p:pic>
      <p:sp>
        <p:nvSpPr>
          <p:cNvPr id="95235" name="Text Box 3"/>
          <p:cNvSpPr txBox="1">
            <a:spLocks noChangeArrowheads="1"/>
          </p:cNvSpPr>
          <p:nvPr/>
        </p:nvSpPr>
        <p:spPr bwMode="auto">
          <a:xfrm>
            <a:off x="5943600" y="1676400"/>
            <a:ext cx="1524000" cy="376238"/>
          </a:xfrm>
          <a:prstGeom prst="rect">
            <a:avLst/>
          </a:prstGeom>
          <a:noFill/>
          <a:ln w="9525">
            <a:noFill/>
            <a:miter lim="800000"/>
            <a:headEnd/>
            <a:tailEnd/>
          </a:ln>
          <a:effectLst/>
        </p:spPr>
        <p:txBody>
          <a:bodyPr>
            <a:spAutoFit/>
          </a:bodyPr>
          <a:lstStyle/>
          <a:p>
            <a:pPr>
              <a:spcBef>
                <a:spcPct val="50000"/>
              </a:spcBef>
            </a:pPr>
            <a:r>
              <a:rPr lang="en-US" dirty="0">
                <a:cs typeface="Arial" pitchFamily="34" charset="0"/>
              </a:rPr>
              <a:t>Seabird CTD</a:t>
            </a:r>
          </a:p>
        </p:txBody>
      </p:sp>
      <p:sp>
        <p:nvSpPr>
          <p:cNvPr id="95236" name="Text Box 4"/>
          <p:cNvSpPr txBox="1">
            <a:spLocks noChangeArrowheads="1"/>
          </p:cNvSpPr>
          <p:nvPr/>
        </p:nvSpPr>
        <p:spPr bwMode="auto">
          <a:xfrm>
            <a:off x="6019800" y="5486400"/>
            <a:ext cx="1857375" cy="650875"/>
          </a:xfrm>
          <a:prstGeom prst="rect">
            <a:avLst/>
          </a:prstGeom>
          <a:noFill/>
          <a:ln w="9525">
            <a:noFill/>
            <a:miter lim="800000"/>
            <a:headEnd/>
            <a:tailEnd/>
          </a:ln>
          <a:effectLst/>
        </p:spPr>
        <p:txBody>
          <a:bodyPr wrap="none">
            <a:spAutoFit/>
          </a:bodyPr>
          <a:lstStyle/>
          <a:p>
            <a:r>
              <a:rPr lang="en-US" dirty="0">
                <a:cs typeface="Arial" pitchFamily="34" charset="0"/>
              </a:rPr>
              <a:t>SOI/Russ Davis’</a:t>
            </a:r>
          </a:p>
          <a:p>
            <a:r>
              <a:rPr lang="en-US" dirty="0">
                <a:cs typeface="Arial" pitchFamily="34" charset="0"/>
              </a:rPr>
              <a:t>Solo Float</a:t>
            </a:r>
          </a:p>
        </p:txBody>
      </p:sp>
      <p:sp>
        <p:nvSpPr>
          <p:cNvPr id="95237" name="Text Box 5"/>
          <p:cNvSpPr txBox="1">
            <a:spLocks noChangeArrowheads="1"/>
          </p:cNvSpPr>
          <p:nvPr/>
        </p:nvSpPr>
        <p:spPr bwMode="auto">
          <a:xfrm>
            <a:off x="6019800" y="2667000"/>
            <a:ext cx="2200275" cy="925513"/>
          </a:xfrm>
          <a:prstGeom prst="rect">
            <a:avLst/>
          </a:prstGeom>
          <a:noFill/>
          <a:ln w="9525">
            <a:noFill/>
            <a:miter lim="800000"/>
            <a:headEnd/>
            <a:tailEnd/>
          </a:ln>
          <a:effectLst/>
        </p:spPr>
        <p:txBody>
          <a:bodyPr wrap="none">
            <a:spAutoFit/>
          </a:bodyPr>
          <a:lstStyle/>
          <a:p>
            <a:r>
              <a:rPr lang="en-US" dirty="0">
                <a:cs typeface="Arial" pitchFamily="34" charset="0"/>
              </a:rPr>
              <a:t>(4) Sediment</a:t>
            </a:r>
          </a:p>
          <a:p>
            <a:r>
              <a:rPr lang="en-US" dirty="0">
                <a:cs typeface="Arial" pitchFamily="34" charset="0"/>
              </a:rPr>
              <a:t> Collection Funnels </a:t>
            </a:r>
          </a:p>
          <a:p>
            <a:r>
              <a:rPr lang="en-US" dirty="0">
                <a:cs typeface="Arial" pitchFamily="34" charset="0"/>
              </a:rPr>
              <a:t>- Work in parallel</a:t>
            </a:r>
          </a:p>
        </p:txBody>
      </p:sp>
      <p:sp>
        <p:nvSpPr>
          <p:cNvPr id="95238" name="Text Box 6"/>
          <p:cNvSpPr txBox="1">
            <a:spLocks noChangeArrowheads="1"/>
          </p:cNvSpPr>
          <p:nvPr/>
        </p:nvSpPr>
        <p:spPr bwMode="auto">
          <a:xfrm>
            <a:off x="5943600" y="4114800"/>
            <a:ext cx="1793875" cy="650875"/>
          </a:xfrm>
          <a:prstGeom prst="rect">
            <a:avLst/>
          </a:prstGeom>
          <a:noFill/>
          <a:ln w="9525">
            <a:noFill/>
            <a:miter lim="800000"/>
            <a:headEnd/>
            <a:tailEnd/>
          </a:ln>
          <a:effectLst/>
        </p:spPr>
        <p:txBody>
          <a:bodyPr wrap="none">
            <a:spAutoFit/>
          </a:bodyPr>
          <a:lstStyle/>
          <a:p>
            <a:pPr algn="ctr"/>
            <a:r>
              <a:rPr lang="en-US" dirty="0">
                <a:cs typeface="Arial" pitchFamily="34" charset="0"/>
              </a:rPr>
              <a:t>Sediment</a:t>
            </a:r>
          </a:p>
          <a:p>
            <a:pPr algn="ctr"/>
            <a:r>
              <a:rPr lang="en-US" dirty="0">
                <a:cs typeface="Arial" pitchFamily="34" charset="0"/>
              </a:rPr>
              <a:t>Collection Cups</a:t>
            </a:r>
          </a:p>
        </p:txBody>
      </p:sp>
      <p:sp>
        <p:nvSpPr>
          <p:cNvPr id="95239" name="Text Box 7"/>
          <p:cNvSpPr txBox="1">
            <a:spLocks noChangeArrowheads="1"/>
          </p:cNvSpPr>
          <p:nvPr/>
        </p:nvSpPr>
        <p:spPr bwMode="auto">
          <a:xfrm>
            <a:off x="304800" y="3276600"/>
            <a:ext cx="2784475" cy="1474788"/>
          </a:xfrm>
          <a:prstGeom prst="rect">
            <a:avLst/>
          </a:prstGeom>
          <a:noFill/>
          <a:ln w="9525">
            <a:noFill/>
            <a:miter lim="800000"/>
            <a:headEnd/>
            <a:tailEnd/>
          </a:ln>
          <a:effectLst/>
        </p:spPr>
        <p:txBody>
          <a:bodyPr wrap="none">
            <a:spAutoFit/>
          </a:bodyPr>
          <a:lstStyle/>
          <a:p>
            <a:r>
              <a:rPr lang="en-US" dirty="0">
                <a:cs typeface="Arial" pitchFamily="34" charset="0"/>
              </a:rPr>
              <a:t>Benthos Acoustic Modem</a:t>
            </a:r>
          </a:p>
          <a:p>
            <a:r>
              <a:rPr lang="en-US" dirty="0">
                <a:cs typeface="Arial" pitchFamily="34" charset="0"/>
              </a:rPr>
              <a:t>- Tracking</a:t>
            </a:r>
          </a:p>
          <a:p>
            <a:r>
              <a:rPr lang="en-US" dirty="0">
                <a:cs typeface="Arial" pitchFamily="34" charset="0"/>
              </a:rPr>
              <a:t>- Burn wire</a:t>
            </a:r>
          </a:p>
          <a:p>
            <a:r>
              <a:rPr lang="en-US" dirty="0">
                <a:cs typeface="Arial" pitchFamily="34" charset="0"/>
              </a:rPr>
              <a:t>- Upward-looking </a:t>
            </a:r>
          </a:p>
          <a:p>
            <a:r>
              <a:rPr lang="en-US" dirty="0">
                <a:cs typeface="Arial" pitchFamily="34" charset="0"/>
              </a:rPr>
              <a:t>Acoustic Ranging </a:t>
            </a:r>
          </a:p>
        </p:txBody>
      </p:sp>
      <p:sp>
        <p:nvSpPr>
          <p:cNvPr id="95240" name="Text Box 8"/>
          <p:cNvSpPr txBox="1">
            <a:spLocks noChangeArrowheads="1"/>
          </p:cNvSpPr>
          <p:nvPr/>
        </p:nvSpPr>
        <p:spPr bwMode="auto">
          <a:xfrm>
            <a:off x="609600" y="5181600"/>
            <a:ext cx="2479675" cy="925513"/>
          </a:xfrm>
          <a:prstGeom prst="rect">
            <a:avLst/>
          </a:prstGeom>
          <a:noFill/>
          <a:ln w="9525">
            <a:noFill/>
            <a:miter lim="800000"/>
            <a:headEnd/>
            <a:tailEnd/>
          </a:ln>
          <a:effectLst/>
        </p:spPr>
        <p:txBody>
          <a:bodyPr wrap="none">
            <a:spAutoFit/>
          </a:bodyPr>
          <a:lstStyle/>
          <a:p>
            <a:r>
              <a:rPr lang="en-US" dirty="0">
                <a:cs typeface="Arial" pitchFamily="34" charset="0"/>
              </a:rPr>
              <a:t>Burn-wire Actuators</a:t>
            </a:r>
          </a:p>
          <a:p>
            <a:r>
              <a:rPr lang="en-US" dirty="0">
                <a:cs typeface="Arial" pitchFamily="34" charset="0"/>
              </a:rPr>
              <a:t>(2) For sediment trap</a:t>
            </a:r>
          </a:p>
          <a:p>
            <a:r>
              <a:rPr lang="en-US" dirty="0">
                <a:cs typeface="Arial" pitchFamily="34" charset="0"/>
              </a:rPr>
              <a:t>(1) Ascent weight drop</a:t>
            </a:r>
          </a:p>
        </p:txBody>
      </p:sp>
      <p:sp>
        <p:nvSpPr>
          <p:cNvPr id="95241" name="Text Box 9"/>
          <p:cNvSpPr txBox="1">
            <a:spLocks noChangeArrowheads="1"/>
          </p:cNvSpPr>
          <p:nvPr/>
        </p:nvSpPr>
        <p:spPr bwMode="auto">
          <a:xfrm>
            <a:off x="1371600" y="1447800"/>
            <a:ext cx="1704975" cy="376238"/>
          </a:xfrm>
          <a:prstGeom prst="rect">
            <a:avLst/>
          </a:prstGeom>
          <a:noFill/>
          <a:ln w="9525">
            <a:noFill/>
            <a:miter lim="800000"/>
            <a:headEnd/>
            <a:tailEnd/>
          </a:ln>
          <a:effectLst/>
        </p:spPr>
        <p:txBody>
          <a:bodyPr wrap="none">
            <a:spAutoFit/>
          </a:bodyPr>
          <a:lstStyle/>
          <a:p>
            <a:r>
              <a:rPr lang="en-US" dirty="0">
                <a:cs typeface="Arial" pitchFamily="34" charset="0"/>
              </a:rPr>
              <a:t>Argos Sat-com</a:t>
            </a:r>
          </a:p>
        </p:txBody>
      </p:sp>
      <p:sp>
        <p:nvSpPr>
          <p:cNvPr id="95242" name="Line 10"/>
          <p:cNvSpPr>
            <a:spLocks noChangeShapeType="1"/>
          </p:cNvSpPr>
          <p:nvPr/>
        </p:nvSpPr>
        <p:spPr bwMode="auto">
          <a:xfrm flipV="1">
            <a:off x="3200400" y="3352800"/>
            <a:ext cx="838200" cy="1905000"/>
          </a:xfrm>
          <a:prstGeom prst="line">
            <a:avLst/>
          </a:prstGeom>
          <a:noFill/>
          <a:ln w="19050">
            <a:solidFill>
              <a:schemeClr val="tx1"/>
            </a:solidFill>
            <a:round/>
            <a:headEnd/>
            <a:tailEnd type="triangle" w="med" len="med"/>
          </a:ln>
          <a:effectLst/>
        </p:spPr>
        <p:txBody>
          <a:bodyPr>
            <a:spAutoFit/>
          </a:bodyPr>
          <a:lstStyle/>
          <a:p>
            <a:endParaRPr lang="en-US" dirty="0"/>
          </a:p>
        </p:txBody>
      </p:sp>
      <p:sp>
        <p:nvSpPr>
          <p:cNvPr id="95243" name="Line 11"/>
          <p:cNvSpPr>
            <a:spLocks noChangeShapeType="1"/>
          </p:cNvSpPr>
          <p:nvPr/>
        </p:nvSpPr>
        <p:spPr bwMode="auto">
          <a:xfrm>
            <a:off x="3200400" y="5257800"/>
            <a:ext cx="990600" cy="609600"/>
          </a:xfrm>
          <a:prstGeom prst="line">
            <a:avLst/>
          </a:prstGeom>
          <a:noFill/>
          <a:ln w="28575">
            <a:solidFill>
              <a:srgbClr val="FF0000"/>
            </a:solidFill>
            <a:round/>
            <a:headEnd/>
            <a:tailEnd type="triangle" w="lg" len="med"/>
          </a:ln>
          <a:effectLst/>
        </p:spPr>
        <p:txBody>
          <a:bodyPr wrap="none">
            <a:spAutoFit/>
          </a:bodyPr>
          <a:lstStyle/>
          <a:p>
            <a:endParaRPr lang="en-US" dirty="0"/>
          </a:p>
        </p:txBody>
      </p:sp>
      <p:sp>
        <p:nvSpPr>
          <p:cNvPr id="95244" name="Line 12"/>
          <p:cNvSpPr>
            <a:spLocks noChangeShapeType="1"/>
          </p:cNvSpPr>
          <p:nvPr/>
        </p:nvSpPr>
        <p:spPr bwMode="auto">
          <a:xfrm flipV="1">
            <a:off x="3124200" y="3200400"/>
            <a:ext cx="838200" cy="228600"/>
          </a:xfrm>
          <a:prstGeom prst="line">
            <a:avLst/>
          </a:prstGeom>
          <a:noFill/>
          <a:ln w="28575">
            <a:solidFill>
              <a:srgbClr val="FF0000"/>
            </a:solidFill>
            <a:round/>
            <a:headEnd/>
            <a:tailEnd type="triangle" w="lg" len="med"/>
          </a:ln>
          <a:effectLst/>
        </p:spPr>
        <p:txBody>
          <a:bodyPr>
            <a:spAutoFit/>
          </a:bodyPr>
          <a:lstStyle/>
          <a:p>
            <a:endParaRPr lang="en-US" dirty="0"/>
          </a:p>
        </p:txBody>
      </p:sp>
      <p:sp>
        <p:nvSpPr>
          <p:cNvPr id="95245" name="Line 13"/>
          <p:cNvSpPr>
            <a:spLocks noChangeShapeType="1"/>
          </p:cNvSpPr>
          <p:nvPr/>
        </p:nvSpPr>
        <p:spPr bwMode="auto">
          <a:xfrm flipH="1" flipV="1">
            <a:off x="4648200" y="1676400"/>
            <a:ext cx="1295400" cy="152400"/>
          </a:xfrm>
          <a:prstGeom prst="line">
            <a:avLst/>
          </a:prstGeom>
          <a:noFill/>
          <a:ln w="28575">
            <a:solidFill>
              <a:srgbClr val="FF0000"/>
            </a:solidFill>
            <a:round/>
            <a:headEnd/>
            <a:tailEnd type="triangle" w="lg" len="med"/>
          </a:ln>
          <a:effectLst/>
        </p:spPr>
        <p:txBody>
          <a:bodyPr>
            <a:spAutoFit/>
          </a:bodyPr>
          <a:lstStyle/>
          <a:p>
            <a:endParaRPr lang="en-US" dirty="0"/>
          </a:p>
        </p:txBody>
      </p:sp>
      <p:sp>
        <p:nvSpPr>
          <p:cNvPr id="95246" name="Line 14"/>
          <p:cNvSpPr>
            <a:spLocks noChangeShapeType="1"/>
          </p:cNvSpPr>
          <p:nvPr/>
        </p:nvSpPr>
        <p:spPr bwMode="auto">
          <a:xfrm flipV="1">
            <a:off x="3124200" y="1295400"/>
            <a:ext cx="1371600" cy="381000"/>
          </a:xfrm>
          <a:prstGeom prst="line">
            <a:avLst/>
          </a:prstGeom>
          <a:noFill/>
          <a:ln w="28575">
            <a:solidFill>
              <a:srgbClr val="FF0000"/>
            </a:solidFill>
            <a:round/>
            <a:headEnd/>
            <a:tailEnd type="triangle" w="lg" len="med"/>
          </a:ln>
          <a:effectLst/>
        </p:spPr>
        <p:txBody>
          <a:bodyPr>
            <a:spAutoFit/>
          </a:bodyPr>
          <a:lstStyle/>
          <a:p>
            <a:endParaRPr lang="en-US" dirty="0"/>
          </a:p>
        </p:txBody>
      </p:sp>
      <p:sp>
        <p:nvSpPr>
          <p:cNvPr id="95247" name="Line 15"/>
          <p:cNvSpPr>
            <a:spLocks noChangeShapeType="1"/>
          </p:cNvSpPr>
          <p:nvPr/>
        </p:nvSpPr>
        <p:spPr bwMode="auto">
          <a:xfrm flipH="1" flipV="1">
            <a:off x="5486400" y="2819400"/>
            <a:ext cx="457200" cy="76200"/>
          </a:xfrm>
          <a:prstGeom prst="line">
            <a:avLst/>
          </a:prstGeom>
          <a:noFill/>
          <a:ln w="28575">
            <a:solidFill>
              <a:srgbClr val="FF0000"/>
            </a:solidFill>
            <a:round/>
            <a:headEnd/>
            <a:tailEnd type="triangle" w="lg" len="med"/>
          </a:ln>
          <a:effectLst/>
        </p:spPr>
        <p:txBody>
          <a:bodyPr>
            <a:spAutoFit/>
          </a:bodyPr>
          <a:lstStyle/>
          <a:p>
            <a:endParaRPr lang="en-US" dirty="0"/>
          </a:p>
        </p:txBody>
      </p:sp>
      <p:sp>
        <p:nvSpPr>
          <p:cNvPr id="95248" name="Line 16"/>
          <p:cNvSpPr>
            <a:spLocks noChangeShapeType="1"/>
          </p:cNvSpPr>
          <p:nvPr/>
        </p:nvSpPr>
        <p:spPr bwMode="auto">
          <a:xfrm flipH="1" flipV="1">
            <a:off x="4572000" y="3733800"/>
            <a:ext cx="1371600" cy="685800"/>
          </a:xfrm>
          <a:prstGeom prst="line">
            <a:avLst/>
          </a:prstGeom>
          <a:noFill/>
          <a:ln w="28575">
            <a:solidFill>
              <a:srgbClr val="FF0000"/>
            </a:solidFill>
            <a:round/>
            <a:headEnd/>
            <a:tailEnd type="triangle" w="lg" len="med"/>
          </a:ln>
          <a:effectLst/>
        </p:spPr>
        <p:txBody>
          <a:bodyPr>
            <a:spAutoFit/>
          </a:bodyPr>
          <a:lstStyle/>
          <a:p>
            <a:endParaRPr lang="en-US" dirty="0"/>
          </a:p>
        </p:txBody>
      </p:sp>
      <p:sp>
        <p:nvSpPr>
          <p:cNvPr id="95249" name="Line 17"/>
          <p:cNvSpPr>
            <a:spLocks noChangeShapeType="1"/>
          </p:cNvSpPr>
          <p:nvPr/>
        </p:nvSpPr>
        <p:spPr bwMode="auto">
          <a:xfrm flipH="1" flipV="1">
            <a:off x="4724400" y="5181600"/>
            <a:ext cx="1219200" cy="457200"/>
          </a:xfrm>
          <a:prstGeom prst="line">
            <a:avLst/>
          </a:prstGeom>
          <a:noFill/>
          <a:ln w="19050">
            <a:solidFill>
              <a:schemeClr val="tx1"/>
            </a:solidFill>
            <a:round/>
            <a:headEnd/>
            <a:tailEnd type="triangle" w="med" len="med"/>
          </a:ln>
          <a:effectLst/>
        </p:spPr>
        <p:txBody>
          <a:bodyPr>
            <a:spAutoFit/>
          </a:bodyPr>
          <a:lstStyle/>
          <a:p>
            <a:endParaRPr lang="en-US" dirty="0"/>
          </a:p>
        </p:txBody>
      </p:sp>
      <p:cxnSp>
        <p:nvCxnSpPr>
          <p:cNvPr id="23" name="Straight Arrow Connector 22"/>
          <p:cNvCxnSpPr/>
          <p:nvPr/>
        </p:nvCxnSpPr>
        <p:spPr>
          <a:xfrm rot="10800000">
            <a:off x="4724400" y="4876800"/>
            <a:ext cx="1219200" cy="9906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6210300" y="3848100"/>
            <a:ext cx="4648200" cy="1588"/>
          </a:xfrm>
          <a:prstGeom prst="straightConnector1">
            <a:avLst/>
          </a:prstGeom>
          <a:ln w="38100">
            <a:solidFill>
              <a:srgbClr val="FF00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686800" y="3352800"/>
            <a:ext cx="425116" cy="461665"/>
          </a:xfrm>
          <a:prstGeom prst="rect">
            <a:avLst/>
          </a:prstGeom>
          <a:noFill/>
        </p:spPr>
        <p:txBody>
          <a:bodyPr wrap="none" rtlCol="0">
            <a:spAutoFit/>
          </a:bodyPr>
          <a:lstStyle/>
          <a:p>
            <a:r>
              <a:rPr lang="en-US" sz="2400" dirty="0" smtClean="0"/>
              <a:t>6’</a:t>
            </a: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98307" name="Freeform 3"/>
          <p:cNvSpPr>
            <a:spLocks/>
          </p:cNvSpPr>
          <p:nvPr/>
        </p:nvSpPr>
        <p:spPr bwMode="auto">
          <a:xfrm>
            <a:off x="1295400" y="1752600"/>
            <a:ext cx="3094038"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98308"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98309"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98310"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98311"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98312"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98313"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grpSp>
        <p:nvGrpSpPr>
          <p:cNvPr id="98314" name="Group 10"/>
          <p:cNvGrpSpPr>
            <a:grpSpLocks/>
          </p:cNvGrpSpPr>
          <p:nvPr/>
        </p:nvGrpSpPr>
        <p:grpSpPr bwMode="auto">
          <a:xfrm>
            <a:off x="4572000" y="1981200"/>
            <a:ext cx="609600" cy="1143000"/>
            <a:chOff x="816" y="1248"/>
            <a:chExt cx="384" cy="720"/>
          </a:xfrm>
        </p:grpSpPr>
        <p:sp>
          <p:nvSpPr>
            <p:cNvPr id="98315" name="Oval 11"/>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98316" name="AutoShape 12"/>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98317" name="Line 13"/>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98318" name="AutoShape 14"/>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98319" name="AutoShape 15"/>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98320" name="Line 16"/>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98321" name="Rectangle 17"/>
          <p:cNvSpPr>
            <a:spLocks noChangeArrowheads="1"/>
          </p:cNvSpPr>
          <p:nvPr/>
        </p:nvSpPr>
        <p:spPr bwMode="auto">
          <a:xfrm>
            <a:off x="0" y="5943600"/>
            <a:ext cx="9296400" cy="1066800"/>
          </a:xfrm>
          <a:prstGeom prst="rect">
            <a:avLst/>
          </a:prstGeom>
          <a:solidFill>
            <a:srgbClr val="3366FF"/>
          </a:solidFill>
          <a:ln w="9525">
            <a:noFill/>
            <a:miter lim="800000"/>
            <a:headEnd/>
            <a:tailEnd/>
          </a:ln>
          <a:effectLst/>
        </p:spPr>
        <p:txBody>
          <a:bodyPr wrap="none" anchor="ctr"/>
          <a:lstStyle/>
          <a:p>
            <a:endParaRPr lang="en-US" dirty="0"/>
          </a:p>
        </p:txBody>
      </p:sp>
      <p:sp>
        <p:nvSpPr>
          <p:cNvPr id="98322" name="Freeform 18"/>
          <p:cNvSpPr>
            <a:spLocks/>
          </p:cNvSpPr>
          <p:nvPr/>
        </p:nvSpPr>
        <p:spPr bwMode="auto">
          <a:xfrm>
            <a:off x="-18288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
        <p:nvSpPr>
          <p:cNvPr id="21" name="Title 20"/>
          <p:cNvSpPr>
            <a:spLocks noGrp="1"/>
          </p:cNvSpPr>
          <p:nvPr>
            <p:ph type="title"/>
          </p:nvPr>
        </p:nvSpPr>
        <p:spPr/>
        <p:txBody>
          <a:bodyPr/>
          <a:lstStyle/>
          <a:p>
            <a:r>
              <a:rPr lang="en-US" sz="5400" dirty="0" smtClean="0"/>
              <a:t>Deployment</a:t>
            </a:r>
            <a:endParaRPr lang="en-US" sz="5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00355" name="Freeform 3"/>
          <p:cNvSpPr>
            <a:spLocks/>
          </p:cNvSpPr>
          <p:nvPr/>
        </p:nvSpPr>
        <p:spPr bwMode="auto">
          <a:xfrm>
            <a:off x="14779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00356"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0357"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0358"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0359"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0360"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0361"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grpSp>
        <p:nvGrpSpPr>
          <p:cNvPr id="100362" name="Group 10"/>
          <p:cNvGrpSpPr>
            <a:grpSpLocks/>
          </p:cNvGrpSpPr>
          <p:nvPr/>
        </p:nvGrpSpPr>
        <p:grpSpPr bwMode="auto">
          <a:xfrm>
            <a:off x="4876800" y="2514600"/>
            <a:ext cx="609600" cy="1143000"/>
            <a:chOff x="816" y="1248"/>
            <a:chExt cx="384" cy="720"/>
          </a:xfrm>
        </p:grpSpPr>
        <p:sp>
          <p:nvSpPr>
            <p:cNvPr id="100363" name="Oval 11"/>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00364" name="AutoShape 12"/>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00365" name="Line 13"/>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00366" name="AutoShape 14"/>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0367" name="AutoShape 15"/>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0368" name="Line 16"/>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00369" name="Rectangle 17"/>
          <p:cNvSpPr>
            <a:spLocks noChangeArrowheads="1"/>
          </p:cNvSpPr>
          <p:nvPr/>
        </p:nvSpPr>
        <p:spPr bwMode="auto">
          <a:xfrm>
            <a:off x="0" y="5943600"/>
            <a:ext cx="9296400" cy="1066800"/>
          </a:xfrm>
          <a:prstGeom prst="rect">
            <a:avLst/>
          </a:prstGeom>
          <a:solidFill>
            <a:srgbClr val="3366FF"/>
          </a:solidFill>
          <a:ln w="9525">
            <a:noFill/>
            <a:miter lim="800000"/>
            <a:headEnd/>
            <a:tailEnd/>
          </a:ln>
          <a:effectLst/>
        </p:spPr>
        <p:txBody>
          <a:bodyPr wrap="none" anchor="ctr"/>
          <a:lstStyle/>
          <a:p>
            <a:endParaRPr lang="en-US" dirty="0"/>
          </a:p>
        </p:txBody>
      </p:sp>
      <p:sp>
        <p:nvSpPr>
          <p:cNvPr id="100370" name="Freeform 18"/>
          <p:cNvSpPr>
            <a:spLocks/>
          </p:cNvSpPr>
          <p:nvPr/>
        </p:nvSpPr>
        <p:spPr bwMode="auto">
          <a:xfrm>
            <a:off x="-16002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02403" name="Freeform 3"/>
          <p:cNvSpPr>
            <a:spLocks/>
          </p:cNvSpPr>
          <p:nvPr/>
        </p:nvSpPr>
        <p:spPr bwMode="auto">
          <a:xfrm>
            <a:off x="17065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02404"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2405"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2406"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2407"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2408"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2409"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grpSp>
        <p:nvGrpSpPr>
          <p:cNvPr id="102410" name="Group 10"/>
          <p:cNvGrpSpPr>
            <a:grpSpLocks/>
          </p:cNvGrpSpPr>
          <p:nvPr/>
        </p:nvGrpSpPr>
        <p:grpSpPr bwMode="auto">
          <a:xfrm>
            <a:off x="4953000" y="3200400"/>
            <a:ext cx="609600" cy="1143000"/>
            <a:chOff x="816" y="1248"/>
            <a:chExt cx="384" cy="720"/>
          </a:xfrm>
        </p:grpSpPr>
        <p:sp>
          <p:nvSpPr>
            <p:cNvPr id="102411" name="Oval 11"/>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02412" name="AutoShape 12"/>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02413" name="Line 13"/>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02414" name="AutoShape 14"/>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2415" name="AutoShape 15"/>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2416" name="Line 16"/>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02417" name="Rectangle 17"/>
          <p:cNvSpPr>
            <a:spLocks noChangeArrowheads="1"/>
          </p:cNvSpPr>
          <p:nvPr/>
        </p:nvSpPr>
        <p:spPr bwMode="auto">
          <a:xfrm>
            <a:off x="0" y="5943600"/>
            <a:ext cx="9296400" cy="1066800"/>
          </a:xfrm>
          <a:prstGeom prst="rect">
            <a:avLst/>
          </a:prstGeom>
          <a:solidFill>
            <a:srgbClr val="3366FF"/>
          </a:solidFill>
          <a:ln w="9525">
            <a:noFill/>
            <a:miter lim="800000"/>
            <a:headEnd/>
            <a:tailEnd/>
          </a:ln>
          <a:effectLst/>
        </p:spPr>
        <p:txBody>
          <a:bodyPr wrap="none" anchor="ctr"/>
          <a:lstStyle/>
          <a:p>
            <a:endParaRPr lang="en-US" dirty="0"/>
          </a:p>
        </p:txBody>
      </p:sp>
      <p:sp>
        <p:nvSpPr>
          <p:cNvPr id="102418" name="Freeform 18"/>
          <p:cNvSpPr>
            <a:spLocks/>
          </p:cNvSpPr>
          <p:nvPr/>
        </p:nvSpPr>
        <p:spPr bwMode="auto">
          <a:xfrm>
            <a:off x="-13716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04451" name="Line 3"/>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4452" name="Line 4"/>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4453" name="Line 5"/>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4454" name="Line 6"/>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4455" name="Line 7"/>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4456" name="Line 8"/>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grpSp>
        <p:nvGrpSpPr>
          <p:cNvPr id="104457" name="Group 9"/>
          <p:cNvGrpSpPr>
            <a:grpSpLocks/>
          </p:cNvGrpSpPr>
          <p:nvPr/>
        </p:nvGrpSpPr>
        <p:grpSpPr bwMode="auto">
          <a:xfrm>
            <a:off x="4953000" y="4572000"/>
            <a:ext cx="609600" cy="1143000"/>
            <a:chOff x="816" y="1248"/>
            <a:chExt cx="384" cy="720"/>
          </a:xfrm>
        </p:grpSpPr>
        <p:sp>
          <p:nvSpPr>
            <p:cNvPr id="104458" name="Oval 10"/>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04459" name="AutoShape 11"/>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04460" name="Line 12"/>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04461" name="AutoShape 13"/>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4462" name="AutoShape 14"/>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4463" name="Line 15"/>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04464" name="Rectangle 16"/>
          <p:cNvSpPr>
            <a:spLocks noChangeArrowheads="1"/>
          </p:cNvSpPr>
          <p:nvPr/>
        </p:nvSpPr>
        <p:spPr bwMode="auto">
          <a:xfrm>
            <a:off x="0" y="5943600"/>
            <a:ext cx="9296400" cy="1066800"/>
          </a:xfrm>
          <a:prstGeom prst="rect">
            <a:avLst/>
          </a:prstGeom>
          <a:solidFill>
            <a:srgbClr val="3366FF"/>
          </a:solidFill>
          <a:ln w="9525">
            <a:noFill/>
            <a:miter lim="800000"/>
            <a:headEnd/>
            <a:tailEnd/>
          </a:ln>
          <a:effectLst/>
        </p:spPr>
        <p:txBody>
          <a:bodyPr wrap="none" anchor="ctr"/>
          <a:lstStyle/>
          <a:p>
            <a:endParaRPr lang="en-US" dirty="0"/>
          </a:p>
        </p:txBody>
      </p:sp>
      <p:sp>
        <p:nvSpPr>
          <p:cNvPr id="104465" name="Freeform 17"/>
          <p:cNvSpPr>
            <a:spLocks/>
          </p:cNvSpPr>
          <p:nvPr/>
        </p:nvSpPr>
        <p:spPr bwMode="auto">
          <a:xfrm>
            <a:off x="-914400" y="18288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
        <p:nvSpPr>
          <p:cNvPr id="104466" name="Freeform 18"/>
          <p:cNvSpPr>
            <a:spLocks/>
          </p:cNvSpPr>
          <p:nvPr/>
        </p:nvSpPr>
        <p:spPr bwMode="auto">
          <a:xfrm>
            <a:off x="21637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Tree>
  </p:cSld>
  <p:clrMapOvr>
    <a:masterClrMapping/>
  </p:clrMapOvr>
  <p:transition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06499" name="Freeform 3"/>
          <p:cNvSpPr>
            <a:spLocks/>
          </p:cNvSpPr>
          <p:nvPr/>
        </p:nvSpPr>
        <p:spPr bwMode="auto">
          <a:xfrm>
            <a:off x="23923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06500"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1"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2"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3"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4"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5"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6506" name="Rectangle 10"/>
          <p:cNvSpPr>
            <a:spLocks noChangeArrowheads="1"/>
          </p:cNvSpPr>
          <p:nvPr/>
        </p:nvSpPr>
        <p:spPr bwMode="auto">
          <a:xfrm>
            <a:off x="0" y="5943600"/>
            <a:ext cx="9296400" cy="1066800"/>
          </a:xfrm>
          <a:prstGeom prst="rect">
            <a:avLst/>
          </a:prstGeom>
          <a:solidFill>
            <a:srgbClr val="3366FF"/>
          </a:solidFill>
          <a:ln w="9525">
            <a:noFill/>
            <a:miter lim="800000"/>
            <a:headEnd/>
            <a:tailEnd/>
          </a:ln>
          <a:effectLst/>
        </p:spPr>
        <p:txBody>
          <a:bodyPr wrap="none" anchor="ctr"/>
          <a:lstStyle/>
          <a:p>
            <a:endParaRPr lang="en-US" dirty="0"/>
          </a:p>
        </p:txBody>
      </p:sp>
      <p:grpSp>
        <p:nvGrpSpPr>
          <p:cNvPr id="106507" name="Group 11"/>
          <p:cNvGrpSpPr>
            <a:grpSpLocks/>
          </p:cNvGrpSpPr>
          <p:nvPr/>
        </p:nvGrpSpPr>
        <p:grpSpPr bwMode="auto">
          <a:xfrm>
            <a:off x="4953000" y="5334000"/>
            <a:ext cx="609600" cy="1143000"/>
            <a:chOff x="816" y="1248"/>
            <a:chExt cx="384" cy="720"/>
          </a:xfrm>
        </p:grpSpPr>
        <p:sp>
          <p:nvSpPr>
            <p:cNvPr id="106508" name="Oval 12"/>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06509" name="AutoShape 13"/>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06510" name="Line 14"/>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06511" name="AutoShape 15"/>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6512" name="AutoShape 16"/>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6513" name="Line 17"/>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06514" name="Freeform 18"/>
          <p:cNvSpPr>
            <a:spLocks/>
          </p:cNvSpPr>
          <p:nvPr/>
        </p:nvSpPr>
        <p:spPr bwMode="auto">
          <a:xfrm>
            <a:off x="-6858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US" sz="5400" dirty="0">
                <a:solidFill>
                  <a:schemeClr val="tx1"/>
                </a:solidFill>
              </a:rPr>
              <a:t>Study the Polar Regions</a:t>
            </a:r>
          </a:p>
        </p:txBody>
      </p:sp>
      <p:sp>
        <p:nvSpPr>
          <p:cNvPr id="172035" name="Rectangle 3"/>
          <p:cNvSpPr>
            <a:spLocks noGrp="1" noChangeArrowheads="1"/>
          </p:cNvSpPr>
          <p:nvPr>
            <p:ph type="body" idx="1"/>
          </p:nvPr>
        </p:nvSpPr>
        <p:spPr>
          <a:xfrm>
            <a:off x="685800" y="1600200"/>
            <a:ext cx="7772400" cy="4114800"/>
          </a:xfrm>
        </p:spPr>
        <p:txBody>
          <a:bodyPr/>
          <a:lstStyle/>
          <a:p>
            <a:pPr>
              <a:buNone/>
            </a:pPr>
            <a:r>
              <a:rPr lang="en-US" dirty="0"/>
              <a:t>Polar regions are changing </a:t>
            </a:r>
            <a:r>
              <a:rPr lang="en-US" dirty="0" smtClean="0"/>
              <a:t>more</a:t>
            </a:r>
          </a:p>
          <a:p>
            <a:pPr>
              <a:buNone/>
            </a:pPr>
            <a:r>
              <a:rPr lang="en-US" dirty="0" smtClean="0"/>
              <a:t>rapidly </a:t>
            </a:r>
            <a:r>
              <a:rPr lang="en-US" dirty="0"/>
              <a:t>than any other part of </a:t>
            </a:r>
            <a:r>
              <a:rPr lang="en-US" dirty="0" smtClean="0"/>
              <a:t>the</a:t>
            </a:r>
          </a:p>
          <a:p>
            <a:pPr>
              <a:buNone/>
            </a:pPr>
            <a:r>
              <a:rPr lang="en-US" dirty="0" smtClean="0"/>
              <a:t>earth</a:t>
            </a:r>
            <a:endParaRPr lang="en-US" dirty="0"/>
          </a:p>
          <a:p>
            <a:pPr lvl="1"/>
            <a:r>
              <a:rPr lang="en-US" sz="4000" dirty="0" smtClean="0"/>
              <a:t>Proliferation of icebergs in the Antarctic </a:t>
            </a:r>
          </a:p>
          <a:p>
            <a:pPr lvl="1"/>
            <a:r>
              <a:rPr lang="en-US" sz="4000" dirty="0" smtClean="0"/>
              <a:t>Rapid </a:t>
            </a:r>
            <a:r>
              <a:rPr lang="en-US" sz="4000" dirty="0"/>
              <a:t>melting of Arctic ice </a:t>
            </a:r>
            <a:r>
              <a:rPr lang="en-US" sz="4000" dirty="0" smtClean="0"/>
              <a:t>cover</a:t>
            </a:r>
            <a:endParaRPr lang="en-US"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08547" name="Freeform 3"/>
          <p:cNvSpPr>
            <a:spLocks/>
          </p:cNvSpPr>
          <p:nvPr/>
        </p:nvSpPr>
        <p:spPr bwMode="auto">
          <a:xfrm>
            <a:off x="29257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08548"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49"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50"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51"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52"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53"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08554" name="Rectangle 10"/>
          <p:cNvSpPr>
            <a:spLocks noChangeArrowheads="1"/>
          </p:cNvSpPr>
          <p:nvPr/>
        </p:nvSpPr>
        <p:spPr bwMode="auto">
          <a:xfrm>
            <a:off x="0" y="5638800"/>
            <a:ext cx="9296400" cy="1371600"/>
          </a:xfrm>
          <a:prstGeom prst="rect">
            <a:avLst/>
          </a:prstGeom>
          <a:solidFill>
            <a:srgbClr val="3366FF"/>
          </a:solidFill>
          <a:ln w="9525">
            <a:noFill/>
            <a:miter lim="800000"/>
            <a:headEnd/>
            <a:tailEnd/>
          </a:ln>
          <a:effectLst/>
        </p:spPr>
        <p:txBody>
          <a:bodyPr wrap="none" anchor="ctr"/>
          <a:lstStyle/>
          <a:p>
            <a:endParaRPr lang="en-US" dirty="0"/>
          </a:p>
        </p:txBody>
      </p:sp>
      <p:grpSp>
        <p:nvGrpSpPr>
          <p:cNvPr id="108555" name="Group 11"/>
          <p:cNvGrpSpPr>
            <a:grpSpLocks/>
          </p:cNvGrpSpPr>
          <p:nvPr/>
        </p:nvGrpSpPr>
        <p:grpSpPr bwMode="auto">
          <a:xfrm>
            <a:off x="4953000" y="5486400"/>
            <a:ext cx="609600" cy="1143000"/>
            <a:chOff x="816" y="1248"/>
            <a:chExt cx="384" cy="720"/>
          </a:xfrm>
        </p:grpSpPr>
        <p:sp>
          <p:nvSpPr>
            <p:cNvPr id="108556" name="Oval 12"/>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08557" name="AutoShape 13"/>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08558" name="Line 14"/>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08559" name="AutoShape 15"/>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8560" name="AutoShape 16"/>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08561" name="Line 17"/>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08562" name="Freeform 18"/>
          <p:cNvSpPr>
            <a:spLocks/>
          </p:cNvSpPr>
          <p:nvPr/>
        </p:nvSpPr>
        <p:spPr bwMode="auto">
          <a:xfrm>
            <a:off x="-1524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10595" name="Freeform 3"/>
          <p:cNvSpPr>
            <a:spLocks/>
          </p:cNvSpPr>
          <p:nvPr/>
        </p:nvSpPr>
        <p:spPr bwMode="auto">
          <a:xfrm>
            <a:off x="34591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10596"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597"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598"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599"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600"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601"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0602" name="Rectangle 10"/>
          <p:cNvSpPr>
            <a:spLocks noChangeArrowheads="1"/>
          </p:cNvSpPr>
          <p:nvPr/>
        </p:nvSpPr>
        <p:spPr bwMode="auto">
          <a:xfrm>
            <a:off x="0" y="5791200"/>
            <a:ext cx="9296400" cy="1219200"/>
          </a:xfrm>
          <a:prstGeom prst="rect">
            <a:avLst/>
          </a:prstGeom>
          <a:solidFill>
            <a:srgbClr val="3366FF"/>
          </a:solidFill>
          <a:ln w="9525">
            <a:noFill/>
            <a:miter lim="800000"/>
            <a:headEnd/>
            <a:tailEnd/>
          </a:ln>
          <a:effectLst/>
        </p:spPr>
        <p:txBody>
          <a:bodyPr wrap="none" anchor="ctr"/>
          <a:lstStyle/>
          <a:p>
            <a:endParaRPr lang="en-US" dirty="0"/>
          </a:p>
        </p:txBody>
      </p:sp>
      <p:grpSp>
        <p:nvGrpSpPr>
          <p:cNvPr id="110603" name="Group 11"/>
          <p:cNvGrpSpPr>
            <a:grpSpLocks/>
          </p:cNvGrpSpPr>
          <p:nvPr/>
        </p:nvGrpSpPr>
        <p:grpSpPr bwMode="auto">
          <a:xfrm>
            <a:off x="4953000" y="5562600"/>
            <a:ext cx="609600" cy="1143000"/>
            <a:chOff x="816" y="1248"/>
            <a:chExt cx="384" cy="720"/>
          </a:xfrm>
        </p:grpSpPr>
        <p:sp>
          <p:nvSpPr>
            <p:cNvPr id="110604" name="Oval 12"/>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10605" name="AutoShape 13"/>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10606" name="Line 14"/>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10607" name="AutoShape 15"/>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0608" name="AutoShape 16"/>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0609" name="Line 17"/>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10610" name="Freeform 18"/>
          <p:cNvSpPr>
            <a:spLocks/>
          </p:cNvSpPr>
          <p:nvPr/>
        </p:nvSpPr>
        <p:spPr bwMode="auto">
          <a:xfrm>
            <a:off x="4572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12643" name="Freeform 3"/>
          <p:cNvSpPr>
            <a:spLocks/>
          </p:cNvSpPr>
          <p:nvPr/>
        </p:nvSpPr>
        <p:spPr bwMode="auto">
          <a:xfrm>
            <a:off x="41449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12644"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45"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46"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47"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48"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49"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2650" name="Rectangle 10"/>
          <p:cNvSpPr>
            <a:spLocks noChangeArrowheads="1"/>
          </p:cNvSpPr>
          <p:nvPr/>
        </p:nvSpPr>
        <p:spPr bwMode="auto">
          <a:xfrm>
            <a:off x="0" y="5791200"/>
            <a:ext cx="9296400" cy="1219200"/>
          </a:xfrm>
          <a:prstGeom prst="rect">
            <a:avLst/>
          </a:prstGeom>
          <a:solidFill>
            <a:srgbClr val="3366FF"/>
          </a:solidFill>
          <a:ln w="9525">
            <a:noFill/>
            <a:miter lim="800000"/>
            <a:headEnd/>
            <a:tailEnd/>
          </a:ln>
          <a:effectLst/>
        </p:spPr>
        <p:txBody>
          <a:bodyPr wrap="none" anchor="ctr"/>
          <a:lstStyle/>
          <a:p>
            <a:endParaRPr lang="en-US" dirty="0"/>
          </a:p>
        </p:txBody>
      </p:sp>
      <p:grpSp>
        <p:nvGrpSpPr>
          <p:cNvPr id="112651" name="Group 11"/>
          <p:cNvGrpSpPr>
            <a:grpSpLocks/>
          </p:cNvGrpSpPr>
          <p:nvPr/>
        </p:nvGrpSpPr>
        <p:grpSpPr bwMode="auto">
          <a:xfrm>
            <a:off x="4953000" y="5562600"/>
            <a:ext cx="609600" cy="1143000"/>
            <a:chOff x="816" y="1248"/>
            <a:chExt cx="384" cy="720"/>
          </a:xfrm>
        </p:grpSpPr>
        <p:sp>
          <p:nvSpPr>
            <p:cNvPr id="112652" name="Oval 12"/>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12653" name="AutoShape 13"/>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12654" name="Line 14"/>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12655" name="AutoShape 15"/>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2656" name="AutoShape 16"/>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2657" name="Line 17"/>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12658" name="Freeform 18"/>
          <p:cNvSpPr>
            <a:spLocks/>
          </p:cNvSpPr>
          <p:nvPr/>
        </p:nvSpPr>
        <p:spPr bwMode="auto">
          <a:xfrm>
            <a:off x="10668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14691" name="Freeform 3"/>
          <p:cNvSpPr>
            <a:spLocks/>
          </p:cNvSpPr>
          <p:nvPr/>
        </p:nvSpPr>
        <p:spPr bwMode="auto">
          <a:xfrm>
            <a:off x="4983163" y="1752600"/>
            <a:ext cx="3094037"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14692"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3"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4"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5"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6"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7"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4698" name="Rectangle 10"/>
          <p:cNvSpPr>
            <a:spLocks noChangeArrowheads="1"/>
          </p:cNvSpPr>
          <p:nvPr/>
        </p:nvSpPr>
        <p:spPr bwMode="auto">
          <a:xfrm>
            <a:off x="0" y="5715000"/>
            <a:ext cx="9296400" cy="1295400"/>
          </a:xfrm>
          <a:prstGeom prst="rect">
            <a:avLst/>
          </a:prstGeom>
          <a:solidFill>
            <a:srgbClr val="3366FF"/>
          </a:solidFill>
          <a:ln w="9525">
            <a:noFill/>
            <a:miter lim="800000"/>
            <a:headEnd/>
            <a:tailEnd/>
          </a:ln>
          <a:effectLst/>
        </p:spPr>
        <p:txBody>
          <a:bodyPr wrap="none" anchor="ctr"/>
          <a:lstStyle/>
          <a:p>
            <a:endParaRPr lang="en-US" dirty="0"/>
          </a:p>
        </p:txBody>
      </p:sp>
      <p:grpSp>
        <p:nvGrpSpPr>
          <p:cNvPr id="114699" name="Group 11"/>
          <p:cNvGrpSpPr>
            <a:grpSpLocks/>
          </p:cNvGrpSpPr>
          <p:nvPr/>
        </p:nvGrpSpPr>
        <p:grpSpPr bwMode="auto">
          <a:xfrm>
            <a:off x="4953000" y="5410200"/>
            <a:ext cx="609600" cy="1143000"/>
            <a:chOff x="816" y="1248"/>
            <a:chExt cx="384" cy="720"/>
          </a:xfrm>
        </p:grpSpPr>
        <p:sp>
          <p:nvSpPr>
            <p:cNvPr id="114700" name="Oval 12"/>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14701" name="AutoShape 13"/>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14702" name="Line 14"/>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14703" name="AutoShape 15"/>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4704" name="AutoShape 16"/>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4705" name="Line 17"/>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
        <p:nvSpPr>
          <p:cNvPr id="114706" name="Freeform 18"/>
          <p:cNvSpPr>
            <a:spLocks/>
          </p:cNvSpPr>
          <p:nvPr/>
        </p:nvSpPr>
        <p:spPr bwMode="auto">
          <a:xfrm>
            <a:off x="19050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spTree>
  </p:cSld>
  <p:clrMapOvr>
    <a:masterClrMapping/>
  </p:clrMapOvr>
  <p:transition advTm="1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16739" name="Freeform 3"/>
          <p:cNvSpPr>
            <a:spLocks/>
          </p:cNvSpPr>
          <p:nvPr/>
        </p:nvSpPr>
        <p:spPr bwMode="auto">
          <a:xfrm>
            <a:off x="6858000" y="1828800"/>
            <a:ext cx="3094038"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16740"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1"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2"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3"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4"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5"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6746" name="Rectangle 10"/>
          <p:cNvSpPr>
            <a:spLocks noChangeArrowheads="1"/>
          </p:cNvSpPr>
          <p:nvPr/>
        </p:nvSpPr>
        <p:spPr bwMode="auto">
          <a:xfrm>
            <a:off x="0" y="5715000"/>
            <a:ext cx="9296400" cy="1295400"/>
          </a:xfrm>
          <a:prstGeom prst="rect">
            <a:avLst/>
          </a:prstGeom>
          <a:solidFill>
            <a:srgbClr val="3366FF"/>
          </a:solidFill>
          <a:ln w="9525">
            <a:noFill/>
            <a:miter lim="800000"/>
            <a:headEnd/>
            <a:tailEnd/>
          </a:ln>
          <a:effectLst/>
        </p:spPr>
        <p:txBody>
          <a:bodyPr wrap="none" anchor="ctr"/>
          <a:lstStyle/>
          <a:p>
            <a:endParaRPr lang="en-US" dirty="0"/>
          </a:p>
        </p:txBody>
      </p:sp>
      <p:sp>
        <p:nvSpPr>
          <p:cNvPr id="116747" name="Freeform 11"/>
          <p:cNvSpPr>
            <a:spLocks/>
          </p:cNvSpPr>
          <p:nvPr/>
        </p:nvSpPr>
        <p:spPr bwMode="auto">
          <a:xfrm>
            <a:off x="3810000" y="17526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grpSp>
        <p:nvGrpSpPr>
          <p:cNvPr id="116748" name="Group 12"/>
          <p:cNvGrpSpPr>
            <a:grpSpLocks/>
          </p:cNvGrpSpPr>
          <p:nvPr/>
        </p:nvGrpSpPr>
        <p:grpSpPr bwMode="auto">
          <a:xfrm>
            <a:off x="4800600" y="5410200"/>
            <a:ext cx="609600" cy="1143000"/>
            <a:chOff x="816" y="1248"/>
            <a:chExt cx="384" cy="720"/>
          </a:xfrm>
        </p:grpSpPr>
        <p:sp>
          <p:nvSpPr>
            <p:cNvPr id="116749" name="Oval 13"/>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16750" name="AutoShape 14"/>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16751" name="Line 15"/>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16752" name="AutoShape 16"/>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6753" name="AutoShape 17"/>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6754" name="Line 18"/>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Tree>
  </p:cSld>
  <p:clrMapOvr>
    <a:masterClrMapping/>
  </p:clrMapOvr>
  <p:transition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18787" name="Freeform 3"/>
          <p:cNvSpPr>
            <a:spLocks/>
          </p:cNvSpPr>
          <p:nvPr/>
        </p:nvSpPr>
        <p:spPr bwMode="auto">
          <a:xfrm>
            <a:off x="9448800" y="1905000"/>
            <a:ext cx="3094038"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18788" name="Line 4"/>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89" name="Line 5"/>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90" name="Line 6"/>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91" name="Line 7"/>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92" name="Line 8"/>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93" name="Line 9"/>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18794" name="Rectangle 10"/>
          <p:cNvSpPr>
            <a:spLocks noChangeArrowheads="1"/>
          </p:cNvSpPr>
          <p:nvPr/>
        </p:nvSpPr>
        <p:spPr bwMode="auto">
          <a:xfrm>
            <a:off x="0" y="5715000"/>
            <a:ext cx="9296400" cy="1295400"/>
          </a:xfrm>
          <a:prstGeom prst="rect">
            <a:avLst/>
          </a:prstGeom>
          <a:solidFill>
            <a:srgbClr val="3366FF"/>
          </a:solidFill>
          <a:ln w="9525">
            <a:noFill/>
            <a:miter lim="800000"/>
            <a:headEnd/>
            <a:tailEnd/>
          </a:ln>
          <a:effectLst/>
        </p:spPr>
        <p:txBody>
          <a:bodyPr wrap="none" anchor="ctr"/>
          <a:lstStyle/>
          <a:p>
            <a:endParaRPr lang="en-US" dirty="0"/>
          </a:p>
        </p:txBody>
      </p:sp>
      <p:sp>
        <p:nvSpPr>
          <p:cNvPr id="118795" name="Freeform 11"/>
          <p:cNvSpPr>
            <a:spLocks/>
          </p:cNvSpPr>
          <p:nvPr/>
        </p:nvSpPr>
        <p:spPr bwMode="auto">
          <a:xfrm>
            <a:off x="6400800" y="1828800"/>
            <a:ext cx="6210300" cy="5765800"/>
          </a:xfrm>
          <a:custGeom>
            <a:avLst/>
            <a:gdLst/>
            <a:ahLst/>
            <a:cxnLst>
              <a:cxn ang="0">
                <a:pos x="2896" y="8"/>
              </a:cxn>
              <a:cxn ang="0">
                <a:pos x="2752" y="56"/>
              </a:cxn>
              <a:cxn ang="0">
                <a:pos x="2704" y="104"/>
              </a:cxn>
              <a:cxn ang="0">
                <a:pos x="2656" y="152"/>
              </a:cxn>
              <a:cxn ang="0">
                <a:pos x="2560" y="200"/>
              </a:cxn>
              <a:cxn ang="0">
                <a:pos x="2560" y="248"/>
              </a:cxn>
              <a:cxn ang="0">
                <a:pos x="2560" y="296"/>
              </a:cxn>
              <a:cxn ang="0">
                <a:pos x="2512" y="344"/>
              </a:cxn>
              <a:cxn ang="0">
                <a:pos x="2464" y="392"/>
              </a:cxn>
              <a:cxn ang="0">
                <a:pos x="2272" y="488"/>
              </a:cxn>
              <a:cxn ang="0">
                <a:pos x="1984" y="680"/>
              </a:cxn>
              <a:cxn ang="0">
                <a:pos x="1696" y="824"/>
              </a:cxn>
              <a:cxn ang="0">
                <a:pos x="1360" y="1208"/>
              </a:cxn>
              <a:cxn ang="0">
                <a:pos x="1120" y="1352"/>
              </a:cxn>
              <a:cxn ang="0">
                <a:pos x="832" y="1640"/>
              </a:cxn>
              <a:cxn ang="0">
                <a:pos x="592" y="1880"/>
              </a:cxn>
              <a:cxn ang="0">
                <a:pos x="448" y="2024"/>
              </a:cxn>
              <a:cxn ang="0">
                <a:pos x="352" y="2264"/>
              </a:cxn>
              <a:cxn ang="0">
                <a:pos x="256" y="2552"/>
              </a:cxn>
              <a:cxn ang="0">
                <a:pos x="208" y="2696"/>
              </a:cxn>
              <a:cxn ang="0">
                <a:pos x="64" y="3368"/>
              </a:cxn>
              <a:cxn ang="0">
                <a:pos x="592" y="3512"/>
              </a:cxn>
              <a:cxn ang="0">
                <a:pos x="1984" y="3608"/>
              </a:cxn>
              <a:cxn ang="0">
                <a:pos x="2944" y="3368"/>
              </a:cxn>
              <a:cxn ang="0">
                <a:pos x="3424" y="2936"/>
              </a:cxn>
              <a:cxn ang="0">
                <a:pos x="3808" y="2264"/>
              </a:cxn>
              <a:cxn ang="0">
                <a:pos x="3856" y="1880"/>
              </a:cxn>
              <a:cxn ang="0">
                <a:pos x="3904" y="1496"/>
              </a:cxn>
              <a:cxn ang="0">
                <a:pos x="3808" y="1208"/>
              </a:cxn>
              <a:cxn ang="0">
                <a:pos x="3664" y="872"/>
              </a:cxn>
              <a:cxn ang="0">
                <a:pos x="3520" y="680"/>
              </a:cxn>
              <a:cxn ang="0">
                <a:pos x="3520" y="632"/>
              </a:cxn>
              <a:cxn ang="0">
                <a:pos x="3520" y="536"/>
              </a:cxn>
              <a:cxn ang="0">
                <a:pos x="3376" y="296"/>
              </a:cxn>
              <a:cxn ang="0">
                <a:pos x="3136" y="104"/>
              </a:cxn>
              <a:cxn ang="0">
                <a:pos x="2896" y="8"/>
              </a:cxn>
            </a:cxnLst>
            <a:rect l="0" t="0" r="r" b="b"/>
            <a:pathLst>
              <a:path w="3912" h="3632">
                <a:moveTo>
                  <a:pt x="2896" y="8"/>
                </a:moveTo>
                <a:cubicBezTo>
                  <a:pt x="2832" y="0"/>
                  <a:pt x="2784" y="40"/>
                  <a:pt x="2752" y="56"/>
                </a:cubicBezTo>
                <a:cubicBezTo>
                  <a:pt x="2720" y="72"/>
                  <a:pt x="2720" y="88"/>
                  <a:pt x="2704" y="104"/>
                </a:cubicBezTo>
                <a:cubicBezTo>
                  <a:pt x="2688" y="120"/>
                  <a:pt x="2680" y="136"/>
                  <a:pt x="2656" y="152"/>
                </a:cubicBezTo>
                <a:cubicBezTo>
                  <a:pt x="2632" y="168"/>
                  <a:pt x="2576" y="184"/>
                  <a:pt x="2560" y="200"/>
                </a:cubicBezTo>
                <a:cubicBezTo>
                  <a:pt x="2544" y="216"/>
                  <a:pt x="2560" y="232"/>
                  <a:pt x="2560" y="248"/>
                </a:cubicBezTo>
                <a:cubicBezTo>
                  <a:pt x="2560" y="264"/>
                  <a:pt x="2568" y="280"/>
                  <a:pt x="2560" y="296"/>
                </a:cubicBezTo>
                <a:cubicBezTo>
                  <a:pt x="2552" y="312"/>
                  <a:pt x="2528" y="328"/>
                  <a:pt x="2512" y="344"/>
                </a:cubicBezTo>
                <a:cubicBezTo>
                  <a:pt x="2496" y="360"/>
                  <a:pt x="2504" y="368"/>
                  <a:pt x="2464" y="392"/>
                </a:cubicBezTo>
                <a:cubicBezTo>
                  <a:pt x="2424" y="416"/>
                  <a:pt x="2352" y="440"/>
                  <a:pt x="2272" y="488"/>
                </a:cubicBezTo>
                <a:cubicBezTo>
                  <a:pt x="2192" y="536"/>
                  <a:pt x="2080" y="624"/>
                  <a:pt x="1984" y="680"/>
                </a:cubicBezTo>
                <a:cubicBezTo>
                  <a:pt x="1888" y="736"/>
                  <a:pt x="1800" y="736"/>
                  <a:pt x="1696" y="824"/>
                </a:cubicBezTo>
                <a:cubicBezTo>
                  <a:pt x="1592" y="912"/>
                  <a:pt x="1456" y="1120"/>
                  <a:pt x="1360" y="1208"/>
                </a:cubicBezTo>
                <a:cubicBezTo>
                  <a:pt x="1264" y="1296"/>
                  <a:pt x="1208" y="1280"/>
                  <a:pt x="1120" y="1352"/>
                </a:cubicBezTo>
                <a:cubicBezTo>
                  <a:pt x="1032" y="1424"/>
                  <a:pt x="920" y="1552"/>
                  <a:pt x="832" y="1640"/>
                </a:cubicBezTo>
                <a:cubicBezTo>
                  <a:pt x="744" y="1728"/>
                  <a:pt x="656" y="1816"/>
                  <a:pt x="592" y="1880"/>
                </a:cubicBezTo>
                <a:cubicBezTo>
                  <a:pt x="528" y="1944"/>
                  <a:pt x="488" y="1960"/>
                  <a:pt x="448" y="2024"/>
                </a:cubicBezTo>
                <a:cubicBezTo>
                  <a:pt x="408" y="2088"/>
                  <a:pt x="384" y="2176"/>
                  <a:pt x="352" y="2264"/>
                </a:cubicBezTo>
                <a:cubicBezTo>
                  <a:pt x="320" y="2352"/>
                  <a:pt x="280" y="2480"/>
                  <a:pt x="256" y="2552"/>
                </a:cubicBezTo>
                <a:cubicBezTo>
                  <a:pt x="232" y="2624"/>
                  <a:pt x="240" y="2560"/>
                  <a:pt x="208" y="2696"/>
                </a:cubicBezTo>
                <a:cubicBezTo>
                  <a:pt x="176" y="2832"/>
                  <a:pt x="0" y="3232"/>
                  <a:pt x="64" y="3368"/>
                </a:cubicBezTo>
                <a:cubicBezTo>
                  <a:pt x="128" y="3504"/>
                  <a:pt x="272" y="3472"/>
                  <a:pt x="592" y="3512"/>
                </a:cubicBezTo>
                <a:cubicBezTo>
                  <a:pt x="912" y="3552"/>
                  <a:pt x="1592" y="3632"/>
                  <a:pt x="1984" y="3608"/>
                </a:cubicBezTo>
                <a:cubicBezTo>
                  <a:pt x="2376" y="3584"/>
                  <a:pt x="2704" y="3480"/>
                  <a:pt x="2944" y="3368"/>
                </a:cubicBezTo>
                <a:cubicBezTo>
                  <a:pt x="3184" y="3256"/>
                  <a:pt x="3280" y="3120"/>
                  <a:pt x="3424" y="2936"/>
                </a:cubicBezTo>
                <a:cubicBezTo>
                  <a:pt x="3568" y="2752"/>
                  <a:pt x="3736" y="2440"/>
                  <a:pt x="3808" y="2264"/>
                </a:cubicBezTo>
                <a:cubicBezTo>
                  <a:pt x="3880" y="2088"/>
                  <a:pt x="3840" y="2008"/>
                  <a:pt x="3856" y="1880"/>
                </a:cubicBezTo>
                <a:cubicBezTo>
                  <a:pt x="3872" y="1752"/>
                  <a:pt x="3912" y="1608"/>
                  <a:pt x="3904" y="1496"/>
                </a:cubicBezTo>
                <a:cubicBezTo>
                  <a:pt x="3896" y="1384"/>
                  <a:pt x="3848" y="1312"/>
                  <a:pt x="3808" y="1208"/>
                </a:cubicBezTo>
                <a:cubicBezTo>
                  <a:pt x="3768" y="1104"/>
                  <a:pt x="3712" y="960"/>
                  <a:pt x="3664" y="872"/>
                </a:cubicBezTo>
                <a:cubicBezTo>
                  <a:pt x="3616" y="784"/>
                  <a:pt x="3544" y="720"/>
                  <a:pt x="3520" y="680"/>
                </a:cubicBezTo>
                <a:cubicBezTo>
                  <a:pt x="3496" y="640"/>
                  <a:pt x="3520" y="656"/>
                  <a:pt x="3520" y="632"/>
                </a:cubicBezTo>
                <a:cubicBezTo>
                  <a:pt x="3520" y="608"/>
                  <a:pt x="3544" y="592"/>
                  <a:pt x="3520" y="536"/>
                </a:cubicBezTo>
                <a:cubicBezTo>
                  <a:pt x="3496" y="480"/>
                  <a:pt x="3440" y="368"/>
                  <a:pt x="3376" y="296"/>
                </a:cubicBezTo>
                <a:cubicBezTo>
                  <a:pt x="3312" y="224"/>
                  <a:pt x="3216" y="152"/>
                  <a:pt x="3136" y="104"/>
                </a:cubicBezTo>
                <a:cubicBezTo>
                  <a:pt x="3056" y="56"/>
                  <a:pt x="2960" y="16"/>
                  <a:pt x="2896" y="8"/>
                </a:cubicBezTo>
                <a:close/>
              </a:path>
            </a:pathLst>
          </a:custGeom>
          <a:solidFill>
            <a:schemeClr val="accent1">
              <a:alpha val="19000"/>
            </a:schemeClr>
          </a:solidFill>
          <a:ln w="9525">
            <a:solidFill>
              <a:schemeClr val="tx1"/>
            </a:solidFill>
            <a:round/>
            <a:headEnd/>
            <a:tailEnd/>
          </a:ln>
          <a:effectLst/>
        </p:spPr>
        <p:txBody>
          <a:bodyPr/>
          <a:lstStyle/>
          <a:p>
            <a:endParaRPr lang="en-US" dirty="0"/>
          </a:p>
        </p:txBody>
      </p:sp>
      <p:grpSp>
        <p:nvGrpSpPr>
          <p:cNvPr id="118796" name="Group 12"/>
          <p:cNvGrpSpPr>
            <a:grpSpLocks/>
          </p:cNvGrpSpPr>
          <p:nvPr/>
        </p:nvGrpSpPr>
        <p:grpSpPr bwMode="auto">
          <a:xfrm>
            <a:off x="4114800" y="3810000"/>
            <a:ext cx="609600" cy="1143000"/>
            <a:chOff x="816" y="1248"/>
            <a:chExt cx="384" cy="720"/>
          </a:xfrm>
        </p:grpSpPr>
        <p:sp>
          <p:nvSpPr>
            <p:cNvPr id="118797" name="Oval 13"/>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18798" name="AutoShape 14"/>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18799" name="Line 15"/>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18800" name="AutoShape 16"/>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8801" name="AutoShape 17"/>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18802" name="Line 18"/>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Tree>
  </p:cSld>
  <p:clrMapOvr>
    <a:masterClrMapping/>
  </p:clrMapOvr>
  <p:transition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endParaRPr lang="en-US" dirty="0"/>
          </a:p>
        </p:txBody>
      </p:sp>
      <p:sp>
        <p:nvSpPr>
          <p:cNvPr id="120835" name="Line 3"/>
          <p:cNvSpPr>
            <a:spLocks noChangeShapeType="1"/>
          </p:cNvSpPr>
          <p:nvPr/>
        </p:nvSpPr>
        <p:spPr bwMode="auto">
          <a:xfrm>
            <a:off x="533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36" name="Line 4"/>
          <p:cNvSpPr>
            <a:spLocks noChangeShapeType="1"/>
          </p:cNvSpPr>
          <p:nvPr/>
        </p:nvSpPr>
        <p:spPr bwMode="auto">
          <a:xfrm>
            <a:off x="19812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37" name="Line 5"/>
          <p:cNvSpPr>
            <a:spLocks noChangeShapeType="1"/>
          </p:cNvSpPr>
          <p:nvPr/>
        </p:nvSpPr>
        <p:spPr bwMode="auto">
          <a:xfrm>
            <a:off x="34290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38" name="Line 6"/>
          <p:cNvSpPr>
            <a:spLocks noChangeShapeType="1"/>
          </p:cNvSpPr>
          <p:nvPr/>
        </p:nvSpPr>
        <p:spPr bwMode="auto">
          <a:xfrm>
            <a:off x="48768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39" name="Line 7"/>
          <p:cNvSpPr>
            <a:spLocks noChangeShapeType="1"/>
          </p:cNvSpPr>
          <p:nvPr/>
        </p:nvSpPr>
        <p:spPr bwMode="auto">
          <a:xfrm>
            <a:off x="63246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40" name="Line 8"/>
          <p:cNvSpPr>
            <a:spLocks noChangeShapeType="1"/>
          </p:cNvSpPr>
          <p:nvPr/>
        </p:nvSpPr>
        <p:spPr bwMode="auto">
          <a:xfrm>
            <a:off x="7772400" y="2819400"/>
            <a:ext cx="609600" cy="0"/>
          </a:xfrm>
          <a:prstGeom prst="line">
            <a:avLst/>
          </a:prstGeom>
          <a:noFill/>
          <a:ln w="9525">
            <a:solidFill>
              <a:srgbClr val="3366FF"/>
            </a:solidFill>
            <a:round/>
            <a:headEnd/>
            <a:tailEnd type="triangle" w="med" len="med"/>
          </a:ln>
          <a:effectLst/>
        </p:spPr>
        <p:txBody>
          <a:bodyPr wrap="none" anchor="ctr"/>
          <a:lstStyle/>
          <a:p>
            <a:endParaRPr lang="en-US" dirty="0"/>
          </a:p>
        </p:txBody>
      </p:sp>
      <p:sp>
        <p:nvSpPr>
          <p:cNvPr id="120841" name="Rectangle 9"/>
          <p:cNvSpPr>
            <a:spLocks noChangeArrowheads="1"/>
          </p:cNvSpPr>
          <p:nvPr/>
        </p:nvSpPr>
        <p:spPr bwMode="auto">
          <a:xfrm>
            <a:off x="0" y="5715000"/>
            <a:ext cx="9296400" cy="1295400"/>
          </a:xfrm>
          <a:prstGeom prst="rect">
            <a:avLst/>
          </a:prstGeom>
          <a:solidFill>
            <a:srgbClr val="3366FF"/>
          </a:solidFill>
          <a:ln w="9525">
            <a:noFill/>
            <a:miter lim="800000"/>
            <a:headEnd/>
            <a:tailEnd/>
          </a:ln>
          <a:effectLst/>
        </p:spPr>
        <p:txBody>
          <a:bodyPr wrap="none" anchor="ctr"/>
          <a:lstStyle/>
          <a:p>
            <a:endParaRPr lang="en-US" dirty="0"/>
          </a:p>
        </p:txBody>
      </p:sp>
      <p:grpSp>
        <p:nvGrpSpPr>
          <p:cNvPr id="120842" name="Group 10"/>
          <p:cNvGrpSpPr>
            <a:grpSpLocks/>
          </p:cNvGrpSpPr>
          <p:nvPr/>
        </p:nvGrpSpPr>
        <p:grpSpPr bwMode="auto">
          <a:xfrm>
            <a:off x="3810000" y="1981200"/>
            <a:ext cx="609600" cy="1143000"/>
            <a:chOff x="816" y="1248"/>
            <a:chExt cx="384" cy="720"/>
          </a:xfrm>
        </p:grpSpPr>
        <p:sp>
          <p:nvSpPr>
            <p:cNvPr id="120843" name="Oval 11"/>
            <p:cNvSpPr>
              <a:spLocks noChangeArrowheads="1"/>
            </p:cNvSpPr>
            <p:nvPr/>
          </p:nvSpPr>
          <p:spPr bwMode="auto">
            <a:xfrm>
              <a:off x="960" y="1440"/>
              <a:ext cx="96" cy="96"/>
            </a:xfrm>
            <a:prstGeom prst="ellipse">
              <a:avLst/>
            </a:prstGeom>
            <a:solidFill>
              <a:schemeClr val="accent1"/>
            </a:solidFill>
            <a:ln w="9525">
              <a:solidFill>
                <a:srgbClr val="000000"/>
              </a:solidFill>
              <a:round/>
              <a:headEnd/>
              <a:tailEnd/>
            </a:ln>
            <a:effectLst/>
          </p:spPr>
          <p:txBody>
            <a:bodyPr wrap="none" anchor="ctr"/>
            <a:lstStyle/>
            <a:p>
              <a:endParaRPr lang="en-US" dirty="0"/>
            </a:p>
          </p:txBody>
        </p:sp>
        <p:sp>
          <p:nvSpPr>
            <p:cNvPr id="120844" name="AutoShape 12"/>
            <p:cNvSpPr>
              <a:spLocks noChangeArrowheads="1"/>
            </p:cNvSpPr>
            <p:nvPr/>
          </p:nvSpPr>
          <p:spPr bwMode="auto">
            <a:xfrm>
              <a:off x="960" y="1488"/>
              <a:ext cx="96" cy="480"/>
            </a:xfrm>
            <a:prstGeom prst="roundRect">
              <a:avLst>
                <a:gd name="adj" fmla="val 16667"/>
              </a:avLst>
            </a:prstGeom>
            <a:solidFill>
              <a:schemeClr val="accent1"/>
            </a:solidFill>
            <a:ln w="9525">
              <a:solidFill>
                <a:srgbClr val="000000"/>
              </a:solidFill>
              <a:round/>
              <a:headEnd/>
              <a:tailEnd/>
            </a:ln>
            <a:effectLst/>
          </p:spPr>
          <p:txBody>
            <a:bodyPr wrap="none" anchor="ctr"/>
            <a:lstStyle/>
            <a:p>
              <a:endParaRPr lang="en-US" dirty="0"/>
            </a:p>
          </p:txBody>
        </p:sp>
        <p:sp>
          <p:nvSpPr>
            <p:cNvPr id="120845" name="Line 13"/>
            <p:cNvSpPr>
              <a:spLocks noChangeShapeType="1"/>
            </p:cNvSpPr>
            <p:nvPr/>
          </p:nvSpPr>
          <p:spPr bwMode="auto">
            <a:xfrm flipV="1">
              <a:off x="1008" y="1248"/>
              <a:ext cx="0" cy="192"/>
            </a:xfrm>
            <a:prstGeom prst="line">
              <a:avLst/>
            </a:prstGeom>
            <a:noFill/>
            <a:ln w="9525">
              <a:solidFill>
                <a:srgbClr val="000000"/>
              </a:solidFill>
              <a:round/>
              <a:headEnd/>
              <a:tailEnd/>
            </a:ln>
            <a:effectLst/>
          </p:spPr>
          <p:txBody>
            <a:bodyPr wrap="none" anchor="ctr"/>
            <a:lstStyle/>
            <a:p>
              <a:endParaRPr lang="en-US" dirty="0"/>
            </a:p>
          </p:txBody>
        </p:sp>
        <p:sp>
          <p:nvSpPr>
            <p:cNvPr id="120846" name="AutoShape 14"/>
            <p:cNvSpPr>
              <a:spLocks noChangeArrowheads="1"/>
            </p:cNvSpPr>
            <p:nvPr/>
          </p:nvSpPr>
          <p:spPr bwMode="auto">
            <a:xfrm>
              <a:off x="105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20847" name="AutoShape 15"/>
            <p:cNvSpPr>
              <a:spLocks noChangeArrowheads="1"/>
            </p:cNvSpPr>
            <p:nvPr/>
          </p:nvSpPr>
          <p:spPr bwMode="auto">
            <a:xfrm>
              <a:off x="816" y="1440"/>
              <a:ext cx="144" cy="192"/>
            </a:xfrm>
            <a:prstGeom prst="flowChartMerge">
              <a:avLst/>
            </a:prstGeom>
            <a:solidFill>
              <a:schemeClr val="accent1"/>
            </a:solidFill>
            <a:ln w="9525">
              <a:solidFill>
                <a:srgbClr val="000000"/>
              </a:solidFill>
              <a:miter lim="800000"/>
              <a:headEnd/>
              <a:tailEnd/>
            </a:ln>
            <a:effectLst/>
          </p:spPr>
          <p:txBody>
            <a:bodyPr wrap="none" anchor="ctr"/>
            <a:lstStyle/>
            <a:p>
              <a:endParaRPr lang="en-US" dirty="0"/>
            </a:p>
          </p:txBody>
        </p:sp>
        <p:sp>
          <p:nvSpPr>
            <p:cNvPr id="120848" name="Line 16"/>
            <p:cNvSpPr>
              <a:spLocks noChangeShapeType="1"/>
            </p:cNvSpPr>
            <p:nvPr/>
          </p:nvSpPr>
          <p:spPr bwMode="auto">
            <a:xfrm>
              <a:off x="816" y="1488"/>
              <a:ext cx="384" cy="0"/>
            </a:xfrm>
            <a:prstGeom prst="line">
              <a:avLst/>
            </a:prstGeom>
            <a:noFill/>
            <a:ln w="9525">
              <a:solidFill>
                <a:srgbClr val="000000"/>
              </a:solidFill>
              <a:round/>
              <a:headEnd/>
              <a:tailEnd/>
            </a:ln>
            <a:effectLst/>
          </p:spPr>
          <p:txBody>
            <a:bodyPr wrap="none" anchor="ctr"/>
            <a:lstStyle/>
            <a:p>
              <a:endParaRPr lang="en-US" dirty="0"/>
            </a:p>
          </p:txBody>
        </p:sp>
      </p:grpSp>
    </p:spTree>
  </p:cSld>
  <p:clrMapOvr>
    <a:masterClrMapping/>
  </p:clrMapOvr>
  <p:transition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533400" y="0"/>
            <a:ext cx="7772400" cy="1143000"/>
          </a:xfrm>
        </p:spPr>
        <p:txBody>
          <a:bodyPr/>
          <a:lstStyle/>
          <a:p>
            <a:r>
              <a:rPr lang="en-US" dirty="0"/>
              <a:t> Monterey Bay Testing</a:t>
            </a:r>
          </a:p>
        </p:txBody>
      </p:sp>
      <p:pic>
        <p:nvPicPr>
          <p:cNvPr id="122883" name="Picture 3"/>
          <p:cNvPicPr>
            <a:picLocks noChangeAspect="1" noChangeArrowheads="1"/>
          </p:cNvPicPr>
          <p:nvPr/>
        </p:nvPicPr>
        <p:blipFill>
          <a:blip r:embed="rId3" cstate="print"/>
          <a:srcRect/>
          <a:stretch>
            <a:fillRect/>
          </a:stretch>
        </p:blipFill>
        <p:spPr bwMode="auto">
          <a:xfrm>
            <a:off x="914400" y="1471613"/>
            <a:ext cx="7467600" cy="5000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DSC_5193"/>
          <p:cNvPicPr>
            <a:picLocks noChangeAspect="1" noChangeArrowheads="1"/>
          </p:cNvPicPr>
          <p:nvPr/>
        </p:nvPicPr>
        <p:blipFill>
          <a:blip r:embed="rId3" cstate="print"/>
          <a:srcRect/>
          <a:stretch>
            <a:fillRect/>
          </a:stretch>
        </p:blipFill>
        <p:spPr bwMode="auto">
          <a:xfrm>
            <a:off x="3733800" y="3429000"/>
            <a:ext cx="4800600" cy="3213100"/>
          </a:xfrm>
          <a:prstGeom prst="rect">
            <a:avLst/>
          </a:prstGeom>
          <a:noFill/>
        </p:spPr>
      </p:pic>
      <p:pic>
        <p:nvPicPr>
          <p:cNvPr id="126979" name="Picture 3" descr="DSC_5179"/>
          <p:cNvPicPr>
            <a:picLocks noChangeAspect="1" noChangeArrowheads="1"/>
          </p:cNvPicPr>
          <p:nvPr/>
        </p:nvPicPr>
        <p:blipFill>
          <a:blip r:embed="rId4" cstate="print"/>
          <a:srcRect/>
          <a:stretch>
            <a:fillRect/>
          </a:stretch>
        </p:blipFill>
        <p:spPr bwMode="auto">
          <a:xfrm>
            <a:off x="3581400" y="0"/>
            <a:ext cx="4787900" cy="3205163"/>
          </a:xfrm>
          <a:prstGeom prst="rect">
            <a:avLst/>
          </a:prstGeom>
          <a:noFill/>
        </p:spPr>
      </p:pic>
      <p:pic>
        <p:nvPicPr>
          <p:cNvPr id="126980" name="Picture 4" descr="Drifter2"/>
          <p:cNvPicPr>
            <a:picLocks noChangeAspect="1" noChangeArrowheads="1"/>
          </p:cNvPicPr>
          <p:nvPr/>
        </p:nvPicPr>
        <p:blipFill>
          <a:blip r:embed="rId5" cstate="print"/>
          <a:srcRect/>
          <a:stretch>
            <a:fillRect/>
          </a:stretch>
        </p:blipFill>
        <p:spPr bwMode="auto">
          <a:xfrm>
            <a:off x="381000" y="228600"/>
            <a:ext cx="2546350" cy="61722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P1000778"/>
          <p:cNvPicPr>
            <a:picLocks noChangeAspect="1" noChangeArrowheads="1"/>
          </p:cNvPicPr>
          <p:nvPr/>
        </p:nvPicPr>
        <p:blipFill>
          <a:blip r:embed="rId3" cstate="print"/>
          <a:srcRect l="39999" t="1250" r="8333" b="1250"/>
          <a:stretch>
            <a:fillRect/>
          </a:stretch>
        </p:blipFill>
        <p:spPr bwMode="auto">
          <a:xfrm>
            <a:off x="6477000" y="685800"/>
            <a:ext cx="2362200" cy="5943600"/>
          </a:xfrm>
          <a:prstGeom prst="rect">
            <a:avLst/>
          </a:prstGeom>
          <a:noFill/>
        </p:spPr>
      </p:pic>
      <p:pic>
        <p:nvPicPr>
          <p:cNvPr id="129027" name="Picture 3" descr="LST w Engineers"/>
          <p:cNvPicPr>
            <a:picLocks noChangeAspect="1" noChangeArrowheads="1"/>
          </p:cNvPicPr>
          <p:nvPr/>
        </p:nvPicPr>
        <p:blipFill>
          <a:blip r:embed="rId4" cstate="print">
            <a:lum bright="10000" contrast="20000"/>
          </a:blip>
          <a:srcRect l="14180" r="5978" b="3194"/>
          <a:stretch>
            <a:fillRect/>
          </a:stretch>
        </p:blipFill>
        <p:spPr bwMode="auto">
          <a:xfrm>
            <a:off x="1066800" y="3617913"/>
            <a:ext cx="4191000" cy="3240087"/>
          </a:xfrm>
          <a:prstGeom prst="rect">
            <a:avLst/>
          </a:prstGeom>
          <a:noFill/>
        </p:spPr>
      </p:pic>
      <p:pic>
        <p:nvPicPr>
          <p:cNvPr id="129028" name="Picture 4" descr="DSC_5195"/>
          <p:cNvPicPr>
            <a:picLocks noChangeAspect="1" noChangeArrowheads="1"/>
          </p:cNvPicPr>
          <p:nvPr/>
        </p:nvPicPr>
        <p:blipFill>
          <a:blip r:embed="rId5" cstate="print"/>
          <a:srcRect/>
          <a:stretch>
            <a:fillRect/>
          </a:stretch>
        </p:blipFill>
        <p:spPr bwMode="auto">
          <a:xfrm>
            <a:off x="304800" y="152400"/>
            <a:ext cx="5105400" cy="34163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r>
              <a:rPr lang="en-US" sz="5400" dirty="0">
                <a:solidFill>
                  <a:schemeClr val="tx1"/>
                </a:solidFill>
              </a:rPr>
              <a:t>Technology</a:t>
            </a:r>
          </a:p>
        </p:txBody>
      </p:sp>
      <p:sp>
        <p:nvSpPr>
          <p:cNvPr id="185347" name="Rectangle 3"/>
          <p:cNvSpPr>
            <a:spLocks noGrp="1" noChangeArrowheads="1"/>
          </p:cNvSpPr>
          <p:nvPr>
            <p:ph type="body" idx="1"/>
          </p:nvPr>
        </p:nvSpPr>
        <p:spPr>
          <a:xfrm>
            <a:off x="685800" y="1600200"/>
            <a:ext cx="7772400" cy="4114800"/>
          </a:xfrm>
        </p:spPr>
        <p:txBody>
          <a:bodyPr/>
          <a:lstStyle/>
          <a:p>
            <a:pPr>
              <a:buNone/>
            </a:pPr>
            <a:r>
              <a:rPr lang="en-US" dirty="0"/>
              <a:t>Technology developed </a:t>
            </a:r>
            <a:r>
              <a:rPr lang="en-US" dirty="0" smtClean="0"/>
              <a:t>at</a:t>
            </a:r>
          </a:p>
          <a:p>
            <a:pPr>
              <a:buNone/>
            </a:pPr>
            <a:r>
              <a:rPr lang="en-US" dirty="0" smtClean="0"/>
              <a:t>MBARI, to </a:t>
            </a:r>
            <a:r>
              <a:rPr lang="en-US" dirty="0"/>
              <a:t>study the </a:t>
            </a:r>
            <a:r>
              <a:rPr lang="en-US" dirty="0" smtClean="0"/>
              <a:t>local</a:t>
            </a:r>
          </a:p>
          <a:p>
            <a:pPr>
              <a:buNone/>
            </a:pPr>
            <a:r>
              <a:rPr lang="en-US" dirty="0" smtClean="0"/>
              <a:t>ocean, </a:t>
            </a:r>
            <a:r>
              <a:rPr lang="en-US" dirty="0"/>
              <a:t>can have great impact </a:t>
            </a:r>
            <a:r>
              <a:rPr lang="en-US" dirty="0" smtClean="0"/>
              <a:t>on</a:t>
            </a:r>
          </a:p>
          <a:p>
            <a:pPr>
              <a:buNone/>
            </a:pPr>
            <a:r>
              <a:rPr lang="en-US" dirty="0" smtClean="0"/>
              <a:t>studying </a:t>
            </a:r>
            <a:r>
              <a:rPr lang="en-US" dirty="0"/>
              <a:t>the world oceans</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7" name="Rectangle 5"/>
          <p:cNvSpPr>
            <a:spLocks noGrp="1" noChangeArrowheads="1"/>
          </p:cNvSpPr>
          <p:nvPr>
            <p:ph type="title"/>
          </p:nvPr>
        </p:nvSpPr>
        <p:spPr>
          <a:xfrm>
            <a:off x="685800" y="152400"/>
            <a:ext cx="7772400" cy="838200"/>
          </a:xfrm>
        </p:spPr>
        <p:txBody>
          <a:bodyPr/>
          <a:lstStyle/>
          <a:p>
            <a:r>
              <a:rPr lang="en-US" dirty="0">
                <a:solidFill>
                  <a:schemeClr val="tx1"/>
                </a:solidFill>
              </a:rPr>
              <a:t>Four Deployments </a:t>
            </a:r>
            <a:r>
              <a:rPr lang="en-US" dirty="0" smtClean="0">
                <a:solidFill>
                  <a:schemeClr val="tx1"/>
                </a:solidFill>
              </a:rPr>
              <a:t>2009</a:t>
            </a:r>
            <a:endParaRPr lang="en-US" dirty="0">
              <a:solidFill>
                <a:schemeClr val="tx1"/>
              </a:solidFill>
            </a:endParaRPr>
          </a:p>
        </p:txBody>
      </p:sp>
      <p:sp>
        <p:nvSpPr>
          <p:cNvPr id="161802" name="Rectangle 10"/>
          <p:cNvSpPr>
            <a:spLocks noChangeArrowheads="1"/>
          </p:cNvSpPr>
          <p:nvPr/>
        </p:nvSpPr>
        <p:spPr bwMode="auto">
          <a:xfrm>
            <a:off x="838200" y="1295401"/>
            <a:ext cx="7391400" cy="5486400"/>
          </a:xfrm>
          <a:prstGeom prst="rect">
            <a:avLst/>
          </a:prstGeom>
          <a:solidFill>
            <a:schemeClr val="tx1"/>
          </a:solidFill>
          <a:ln w="9525">
            <a:solidFill>
              <a:schemeClr val="tx1"/>
            </a:solidFill>
            <a:miter lim="800000"/>
            <a:headEnd/>
            <a:tailEnd/>
          </a:ln>
          <a:effectLst/>
        </p:spPr>
        <p:txBody>
          <a:bodyPr wrap="none" anchor="ctr"/>
          <a:lstStyle/>
          <a:p>
            <a:endParaRPr lang="en-US" dirty="0"/>
          </a:p>
        </p:txBody>
      </p:sp>
      <p:pic>
        <p:nvPicPr>
          <p:cNvPr id="161801" name="Picture 9" descr="Figure3"/>
          <p:cNvPicPr>
            <a:picLocks noChangeAspect="1" noChangeArrowheads="1"/>
          </p:cNvPicPr>
          <p:nvPr/>
        </p:nvPicPr>
        <p:blipFill>
          <a:blip r:embed="rId2" cstate="print"/>
          <a:srcRect l="47905" b="50236"/>
          <a:stretch>
            <a:fillRect/>
          </a:stretch>
        </p:blipFill>
        <p:spPr bwMode="auto">
          <a:xfrm>
            <a:off x="838200" y="1295400"/>
            <a:ext cx="7354189" cy="5410201"/>
          </a:xfrm>
          <a:prstGeom prst="rect">
            <a:avLst/>
          </a:prstGeom>
          <a:noFill/>
        </p:spPr>
      </p:pic>
      <p:sp>
        <p:nvSpPr>
          <p:cNvPr id="9" name="Rectangle 8"/>
          <p:cNvSpPr/>
          <p:nvPr/>
        </p:nvSpPr>
        <p:spPr>
          <a:xfrm>
            <a:off x="990600" y="1371601"/>
            <a:ext cx="533400"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7" name="Rectangle 5"/>
          <p:cNvSpPr>
            <a:spLocks noGrp="1" noChangeArrowheads="1"/>
          </p:cNvSpPr>
          <p:nvPr>
            <p:ph type="title"/>
          </p:nvPr>
        </p:nvSpPr>
        <p:spPr>
          <a:xfrm>
            <a:off x="685800" y="152400"/>
            <a:ext cx="7772400" cy="838200"/>
          </a:xfrm>
        </p:spPr>
        <p:txBody>
          <a:bodyPr/>
          <a:lstStyle/>
          <a:p>
            <a:r>
              <a:rPr lang="en-US" dirty="0">
                <a:solidFill>
                  <a:schemeClr val="tx1"/>
                </a:solidFill>
              </a:rPr>
              <a:t>Four Deployments </a:t>
            </a:r>
            <a:r>
              <a:rPr lang="en-US" dirty="0" smtClean="0">
                <a:solidFill>
                  <a:schemeClr val="tx1"/>
                </a:solidFill>
              </a:rPr>
              <a:t>2009</a:t>
            </a:r>
            <a:endParaRPr lang="en-US" dirty="0">
              <a:solidFill>
                <a:schemeClr val="tx1"/>
              </a:solidFill>
            </a:endParaRPr>
          </a:p>
        </p:txBody>
      </p:sp>
      <p:sp>
        <p:nvSpPr>
          <p:cNvPr id="161802" name="Rectangle 10"/>
          <p:cNvSpPr>
            <a:spLocks noChangeArrowheads="1"/>
          </p:cNvSpPr>
          <p:nvPr/>
        </p:nvSpPr>
        <p:spPr bwMode="auto">
          <a:xfrm>
            <a:off x="838200" y="1295401"/>
            <a:ext cx="7391400" cy="5486400"/>
          </a:xfrm>
          <a:prstGeom prst="rect">
            <a:avLst/>
          </a:prstGeom>
          <a:solidFill>
            <a:schemeClr val="tx1"/>
          </a:solidFill>
          <a:ln w="9525">
            <a:solidFill>
              <a:schemeClr val="tx1"/>
            </a:solidFill>
            <a:miter lim="800000"/>
            <a:headEnd/>
            <a:tailEnd/>
          </a:ln>
          <a:effectLst/>
        </p:spPr>
        <p:txBody>
          <a:bodyPr wrap="none" anchor="ctr"/>
          <a:lstStyle/>
          <a:p>
            <a:endParaRPr lang="en-US" dirty="0"/>
          </a:p>
        </p:txBody>
      </p:sp>
      <p:sp>
        <p:nvSpPr>
          <p:cNvPr id="9" name="Rectangle 8"/>
          <p:cNvSpPr/>
          <p:nvPr/>
        </p:nvSpPr>
        <p:spPr>
          <a:xfrm>
            <a:off x="990600" y="1371601"/>
            <a:ext cx="533400"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9" descr="Figure3"/>
          <p:cNvPicPr>
            <a:picLocks noChangeAspect="1" noChangeArrowheads="1"/>
          </p:cNvPicPr>
          <p:nvPr/>
        </p:nvPicPr>
        <p:blipFill>
          <a:blip r:embed="rId2" cstate="print"/>
          <a:srcRect t="48853" r="51030"/>
          <a:stretch>
            <a:fillRect/>
          </a:stretch>
        </p:blipFill>
        <p:spPr bwMode="auto">
          <a:xfrm>
            <a:off x="1143000" y="1287887"/>
            <a:ext cx="6858000" cy="5417713"/>
          </a:xfrm>
          <a:prstGeom prst="rect">
            <a:avLst/>
          </a:prstGeom>
          <a:noFill/>
        </p:spPr>
      </p:pic>
      <p:sp>
        <p:nvSpPr>
          <p:cNvPr id="7" name="Rectangle 6"/>
          <p:cNvSpPr/>
          <p:nvPr/>
        </p:nvSpPr>
        <p:spPr>
          <a:xfrm>
            <a:off x="1066800" y="1371600"/>
            <a:ext cx="381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Results</a:t>
            </a:r>
            <a:endParaRPr lang="en-US" sz="5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53" name="Rectangle 9"/>
          <p:cNvSpPr>
            <a:spLocks noGrp="1" noChangeArrowheads="1"/>
          </p:cNvSpPr>
          <p:nvPr>
            <p:ph type="title"/>
          </p:nvPr>
        </p:nvSpPr>
        <p:spPr>
          <a:xfrm>
            <a:off x="685800" y="0"/>
            <a:ext cx="7772400" cy="1143000"/>
          </a:xfrm>
        </p:spPr>
        <p:txBody>
          <a:bodyPr/>
          <a:lstStyle/>
          <a:p>
            <a:r>
              <a:rPr lang="en-US" dirty="0"/>
              <a:t>Results!</a:t>
            </a:r>
          </a:p>
        </p:txBody>
      </p:sp>
      <p:pic>
        <p:nvPicPr>
          <p:cNvPr id="159751" name="Picture 7"/>
          <p:cNvPicPr>
            <a:picLocks noChangeAspect="1" noChangeArrowheads="1"/>
          </p:cNvPicPr>
          <p:nvPr/>
        </p:nvPicPr>
        <p:blipFill>
          <a:blip r:embed="rId2" cstate="print"/>
          <a:srcRect l="1672" t="14621" r="6349" b="26450"/>
          <a:stretch>
            <a:fillRect/>
          </a:stretch>
        </p:blipFill>
        <p:spPr bwMode="auto">
          <a:xfrm>
            <a:off x="304800" y="5867400"/>
            <a:ext cx="4267200" cy="809625"/>
          </a:xfrm>
          <a:prstGeom prst="rect">
            <a:avLst/>
          </a:prstGeom>
          <a:noFill/>
          <a:ln w="9525">
            <a:noFill/>
            <a:miter lim="800000"/>
            <a:headEnd/>
            <a:tailEnd/>
          </a:ln>
          <a:effectLst/>
        </p:spPr>
      </p:pic>
      <p:pic>
        <p:nvPicPr>
          <p:cNvPr id="159755" name="Picture 11"/>
          <p:cNvPicPr>
            <a:picLocks noChangeAspect="1" noChangeArrowheads="1"/>
          </p:cNvPicPr>
          <p:nvPr/>
        </p:nvPicPr>
        <p:blipFill>
          <a:blip r:embed="rId3" cstate="print"/>
          <a:srcRect/>
          <a:stretch>
            <a:fillRect/>
          </a:stretch>
        </p:blipFill>
        <p:spPr bwMode="auto">
          <a:xfrm>
            <a:off x="5029200" y="1142999"/>
            <a:ext cx="3581400" cy="5384657"/>
          </a:xfrm>
          <a:prstGeom prst="rect">
            <a:avLst/>
          </a:prstGeom>
          <a:noFill/>
          <a:ln w="9525">
            <a:noFill/>
            <a:miter lim="800000"/>
            <a:headEnd/>
            <a:tailEnd/>
          </a:ln>
          <a:effectLst/>
        </p:spPr>
      </p:pic>
      <p:pic>
        <p:nvPicPr>
          <p:cNvPr id="159756" name="Picture 12"/>
          <p:cNvPicPr>
            <a:picLocks noChangeAspect="1" noChangeArrowheads="1"/>
          </p:cNvPicPr>
          <p:nvPr/>
        </p:nvPicPr>
        <p:blipFill>
          <a:blip r:embed="rId4" cstate="print"/>
          <a:srcRect/>
          <a:stretch>
            <a:fillRect/>
          </a:stretch>
        </p:blipFill>
        <p:spPr bwMode="auto">
          <a:xfrm>
            <a:off x="304800" y="5257800"/>
            <a:ext cx="4267200" cy="487363"/>
          </a:xfrm>
          <a:prstGeom prst="rect">
            <a:avLst/>
          </a:prstGeom>
          <a:noFill/>
          <a:ln w="9525">
            <a:noFill/>
            <a:miter lim="800000"/>
            <a:headEnd/>
            <a:tailEnd/>
          </a:ln>
          <a:effectLst/>
        </p:spPr>
      </p:pic>
      <p:pic>
        <p:nvPicPr>
          <p:cNvPr id="159757" name="Picture 13" descr="\\Tempest\Tempbox\alana\2009-03-21-LST-DNM-132.jpg"/>
          <p:cNvPicPr>
            <a:picLocks noChangeAspect="1" noChangeArrowheads="1"/>
          </p:cNvPicPr>
          <p:nvPr/>
        </p:nvPicPr>
        <p:blipFill>
          <a:blip r:embed="rId5" cstate="print"/>
          <a:srcRect/>
          <a:stretch>
            <a:fillRect/>
          </a:stretch>
        </p:blipFill>
        <p:spPr bwMode="auto">
          <a:xfrm>
            <a:off x="1295400" y="1143000"/>
            <a:ext cx="2445926" cy="36576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dirty="0">
                <a:solidFill>
                  <a:schemeClr val="tx1"/>
                </a:solidFill>
              </a:rPr>
              <a:t>Future of the LST…</a:t>
            </a:r>
          </a:p>
        </p:txBody>
      </p:sp>
      <p:sp>
        <p:nvSpPr>
          <p:cNvPr id="175107" name="Rectangle 3"/>
          <p:cNvSpPr>
            <a:spLocks noGrp="1" noChangeArrowheads="1"/>
          </p:cNvSpPr>
          <p:nvPr>
            <p:ph type="body" idx="1"/>
          </p:nvPr>
        </p:nvSpPr>
        <p:spPr>
          <a:xfrm>
            <a:off x="228600" y="1981200"/>
            <a:ext cx="4800600" cy="3740150"/>
          </a:xfrm>
        </p:spPr>
        <p:txBody>
          <a:bodyPr/>
          <a:lstStyle/>
          <a:p>
            <a:pPr marL="609600" indent="-609600">
              <a:lnSpc>
                <a:spcPct val="80000"/>
              </a:lnSpc>
              <a:buFontTx/>
              <a:buNone/>
            </a:pPr>
            <a:r>
              <a:rPr lang="en-US" sz="2800" dirty="0"/>
              <a:t>Deployed in Monterey</a:t>
            </a:r>
          </a:p>
          <a:p>
            <a:pPr marL="609600" indent="-609600">
              <a:lnSpc>
                <a:spcPct val="80000"/>
              </a:lnSpc>
              <a:buFontTx/>
              <a:buNone/>
            </a:pPr>
            <a:r>
              <a:rPr lang="en-US" sz="2800" dirty="0"/>
              <a:t>Bay July </a:t>
            </a:r>
            <a:r>
              <a:rPr lang="en-US" sz="2800" dirty="0" smtClean="0"/>
              <a:t>2010 concurrently</a:t>
            </a:r>
          </a:p>
          <a:p>
            <a:pPr marL="609600" indent="-609600">
              <a:lnSpc>
                <a:spcPct val="80000"/>
              </a:lnSpc>
              <a:buFontTx/>
              <a:buNone/>
            </a:pPr>
            <a:r>
              <a:rPr lang="en-US" sz="2800" dirty="0" smtClean="0"/>
              <a:t>with </a:t>
            </a:r>
            <a:r>
              <a:rPr lang="en-US" sz="2800" dirty="0"/>
              <a:t>SIO/ </a:t>
            </a:r>
            <a:r>
              <a:rPr lang="en-US" sz="2800" dirty="0" smtClean="0"/>
              <a:t>Texas A&amp;M in</a:t>
            </a:r>
          </a:p>
          <a:p>
            <a:pPr marL="609600" indent="-609600">
              <a:lnSpc>
                <a:spcPct val="80000"/>
              </a:lnSpc>
              <a:buFontTx/>
              <a:buNone/>
            </a:pPr>
            <a:r>
              <a:rPr lang="en-US" sz="2800" dirty="0" smtClean="0"/>
              <a:t>particle </a:t>
            </a:r>
            <a:r>
              <a:rPr lang="en-US" sz="2800" dirty="0"/>
              <a:t>flux study</a:t>
            </a:r>
          </a:p>
          <a:p>
            <a:pPr marL="609600" indent="-609600">
              <a:lnSpc>
                <a:spcPct val="80000"/>
              </a:lnSpc>
              <a:buFontTx/>
              <a:buNone/>
            </a:pPr>
            <a:endParaRPr lang="en-US" sz="2800" dirty="0"/>
          </a:p>
          <a:p>
            <a:pPr marL="609600" indent="-609600">
              <a:lnSpc>
                <a:spcPct val="80000"/>
              </a:lnSpc>
              <a:buFontTx/>
              <a:buNone/>
            </a:pPr>
            <a:r>
              <a:rPr lang="en-US" sz="2800" dirty="0"/>
              <a:t>Shallow version </a:t>
            </a:r>
            <a:r>
              <a:rPr lang="en-US" sz="2800" dirty="0" smtClean="0"/>
              <a:t>in development</a:t>
            </a:r>
          </a:p>
          <a:p>
            <a:pPr marL="609600" indent="-609600">
              <a:lnSpc>
                <a:spcPct val="80000"/>
              </a:lnSpc>
              <a:buFontTx/>
              <a:buNone/>
            </a:pPr>
            <a:r>
              <a:rPr lang="en-US" sz="2800" dirty="0" smtClean="0"/>
              <a:t>for Canon </a:t>
            </a:r>
            <a:r>
              <a:rPr lang="en-US" sz="2800" dirty="0"/>
              <a:t>experiment </a:t>
            </a:r>
            <a:r>
              <a:rPr lang="en-US" sz="2800" dirty="0" smtClean="0"/>
              <a:t>in</a:t>
            </a:r>
          </a:p>
          <a:p>
            <a:pPr marL="609600" indent="-609600">
              <a:lnSpc>
                <a:spcPct val="80000"/>
              </a:lnSpc>
              <a:buFontTx/>
              <a:buNone/>
            </a:pPr>
            <a:r>
              <a:rPr lang="en-US" sz="2800" dirty="0" smtClean="0"/>
              <a:t>Monterey </a:t>
            </a:r>
            <a:r>
              <a:rPr lang="en-US" sz="2800" dirty="0"/>
              <a:t>Bay</a:t>
            </a:r>
          </a:p>
        </p:txBody>
      </p:sp>
      <p:pic>
        <p:nvPicPr>
          <p:cNvPr id="175108" name="Picture 4" descr="IMG_4108"/>
          <p:cNvPicPr>
            <a:picLocks noChangeAspect="1" noChangeArrowheads="1"/>
          </p:cNvPicPr>
          <p:nvPr/>
        </p:nvPicPr>
        <p:blipFill>
          <a:blip r:embed="rId2" cstate="print"/>
          <a:srcRect/>
          <a:stretch>
            <a:fillRect/>
          </a:stretch>
        </p:blipFill>
        <p:spPr bwMode="auto">
          <a:xfrm>
            <a:off x="5257800" y="1600200"/>
            <a:ext cx="37719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n-US" dirty="0"/>
              <a:t>The Question:</a:t>
            </a:r>
          </a:p>
        </p:txBody>
      </p:sp>
      <p:sp>
        <p:nvSpPr>
          <p:cNvPr id="176131" name="Rectangle 3"/>
          <p:cNvSpPr>
            <a:spLocks noGrp="1" noChangeArrowheads="1"/>
          </p:cNvSpPr>
          <p:nvPr>
            <p:ph type="body" idx="1"/>
          </p:nvPr>
        </p:nvSpPr>
        <p:spPr>
          <a:xfrm>
            <a:off x="685800" y="1371600"/>
            <a:ext cx="7772400" cy="4114800"/>
          </a:xfrm>
        </p:spPr>
        <p:txBody>
          <a:bodyPr/>
          <a:lstStyle/>
          <a:p>
            <a:pPr>
              <a:buFontTx/>
              <a:buNone/>
            </a:pPr>
            <a:r>
              <a:rPr lang="en-US" sz="3600" dirty="0"/>
              <a:t>Is there increased iron content near</a:t>
            </a:r>
          </a:p>
          <a:p>
            <a:pPr>
              <a:buFontTx/>
              <a:buNone/>
            </a:pPr>
            <a:r>
              <a:rPr lang="en-US" sz="3600" dirty="0"/>
              <a:t>drifting icebergs?</a:t>
            </a:r>
          </a:p>
        </p:txBody>
      </p:sp>
      <p:pic>
        <p:nvPicPr>
          <p:cNvPr id="176132" name="Picture 4" descr="Highlight 02Apr09 001"/>
          <p:cNvPicPr>
            <a:picLocks noChangeAspect="1" noChangeArrowheads="1"/>
          </p:cNvPicPr>
          <p:nvPr/>
        </p:nvPicPr>
        <p:blipFill>
          <a:blip r:embed="rId2" cstate="print"/>
          <a:srcRect/>
          <a:stretch>
            <a:fillRect/>
          </a:stretch>
        </p:blipFill>
        <p:spPr bwMode="auto">
          <a:xfrm>
            <a:off x="2438400" y="3067050"/>
            <a:ext cx="6697663" cy="3767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pPr algn="ctr"/>
            <a:endParaRPr lang="en-US" dirty="0"/>
          </a:p>
        </p:txBody>
      </p:sp>
      <p:sp>
        <p:nvSpPr>
          <p:cNvPr id="177159" name="Rectangle 7"/>
          <p:cNvSpPr>
            <a:spLocks noGrp="1" noChangeArrowheads="1"/>
          </p:cNvSpPr>
          <p:nvPr>
            <p:ph type="title"/>
          </p:nvPr>
        </p:nvSpPr>
        <p:spPr>
          <a:xfrm>
            <a:off x="685800" y="0"/>
            <a:ext cx="7772400" cy="1143000"/>
          </a:xfrm>
          <a:noFill/>
          <a:ln/>
        </p:spPr>
        <p:txBody>
          <a:bodyPr/>
          <a:lstStyle/>
          <a:p>
            <a:r>
              <a:rPr lang="en-US" dirty="0"/>
              <a:t>Water Sampling</a:t>
            </a:r>
          </a:p>
        </p:txBody>
      </p:sp>
      <p:sp>
        <p:nvSpPr>
          <p:cNvPr id="177157" name="Freeform 5"/>
          <p:cNvSpPr>
            <a:spLocks/>
          </p:cNvSpPr>
          <p:nvPr/>
        </p:nvSpPr>
        <p:spPr bwMode="auto">
          <a:xfrm>
            <a:off x="5791200" y="1295400"/>
            <a:ext cx="3094038"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pic>
        <p:nvPicPr>
          <p:cNvPr id="177160" name="Picture 8" descr="MCj03036010000[1]"/>
          <p:cNvPicPr>
            <a:picLocks noChangeAspect="1" noChangeArrowheads="1"/>
          </p:cNvPicPr>
          <p:nvPr/>
        </p:nvPicPr>
        <p:blipFill>
          <a:blip r:embed="rId3" cstate="print"/>
          <a:srcRect/>
          <a:stretch>
            <a:fillRect/>
          </a:stretch>
        </p:blipFill>
        <p:spPr bwMode="auto">
          <a:xfrm>
            <a:off x="1524000" y="1219200"/>
            <a:ext cx="2057400" cy="1411288"/>
          </a:xfrm>
          <a:prstGeom prst="rect">
            <a:avLst/>
          </a:prstGeom>
          <a:noFill/>
        </p:spPr>
      </p:pic>
      <p:pic>
        <p:nvPicPr>
          <p:cNvPr id="177171" name="Picture 19" descr="MC900370154[1]"/>
          <p:cNvPicPr>
            <a:picLocks noChangeAspect="1" noChangeArrowheads="1"/>
          </p:cNvPicPr>
          <p:nvPr/>
        </p:nvPicPr>
        <p:blipFill>
          <a:blip r:embed="rId4" cstate="print">
            <a:grayscl/>
          </a:blip>
          <a:srcRect l="19165" t="14482" r="3748" b="9409"/>
          <a:stretch>
            <a:fillRect/>
          </a:stretch>
        </p:blipFill>
        <p:spPr bwMode="auto">
          <a:xfrm>
            <a:off x="4876800" y="3657600"/>
            <a:ext cx="990600" cy="990600"/>
          </a:xfrm>
          <a:prstGeom prst="rect">
            <a:avLst/>
          </a:prstGeom>
          <a:noFill/>
        </p:spPr>
      </p:pic>
      <p:sp>
        <p:nvSpPr>
          <p:cNvPr id="177172" name="Freeform 20"/>
          <p:cNvSpPr>
            <a:spLocks/>
          </p:cNvSpPr>
          <p:nvPr/>
        </p:nvSpPr>
        <p:spPr bwMode="auto">
          <a:xfrm>
            <a:off x="5486400" y="4038600"/>
            <a:ext cx="509588" cy="746125"/>
          </a:xfrm>
          <a:custGeom>
            <a:avLst/>
            <a:gdLst/>
            <a:ahLst/>
            <a:cxnLst>
              <a:cxn ang="0">
                <a:pos x="241" y="8"/>
              </a:cxn>
              <a:cxn ang="0">
                <a:pos x="185" y="76"/>
              </a:cxn>
              <a:cxn ang="0">
                <a:pos x="154" y="126"/>
              </a:cxn>
              <a:cxn ang="0">
                <a:pos x="142" y="175"/>
              </a:cxn>
              <a:cxn ang="0">
                <a:pos x="117" y="200"/>
              </a:cxn>
              <a:cxn ang="0">
                <a:pos x="74" y="243"/>
              </a:cxn>
              <a:cxn ang="0">
                <a:pos x="18" y="349"/>
              </a:cxn>
              <a:cxn ang="0">
                <a:pos x="6" y="386"/>
              </a:cxn>
              <a:cxn ang="0">
                <a:pos x="0" y="404"/>
              </a:cxn>
              <a:cxn ang="0">
                <a:pos x="173" y="429"/>
              </a:cxn>
              <a:cxn ang="0">
                <a:pos x="260" y="324"/>
              </a:cxn>
              <a:cxn ang="0">
                <a:pos x="285" y="268"/>
              </a:cxn>
              <a:cxn ang="0">
                <a:pos x="254" y="51"/>
              </a:cxn>
              <a:cxn ang="0">
                <a:pos x="291" y="70"/>
              </a:cxn>
              <a:cxn ang="0">
                <a:pos x="260" y="20"/>
              </a:cxn>
              <a:cxn ang="0">
                <a:pos x="241" y="8"/>
              </a:cxn>
            </a:cxnLst>
            <a:rect l="0" t="0" r="r" b="b"/>
            <a:pathLst>
              <a:path w="321" h="470">
                <a:moveTo>
                  <a:pt x="241" y="8"/>
                </a:moveTo>
                <a:cubicBezTo>
                  <a:pt x="221" y="30"/>
                  <a:pt x="207" y="56"/>
                  <a:pt x="185" y="76"/>
                </a:cubicBezTo>
                <a:cubicBezTo>
                  <a:pt x="178" y="98"/>
                  <a:pt x="170" y="110"/>
                  <a:pt x="154" y="126"/>
                </a:cubicBezTo>
                <a:cubicBezTo>
                  <a:pt x="149" y="142"/>
                  <a:pt x="148" y="159"/>
                  <a:pt x="142" y="175"/>
                </a:cubicBezTo>
                <a:cubicBezTo>
                  <a:pt x="139" y="182"/>
                  <a:pt x="121" y="195"/>
                  <a:pt x="117" y="200"/>
                </a:cubicBezTo>
                <a:cubicBezTo>
                  <a:pt x="83" y="244"/>
                  <a:pt x="110" y="232"/>
                  <a:pt x="74" y="243"/>
                </a:cubicBezTo>
                <a:cubicBezTo>
                  <a:pt x="66" y="269"/>
                  <a:pt x="37" y="330"/>
                  <a:pt x="18" y="349"/>
                </a:cubicBezTo>
                <a:cubicBezTo>
                  <a:pt x="14" y="361"/>
                  <a:pt x="10" y="374"/>
                  <a:pt x="6" y="386"/>
                </a:cubicBezTo>
                <a:cubicBezTo>
                  <a:pt x="4" y="392"/>
                  <a:pt x="0" y="404"/>
                  <a:pt x="0" y="404"/>
                </a:cubicBezTo>
                <a:cubicBezTo>
                  <a:pt x="32" y="470"/>
                  <a:pt x="95" y="432"/>
                  <a:pt x="173" y="429"/>
                </a:cubicBezTo>
                <a:cubicBezTo>
                  <a:pt x="214" y="403"/>
                  <a:pt x="225" y="356"/>
                  <a:pt x="260" y="324"/>
                </a:cubicBezTo>
                <a:cubicBezTo>
                  <a:pt x="274" y="280"/>
                  <a:pt x="265" y="298"/>
                  <a:pt x="285" y="268"/>
                </a:cubicBezTo>
                <a:cubicBezTo>
                  <a:pt x="285" y="256"/>
                  <a:pt x="321" y="77"/>
                  <a:pt x="254" y="51"/>
                </a:cubicBezTo>
                <a:cubicBezTo>
                  <a:pt x="273" y="71"/>
                  <a:pt x="266" y="93"/>
                  <a:pt x="291" y="70"/>
                </a:cubicBezTo>
                <a:cubicBezTo>
                  <a:pt x="270" y="0"/>
                  <a:pt x="295" y="41"/>
                  <a:pt x="260" y="20"/>
                </a:cubicBezTo>
                <a:cubicBezTo>
                  <a:pt x="238" y="7"/>
                  <a:pt x="255" y="8"/>
                  <a:pt x="241" y="8"/>
                </a:cubicBezTo>
                <a:close/>
              </a:path>
            </a:pathLst>
          </a:custGeom>
          <a:solidFill>
            <a:srgbClr val="00CCFF"/>
          </a:solidFill>
          <a:ln w="9525">
            <a:noFill/>
            <a:round/>
            <a:headEnd/>
            <a:tailEnd/>
          </a:ln>
          <a:effectLst/>
        </p:spPr>
        <p:txBody>
          <a:bodyPr/>
          <a:lstStyle/>
          <a:p>
            <a:endParaRPr lang="en-US" dirty="0"/>
          </a:p>
        </p:txBody>
      </p:sp>
      <p:sp>
        <p:nvSpPr>
          <p:cNvPr id="177173" name="AutoShape 21"/>
          <p:cNvSpPr>
            <a:spLocks noChangeArrowheads="1"/>
          </p:cNvSpPr>
          <p:nvPr/>
        </p:nvSpPr>
        <p:spPr bwMode="auto">
          <a:xfrm rot="1434123">
            <a:off x="5562600" y="3886200"/>
            <a:ext cx="228600" cy="830263"/>
          </a:xfrm>
          <a:prstGeom prst="parallelogram">
            <a:avLst>
              <a:gd name="adj" fmla="val 53389"/>
            </a:avLst>
          </a:prstGeom>
          <a:solidFill>
            <a:srgbClr val="00CCFF"/>
          </a:solidFill>
          <a:ln w="9525">
            <a:noFill/>
            <a:miter lim="800000"/>
            <a:headEnd/>
            <a:tailEnd/>
          </a:ln>
          <a:effectLst/>
        </p:spPr>
        <p:txBody>
          <a:bodyPr wrap="none" anchor="ctr"/>
          <a:lstStyle/>
          <a:p>
            <a:endParaRPr lang="en-US" dirty="0"/>
          </a:p>
        </p:txBody>
      </p:sp>
      <p:sp>
        <p:nvSpPr>
          <p:cNvPr id="177176" name="AutoShape 24"/>
          <p:cNvSpPr>
            <a:spLocks noChangeArrowheads="1"/>
          </p:cNvSpPr>
          <p:nvPr/>
        </p:nvSpPr>
        <p:spPr bwMode="auto">
          <a:xfrm>
            <a:off x="4800600" y="3505200"/>
            <a:ext cx="304800" cy="990600"/>
          </a:xfrm>
          <a:prstGeom prst="parallelogram">
            <a:avLst>
              <a:gd name="adj" fmla="val 31773"/>
            </a:avLst>
          </a:prstGeom>
          <a:solidFill>
            <a:srgbClr val="00CCFF"/>
          </a:solidFill>
          <a:ln w="9525">
            <a:noFill/>
            <a:miter lim="800000"/>
            <a:headEnd/>
            <a:tailEnd/>
          </a:ln>
          <a:effectLst/>
        </p:spPr>
        <p:txBody>
          <a:bodyPr wrap="none" anchor="ctr"/>
          <a:lstStyle/>
          <a:p>
            <a:endParaRPr lang="en-US" dirty="0"/>
          </a:p>
        </p:txBody>
      </p:sp>
      <p:sp>
        <p:nvSpPr>
          <p:cNvPr id="177168" name="Freeform 16"/>
          <p:cNvSpPr>
            <a:spLocks/>
          </p:cNvSpPr>
          <p:nvPr/>
        </p:nvSpPr>
        <p:spPr bwMode="auto">
          <a:xfrm>
            <a:off x="3124200" y="2133600"/>
            <a:ext cx="1676400" cy="2209800"/>
          </a:xfrm>
          <a:custGeom>
            <a:avLst/>
            <a:gdLst/>
            <a:ahLst/>
            <a:cxnLst>
              <a:cxn ang="0">
                <a:pos x="0" y="0"/>
              </a:cxn>
              <a:cxn ang="0">
                <a:pos x="384" y="144"/>
              </a:cxn>
              <a:cxn ang="0">
                <a:pos x="432" y="480"/>
              </a:cxn>
              <a:cxn ang="0">
                <a:pos x="960" y="432"/>
              </a:cxn>
              <a:cxn ang="0">
                <a:pos x="1440" y="384"/>
              </a:cxn>
              <a:cxn ang="0">
                <a:pos x="1632" y="480"/>
              </a:cxn>
            </a:cxnLst>
            <a:rect l="0" t="0" r="r" b="b"/>
            <a:pathLst>
              <a:path w="1632" h="528">
                <a:moveTo>
                  <a:pt x="0" y="0"/>
                </a:moveTo>
                <a:cubicBezTo>
                  <a:pt x="156" y="32"/>
                  <a:pt x="312" y="64"/>
                  <a:pt x="384" y="144"/>
                </a:cubicBezTo>
                <a:cubicBezTo>
                  <a:pt x="456" y="224"/>
                  <a:pt x="336" y="432"/>
                  <a:pt x="432" y="480"/>
                </a:cubicBezTo>
                <a:cubicBezTo>
                  <a:pt x="528" y="528"/>
                  <a:pt x="792" y="448"/>
                  <a:pt x="960" y="432"/>
                </a:cubicBezTo>
                <a:cubicBezTo>
                  <a:pt x="1128" y="416"/>
                  <a:pt x="1328" y="376"/>
                  <a:pt x="1440" y="384"/>
                </a:cubicBezTo>
                <a:cubicBezTo>
                  <a:pt x="1552" y="392"/>
                  <a:pt x="1592" y="436"/>
                  <a:pt x="1632" y="480"/>
                </a:cubicBezTo>
              </a:path>
            </a:pathLst>
          </a:custGeom>
          <a:noFill/>
          <a:ln w="38100">
            <a:solidFill>
              <a:schemeClr val="hlink"/>
            </a:solidFill>
            <a:round/>
            <a:headEnd/>
            <a:tailEnd/>
          </a:ln>
          <a:effectLst/>
        </p:spPr>
        <p:txBody>
          <a:bodyPr/>
          <a:lstStyle/>
          <a:p>
            <a:endParaRPr lang="en-US" dirty="0"/>
          </a:p>
        </p:txBody>
      </p:sp>
      <p:sp>
        <p:nvSpPr>
          <p:cNvPr id="177177" name="Freeform 25"/>
          <p:cNvSpPr>
            <a:spLocks/>
          </p:cNvSpPr>
          <p:nvPr/>
        </p:nvSpPr>
        <p:spPr bwMode="auto">
          <a:xfrm>
            <a:off x="4800600" y="3733800"/>
            <a:ext cx="304800" cy="419100"/>
          </a:xfrm>
          <a:custGeom>
            <a:avLst/>
            <a:gdLst/>
            <a:ahLst/>
            <a:cxnLst>
              <a:cxn ang="0">
                <a:pos x="192" y="144"/>
              </a:cxn>
              <a:cxn ang="0">
                <a:pos x="0" y="240"/>
              </a:cxn>
              <a:cxn ang="0">
                <a:pos x="192" y="0"/>
              </a:cxn>
            </a:cxnLst>
            <a:rect l="0" t="0" r="r" b="b"/>
            <a:pathLst>
              <a:path w="192" h="264">
                <a:moveTo>
                  <a:pt x="192" y="144"/>
                </a:moveTo>
                <a:cubicBezTo>
                  <a:pt x="96" y="204"/>
                  <a:pt x="0" y="264"/>
                  <a:pt x="0" y="240"/>
                </a:cubicBezTo>
                <a:cubicBezTo>
                  <a:pt x="0" y="216"/>
                  <a:pt x="160" y="40"/>
                  <a:pt x="192" y="0"/>
                </a:cubicBezTo>
              </a:path>
            </a:pathLst>
          </a:custGeom>
          <a:noFill/>
          <a:ln w="25400">
            <a:solidFill>
              <a:schemeClr val="bg1"/>
            </a:solidFill>
            <a:round/>
            <a:headEnd/>
            <a:tailEnd/>
          </a:ln>
          <a:effectLst/>
        </p:spPr>
        <p:txBody>
          <a:bodyPr/>
          <a:lstStyle/>
          <a:p>
            <a:endParaRPr lang="en-US" dirty="0"/>
          </a:p>
        </p:txBody>
      </p:sp>
      <p:sp>
        <p:nvSpPr>
          <p:cNvPr id="177178" name="Freeform 26"/>
          <p:cNvSpPr>
            <a:spLocks/>
          </p:cNvSpPr>
          <p:nvPr/>
        </p:nvSpPr>
        <p:spPr bwMode="auto">
          <a:xfrm>
            <a:off x="5326063" y="3525838"/>
            <a:ext cx="236537" cy="207962"/>
          </a:xfrm>
          <a:custGeom>
            <a:avLst/>
            <a:gdLst/>
            <a:ahLst/>
            <a:cxnLst>
              <a:cxn ang="0">
                <a:pos x="0" y="42"/>
              </a:cxn>
              <a:cxn ang="0">
                <a:pos x="6" y="60"/>
              </a:cxn>
              <a:cxn ang="0">
                <a:pos x="25" y="66"/>
              </a:cxn>
              <a:cxn ang="0">
                <a:pos x="31" y="104"/>
              </a:cxn>
              <a:cxn ang="0">
                <a:pos x="93" y="116"/>
              </a:cxn>
              <a:cxn ang="0">
                <a:pos x="149" y="97"/>
              </a:cxn>
              <a:cxn ang="0">
                <a:pos x="105" y="29"/>
              </a:cxn>
              <a:cxn ang="0">
                <a:pos x="0" y="42"/>
              </a:cxn>
            </a:cxnLst>
            <a:rect l="0" t="0" r="r" b="b"/>
            <a:pathLst>
              <a:path w="149" h="131">
                <a:moveTo>
                  <a:pt x="0" y="42"/>
                </a:moveTo>
                <a:cubicBezTo>
                  <a:pt x="2" y="48"/>
                  <a:pt x="1" y="56"/>
                  <a:pt x="6" y="60"/>
                </a:cubicBezTo>
                <a:cubicBezTo>
                  <a:pt x="11" y="65"/>
                  <a:pt x="22" y="60"/>
                  <a:pt x="25" y="66"/>
                </a:cubicBezTo>
                <a:cubicBezTo>
                  <a:pt x="31" y="77"/>
                  <a:pt x="25" y="93"/>
                  <a:pt x="31" y="104"/>
                </a:cubicBezTo>
                <a:cubicBezTo>
                  <a:pt x="34" y="110"/>
                  <a:pt x="86" y="115"/>
                  <a:pt x="93" y="116"/>
                </a:cubicBezTo>
                <a:cubicBezTo>
                  <a:pt x="123" y="125"/>
                  <a:pt x="138" y="131"/>
                  <a:pt x="149" y="97"/>
                </a:cubicBezTo>
                <a:cubicBezTo>
                  <a:pt x="142" y="62"/>
                  <a:pt x="141" y="40"/>
                  <a:pt x="105" y="29"/>
                </a:cubicBezTo>
                <a:cubicBezTo>
                  <a:pt x="78" y="11"/>
                  <a:pt x="0" y="0"/>
                  <a:pt x="0" y="42"/>
                </a:cubicBezTo>
                <a:close/>
              </a:path>
            </a:pathLst>
          </a:custGeom>
          <a:solidFill>
            <a:srgbClr val="00CCFF"/>
          </a:solidFill>
          <a:ln w="9525">
            <a:noFill/>
            <a:round/>
            <a:headEnd/>
            <a:tailEnd/>
          </a:ln>
          <a:effectLst/>
        </p:spPr>
        <p:txBody>
          <a:bodyPr/>
          <a:lstStyle/>
          <a:p>
            <a:endParaRPr lang="en-US" dirty="0"/>
          </a:p>
        </p:txBody>
      </p:sp>
      <p:sp>
        <p:nvSpPr>
          <p:cNvPr id="177179" name="Freeform 27"/>
          <p:cNvSpPr>
            <a:spLocks/>
          </p:cNvSpPr>
          <p:nvPr/>
        </p:nvSpPr>
        <p:spPr bwMode="auto">
          <a:xfrm>
            <a:off x="4978400" y="3367088"/>
            <a:ext cx="550863" cy="357187"/>
          </a:xfrm>
          <a:custGeom>
            <a:avLst/>
            <a:gdLst/>
            <a:ahLst/>
            <a:cxnLst>
              <a:cxn ang="0">
                <a:pos x="62" y="210"/>
              </a:cxn>
              <a:cxn ang="0">
                <a:pos x="113" y="189"/>
              </a:cxn>
              <a:cxn ang="0">
                <a:pos x="200" y="192"/>
              </a:cxn>
              <a:cxn ang="0">
                <a:pos x="245" y="207"/>
              </a:cxn>
              <a:cxn ang="0">
                <a:pos x="323" y="222"/>
              </a:cxn>
              <a:cxn ang="0">
                <a:pos x="341" y="219"/>
              </a:cxn>
              <a:cxn ang="0">
                <a:pos x="299" y="117"/>
              </a:cxn>
              <a:cxn ang="0">
                <a:pos x="272" y="78"/>
              </a:cxn>
              <a:cxn ang="0">
                <a:pos x="80" y="0"/>
              </a:cxn>
              <a:cxn ang="0">
                <a:pos x="17" y="18"/>
              </a:cxn>
              <a:cxn ang="0">
                <a:pos x="2" y="51"/>
              </a:cxn>
              <a:cxn ang="0">
                <a:pos x="17" y="138"/>
              </a:cxn>
              <a:cxn ang="0">
                <a:pos x="41" y="186"/>
              </a:cxn>
              <a:cxn ang="0">
                <a:pos x="62" y="210"/>
              </a:cxn>
            </a:cxnLst>
            <a:rect l="0" t="0" r="r" b="b"/>
            <a:pathLst>
              <a:path w="347" h="225">
                <a:moveTo>
                  <a:pt x="62" y="210"/>
                </a:moveTo>
                <a:cubicBezTo>
                  <a:pt x="73" y="194"/>
                  <a:pt x="95" y="192"/>
                  <a:pt x="113" y="189"/>
                </a:cubicBezTo>
                <a:cubicBezTo>
                  <a:pt x="142" y="190"/>
                  <a:pt x="171" y="190"/>
                  <a:pt x="200" y="192"/>
                </a:cubicBezTo>
                <a:cubicBezTo>
                  <a:pt x="215" y="193"/>
                  <a:pt x="230" y="204"/>
                  <a:pt x="245" y="207"/>
                </a:cubicBezTo>
                <a:cubicBezTo>
                  <a:pt x="271" y="211"/>
                  <a:pt x="298" y="214"/>
                  <a:pt x="323" y="222"/>
                </a:cubicBezTo>
                <a:cubicBezTo>
                  <a:pt x="329" y="221"/>
                  <a:pt x="339" y="225"/>
                  <a:pt x="341" y="219"/>
                </a:cubicBezTo>
                <a:cubicBezTo>
                  <a:pt x="347" y="200"/>
                  <a:pt x="312" y="133"/>
                  <a:pt x="299" y="117"/>
                </a:cubicBezTo>
                <a:cubicBezTo>
                  <a:pt x="289" y="105"/>
                  <a:pt x="283" y="89"/>
                  <a:pt x="272" y="78"/>
                </a:cubicBezTo>
                <a:cubicBezTo>
                  <a:pt x="225" y="31"/>
                  <a:pt x="145" y="7"/>
                  <a:pt x="80" y="0"/>
                </a:cubicBezTo>
                <a:cubicBezTo>
                  <a:pt x="41" y="6"/>
                  <a:pt x="44" y="5"/>
                  <a:pt x="17" y="18"/>
                </a:cubicBezTo>
                <a:cubicBezTo>
                  <a:pt x="10" y="29"/>
                  <a:pt x="5" y="38"/>
                  <a:pt x="2" y="51"/>
                </a:cubicBezTo>
                <a:cubicBezTo>
                  <a:pt x="4" y="81"/>
                  <a:pt x="0" y="112"/>
                  <a:pt x="17" y="138"/>
                </a:cubicBezTo>
                <a:cubicBezTo>
                  <a:pt x="22" y="156"/>
                  <a:pt x="25" y="175"/>
                  <a:pt x="41" y="186"/>
                </a:cubicBezTo>
                <a:cubicBezTo>
                  <a:pt x="43" y="193"/>
                  <a:pt x="55" y="210"/>
                  <a:pt x="62" y="210"/>
                </a:cubicBezTo>
                <a:close/>
              </a:path>
            </a:pathLst>
          </a:custGeom>
          <a:solidFill>
            <a:srgbClr val="00CCFF"/>
          </a:solidFill>
          <a:ln w="9525">
            <a:noFill/>
            <a:round/>
            <a:headEnd/>
            <a:tailEnd/>
          </a:ln>
          <a:effectLst/>
        </p:spPr>
        <p:txBody>
          <a:bodyPr/>
          <a:lstStyle/>
          <a:p>
            <a:endParaRPr lang="en-US" dirty="0"/>
          </a:p>
        </p:txBody>
      </p:sp>
      <p:sp>
        <p:nvSpPr>
          <p:cNvPr id="177181" name="Freeform 29"/>
          <p:cNvSpPr>
            <a:spLocks/>
          </p:cNvSpPr>
          <p:nvPr/>
        </p:nvSpPr>
        <p:spPr bwMode="auto">
          <a:xfrm>
            <a:off x="4852988" y="4424363"/>
            <a:ext cx="381000" cy="301625"/>
          </a:xfrm>
          <a:custGeom>
            <a:avLst/>
            <a:gdLst/>
            <a:ahLst/>
            <a:cxnLst>
              <a:cxn ang="0">
                <a:pos x="93" y="39"/>
              </a:cxn>
              <a:cxn ang="0">
                <a:pos x="99" y="66"/>
              </a:cxn>
              <a:cxn ang="0">
                <a:pos x="117" y="78"/>
              </a:cxn>
              <a:cxn ang="0">
                <a:pos x="126" y="84"/>
              </a:cxn>
              <a:cxn ang="0">
                <a:pos x="156" y="114"/>
              </a:cxn>
              <a:cxn ang="0">
                <a:pos x="183" y="123"/>
              </a:cxn>
              <a:cxn ang="0">
                <a:pos x="192" y="126"/>
              </a:cxn>
              <a:cxn ang="0">
                <a:pos x="213" y="141"/>
              </a:cxn>
              <a:cxn ang="0">
                <a:pos x="231" y="147"/>
              </a:cxn>
              <a:cxn ang="0">
                <a:pos x="201" y="183"/>
              </a:cxn>
              <a:cxn ang="0">
                <a:pos x="12" y="96"/>
              </a:cxn>
              <a:cxn ang="0">
                <a:pos x="27" y="0"/>
              </a:cxn>
              <a:cxn ang="0">
                <a:pos x="63" y="9"/>
              </a:cxn>
              <a:cxn ang="0">
                <a:pos x="81" y="15"/>
              </a:cxn>
              <a:cxn ang="0">
                <a:pos x="99" y="42"/>
              </a:cxn>
              <a:cxn ang="0">
                <a:pos x="93" y="39"/>
              </a:cxn>
            </a:cxnLst>
            <a:rect l="0" t="0" r="r" b="b"/>
            <a:pathLst>
              <a:path w="240" h="190">
                <a:moveTo>
                  <a:pt x="93" y="39"/>
                </a:moveTo>
                <a:cubicBezTo>
                  <a:pt x="95" y="48"/>
                  <a:pt x="92" y="59"/>
                  <a:pt x="99" y="66"/>
                </a:cubicBezTo>
                <a:cubicBezTo>
                  <a:pt x="104" y="71"/>
                  <a:pt x="111" y="74"/>
                  <a:pt x="117" y="78"/>
                </a:cubicBezTo>
                <a:cubicBezTo>
                  <a:pt x="120" y="80"/>
                  <a:pt x="126" y="84"/>
                  <a:pt x="126" y="84"/>
                </a:cubicBezTo>
                <a:cubicBezTo>
                  <a:pt x="142" y="108"/>
                  <a:pt x="132" y="98"/>
                  <a:pt x="156" y="114"/>
                </a:cubicBezTo>
                <a:cubicBezTo>
                  <a:pt x="156" y="114"/>
                  <a:pt x="178" y="121"/>
                  <a:pt x="183" y="123"/>
                </a:cubicBezTo>
                <a:cubicBezTo>
                  <a:pt x="186" y="124"/>
                  <a:pt x="192" y="126"/>
                  <a:pt x="192" y="126"/>
                </a:cubicBezTo>
                <a:cubicBezTo>
                  <a:pt x="201" y="139"/>
                  <a:pt x="195" y="135"/>
                  <a:pt x="213" y="141"/>
                </a:cubicBezTo>
                <a:cubicBezTo>
                  <a:pt x="219" y="143"/>
                  <a:pt x="231" y="147"/>
                  <a:pt x="231" y="147"/>
                </a:cubicBezTo>
                <a:cubicBezTo>
                  <a:pt x="240" y="173"/>
                  <a:pt x="223" y="178"/>
                  <a:pt x="201" y="183"/>
                </a:cubicBezTo>
                <a:cubicBezTo>
                  <a:pt x="110" y="180"/>
                  <a:pt x="49" y="190"/>
                  <a:pt x="12" y="96"/>
                </a:cubicBezTo>
                <a:cubicBezTo>
                  <a:pt x="13" y="77"/>
                  <a:pt x="0" y="18"/>
                  <a:pt x="27" y="0"/>
                </a:cubicBezTo>
                <a:cubicBezTo>
                  <a:pt x="39" y="3"/>
                  <a:pt x="51" y="5"/>
                  <a:pt x="63" y="9"/>
                </a:cubicBezTo>
                <a:cubicBezTo>
                  <a:pt x="69" y="11"/>
                  <a:pt x="81" y="15"/>
                  <a:pt x="81" y="15"/>
                </a:cubicBezTo>
                <a:cubicBezTo>
                  <a:pt x="87" y="24"/>
                  <a:pt x="93" y="33"/>
                  <a:pt x="99" y="42"/>
                </a:cubicBezTo>
                <a:cubicBezTo>
                  <a:pt x="100" y="44"/>
                  <a:pt x="95" y="40"/>
                  <a:pt x="93" y="39"/>
                </a:cubicBezTo>
                <a:close/>
              </a:path>
            </a:pathLst>
          </a:custGeom>
          <a:solidFill>
            <a:srgbClr val="00CCFF"/>
          </a:solidFill>
          <a:ln w="9525">
            <a:noFill/>
            <a:round/>
            <a:headEnd/>
            <a:tailEnd/>
          </a:ln>
          <a:effectLst/>
        </p:spPr>
        <p:txBody>
          <a:bodyPr/>
          <a:lstStyle/>
          <a:p>
            <a:endParaRPr lang="en-US" dirty="0"/>
          </a:p>
        </p:txBody>
      </p:sp>
      <p:sp>
        <p:nvSpPr>
          <p:cNvPr id="177158" name="Freeform 6"/>
          <p:cNvSpPr>
            <a:spLocks/>
          </p:cNvSpPr>
          <p:nvPr/>
        </p:nvSpPr>
        <p:spPr bwMode="auto">
          <a:xfrm>
            <a:off x="5432425" y="1295400"/>
            <a:ext cx="3711575" cy="4451350"/>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alpha val="61000"/>
            </a:schemeClr>
          </a:solidFill>
          <a:ln w="9525">
            <a:solidFill>
              <a:schemeClr val="tx1"/>
            </a:solidFill>
            <a:round/>
            <a:headEnd/>
            <a:tailEnd/>
          </a:ln>
          <a:effectLst/>
        </p:spPr>
        <p:txBody>
          <a:bodyPr wrap="none" anchor="ctr"/>
          <a:lstStyle/>
          <a:p>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152400"/>
            <a:ext cx="7772400" cy="1143000"/>
          </a:xfrm>
        </p:spPr>
        <p:txBody>
          <a:bodyPr/>
          <a:lstStyle/>
          <a:p>
            <a:r>
              <a:rPr lang="en-US" dirty="0"/>
              <a:t>Ship based sampling??</a:t>
            </a:r>
          </a:p>
        </p:txBody>
      </p:sp>
      <p:sp>
        <p:nvSpPr>
          <p:cNvPr id="47107" name="Text Box 3"/>
          <p:cNvSpPr txBox="1">
            <a:spLocks noChangeArrowheads="1"/>
          </p:cNvSpPr>
          <p:nvPr/>
        </p:nvSpPr>
        <p:spPr bwMode="auto">
          <a:xfrm>
            <a:off x="4343400" y="6348413"/>
            <a:ext cx="3736975" cy="336550"/>
          </a:xfrm>
          <a:prstGeom prst="rect">
            <a:avLst/>
          </a:prstGeom>
          <a:noFill/>
          <a:ln w="9525">
            <a:noFill/>
            <a:miter lim="800000"/>
            <a:headEnd/>
            <a:tailEnd/>
          </a:ln>
          <a:effectLst/>
        </p:spPr>
        <p:txBody>
          <a:bodyPr wrap="none">
            <a:spAutoFit/>
          </a:bodyPr>
          <a:lstStyle/>
          <a:p>
            <a:r>
              <a:rPr lang="en-US" sz="1600" dirty="0"/>
              <a:t>Videos from Claire Allen and Kyle Saari</a:t>
            </a:r>
          </a:p>
        </p:txBody>
      </p:sp>
      <p:sp>
        <p:nvSpPr>
          <p:cNvPr id="9" name="Content Placeholder 8"/>
          <p:cNvSpPr>
            <a:spLocks noGrp="1"/>
          </p:cNvSpPr>
          <p:nvPr>
            <p:ph idx="1"/>
          </p:nvPr>
        </p:nvSpPr>
        <p:spPr/>
        <p:txBody>
          <a:bodyPr/>
          <a:lstStyle/>
          <a:p>
            <a:r>
              <a:rPr lang="en-US" dirty="0" smtClean="0">
                <a:hlinkClick r:id="rId3" action="ppaction://hlinkfile"/>
              </a:rPr>
              <a:t>video</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pPr algn="ctr"/>
            <a:endParaRPr lang="en-US" dirty="0"/>
          </a:p>
        </p:txBody>
      </p:sp>
      <p:sp>
        <p:nvSpPr>
          <p:cNvPr id="137219" name="AutoShape 3"/>
          <p:cNvSpPr>
            <a:spLocks noChangeArrowheads="1"/>
          </p:cNvSpPr>
          <p:nvPr/>
        </p:nvSpPr>
        <p:spPr bwMode="auto">
          <a:xfrm rot="16200000">
            <a:off x="5181600" y="3429000"/>
            <a:ext cx="76200" cy="381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0000"/>
          </a:solidFill>
          <a:ln w="9525">
            <a:noFill/>
            <a:miter lim="800000"/>
            <a:headEnd/>
            <a:tailEnd/>
          </a:ln>
          <a:effectLst/>
        </p:spPr>
        <p:txBody>
          <a:bodyPr wrap="none" anchor="ctr"/>
          <a:lstStyle/>
          <a:p>
            <a:endParaRPr lang="en-US" dirty="0"/>
          </a:p>
        </p:txBody>
      </p:sp>
      <p:grpSp>
        <p:nvGrpSpPr>
          <p:cNvPr id="137220" name="Group 4"/>
          <p:cNvGrpSpPr>
            <a:grpSpLocks/>
          </p:cNvGrpSpPr>
          <p:nvPr/>
        </p:nvGrpSpPr>
        <p:grpSpPr bwMode="auto">
          <a:xfrm>
            <a:off x="5432425" y="1295400"/>
            <a:ext cx="3711575" cy="4451350"/>
            <a:chOff x="1310" y="816"/>
            <a:chExt cx="2338" cy="2804"/>
          </a:xfrm>
        </p:grpSpPr>
        <p:sp>
          <p:nvSpPr>
            <p:cNvPr id="137221" name="Freeform 5"/>
            <p:cNvSpPr>
              <a:spLocks/>
            </p:cNvSpPr>
            <p:nvPr/>
          </p:nvSpPr>
          <p:spPr bwMode="auto">
            <a:xfrm>
              <a:off x="1536" y="816"/>
              <a:ext cx="1949" cy="2338"/>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137222" name="Freeform 6"/>
            <p:cNvSpPr>
              <a:spLocks/>
            </p:cNvSpPr>
            <p:nvPr/>
          </p:nvSpPr>
          <p:spPr bwMode="auto">
            <a:xfrm>
              <a:off x="1310" y="816"/>
              <a:ext cx="2338" cy="2804"/>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alpha val="61000"/>
              </a:schemeClr>
            </a:solidFill>
            <a:ln w="9525">
              <a:solidFill>
                <a:schemeClr val="tx1"/>
              </a:solidFill>
              <a:round/>
              <a:headEnd/>
              <a:tailEnd/>
            </a:ln>
            <a:effectLst/>
          </p:spPr>
          <p:txBody>
            <a:bodyPr wrap="none" anchor="ctr"/>
            <a:lstStyle/>
            <a:p>
              <a:endParaRPr lang="en-US" dirty="0"/>
            </a:p>
          </p:txBody>
        </p:sp>
      </p:grpSp>
      <p:sp>
        <p:nvSpPr>
          <p:cNvPr id="137223" name="Rectangle 7"/>
          <p:cNvSpPr>
            <a:spLocks noGrp="1" noChangeArrowheads="1"/>
          </p:cNvSpPr>
          <p:nvPr>
            <p:ph type="title"/>
          </p:nvPr>
        </p:nvSpPr>
        <p:spPr>
          <a:xfrm>
            <a:off x="685800" y="0"/>
            <a:ext cx="7772400" cy="1143000"/>
          </a:xfrm>
          <a:noFill/>
          <a:ln/>
        </p:spPr>
        <p:txBody>
          <a:bodyPr/>
          <a:lstStyle/>
          <a:p>
            <a:r>
              <a:rPr lang="en-US" dirty="0"/>
              <a:t>Phantom Missions</a:t>
            </a:r>
          </a:p>
        </p:txBody>
      </p:sp>
      <p:pic>
        <p:nvPicPr>
          <p:cNvPr id="137224" name="Picture 8" descr="MCj03036010000[1]"/>
          <p:cNvPicPr>
            <a:picLocks noChangeAspect="1" noChangeArrowheads="1"/>
          </p:cNvPicPr>
          <p:nvPr/>
        </p:nvPicPr>
        <p:blipFill>
          <a:blip r:embed="rId3" cstate="print"/>
          <a:srcRect/>
          <a:stretch>
            <a:fillRect/>
          </a:stretch>
        </p:blipFill>
        <p:spPr bwMode="auto">
          <a:xfrm>
            <a:off x="76200" y="1295400"/>
            <a:ext cx="2057400" cy="1411288"/>
          </a:xfrm>
          <a:prstGeom prst="rect">
            <a:avLst/>
          </a:prstGeom>
          <a:noFill/>
        </p:spPr>
      </p:pic>
      <p:grpSp>
        <p:nvGrpSpPr>
          <p:cNvPr id="137225" name="Group 9"/>
          <p:cNvGrpSpPr>
            <a:grpSpLocks/>
          </p:cNvGrpSpPr>
          <p:nvPr/>
        </p:nvGrpSpPr>
        <p:grpSpPr bwMode="auto">
          <a:xfrm>
            <a:off x="3505200" y="3276600"/>
            <a:ext cx="1676400" cy="571500"/>
            <a:chOff x="1872" y="2880"/>
            <a:chExt cx="1056" cy="360"/>
          </a:xfrm>
        </p:grpSpPr>
        <p:sp>
          <p:nvSpPr>
            <p:cNvPr id="137226" name="AutoShape 10"/>
            <p:cNvSpPr>
              <a:spLocks noChangeArrowheads="1"/>
            </p:cNvSpPr>
            <p:nvPr/>
          </p:nvSpPr>
          <p:spPr bwMode="auto">
            <a:xfrm rot="16056844">
              <a:off x="1833" y="2936"/>
              <a:ext cx="270" cy="19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0000"/>
            </a:solidFill>
            <a:ln w="9525">
              <a:solidFill>
                <a:srgbClr val="000000"/>
              </a:solidFill>
              <a:miter lim="800000"/>
              <a:headEnd/>
              <a:tailEnd/>
            </a:ln>
            <a:effectLst/>
          </p:spPr>
          <p:txBody>
            <a:bodyPr wrap="none" anchor="ctr"/>
            <a:lstStyle/>
            <a:p>
              <a:endParaRPr lang="en-US" dirty="0"/>
            </a:p>
          </p:txBody>
        </p:sp>
        <p:sp>
          <p:nvSpPr>
            <p:cNvPr id="137227" name="AutoShape 11"/>
            <p:cNvSpPr>
              <a:spLocks noChangeArrowheads="1"/>
            </p:cNvSpPr>
            <p:nvPr/>
          </p:nvSpPr>
          <p:spPr bwMode="auto">
            <a:xfrm>
              <a:off x="2016" y="2928"/>
              <a:ext cx="864" cy="192"/>
            </a:xfrm>
            <a:prstGeom prst="roundRect">
              <a:avLst>
                <a:gd name="adj" fmla="val 50000"/>
              </a:avLst>
            </a:prstGeom>
            <a:solidFill>
              <a:srgbClr val="FF0000"/>
            </a:solidFill>
            <a:ln w="9525">
              <a:noFill/>
              <a:round/>
              <a:headEnd/>
              <a:tailEnd/>
            </a:ln>
            <a:effectLst/>
          </p:spPr>
          <p:txBody>
            <a:bodyPr wrap="none" anchor="ctr"/>
            <a:lstStyle/>
            <a:p>
              <a:endParaRPr lang="en-US" dirty="0"/>
            </a:p>
          </p:txBody>
        </p:sp>
        <p:sp>
          <p:nvSpPr>
            <p:cNvPr id="137228" name="AutoShape 12"/>
            <p:cNvSpPr>
              <a:spLocks noChangeArrowheads="1"/>
            </p:cNvSpPr>
            <p:nvPr/>
          </p:nvSpPr>
          <p:spPr bwMode="auto">
            <a:xfrm>
              <a:off x="1920" y="2880"/>
              <a:ext cx="1008" cy="336"/>
            </a:xfrm>
            <a:prstGeom prst="roundRect">
              <a:avLst>
                <a:gd name="adj" fmla="val 31546"/>
              </a:avLst>
            </a:prstGeom>
            <a:noFill/>
            <a:ln w="38100">
              <a:solidFill>
                <a:schemeClr val="bg1"/>
              </a:solidFill>
              <a:round/>
              <a:headEnd/>
              <a:tailEnd/>
            </a:ln>
            <a:effectLst/>
          </p:spPr>
          <p:txBody>
            <a:bodyPr wrap="none" anchor="ctr"/>
            <a:lstStyle/>
            <a:p>
              <a:endParaRPr lang="en-US" dirty="0"/>
            </a:p>
          </p:txBody>
        </p:sp>
        <p:sp>
          <p:nvSpPr>
            <p:cNvPr id="137229" name="Line 13"/>
            <p:cNvSpPr>
              <a:spLocks noChangeShapeType="1"/>
            </p:cNvSpPr>
            <p:nvPr/>
          </p:nvSpPr>
          <p:spPr bwMode="auto">
            <a:xfrm>
              <a:off x="2160" y="2880"/>
              <a:ext cx="0" cy="240"/>
            </a:xfrm>
            <a:prstGeom prst="line">
              <a:avLst/>
            </a:prstGeom>
            <a:noFill/>
            <a:ln w="38100">
              <a:solidFill>
                <a:srgbClr val="000000"/>
              </a:solidFill>
              <a:round/>
              <a:headEnd/>
              <a:tailEnd/>
            </a:ln>
            <a:effectLst/>
          </p:spPr>
          <p:txBody>
            <a:bodyPr/>
            <a:lstStyle/>
            <a:p>
              <a:endParaRPr lang="en-US" dirty="0"/>
            </a:p>
          </p:txBody>
        </p:sp>
        <p:sp>
          <p:nvSpPr>
            <p:cNvPr id="137230" name="Line 14"/>
            <p:cNvSpPr>
              <a:spLocks noChangeShapeType="1"/>
            </p:cNvSpPr>
            <p:nvPr/>
          </p:nvSpPr>
          <p:spPr bwMode="auto">
            <a:xfrm>
              <a:off x="2544" y="2880"/>
              <a:ext cx="0" cy="240"/>
            </a:xfrm>
            <a:prstGeom prst="line">
              <a:avLst/>
            </a:prstGeom>
            <a:noFill/>
            <a:ln w="38100">
              <a:solidFill>
                <a:srgbClr val="000000"/>
              </a:solidFill>
              <a:round/>
              <a:headEnd/>
              <a:tailEnd/>
            </a:ln>
            <a:effectLst/>
          </p:spPr>
          <p:txBody>
            <a:bodyPr/>
            <a:lstStyle/>
            <a:p>
              <a:endParaRPr lang="en-US" dirty="0"/>
            </a:p>
          </p:txBody>
        </p:sp>
        <p:sp>
          <p:nvSpPr>
            <p:cNvPr id="137231" name="AutoShape 15"/>
            <p:cNvSpPr>
              <a:spLocks noChangeArrowheads="1"/>
            </p:cNvSpPr>
            <p:nvPr/>
          </p:nvSpPr>
          <p:spPr bwMode="auto">
            <a:xfrm rot="14958273">
              <a:off x="2376" y="3120"/>
              <a:ext cx="144" cy="96"/>
            </a:xfrm>
            <a:prstGeom prst="parallelogram">
              <a:avLst>
                <a:gd name="adj" fmla="val 37500"/>
              </a:avLst>
            </a:prstGeom>
            <a:solidFill>
              <a:srgbClr val="FF0000"/>
            </a:solidFill>
            <a:ln w="9525">
              <a:noFill/>
              <a:miter lim="800000"/>
              <a:headEnd/>
              <a:tailEnd/>
            </a:ln>
            <a:effectLst/>
          </p:spPr>
          <p:txBody>
            <a:bodyPr wrap="none" anchor="ctr"/>
            <a:lstStyle/>
            <a:p>
              <a:endParaRPr lang="en-US" dirty="0"/>
            </a:p>
          </p:txBody>
        </p:sp>
      </p:grpSp>
      <p:sp>
        <p:nvSpPr>
          <p:cNvPr id="137232" name="Freeform 16"/>
          <p:cNvSpPr>
            <a:spLocks/>
          </p:cNvSpPr>
          <p:nvPr/>
        </p:nvSpPr>
        <p:spPr bwMode="auto">
          <a:xfrm>
            <a:off x="1676400" y="2286000"/>
            <a:ext cx="2667000" cy="1143000"/>
          </a:xfrm>
          <a:custGeom>
            <a:avLst/>
            <a:gdLst/>
            <a:ahLst/>
            <a:cxnLst>
              <a:cxn ang="0">
                <a:pos x="0" y="0"/>
              </a:cxn>
              <a:cxn ang="0">
                <a:pos x="384" y="144"/>
              </a:cxn>
              <a:cxn ang="0">
                <a:pos x="432" y="480"/>
              </a:cxn>
              <a:cxn ang="0">
                <a:pos x="960" y="432"/>
              </a:cxn>
              <a:cxn ang="0">
                <a:pos x="1440" y="384"/>
              </a:cxn>
              <a:cxn ang="0">
                <a:pos x="1632" y="480"/>
              </a:cxn>
            </a:cxnLst>
            <a:rect l="0" t="0" r="r" b="b"/>
            <a:pathLst>
              <a:path w="1632" h="528">
                <a:moveTo>
                  <a:pt x="0" y="0"/>
                </a:moveTo>
                <a:cubicBezTo>
                  <a:pt x="156" y="32"/>
                  <a:pt x="312" y="64"/>
                  <a:pt x="384" y="144"/>
                </a:cubicBezTo>
                <a:cubicBezTo>
                  <a:pt x="456" y="224"/>
                  <a:pt x="336" y="432"/>
                  <a:pt x="432" y="480"/>
                </a:cubicBezTo>
                <a:cubicBezTo>
                  <a:pt x="528" y="528"/>
                  <a:pt x="792" y="448"/>
                  <a:pt x="960" y="432"/>
                </a:cubicBezTo>
                <a:cubicBezTo>
                  <a:pt x="1128" y="416"/>
                  <a:pt x="1328" y="376"/>
                  <a:pt x="1440" y="384"/>
                </a:cubicBezTo>
                <a:cubicBezTo>
                  <a:pt x="1552" y="392"/>
                  <a:pt x="1592" y="436"/>
                  <a:pt x="1632" y="480"/>
                </a:cubicBezTo>
              </a:path>
            </a:pathLst>
          </a:custGeom>
          <a:noFill/>
          <a:ln w="25400">
            <a:solidFill>
              <a:schemeClr val="tx1"/>
            </a:solidFill>
            <a:round/>
            <a:headEnd/>
            <a:tailEnd/>
          </a:ln>
          <a:effectLst/>
        </p:spPr>
        <p:txBody>
          <a:bodyPr/>
          <a:lstStyle/>
          <a:p>
            <a:endParaRPr lang="en-US" dirty="0"/>
          </a:p>
        </p:txBody>
      </p:sp>
      <p:sp>
        <p:nvSpPr>
          <p:cNvPr id="137233" name="Freeform 17"/>
          <p:cNvSpPr>
            <a:spLocks/>
          </p:cNvSpPr>
          <p:nvPr/>
        </p:nvSpPr>
        <p:spPr bwMode="auto">
          <a:xfrm>
            <a:off x="1676400" y="2257425"/>
            <a:ext cx="2667000" cy="1143000"/>
          </a:xfrm>
          <a:custGeom>
            <a:avLst/>
            <a:gdLst/>
            <a:ahLst/>
            <a:cxnLst>
              <a:cxn ang="0">
                <a:pos x="0" y="0"/>
              </a:cxn>
              <a:cxn ang="0">
                <a:pos x="384" y="144"/>
              </a:cxn>
              <a:cxn ang="0">
                <a:pos x="432" y="480"/>
              </a:cxn>
              <a:cxn ang="0">
                <a:pos x="960" y="432"/>
              </a:cxn>
              <a:cxn ang="0">
                <a:pos x="1440" y="384"/>
              </a:cxn>
              <a:cxn ang="0">
                <a:pos x="1632" y="480"/>
              </a:cxn>
            </a:cxnLst>
            <a:rect l="0" t="0" r="r" b="b"/>
            <a:pathLst>
              <a:path w="1632" h="528">
                <a:moveTo>
                  <a:pt x="0" y="0"/>
                </a:moveTo>
                <a:cubicBezTo>
                  <a:pt x="156" y="32"/>
                  <a:pt x="312" y="64"/>
                  <a:pt x="384" y="144"/>
                </a:cubicBezTo>
                <a:cubicBezTo>
                  <a:pt x="456" y="224"/>
                  <a:pt x="336" y="432"/>
                  <a:pt x="432" y="480"/>
                </a:cubicBezTo>
                <a:cubicBezTo>
                  <a:pt x="528" y="528"/>
                  <a:pt x="792" y="448"/>
                  <a:pt x="960" y="432"/>
                </a:cubicBezTo>
                <a:cubicBezTo>
                  <a:pt x="1128" y="416"/>
                  <a:pt x="1328" y="376"/>
                  <a:pt x="1440" y="384"/>
                </a:cubicBezTo>
                <a:cubicBezTo>
                  <a:pt x="1552" y="392"/>
                  <a:pt x="1592" y="436"/>
                  <a:pt x="1632" y="480"/>
                </a:cubicBezTo>
              </a:path>
            </a:pathLst>
          </a:custGeom>
          <a:noFill/>
          <a:ln w="25400">
            <a:solidFill>
              <a:srgbClr val="0000FF"/>
            </a:solidFill>
            <a:round/>
            <a:headEnd/>
            <a:tailEnd/>
          </a:ln>
          <a:effectLst/>
        </p:spPr>
        <p:txBody>
          <a:bodyPr/>
          <a:lstStyle/>
          <a:p>
            <a:endParaRPr lang="en-US" dirty="0"/>
          </a:p>
        </p:txBody>
      </p:sp>
      <p:sp>
        <p:nvSpPr>
          <p:cNvPr id="137234" name="Freeform 18"/>
          <p:cNvSpPr>
            <a:spLocks/>
          </p:cNvSpPr>
          <p:nvPr/>
        </p:nvSpPr>
        <p:spPr bwMode="auto">
          <a:xfrm>
            <a:off x="5402263" y="3484563"/>
            <a:ext cx="223837" cy="314325"/>
          </a:xfrm>
          <a:custGeom>
            <a:avLst/>
            <a:gdLst/>
            <a:ahLst/>
            <a:cxnLst>
              <a:cxn ang="0">
                <a:pos x="9" y="97"/>
              </a:cxn>
              <a:cxn ang="0">
                <a:pos x="49" y="169"/>
              </a:cxn>
              <a:cxn ang="0">
                <a:pos x="69" y="185"/>
              </a:cxn>
              <a:cxn ang="0">
                <a:pos x="97" y="153"/>
              </a:cxn>
              <a:cxn ang="0">
                <a:pos x="121" y="121"/>
              </a:cxn>
              <a:cxn ang="0">
                <a:pos x="141" y="21"/>
              </a:cxn>
              <a:cxn ang="0">
                <a:pos x="69" y="29"/>
              </a:cxn>
              <a:cxn ang="0">
                <a:pos x="21" y="49"/>
              </a:cxn>
              <a:cxn ang="0">
                <a:pos x="13" y="61"/>
              </a:cxn>
              <a:cxn ang="0">
                <a:pos x="1" y="69"/>
              </a:cxn>
              <a:cxn ang="0">
                <a:pos x="9" y="97"/>
              </a:cxn>
            </a:cxnLst>
            <a:rect l="0" t="0" r="r" b="b"/>
            <a:pathLst>
              <a:path w="141" h="198">
                <a:moveTo>
                  <a:pt x="9" y="97"/>
                </a:moveTo>
                <a:cubicBezTo>
                  <a:pt x="14" y="122"/>
                  <a:pt x="23" y="160"/>
                  <a:pt x="49" y="169"/>
                </a:cubicBezTo>
                <a:cubicBezTo>
                  <a:pt x="59" y="198"/>
                  <a:pt x="50" y="198"/>
                  <a:pt x="69" y="185"/>
                </a:cubicBezTo>
                <a:cubicBezTo>
                  <a:pt x="88" y="157"/>
                  <a:pt x="77" y="166"/>
                  <a:pt x="97" y="153"/>
                </a:cubicBezTo>
                <a:cubicBezTo>
                  <a:pt x="102" y="137"/>
                  <a:pt x="107" y="130"/>
                  <a:pt x="121" y="121"/>
                </a:cubicBezTo>
                <a:cubicBezTo>
                  <a:pt x="139" y="95"/>
                  <a:pt x="116" y="58"/>
                  <a:pt x="141" y="21"/>
                </a:cubicBezTo>
                <a:cubicBezTo>
                  <a:pt x="109" y="0"/>
                  <a:pt x="97" y="17"/>
                  <a:pt x="69" y="29"/>
                </a:cubicBezTo>
                <a:cubicBezTo>
                  <a:pt x="51" y="37"/>
                  <a:pt x="37" y="38"/>
                  <a:pt x="21" y="49"/>
                </a:cubicBezTo>
                <a:cubicBezTo>
                  <a:pt x="18" y="53"/>
                  <a:pt x="17" y="58"/>
                  <a:pt x="13" y="61"/>
                </a:cubicBezTo>
                <a:cubicBezTo>
                  <a:pt x="0" y="72"/>
                  <a:pt x="1" y="59"/>
                  <a:pt x="1" y="69"/>
                </a:cubicBezTo>
                <a:lnTo>
                  <a:pt x="9" y="97"/>
                </a:lnTo>
                <a:close/>
              </a:path>
            </a:pathLst>
          </a:custGeom>
          <a:solidFill>
            <a:srgbClr val="0000FF">
              <a:alpha val="75000"/>
            </a:srgbClr>
          </a:solidFill>
          <a:ln w="9525">
            <a:noFill/>
            <a:round/>
            <a:headEnd/>
            <a:tailEnd/>
          </a:ln>
          <a:effectLst/>
        </p:spPr>
        <p:txBody>
          <a:bodyPr/>
          <a:lstStyle/>
          <a:p>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685800" y="-76200"/>
            <a:ext cx="7772400" cy="1143000"/>
          </a:xfrm>
        </p:spPr>
        <p:txBody>
          <a:bodyPr/>
          <a:lstStyle/>
          <a:p>
            <a:r>
              <a:rPr lang="en-US" dirty="0"/>
              <a:t>ROV for Iceberg Sampling</a:t>
            </a:r>
          </a:p>
        </p:txBody>
      </p:sp>
      <p:pic>
        <p:nvPicPr>
          <p:cNvPr id="135175" name="Picture 7" descr="IMG_1716"/>
          <p:cNvPicPr>
            <a:picLocks noChangeAspect="1" noChangeArrowheads="1"/>
          </p:cNvPicPr>
          <p:nvPr/>
        </p:nvPicPr>
        <p:blipFill>
          <a:blip r:embed="rId3" cstate="print"/>
          <a:srcRect l="34343" t="10783" r="10037" b="29842"/>
          <a:stretch>
            <a:fillRect/>
          </a:stretch>
        </p:blipFill>
        <p:spPr bwMode="auto">
          <a:xfrm>
            <a:off x="1066800" y="1066800"/>
            <a:ext cx="6934200" cy="5546725"/>
          </a:xfrm>
          <a:prstGeom prst="rect">
            <a:avLst/>
          </a:prstGeom>
          <a:noFill/>
          <a:ln w="9525">
            <a:noFill/>
            <a:miter lim="800000"/>
            <a:headEnd/>
            <a:tailEnd/>
          </a:ln>
        </p:spPr>
      </p:pic>
      <p:sp>
        <p:nvSpPr>
          <p:cNvPr id="135177" name="Line 9"/>
          <p:cNvSpPr>
            <a:spLocks noChangeShapeType="1"/>
          </p:cNvSpPr>
          <p:nvPr/>
        </p:nvSpPr>
        <p:spPr bwMode="auto">
          <a:xfrm flipV="1">
            <a:off x="2895600" y="4419600"/>
            <a:ext cx="685800" cy="685800"/>
          </a:xfrm>
          <a:prstGeom prst="line">
            <a:avLst/>
          </a:prstGeom>
          <a:noFill/>
          <a:ln w="38100">
            <a:solidFill>
              <a:srgbClr val="FF0000"/>
            </a:solidFill>
            <a:round/>
            <a:headEnd/>
            <a:tailEnd type="triangle" w="lg" len="med"/>
          </a:ln>
          <a:effectLst/>
        </p:spPr>
        <p:txBody>
          <a:bodyPr/>
          <a:lstStyle/>
          <a:p>
            <a:endParaRPr lang="en-US" dirty="0"/>
          </a:p>
        </p:txBody>
      </p:sp>
      <p:sp>
        <p:nvSpPr>
          <p:cNvPr id="135178" name="Text Box 10"/>
          <p:cNvSpPr txBox="1">
            <a:spLocks noChangeArrowheads="1"/>
          </p:cNvSpPr>
          <p:nvPr/>
        </p:nvSpPr>
        <p:spPr bwMode="auto">
          <a:xfrm>
            <a:off x="1800225" y="4953000"/>
            <a:ext cx="1171575" cy="519113"/>
          </a:xfrm>
          <a:prstGeom prst="rect">
            <a:avLst/>
          </a:prstGeom>
          <a:noFill/>
          <a:ln w="9525">
            <a:noFill/>
            <a:miter lim="800000"/>
            <a:headEnd/>
            <a:tailEnd/>
          </a:ln>
          <a:effectLst/>
        </p:spPr>
        <p:txBody>
          <a:bodyPr wrap="none">
            <a:spAutoFit/>
          </a:bodyPr>
          <a:lstStyle/>
          <a:p>
            <a:r>
              <a:rPr lang="en-US" sz="2800" b="1" dirty="0">
                <a:solidFill>
                  <a:srgbClr val="FF0000"/>
                </a:solidFill>
              </a:rPr>
              <a:t>Pump</a:t>
            </a:r>
          </a:p>
        </p:txBody>
      </p:sp>
      <p:sp>
        <p:nvSpPr>
          <p:cNvPr id="135179" name="Line 11"/>
          <p:cNvSpPr>
            <a:spLocks noChangeShapeType="1"/>
          </p:cNvSpPr>
          <p:nvPr/>
        </p:nvSpPr>
        <p:spPr bwMode="auto">
          <a:xfrm flipH="1">
            <a:off x="6477000" y="4038600"/>
            <a:ext cx="381000" cy="457200"/>
          </a:xfrm>
          <a:prstGeom prst="line">
            <a:avLst/>
          </a:prstGeom>
          <a:noFill/>
          <a:ln w="38100">
            <a:solidFill>
              <a:srgbClr val="FF0000"/>
            </a:solidFill>
            <a:round/>
            <a:headEnd/>
            <a:tailEnd type="triangle" w="lg" len="med"/>
          </a:ln>
          <a:effectLst/>
        </p:spPr>
        <p:txBody>
          <a:bodyPr/>
          <a:lstStyle/>
          <a:p>
            <a:endParaRPr lang="en-US" dirty="0"/>
          </a:p>
        </p:txBody>
      </p:sp>
      <p:sp>
        <p:nvSpPr>
          <p:cNvPr id="135180" name="Text Box 12"/>
          <p:cNvSpPr txBox="1">
            <a:spLocks noChangeArrowheads="1"/>
          </p:cNvSpPr>
          <p:nvPr/>
        </p:nvSpPr>
        <p:spPr bwMode="auto">
          <a:xfrm>
            <a:off x="6629400" y="3505200"/>
            <a:ext cx="1311275" cy="519113"/>
          </a:xfrm>
          <a:prstGeom prst="rect">
            <a:avLst/>
          </a:prstGeom>
          <a:noFill/>
          <a:ln w="9525">
            <a:noFill/>
            <a:miter lim="800000"/>
            <a:headEnd/>
            <a:tailEnd/>
          </a:ln>
          <a:effectLst/>
        </p:spPr>
        <p:txBody>
          <a:bodyPr wrap="none">
            <a:spAutoFit/>
          </a:bodyPr>
          <a:lstStyle/>
          <a:p>
            <a:r>
              <a:rPr lang="en-US" sz="2800" b="1" dirty="0">
                <a:solidFill>
                  <a:srgbClr val="FF0000"/>
                </a:solidFill>
              </a:rPr>
              <a:t>Nozzle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90" name="Picture 6" descr="\\Tempest\Tempbox\alana\IMG_195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88" name="Rectangle 4"/>
          <p:cNvSpPr>
            <a:spLocks noGrp="1" noChangeArrowheads="1"/>
          </p:cNvSpPr>
          <p:nvPr>
            <p:ph type="title"/>
          </p:nvPr>
        </p:nvSpPr>
        <p:spPr>
          <a:xfrm>
            <a:off x="685800" y="228600"/>
            <a:ext cx="7772400" cy="1143000"/>
          </a:xfrm>
        </p:spPr>
        <p:txBody>
          <a:bodyPr/>
          <a:lstStyle/>
          <a:p>
            <a:r>
              <a:rPr lang="en-US" sz="5400" dirty="0">
                <a:solidFill>
                  <a:schemeClr val="tx1"/>
                </a:solidFill>
              </a:rPr>
              <a:t>The Antarctic:</a:t>
            </a:r>
            <a:br>
              <a:rPr lang="en-US" sz="5400" dirty="0">
                <a:solidFill>
                  <a:schemeClr val="tx1"/>
                </a:solidFill>
              </a:rPr>
            </a:br>
            <a:r>
              <a:rPr lang="en-US" sz="5400" dirty="0">
                <a:solidFill>
                  <a:schemeClr val="tx1"/>
                </a:solidFill>
              </a:rPr>
              <a:t>Drifting Icebergs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dirty="0"/>
              <a:t>Video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r>
              <a:rPr lang="en-US" dirty="0"/>
              <a:t>Results!</a:t>
            </a:r>
          </a:p>
        </p:txBody>
      </p:sp>
      <p:sp>
        <p:nvSpPr>
          <p:cNvPr id="180229" name="Rectangle 5"/>
          <p:cNvSpPr>
            <a:spLocks noGrp="1" noChangeArrowheads="1"/>
          </p:cNvSpPr>
          <p:nvPr>
            <p:ph type="body" sz="half" idx="1"/>
          </p:nvPr>
        </p:nvSpPr>
        <p:spPr>
          <a:xfrm>
            <a:off x="457200" y="1524000"/>
            <a:ext cx="3810000" cy="4114800"/>
          </a:xfrm>
        </p:spPr>
        <p:txBody>
          <a:bodyPr/>
          <a:lstStyle/>
          <a:p>
            <a:r>
              <a:rPr lang="en-US" sz="2400" dirty="0"/>
              <a:t>Increased levels of Fe II around drifting icebergs</a:t>
            </a:r>
          </a:p>
          <a:p>
            <a:r>
              <a:rPr lang="en-US" sz="2400" dirty="0"/>
              <a:t>Fe II associated with melt water</a:t>
            </a:r>
          </a:p>
          <a:p>
            <a:r>
              <a:rPr lang="en-US" sz="2400" dirty="0"/>
              <a:t>This is an essential micro-nutrient for phytoplankton</a:t>
            </a:r>
          </a:p>
          <a:p>
            <a:r>
              <a:rPr lang="en-US" sz="2400" dirty="0"/>
              <a:t>Passed on through the food web</a:t>
            </a:r>
          </a:p>
        </p:txBody>
      </p:sp>
      <p:pic>
        <p:nvPicPr>
          <p:cNvPr id="180228" name="Picture 4" descr="2009-03-23-tmcgroup-DNM-53"/>
          <p:cNvPicPr>
            <a:picLocks noChangeAspect="1" noChangeArrowheads="1"/>
          </p:cNvPicPr>
          <p:nvPr/>
        </p:nvPicPr>
        <p:blipFill>
          <a:blip r:embed="rId2" cstate="print"/>
          <a:srcRect l="19228"/>
          <a:stretch>
            <a:fillRect/>
          </a:stretch>
        </p:blipFill>
        <p:spPr bwMode="auto">
          <a:xfrm>
            <a:off x="4572000" y="1447800"/>
            <a:ext cx="4481513" cy="3709988"/>
          </a:xfrm>
          <a:prstGeom prst="rect">
            <a:avLst/>
          </a:prstGeom>
          <a:noFill/>
          <a:ln w="9525">
            <a:noFill/>
            <a:miter lim="800000"/>
            <a:headEnd/>
            <a:tailEnd/>
          </a:ln>
        </p:spPr>
      </p:pic>
      <p:pic>
        <p:nvPicPr>
          <p:cNvPr id="180231" name="Picture 7"/>
          <p:cNvPicPr>
            <a:picLocks noChangeAspect="1" noChangeArrowheads="1"/>
          </p:cNvPicPr>
          <p:nvPr/>
        </p:nvPicPr>
        <p:blipFill>
          <a:blip r:embed="rId3" cstate="print"/>
          <a:srcRect/>
          <a:stretch>
            <a:fillRect/>
          </a:stretch>
        </p:blipFill>
        <p:spPr bwMode="auto">
          <a:xfrm>
            <a:off x="3157538" y="5502275"/>
            <a:ext cx="5986462" cy="1355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n-US" sz="4000" dirty="0"/>
              <a:t>Next Up for Phantom:</a:t>
            </a:r>
            <a:br>
              <a:rPr lang="en-US" sz="4000" dirty="0"/>
            </a:br>
            <a:r>
              <a:rPr lang="en-US" sz="4000" dirty="0"/>
              <a:t>The Arctic</a:t>
            </a:r>
          </a:p>
        </p:txBody>
      </p:sp>
      <p:pic>
        <p:nvPicPr>
          <p:cNvPr id="183324" name="Picture 28" descr="Alana_full globe"/>
          <p:cNvPicPr>
            <a:picLocks noChangeAspect="1" noChangeArrowheads="1"/>
          </p:cNvPicPr>
          <p:nvPr/>
        </p:nvPicPr>
        <p:blipFill>
          <a:blip r:embed="rId2" cstate="print"/>
          <a:srcRect/>
          <a:stretch>
            <a:fillRect/>
          </a:stretch>
        </p:blipFill>
        <p:spPr bwMode="auto">
          <a:xfrm>
            <a:off x="1905000" y="1371600"/>
            <a:ext cx="5562600" cy="5268913"/>
          </a:xfrm>
          <a:prstGeom prst="rect">
            <a:avLst/>
          </a:prstGeom>
          <a:noFill/>
          <a:ln w="9525">
            <a:noFill/>
            <a:miter lim="800000"/>
            <a:headEnd/>
            <a:tailEnd/>
          </a:ln>
        </p:spPr>
      </p:pic>
      <p:sp>
        <p:nvSpPr>
          <p:cNvPr id="183325" name="AutoShape 29"/>
          <p:cNvSpPr>
            <a:spLocks noChangeArrowheads="1"/>
          </p:cNvSpPr>
          <p:nvPr/>
        </p:nvSpPr>
        <p:spPr bwMode="auto">
          <a:xfrm>
            <a:off x="4038600" y="4495800"/>
            <a:ext cx="152400" cy="152400"/>
          </a:xfrm>
          <a:prstGeom prst="sun">
            <a:avLst>
              <a:gd name="adj" fmla="val 25000"/>
            </a:avLst>
          </a:prstGeom>
          <a:solidFill>
            <a:srgbClr val="FF0000"/>
          </a:solidFill>
          <a:ln w="9525">
            <a:solidFill>
              <a:srgbClr val="FF0000"/>
            </a:solidFill>
            <a:miter lim="800000"/>
            <a:headEnd/>
            <a:tailEnd/>
          </a:ln>
          <a:effec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US" dirty="0">
                <a:solidFill>
                  <a:schemeClr val="tx1"/>
                </a:solidFill>
              </a:rPr>
              <a:t>Background</a:t>
            </a:r>
          </a:p>
        </p:txBody>
      </p:sp>
      <p:sp>
        <p:nvSpPr>
          <p:cNvPr id="190467" name="Rectangle 3"/>
          <p:cNvSpPr>
            <a:spLocks noGrp="1" noChangeArrowheads="1"/>
          </p:cNvSpPr>
          <p:nvPr>
            <p:ph type="body" idx="1"/>
          </p:nvPr>
        </p:nvSpPr>
        <p:spPr>
          <a:xfrm>
            <a:off x="685800" y="1371600"/>
            <a:ext cx="7772400" cy="1981200"/>
          </a:xfrm>
        </p:spPr>
        <p:txBody>
          <a:bodyPr/>
          <a:lstStyle/>
          <a:p>
            <a:pPr>
              <a:buFontTx/>
              <a:buNone/>
            </a:pPr>
            <a:r>
              <a:rPr lang="en-US" sz="3600" dirty="0"/>
              <a:t>In 2009, </a:t>
            </a:r>
            <a:r>
              <a:rPr lang="en-US" sz="3600" dirty="0" smtClean="0"/>
              <a:t>acoustic </a:t>
            </a:r>
            <a:r>
              <a:rPr lang="en-US" sz="3600" dirty="0"/>
              <a:t>images shows</a:t>
            </a:r>
          </a:p>
          <a:p>
            <a:pPr>
              <a:buFontTx/>
              <a:buNone/>
            </a:pPr>
            <a:r>
              <a:rPr lang="en-US" sz="3600" dirty="0" smtClean="0"/>
              <a:t>what appears to be </a:t>
            </a:r>
            <a:r>
              <a:rPr lang="en-US" sz="3600" dirty="0"/>
              <a:t>gas plumes in </a:t>
            </a:r>
            <a:r>
              <a:rPr lang="en-US" sz="3600" dirty="0" smtClean="0"/>
              <a:t>the</a:t>
            </a:r>
          </a:p>
          <a:p>
            <a:pPr>
              <a:buFontTx/>
              <a:buNone/>
            </a:pPr>
            <a:r>
              <a:rPr lang="en-US" sz="3600" dirty="0" smtClean="0"/>
              <a:t>Beaufort </a:t>
            </a:r>
            <a:r>
              <a:rPr lang="en-US" sz="3600" dirty="0"/>
              <a:t>Sea</a:t>
            </a:r>
          </a:p>
        </p:txBody>
      </p:sp>
      <p:sp>
        <p:nvSpPr>
          <p:cNvPr id="190474" name="Text Box 41"/>
          <p:cNvSpPr txBox="1">
            <a:spLocks noChangeArrowheads="1"/>
          </p:cNvSpPr>
          <p:nvPr/>
        </p:nvSpPr>
        <p:spPr bwMode="auto">
          <a:xfrm>
            <a:off x="1427163" y="4419600"/>
            <a:ext cx="7716837" cy="366713"/>
          </a:xfrm>
          <a:prstGeom prst="rect">
            <a:avLst/>
          </a:prstGeom>
          <a:noFill/>
          <a:ln w="9525">
            <a:noFill/>
            <a:miter lim="800000"/>
            <a:headEnd/>
            <a:tailEnd/>
          </a:ln>
        </p:spPr>
        <p:txBody>
          <a:bodyPr>
            <a:spAutoFit/>
          </a:bodyPr>
          <a:lstStyle/>
          <a:p>
            <a:r>
              <a:rPr lang="en-US" dirty="0">
                <a:ea typeface="ＭＳ Ｐゴシック" pitchFamily="34" charset="-128"/>
              </a:rPr>
              <a:t>Courtesy J. Hughes-Clark, University of New Brunswick</a:t>
            </a:r>
          </a:p>
        </p:txBody>
      </p:sp>
      <p:grpSp>
        <p:nvGrpSpPr>
          <p:cNvPr id="190485" name="Group 21"/>
          <p:cNvGrpSpPr>
            <a:grpSpLocks/>
          </p:cNvGrpSpPr>
          <p:nvPr/>
        </p:nvGrpSpPr>
        <p:grpSpPr bwMode="auto">
          <a:xfrm>
            <a:off x="0" y="3429000"/>
            <a:ext cx="9220200" cy="990600"/>
            <a:chOff x="0" y="3744"/>
            <a:chExt cx="5760" cy="576"/>
          </a:xfrm>
        </p:grpSpPr>
        <p:pic>
          <p:nvPicPr>
            <p:cNvPr id="49" name="Picture 48" descr="all_azi_240.gif"/>
            <p:cNvPicPr>
              <a:picLocks noChangeAspect="1"/>
            </p:cNvPicPr>
            <p:nvPr/>
          </p:nvPicPr>
          <p:blipFill>
            <a:blip r:embed="rId2" cstate="print"/>
            <a:srcRect t="79538"/>
            <a:stretch>
              <a:fillRect/>
            </a:stretch>
          </p:blipFill>
          <p:spPr bwMode="auto">
            <a:xfrm>
              <a:off x="0" y="3744"/>
              <a:ext cx="5760" cy="576"/>
            </a:xfrm>
            <a:prstGeom prst="rect">
              <a:avLst/>
            </a:prstGeom>
            <a:noFill/>
            <a:ln w="9525">
              <a:noFill/>
              <a:miter lim="800000"/>
              <a:headEnd/>
              <a:tailEnd/>
            </a:ln>
          </p:spPr>
        </p:pic>
        <p:sp>
          <p:nvSpPr>
            <p:cNvPr id="75" name="Freeform 74"/>
            <p:cNvSpPr>
              <a:spLocks/>
            </p:cNvSpPr>
            <p:nvPr/>
          </p:nvSpPr>
          <p:spPr bwMode="auto">
            <a:xfrm>
              <a:off x="45" y="3825"/>
              <a:ext cx="873" cy="307"/>
            </a:xfrm>
            <a:custGeom>
              <a:avLst/>
              <a:gdLst>
                <a:gd name="T0" fmla="*/ 0 w 1386349"/>
                <a:gd name="T1" fmla="*/ 487362 h 486697"/>
                <a:gd name="T2" fmla="*/ 707687 w 1386349"/>
                <a:gd name="T3" fmla="*/ 0 h 486697"/>
                <a:gd name="T4" fmla="*/ 1385887 w 1386349"/>
                <a:gd name="T5" fmla="*/ 457825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sp>
          <p:nvSpPr>
            <p:cNvPr id="76" name="Freeform 75"/>
            <p:cNvSpPr>
              <a:spLocks/>
            </p:cNvSpPr>
            <p:nvPr/>
          </p:nvSpPr>
          <p:spPr bwMode="auto">
            <a:xfrm>
              <a:off x="989" y="3830"/>
              <a:ext cx="873" cy="307"/>
            </a:xfrm>
            <a:custGeom>
              <a:avLst/>
              <a:gdLst>
                <a:gd name="T0" fmla="*/ 0 w 1386349"/>
                <a:gd name="T1" fmla="*/ 487363 h 486697"/>
                <a:gd name="T2" fmla="*/ 707687 w 1386349"/>
                <a:gd name="T3" fmla="*/ 0 h 486697"/>
                <a:gd name="T4" fmla="*/ 1385887 w 1386349"/>
                <a:gd name="T5" fmla="*/ 457826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sp>
          <p:nvSpPr>
            <p:cNvPr id="77" name="Freeform 76"/>
            <p:cNvSpPr>
              <a:spLocks/>
            </p:cNvSpPr>
            <p:nvPr/>
          </p:nvSpPr>
          <p:spPr bwMode="auto">
            <a:xfrm>
              <a:off x="1979" y="3830"/>
              <a:ext cx="873" cy="307"/>
            </a:xfrm>
            <a:custGeom>
              <a:avLst/>
              <a:gdLst>
                <a:gd name="T0" fmla="*/ 0 w 1386349"/>
                <a:gd name="T1" fmla="*/ 487363 h 486697"/>
                <a:gd name="T2" fmla="*/ 707687 w 1386349"/>
                <a:gd name="T3" fmla="*/ 0 h 486697"/>
                <a:gd name="T4" fmla="*/ 1385887 w 1386349"/>
                <a:gd name="T5" fmla="*/ 457826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sp>
          <p:nvSpPr>
            <p:cNvPr id="78" name="Freeform 77"/>
            <p:cNvSpPr>
              <a:spLocks/>
            </p:cNvSpPr>
            <p:nvPr/>
          </p:nvSpPr>
          <p:spPr bwMode="auto">
            <a:xfrm>
              <a:off x="2942" y="3830"/>
              <a:ext cx="873" cy="307"/>
            </a:xfrm>
            <a:custGeom>
              <a:avLst/>
              <a:gdLst>
                <a:gd name="T0" fmla="*/ 0 w 1386349"/>
                <a:gd name="T1" fmla="*/ 487363 h 486697"/>
                <a:gd name="T2" fmla="*/ 707688 w 1386349"/>
                <a:gd name="T3" fmla="*/ 0 h 486697"/>
                <a:gd name="T4" fmla="*/ 1385888 w 1386349"/>
                <a:gd name="T5" fmla="*/ 457826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sp>
          <p:nvSpPr>
            <p:cNvPr id="79" name="Freeform 78"/>
            <p:cNvSpPr>
              <a:spLocks/>
            </p:cNvSpPr>
            <p:nvPr/>
          </p:nvSpPr>
          <p:spPr bwMode="auto">
            <a:xfrm>
              <a:off x="3887" y="3830"/>
              <a:ext cx="873" cy="307"/>
            </a:xfrm>
            <a:custGeom>
              <a:avLst/>
              <a:gdLst>
                <a:gd name="T0" fmla="*/ 0 w 1386349"/>
                <a:gd name="T1" fmla="*/ 487363 h 486697"/>
                <a:gd name="T2" fmla="*/ 707687 w 1386349"/>
                <a:gd name="T3" fmla="*/ 0 h 486697"/>
                <a:gd name="T4" fmla="*/ 1385887 w 1386349"/>
                <a:gd name="T5" fmla="*/ 457826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sp>
          <p:nvSpPr>
            <p:cNvPr id="80" name="Freeform 79"/>
            <p:cNvSpPr>
              <a:spLocks/>
            </p:cNvSpPr>
            <p:nvPr/>
          </p:nvSpPr>
          <p:spPr bwMode="auto">
            <a:xfrm>
              <a:off x="4877" y="3830"/>
              <a:ext cx="873" cy="307"/>
            </a:xfrm>
            <a:custGeom>
              <a:avLst/>
              <a:gdLst>
                <a:gd name="T0" fmla="*/ 0 w 1386349"/>
                <a:gd name="T1" fmla="*/ 487363 h 486697"/>
                <a:gd name="T2" fmla="*/ 707687 w 1386349"/>
                <a:gd name="T3" fmla="*/ 0 h 486697"/>
                <a:gd name="T4" fmla="*/ 1385887 w 1386349"/>
                <a:gd name="T5" fmla="*/ 457826 h 486697"/>
                <a:gd name="T6" fmla="*/ 0 60000 65536"/>
                <a:gd name="T7" fmla="*/ 0 60000 65536"/>
                <a:gd name="T8" fmla="*/ 0 60000 65536"/>
              </a:gdLst>
              <a:ahLst/>
              <a:cxnLst>
                <a:cxn ang="T6">
                  <a:pos x="T0" y="T1"/>
                </a:cxn>
                <a:cxn ang="T7">
                  <a:pos x="T2" y="T3"/>
                </a:cxn>
                <a:cxn ang="T8">
                  <a:pos x="T4" y="T5"/>
                </a:cxn>
              </a:cxnLst>
              <a:rect l="0" t="0" r="r" b="b"/>
              <a:pathLst>
                <a:path w="1386349" h="486697">
                  <a:moveTo>
                    <a:pt x="0" y="486697"/>
                  </a:moveTo>
                  <a:lnTo>
                    <a:pt x="707923" y="0"/>
                  </a:lnTo>
                  <a:lnTo>
                    <a:pt x="1386349" y="457200"/>
                  </a:lnTo>
                </a:path>
              </a:pathLst>
            </a:custGeom>
            <a:noFill/>
            <a:ln w="9525" cap="flat" cmpd="sng" algn="ctr">
              <a:solidFill>
                <a:srgbClr val="000000"/>
              </a:solidFill>
              <a:prstDash val="solid"/>
              <a:round/>
              <a:headEnd/>
              <a:tailEnd/>
            </a:ln>
          </p:spPr>
          <p:txBody>
            <a:bodyPr anchor="ctr"/>
            <a:lstStyle/>
            <a:p>
              <a:endParaRPr lang="en-US" dirty="0"/>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dirty="0"/>
              <a:t>The Question:</a:t>
            </a:r>
          </a:p>
        </p:txBody>
      </p:sp>
      <p:sp>
        <p:nvSpPr>
          <p:cNvPr id="184323" name="Rectangle 3"/>
          <p:cNvSpPr>
            <a:spLocks noGrp="1" noChangeArrowheads="1"/>
          </p:cNvSpPr>
          <p:nvPr>
            <p:ph type="body" idx="1"/>
          </p:nvPr>
        </p:nvSpPr>
        <p:spPr>
          <a:xfrm>
            <a:off x="457200" y="1371600"/>
            <a:ext cx="8534400" cy="1600200"/>
          </a:xfrm>
        </p:spPr>
        <p:txBody>
          <a:bodyPr/>
          <a:lstStyle/>
          <a:p>
            <a:pPr>
              <a:buNone/>
            </a:pPr>
            <a:r>
              <a:rPr lang="en-US" sz="3600" dirty="0" smtClean="0"/>
              <a:t>Are the gases found in these vents the result</a:t>
            </a:r>
          </a:p>
          <a:p>
            <a:pPr>
              <a:buNone/>
            </a:pPr>
            <a:r>
              <a:rPr lang="en-US" sz="3600" dirty="0" smtClean="0"/>
              <a:t>of</a:t>
            </a:r>
            <a:r>
              <a:rPr lang="en-US" sz="3600" dirty="0"/>
              <a:t> </a:t>
            </a:r>
            <a:r>
              <a:rPr lang="en-US" sz="3600" dirty="0" smtClean="0"/>
              <a:t>warming of the Arctic permafrost</a:t>
            </a:r>
            <a:r>
              <a:rPr lang="en-US" sz="3600" dirty="0"/>
              <a:t>?</a:t>
            </a:r>
          </a:p>
        </p:txBody>
      </p:sp>
      <p:grpSp>
        <p:nvGrpSpPr>
          <p:cNvPr id="184324" name="Group 1034"/>
          <p:cNvGrpSpPr>
            <a:grpSpLocks/>
          </p:cNvGrpSpPr>
          <p:nvPr/>
        </p:nvGrpSpPr>
        <p:grpSpPr bwMode="auto">
          <a:xfrm>
            <a:off x="1524000" y="2743200"/>
            <a:ext cx="6096000" cy="4114800"/>
            <a:chOff x="2400" y="2218"/>
            <a:chExt cx="3312" cy="2054"/>
          </a:xfrm>
        </p:grpSpPr>
        <p:pic>
          <p:nvPicPr>
            <p:cNvPr id="184325" name="Picture 11" descr="Seawater rise"/>
            <p:cNvPicPr>
              <a:picLocks noChangeAspect="1" noChangeArrowheads="1"/>
            </p:cNvPicPr>
            <p:nvPr/>
          </p:nvPicPr>
          <p:blipFill>
            <a:blip r:embed="rId2" cstate="print"/>
            <a:srcRect l="1488"/>
            <a:stretch>
              <a:fillRect/>
            </a:stretch>
          </p:blipFill>
          <p:spPr bwMode="auto">
            <a:xfrm>
              <a:off x="2400" y="2218"/>
              <a:ext cx="3312" cy="2054"/>
            </a:xfrm>
            <a:prstGeom prst="rect">
              <a:avLst/>
            </a:prstGeom>
            <a:noFill/>
            <a:ln w="9525">
              <a:noFill/>
              <a:miter lim="800000"/>
              <a:headEnd/>
              <a:tailEnd/>
            </a:ln>
          </p:spPr>
        </p:pic>
        <p:sp>
          <p:nvSpPr>
            <p:cNvPr id="184326" name="Text Box 1032"/>
            <p:cNvSpPr txBox="1">
              <a:spLocks noChangeArrowheads="1"/>
            </p:cNvSpPr>
            <p:nvPr/>
          </p:nvSpPr>
          <p:spPr bwMode="auto">
            <a:xfrm>
              <a:off x="2544" y="2920"/>
              <a:ext cx="2256" cy="252"/>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200" dirty="0">
                  <a:ea typeface="ＭＳ Ｐゴシック" pitchFamily="34" charset="-128"/>
                </a:rPr>
                <a:t>GAS HYDRATE &amp; PERMAFROST STABLE AT ARTC TEMPERATURES</a:t>
              </a:r>
            </a:p>
          </p:txBody>
        </p:sp>
        <p:sp>
          <p:nvSpPr>
            <p:cNvPr id="184327" name="Text Box 1033"/>
            <p:cNvSpPr txBox="1">
              <a:spLocks noChangeArrowheads="1"/>
            </p:cNvSpPr>
            <p:nvPr/>
          </p:nvSpPr>
          <p:spPr bwMode="auto">
            <a:xfrm>
              <a:off x="2640" y="3964"/>
              <a:ext cx="2256" cy="251"/>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200" dirty="0">
                  <a:ea typeface="ＭＳ Ｐゴシック" pitchFamily="34" charset="-128"/>
                </a:rPr>
                <a:t>GAS HYDRATE &amp; PERMAFROST BREAKDOWN CAUSED BY WARMING FROM OCEAN WATER</a:t>
              </a:r>
            </a:p>
          </p:txBody>
        </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r>
              <a:rPr lang="en-US" dirty="0"/>
              <a:t>Collaborators</a:t>
            </a:r>
          </a:p>
        </p:txBody>
      </p:sp>
      <p:sp>
        <p:nvSpPr>
          <p:cNvPr id="197635" name="Rectangle 3"/>
          <p:cNvSpPr>
            <a:spLocks noGrp="1" noChangeArrowheads="1"/>
          </p:cNvSpPr>
          <p:nvPr>
            <p:ph type="body" idx="1"/>
          </p:nvPr>
        </p:nvSpPr>
        <p:spPr>
          <a:xfrm>
            <a:off x="685800" y="1981200"/>
            <a:ext cx="7772400" cy="2438400"/>
          </a:xfrm>
        </p:spPr>
        <p:txBody>
          <a:bodyPr/>
          <a:lstStyle/>
          <a:p>
            <a:r>
              <a:rPr lang="en-US" dirty="0"/>
              <a:t>Geological Survey of Canada</a:t>
            </a:r>
          </a:p>
          <a:p>
            <a:r>
              <a:rPr lang="en-US" dirty="0"/>
              <a:t>Fisheries and Oceans, Canada</a:t>
            </a:r>
          </a:p>
          <a:p>
            <a:r>
              <a:rPr lang="en-US" dirty="0"/>
              <a:t>University of New Brunswick, Canada</a:t>
            </a:r>
          </a:p>
          <a:p>
            <a:r>
              <a:rPr lang="en-US" dirty="0"/>
              <a:t>USGS</a:t>
            </a:r>
          </a:p>
        </p:txBody>
      </p:sp>
      <p:pic>
        <p:nvPicPr>
          <p:cNvPr id="197636" name="Picture 4"/>
          <p:cNvPicPr>
            <a:picLocks noChangeAspect="1" noChangeArrowheads="1"/>
          </p:cNvPicPr>
          <p:nvPr/>
        </p:nvPicPr>
        <p:blipFill>
          <a:blip r:embed="rId2" cstate="print"/>
          <a:srcRect/>
          <a:stretch>
            <a:fillRect/>
          </a:stretch>
        </p:blipFill>
        <p:spPr bwMode="auto">
          <a:xfrm>
            <a:off x="5105400" y="3962400"/>
            <a:ext cx="3810000" cy="2857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r>
              <a:rPr lang="en-US" dirty="0"/>
              <a:t>The Technical Challenge:</a:t>
            </a:r>
          </a:p>
        </p:txBody>
      </p:sp>
      <p:sp>
        <p:nvSpPr>
          <p:cNvPr id="198659" name="Rectangle 3"/>
          <p:cNvSpPr>
            <a:spLocks noGrp="1" noChangeArrowheads="1"/>
          </p:cNvSpPr>
          <p:nvPr>
            <p:ph type="body" idx="1"/>
          </p:nvPr>
        </p:nvSpPr>
        <p:spPr/>
        <p:txBody>
          <a:bodyPr/>
          <a:lstStyle/>
          <a:p>
            <a:r>
              <a:rPr lang="en-US" sz="3600" dirty="0"/>
              <a:t>Collect enough gas from vents to test whether the gas:</a:t>
            </a:r>
          </a:p>
          <a:p>
            <a:pPr lvl="1"/>
            <a:r>
              <a:rPr lang="en-US" sz="3600" dirty="0"/>
              <a:t>Is methane</a:t>
            </a:r>
          </a:p>
          <a:p>
            <a:pPr lvl="1"/>
            <a:r>
              <a:rPr lang="en-US" sz="3600" dirty="0"/>
              <a:t>Is fossil methane, which is consistent with melting permafrost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dirty="0">
                <a:solidFill>
                  <a:schemeClr val="tx1"/>
                </a:solidFill>
              </a:rPr>
              <a:t>The Technology</a:t>
            </a:r>
          </a:p>
        </p:txBody>
      </p:sp>
      <p:pic>
        <p:nvPicPr>
          <p:cNvPr id="200708" name="Picture 4" descr="2009-04-04-rovops-DNM-36"/>
          <p:cNvPicPr>
            <a:picLocks noChangeAspect="1" noChangeArrowheads="1"/>
          </p:cNvPicPr>
          <p:nvPr/>
        </p:nvPicPr>
        <p:blipFill>
          <a:blip r:embed="rId2" cstate="print"/>
          <a:srcRect l="13734" t="41078" r="38197" b="7574"/>
          <a:stretch>
            <a:fillRect/>
          </a:stretch>
        </p:blipFill>
        <p:spPr bwMode="auto">
          <a:xfrm>
            <a:off x="304800" y="2133600"/>
            <a:ext cx="3124200" cy="2232025"/>
          </a:xfrm>
          <a:prstGeom prst="rect">
            <a:avLst/>
          </a:prstGeom>
          <a:noFill/>
          <a:ln w="9525">
            <a:noFill/>
            <a:miter lim="800000"/>
            <a:headEnd/>
            <a:tailEnd/>
          </a:ln>
        </p:spPr>
      </p:pic>
      <p:sp>
        <p:nvSpPr>
          <p:cNvPr id="200710" name="Text Box 6"/>
          <p:cNvSpPr txBox="1">
            <a:spLocks noChangeArrowheads="1"/>
          </p:cNvSpPr>
          <p:nvPr/>
        </p:nvSpPr>
        <p:spPr bwMode="auto">
          <a:xfrm>
            <a:off x="3657600" y="2836863"/>
            <a:ext cx="539750" cy="823912"/>
          </a:xfrm>
          <a:prstGeom prst="rect">
            <a:avLst/>
          </a:prstGeom>
          <a:noFill/>
          <a:ln w="9525">
            <a:noFill/>
            <a:miter lim="800000"/>
            <a:headEnd/>
            <a:tailEnd/>
          </a:ln>
          <a:effectLst/>
        </p:spPr>
        <p:txBody>
          <a:bodyPr wrap="none">
            <a:spAutoFit/>
          </a:bodyPr>
          <a:lstStyle/>
          <a:p>
            <a:r>
              <a:rPr lang="en-US" sz="4800" b="1" dirty="0"/>
              <a:t>+</a:t>
            </a:r>
          </a:p>
        </p:txBody>
      </p:sp>
      <p:pic>
        <p:nvPicPr>
          <p:cNvPr id="200711" name="Picture 7" descr="gulperSampler"/>
          <p:cNvPicPr>
            <a:picLocks noChangeAspect="1" noChangeArrowheads="1"/>
          </p:cNvPicPr>
          <p:nvPr/>
        </p:nvPicPr>
        <p:blipFill>
          <a:blip r:embed="rId3" cstate="print"/>
          <a:srcRect l="8333" t="12807" r="5000" b="20598"/>
          <a:stretch>
            <a:fillRect/>
          </a:stretch>
        </p:blipFill>
        <p:spPr bwMode="auto">
          <a:xfrm>
            <a:off x="4495800" y="2259013"/>
            <a:ext cx="3962400" cy="1981200"/>
          </a:xfrm>
          <a:prstGeom prst="rect">
            <a:avLst/>
          </a:prstGeom>
          <a:noFill/>
        </p:spPr>
      </p:pic>
      <p:sp>
        <p:nvSpPr>
          <p:cNvPr id="200712" name="Text Box 8"/>
          <p:cNvSpPr txBox="1">
            <a:spLocks noChangeArrowheads="1"/>
          </p:cNvSpPr>
          <p:nvPr/>
        </p:nvSpPr>
        <p:spPr bwMode="auto">
          <a:xfrm>
            <a:off x="7696200" y="3962400"/>
            <a:ext cx="785813" cy="274638"/>
          </a:xfrm>
          <a:prstGeom prst="rect">
            <a:avLst/>
          </a:prstGeom>
          <a:noFill/>
          <a:ln w="9525">
            <a:noFill/>
            <a:miter lim="800000"/>
            <a:headEnd/>
            <a:tailEnd/>
          </a:ln>
          <a:effectLst/>
        </p:spPr>
        <p:txBody>
          <a:bodyPr wrap="none">
            <a:spAutoFit/>
          </a:bodyPr>
          <a:lstStyle/>
          <a:p>
            <a:r>
              <a:rPr lang="en-US" sz="1200" dirty="0"/>
              <a:t>T. Walsh</a:t>
            </a:r>
          </a:p>
        </p:txBody>
      </p:sp>
      <p:sp>
        <p:nvSpPr>
          <p:cNvPr id="200713" name="Text Box 9"/>
          <p:cNvSpPr txBox="1">
            <a:spLocks noChangeArrowheads="1"/>
          </p:cNvSpPr>
          <p:nvPr/>
        </p:nvSpPr>
        <p:spPr bwMode="auto">
          <a:xfrm>
            <a:off x="914400" y="4533900"/>
            <a:ext cx="2012950" cy="641350"/>
          </a:xfrm>
          <a:prstGeom prst="rect">
            <a:avLst/>
          </a:prstGeom>
          <a:noFill/>
          <a:ln w="9525">
            <a:noFill/>
            <a:miter lim="800000"/>
            <a:headEnd/>
            <a:tailEnd/>
          </a:ln>
          <a:effectLst/>
        </p:spPr>
        <p:txBody>
          <a:bodyPr wrap="none">
            <a:spAutoFit/>
          </a:bodyPr>
          <a:lstStyle/>
          <a:p>
            <a:r>
              <a:rPr lang="en-US" sz="3600" dirty="0"/>
              <a:t>Phantom</a:t>
            </a:r>
          </a:p>
        </p:txBody>
      </p:sp>
      <p:sp>
        <p:nvSpPr>
          <p:cNvPr id="200714" name="Text Box 10"/>
          <p:cNvSpPr txBox="1">
            <a:spLocks noChangeArrowheads="1"/>
          </p:cNvSpPr>
          <p:nvPr/>
        </p:nvSpPr>
        <p:spPr bwMode="auto">
          <a:xfrm>
            <a:off x="5638800" y="4533900"/>
            <a:ext cx="1555750" cy="641350"/>
          </a:xfrm>
          <a:prstGeom prst="rect">
            <a:avLst/>
          </a:prstGeom>
          <a:noFill/>
          <a:ln w="9525">
            <a:noFill/>
            <a:miter lim="800000"/>
            <a:headEnd/>
            <a:tailEnd/>
          </a:ln>
          <a:effectLst/>
        </p:spPr>
        <p:txBody>
          <a:bodyPr wrap="none">
            <a:spAutoFit/>
          </a:bodyPr>
          <a:lstStyle/>
          <a:p>
            <a:r>
              <a:rPr lang="en-US" sz="3600" dirty="0"/>
              <a:t>Gulper</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n-US" dirty="0">
                <a:solidFill>
                  <a:schemeClr val="tx1"/>
                </a:solidFill>
              </a:rPr>
              <a:t>The Technology</a:t>
            </a:r>
          </a:p>
        </p:txBody>
      </p:sp>
      <p:pic>
        <p:nvPicPr>
          <p:cNvPr id="199684" name="Picture 4" descr="IMAG0157"/>
          <p:cNvPicPr>
            <a:picLocks noChangeAspect="1" noChangeArrowheads="1"/>
          </p:cNvPicPr>
          <p:nvPr/>
        </p:nvPicPr>
        <p:blipFill>
          <a:blip r:embed="rId2" cstate="print"/>
          <a:srcRect l="14724" t="9833" r="42157"/>
          <a:stretch>
            <a:fillRect/>
          </a:stretch>
        </p:blipFill>
        <p:spPr bwMode="auto">
          <a:xfrm>
            <a:off x="381000" y="1752600"/>
            <a:ext cx="3886200" cy="4861699"/>
          </a:xfrm>
          <a:prstGeom prst="rect">
            <a:avLst/>
          </a:prstGeom>
          <a:noFill/>
          <a:ln w="9525">
            <a:noFill/>
            <a:miter lim="800000"/>
            <a:headEnd/>
            <a:tailEnd/>
          </a:ln>
        </p:spPr>
      </p:pic>
      <p:pic>
        <p:nvPicPr>
          <p:cNvPr id="199685" name="Picture 5" descr="DSCN9439"/>
          <p:cNvPicPr>
            <a:picLocks noChangeAspect="1" noChangeArrowheads="1"/>
          </p:cNvPicPr>
          <p:nvPr/>
        </p:nvPicPr>
        <p:blipFill>
          <a:blip r:embed="rId3" cstate="print"/>
          <a:srcRect l="14648" r="5127" b="10156"/>
          <a:stretch>
            <a:fillRect/>
          </a:stretch>
        </p:blipFill>
        <p:spPr bwMode="auto">
          <a:xfrm>
            <a:off x="5335588" y="2819400"/>
            <a:ext cx="2895600" cy="2433638"/>
          </a:xfrm>
          <a:prstGeom prst="rect">
            <a:avLst/>
          </a:prstGeom>
          <a:noFill/>
          <a:ln w="38100">
            <a:solidFill>
              <a:srgbClr val="FF0000"/>
            </a:solidFill>
            <a:miter lim="800000"/>
            <a:headEnd/>
            <a:tailEnd/>
          </a:ln>
        </p:spPr>
      </p:pic>
      <p:sp>
        <p:nvSpPr>
          <p:cNvPr id="199686" name="Rectangle 6"/>
          <p:cNvSpPr>
            <a:spLocks noChangeArrowheads="1"/>
          </p:cNvSpPr>
          <p:nvPr/>
        </p:nvSpPr>
        <p:spPr bwMode="auto">
          <a:xfrm>
            <a:off x="1981200" y="4800600"/>
            <a:ext cx="1905000" cy="1066800"/>
          </a:xfrm>
          <a:prstGeom prst="rect">
            <a:avLst/>
          </a:prstGeom>
          <a:noFill/>
          <a:ln w="38100">
            <a:solidFill>
              <a:srgbClr val="FF0000"/>
            </a:solidFill>
            <a:miter lim="800000"/>
            <a:headEnd/>
            <a:tailEnd/>
          </a:ln>
          <a:effectLst/>
        </p:spPr>
        <p:txBody>
          <a:bodyPr wrap="none" anchor="ctr"/>
          <a:lstStyle/>
          <a:p>
            <a:endParaRPr lang="en-US" dirty="0"/>
          </a:p>
        </p:txBody>
      </p:sp>
      <p:sp>
        <p:nvSpPr>
          <p:cNvPr id="199687" name="Rectangle 7"/>
          <p:cNvSpPr>
            <a:spLocks noChangeArrowheads="1"/>
          </p:cNvSpPr>
          <p:nvPr/>
        </p:nvSpPr>
        <p:spPr bwMode="auto">
          <a:xfrm>
            <a:off x="838200" y="685800"/>
            <a:ext cx="7772400" cy="1143000"/>
          </a:xfrm>
          <a:prstGeom prst="rect">
            <a:avLst/>
          </a:prstGeom>
          <a:noFill/>
          <a:ln w="9525">
            <a:noFill/>
            <a:miter lim="800000"/>
            <a:headEnd/>
            <a:tailEnd/>
          </a:ln>
          <a:effectLst/>
        </p:spPr>
        <p:txBody>
          <a:bodyPr anchor="ctr"/>
          <a:lstStyle/>
          <a:p>
            <a:pPr algn="ctr"/>
            <a:r>
              <a:rPr lang="en-US" sz="3600" dirty="0">
                <a:latin typeface="Times" pitchFamily="18" charset="0"/>
              </a:rPr>
              <a:t>ROV-mounted Gas Sampler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r>
              <a:rPr lang="en-US" dirty="0"/>
              <a:t>Gas Sampling</a:t>
            </a:r>
          </a:p>
        </p:txBody>
      </p:sp>
      <p:pic>
        <p:nvPicPr>
          <p:cNvPr id="7" name="Three_bubbles_with_overlay.wmv">
            <a:hlinkClick r:id="" action="ppaction://media"/>
          </p:cNvPr>
          <p:cNvPicPr>
            <a:picLocks noGrp="1" noRot="1" noChangeAspect="1"/>
          </p:cNvPicPr>
          <p:nvPr>
            <p:ph idx="1"/>
            <a:videoFile r:link="rId1"/>
          </p:nvPr>
        </p:nvPicPr>
        <p:blipFill>
          <a:blip r:embed="rId3" cstate="print"/>
          <a:stretch>
            <a:fillRect/>
          </a:stretch>
        </p:blipFill>
        <p:spPr>
          <a:xfrm>
            <a:off x="0" y="914400"/>
            <a:ext cx="9220200" cy="520113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z="5400" dirty="0"/>
              <a:t>The Question</a:t>
            </a:r>
          </a:p>
        </p:txBody>
      </p:sp>
      <p:sp>
        <p:nvSpPr>
          <p:cNvPr id="156675" name="Rectangle 3"/>
          <p:cNvSpPr>
            <a:spLocks noGrp="1" noChangeArrowheads="1"/>
          </p:cNvSpPr>
          <p:nvPr>
            <p:ph type="body" idx="1"/>
          </p:nvPr>
        </p:nvSpPr>
        <p:spPr>
          <a:xfrm>
            <a:off x="0" y="1219200"/>
            <a:ext cx="9144000" cy="2209800"/>
          </a:xfrm>
        </p:spPr>
        <p:txBody>
          <a:bodyPr/>
          <a:lstStyle/>
          <a:p>
            <a:pPr lvl="1">
              <a:buNone/>
            </a:pPr>
            <a:r>
              <a:rPr lang="en-US" dirty="0"/>
              <a:t>Do drifting icebergs </a:t>
            </a:r>
            <a:r>
              <a:rPr lang="en-US" dirty="0" smtClean="0"/>
              <a:t>significantly increase the</a:t>
            </a:r>
          </a:p>
          <a:p>
            <a:pPr lvl="1">
              <a:buNone/>
            </a:pPr>
            <a:r>
              <a:rPr lang="en-US" dirty="0" smtClean="0"/>
              <a:t>production and export of carbon in the</a:t>
            </a:r>
          </a:p>
          <a:p>
            <a:pPr lvl="1">
              <a:buNone/>
            </a:pPr>
            <a:r>
              <a:rPr lang="en-US" dirty="0" smtClean="0"/>
              <a:t>Southern Ocean?</a:t>
            </a:r>
          </a:p>
          <a:p>
            <a:endParaRPr lang="en-US" dirty="0"/>
          </a:p>
        </p:txBody>
      </p:sp>
      <p:pic>
        <p:nvPicPr>
          <p:cNvPr id="6" name="Picture 5" descr="iceberg_nsf_h"/>
          <p:cNvPicPr>
            <a:picLocks noChangeAspect="1" noChangeArrowheads="1"/>
          </p:cNvPicPr>
          <p:nvPr/>
        </p:nvPicPr>
        <p:blipFill>
          <a:blip r:embed="rId2" cstate="print"/>
          <a:srcRect/>
          <a:stretch>
            <a:fillRect/>
          </a:stretch>
        </p:blipFill>
        <p:spPr bwMode="auto">
          <a:xfrm>
            <a:off x="4324904" y="3206750"/>
            <a:ext cx="4819096" cy="365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dirty="0" smtClean="0">
                <a:solidFill>
                  <a:schemeClr val="tx1"/>
                </a:solidFill>
              </a:rPr>
              <a:t>Bubble Catching</a:t>
            </a:r>
            <a:endParaRPr lang="en-US" dirty="0">
              <a:solidFill>
                <a:schemeClr val="tx1"/>
              </a:solidFill>
            </a:endParaRPr>
          </a:p>
        </p:txBody>
      </p:sp>
      <p:pic>
        <p:nvPicPr>
          <p:cNvPr id="4" name="Bubble Catching(1).mpg">
            <a:hlinkClick r:id="" action="ppaction://media"/>
          </p:cNvPr>
          <p:cNvPicPr>
            <a:picLocks noRot="1" noChangeAspect="1"/>
          </p:cNvPicPr>
          <p:nvPr>
            <a:videoFile r:link="rId1"/>
          </p:nvPr>
        </p:nvPicPr>
        <p:blipFill>
          <a:blip r:embed="rId3" cstate="print"/>
          <a:stretch>
            <a:fillRect/>
          </a:stretch>
        </p:blipFill>
        <p:spPr>
          <a:xfrm>
            <a:off x="381000" y="1066800"/>
            <a:ext cx="8458200" cy="5638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dirty="0">
                <a:solidFill>
                  <a:schemeClr val="tx1"/>
                </a:solidFill>
              </a:rPr>
              <a:t>Results</a:t>
            </a:r>
          </a:p>
        </p:txBody>
      </p:sp>
      <p:sp>
        <p:nvSpPr>
          <p:cNvPr id="203779" name="Rectangle 3"/>
          <p:cNvSpPr>
            <a:spLocks noGrp="1" noChangeArrowheads="1"/>
          </p:cNvSpPr>
          <p:nvPr>
            <p:ph type="body" idx="1"/>
          </p:nvPr>
        </p:nvSpPr>
        <p:spPr/>
        <p:txBody>
          <a:bodyPr/>
          <a:lstStyle/>
          <a:p>
            <a:r>
              <a:rPr lang="en-US" dirty="0" smtClean="0"/>
              <a:t>Enough gas collected for analysis</a:t>
            </a:r>
          </a:p>
          <a:p>
            <a:r>
              <a:rPr lang="en-US" baseline="30000" dirty="0" smtClean="0"/>
              <a:t>14</a:t>
            </a:r>
            <a:r>
              <a:rPr lang="en-US" dirty="0" smtClean="0"/>
              <a:t>C testing post-cruise indicates gas is fossil methane</a:t>
            </a:r>
          </a:p>
          <a:p>
            <a:r>
              <a:rPr lang="en-US" dirty="0" smtClean="0"/>
              <a:t>Results are consistent with hypothesis of warming of arctic permafrost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sz="4000" dirty="0"/>
              <a:t>Results</a:t>
            </a:r>
          </a:p>
        </p:txBody>
      </p:sp>
      <p:sp>
        <p:nvSpPr>
          <p:cNvPr id="194564" name="Rectangle 4"/>
          <p:cNvSpPr>
            <a:spLocks noGrp="1" noChangeArrowheads="1"/>
          </p:cNvSpPr>
          <p:nvPr>
            <p:ph type="body" sz="half" idx="1"/>
          </p:nvPr>
        </p:nvSpPr>
        <p:spPr>
          <a:xfrm>
            <a:off x="76200" y="1905000"/>
            <a:ext cx="4191000" cy="4114800"/>
          </a:xfrm>
        </p:spPr>
        <p:txBody>
          <a:bodyPr/>
          <a:lstStyle/>
          <a:p>
            <a:pPr>
              <a:buFontTx/>
              <a:buNone/>
            </a:pPr>
            <a:r>
              <a:rPr lang="en-US" sz="3600" dirty="0"/>
              <a:t>Gas Vents </a:t>
            </a:r>
            <a:r>
              <a:rPr lang="en-US" sz="3600" dirty="0" smtClean="0"/>
              <a:t>Found</a:t>
            </a:r>
            <a:r>
              <a:rPr lang="en-US" sz="3600" dirty="0"/>
              <a:t> </a:t>
            </a:r>
          </a:p>
          <a:p>
            <a:pPr>
              <a:buFontTx/>
              <a:buNone/>
            </a:pPr>
            <a:endParaRPr lang="en-US" sz="3600" dirty="0" smtClean="0"/>
          </a:p>
          <a:p>
            <a:pPr>
              <a:buFontTx/>
              <a:buNone/>
            </a:pPr>
            <a:r>
              <a:rPr lang="en-US" sz="3600" dirty="0" smtClean="0"/>
              <a:t>Polar </a:t>
            </a:r>
            <a:r>
              <a:rPr lang="en-US" sz="3600" dirty="0"/>
              <a:t>Bears </a:t>
            </a:r>
            <a:r>
              <a:rPr lang="en-US" sz="3600" dirty="0" smtClean="0"/>
              <a:t>Found </a:t>
            </a:r>
            <a:endParaRPr lang="en-US" sz="3600" dirty="0"/>
          </a:p>
        </p:txBody>
      </p:sp>
      <p:sp>
        <p:nvSpPr>
          <p:cNvPr id="194565" name="Rectangle 5"/>
          <p:cNvSpPr>
            <a:spLocks noGrp="1" noChangeArrowheads="1"/>
          </p:cNvSpPr>
          <p:nvPr>
            <p:ph sz="half" idx="2"/>
          </p:nvPr>
        </p:nvSpPr>
        <p:spPr/>
        <p:txBody>
          <a:bodyPr/>
          <a:lstStyle/>
          <a:p>
            <a:endParaRPr lang="en-US" sz="2800" dirty="0"/>
          </a:p>
        </p:txBody>
      </p:sp>
      <p:pic>
        <p:nvPicPr>
          <p:cNvPr id="194563" name="Picture 3" descr="IMG_4204"/>
          <p:cNvPicPr>
            <a:picLocks noChangeAspect="1" noChangeArrowheads="1"/>
          </p:cNvPicPr>
          <p:nvPr/>
        </p:nvPicPr>
        <p:blipFill>
          <a:blip r:embed="rId2" cstate="print"/>
          <a:srcRect l="29672" t="11250" r="4062"/>
          <a:stretch>
            <a:fillRect/>
          </a:stretch>
        </p:blipFill>
        <p:spPr bwMode="auto">
          <a:xfrm>
            <a:off x="4592638" y="1905000"/>
            <a:ext cx="4551362" cy="4572000"/>
          </a:xfrm>
          <a:prstGeom prst="rect">
            <a:avLst/>
          </a:prstGeom>
          <a:noFill/>
        </p:spPr>
      </p:pic>
      <p:pic>
        <p:nvPicPr>
          <p:cNvPr id="194568" name="Picture 8" descr="C:\Users\alana\AppData\Local\Microsoft\Windows\Temporary Internet Files\Content.IE5\LRU50INR\MC900434713[1].wmf"/>
          <p:cNvPicPr>
            <a:picLocks noChangeAspect="1" noChangeArrowheads="1"/>
          </p:cNvPicPr>
          <p:nvPr/>
        </p:nvPicPr>
        <p:blipFill>
          <a:blip r:embed="rId3" cstate="print"/>
          <a:srcRect/>
          <a:stretch>
            <a:fillRect/>
          </a:stretch>
        </p:blipFill>
        <p:spPr bwMode="auto">
          <a:xfrm>
            <a:off x="3505200" y="1524000"/>
            <a:ext cx="995034" cy="1042987"/>
          </a:xfrm>
          <a:prstGeom prst="rect">
            <a:avLst/>
          </a:prstGeom>
          <a:noFill/>
        </p:spPr>
      </p:pic>
      <p:pic>
        <p:nvPicPr>
          <p:cNvPr id="194569" name="Picture 9" descr="C:\Users\alana\AppData\Local\Microsoft\Windows\Temporary Internet Files\Content.IE5\QD1AQPNO\MC900432537[1].png"/>
          <p:cNvPicPr>
            <a:picLocks noChangeAspect="1" noChangeArrowheads="1"/>
          </p:cNvPicPr>
          <p:nvPr/>
        </p:nvPicPr>
        <p:blipFill>
          <a:blip r:embed="rId4" cstate="print"/>
          <a:srcRect/>
          <a:stretch>
            <a:fillRect/>
          </a:stretch>
        </p:blipFill>
        <p:spPr bwMode="auto">
          <a:xfrm>
            <a:off x="3657600" y="3124200"/>
            <a:ext cx="831746" cy="831746"/>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n-US" dirty="0"/>
              <a:t>Next Steps</a:t>
            </a:r>
          </a:p>
        </p:txBody>
      </p:sp>
      <p:sp>
        <p:nvSpPr>
          <p:cNvPr id="204803" name="Rectangle 3"/>
          <p:cNvSpPr>
            <a:spLocks noGrp="1" noChangeArrowheads="1"/>
          </p:cNvSpPr>
          <p:nvPr>
            <p:ph type="body" idx="1"/>
          </p:nvPr>
        </p:nvSpPr>
        <p:spPr>
          <a:xfrm>
            <a:off x="304800" y="1371600"/>
            <a:ext cx="8153400" cy="4953000"/>
          </a:xfrm>
        </p:spPr>
        <p:txBody>
          <a:bodyPr/>
          <a:lstStyle/>
          <a:p>
            <a:r>
              <a:rPr lang="en-US" sz="3600" dirty="0"/>
              <a:t>New ROV- deeper, stronger, more payload…</a:t>
            </a:r>
          </a:p>
          <a:p>
            <a:r>
              <a:rPr lang="en-US" sz="3600" dirty="0"/>
              <a:t>Return to arctic in 2012 </a:t>
            </a:r>
          </a:p>
          <a:p>
            <a:endParaRPr lang="en-US" dirty="0"/>
          </a:p>
        </p:txBody>
      </p:sp>
      <p:pic>
        <p:nvPicPr>
          <p:cNvPr id="204804" name="Picture 4" descr="A-201022-11"/>
          <p:cNvPicPr>
            <a:picLocks noChangeAspect="1" noChangeArrowheads="1"/>
          </p:cNvPicPr>
          <p:nvPr/>
        </p:nvPicPr>
        <p:blipFill>
          <a:blip r:embed="rId2" cstate="print"/>
          <a:srcRect l="10068" t="14311" r="11409" b="11270"/>
          <a:stretch>
            <a:fillRect/>
          </a:stretch>
        </p:blipFill>
        <p:spPr bwMode="auto">
          <a:xfrm>
            <a:off x="4114800" y="3505200"/>
            <a:ext cx="4648200" cy="309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0"/>
            <a:ext cx="7772400" cy="1470025"/>
          </a:xfrm>
        </p:spPr>
        <p:txBody>
          <a:bodyPr/>
          <a:lstStyle/>
          <a:p>
            <a:r>
              <a:rPr lang="en-US" dirty="0" smtClean="0"/>
              <a:t>Acknowledgements</a:t>
            </a:r>
            <a:endParaRPr lang="en-US" dirty="0"/>
          </a:p>
        </p:txBody>
      </p:sp>
      <p:sp>
        <p:nvSpPr>
          <p:cNvPr id="5" name="Subtitle 4"/>
          <p:cNvSpPr>
            <a:spLocks noGrp="1"/>
          </p:cNvSpPr>
          <p:nvPr>
            <p:ph type="subTitle" idx="1"/>
          </p:nvPr>
        </p:nvSpPr>
        <p:spPr>
          <a:xfrm>
            <a:off x="838200" y="1600200"/>
            <a:ext cx="7391400" cy="4572000"/>
          </a:xfrm>
        </p:spPr>
        <p:txBody>
          <a:bodyPr/>
          <a:lstStyle/>
          <a:p>
            <a:pPr algn="l"/>
            <a:r>
              <a:rPr lang="en-US" dirty="0" err="1" smtClean="0"/>
              <a:t>MBARIans</a:t>
            </a:r>
            <a:r>
              <a:rPr lang="en-US" dirty="0" smtClean="0"/>
              <a:t>: Charlie </a:t>
            </a:r>
            <a:r>
              <a:rPr lang="en-US" dirty="0" err="1" smtClean="0"/>
              <a:t>Paull</a:t>
            </a:r>
            <a:r>
              <a:rPr lang="en-US" dirty="0" smtClean="0"/>
              <a:t>, Ken Smith, Dale Graves, Bill </a:t>
            </a:r>
            <a:r>
              <a:rPr lang="en-US" dirty="0" err="1" smtClean="0"/>
              <a:t>Ussler</a:t>
            </a:r>
            <a:r>
              <a:rPr lang="en-US" dirty="0" smtClean="0"/>
              <a:t>, Brett Hobson, Paul McGill, Larry Bird, John Ferreira, Tom Marion, Jose </a:t>
            </a:r>
            <a:r>
              <a:rPr lang="en-US" dirty="0" err="1" smtClean="0"/>
              <a:t>Rosal</a:t>
            </a:r>
            <a:endParaRPr lang="en-US" dirty="0" smtClean="0"/>
          </a:p>
          <a:p>
            <a:pPr algn="l"/>
            <a:endParaRPr lang="en-US" dirty="0" smtClean="0"/>
          </a:p>
          <a:p>
            <a:pPr algn="l"/>
            <a:r>
              <a:rPr lang="en-US" dirty="0" smtClean="0"/>
              <a:t>All of our collaborators</a:t>
            </a:r>
          </a:p>
          <a:p>
            <a:pPr algn="l"/>
            <a:endParaRPr lang="en-US" dirty="0"/>
          </a:p>
          <a:p>
            <a:pPr algn="l"/>
            <a:r>
              <a:rPr lang="en-US" dirty="0" smtClean="0"/>
              <a:t>The MBARI management team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ctrTitle"/>
          </p:nvPr>
        </p:nvSpPr>
        <p:spPr/>
        <p:txBody>
          <a:bodyPr/>
          <a:lstStyle/>
          <a:p>
            <a:r>
              <a:rPr lang="en-US" sz="4800" dirty="0">
                <a:solidFill>
                  <a:schemeClr val="tx1"/>
                </a:solidFill>
              </a:rPr>
              <a:t>Questions???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globe black background"/>
          <p:cNvPicPr>
            <a:picLocks noChangeAspect="1" noChangeArrowheads="1"/>
          </p:cNvPicPr>
          <p:nvPr/>
        </p:nvPicPr>
        <p:blipFill>
          <a:blip r:embed="rId3" cstate="print"/>
          <a:srcRect l="12000" t="20471" r="16000" b="8000"/>
          <a:stretch>
            <a:fillRect/>
          </a:stretch>
        </p:blipFill>
        <p:spPr bwMode="auto">
          <a:xfrm>
            <a:off x="3657600" y="87313"/>
            <a:ext cx="4953000" cy="4808537"/>
          </a:xfrm>
          <a:prstGeom prst="rect">
            <a:avLst/>
          </a:prstGeom>
          <a:noFill/>
          <a:ln w="9525">
            <a:noFill/>
            <a:miter lim="800000"/>
            <a:headEnd/>
            <a:tailEnd/>
          </a:ln>
        </p:spPr>
      </p:pic>
      <p:pic>
        <p:nvPicPr>
          <p:cNvPr id="139267" name="Picture 5" descr="artic basin"/>
          <p:cNvPicPr>
            <a:picLocks noChangeAspect="1" noChangeArrowheads="1"/>
          </p:cNvPicPr>
          <p:nvPr/>
        </p:nvPicPr>
        <p:blipFill>
          <a:blip r:embed="rId4" cstate="print"/>
          <a:srcRect l="4974" t="7132" r="5356" b="7162"/>
          <a:stretch>
            <a:fillRect/>
          </a:stretch>
        </p:blipFill>
        <p:spPr bwMode="auto">
          <a:xfrm>
            <a:off x="6019800" y="3581400"/>
            <a:ext cx="3032125" cy="3190875"/>
          </a:xfrm>
          <a:prstGeom prst="rect">
            <a:avLst/>
          </a:prstGeom>
          <a:noFill/>
          <a:ln w="38100">
            <a:solidFill>
              <a:srgbClr val="000000"/>
            </a:solidFill>
            <a:miter lim="800000"/>
            <a:headEnd/>
            <a:tailEnd/>
          </a:ln>
        </p:spPr>
      </p:pic>
      <p:grpSp>
        <p:nvGrpSpPr>
          <p:cNvPr id="139268" name="Group 6"/>
          <p:cNvGrpSpPr>
            <a:grpSpLocks/>
          </p:cNvGrpSpPr>
          <p:nvPr/>
        </p:nvGrpSpPr>
        <p:grpSpPr bwMode="auto">
          <a:xfrm>
            <a:off x="3994150" y="5029200"/>
            <a:ext cx="1873250" cy="1066800"/>
            <a:chOff x="2640" y="2928"/>
            <a:chExt cx="1180" cy="672"/>
          </a:xfrm>
        </p:grpSpPr>
        <p:grpSp>
          <p:nvGrpSpPr>
            <p:cNvPr id="139269" name="Group 7"/>
            <p:cNvGrpSpPr>
              <a:grpSpLocks/>
            </p:cNvGrpSpPr>
            <p:nvPr/>
          </p:nvGrpSpPr>
          <p:grpSpPr bwMode="auto">
            <a:xfrm>
              <a:off x="2676" y="2976"/>
              <a:ext cx="1144" cy="538"/>
              <a:chOff x="2676" y="2976"/>
              <a:chExt cx="1144" cy="538"/>
            </a:xfrm>
          </p:grpSpPr>
          <p:sp>
            <p:nvSpPr>
              <p:cNvPr id="139270" name="Rectangle 8"/>
              <p:cNvSpPr>
                <a:spLocks noChangeArrowheads="1"/>
              </p:cNvSpPr>
              <p:nvPr/>
            </p:nvSpPr>
            <p:spPr bwMode="auto">
              <a:xfrm>
                <a:off x="2676" y="2976"/>
                <a:ext cx="144" cy="144"/>
              </a:xfrm>
              <a:prstGeom prst="rect">
                <a:avLst/>
              </a:prstGeom>
              <a:solidFill>
                <a:srgbClr val="81ADDE"/>
              </a:solidFill>
              <a:ln w="9525">
                <a:solidFill>
                  <a:schemeClr val="tx1"/>
                </a:solidFill>
                <a:miter lim="800000"/>
                <a:headEnd/>
                <a:tailEnd/>
              </a:ln>
            </p:spPr>
            <p:txBody>
              <a:bodyPr wrap="none" anchor="ctr"/>
              <a:lstStyle/>
              <a:p>
                <a:pPr eaLnBrk="0" hangingPunct="0"/>
                <a:endParaRPr lang="en-US" sz="2400" dirty="0">
                  <a:ea typeface="ＭＳ Ｐゴシック" pitchFamily="34" charset="-128"/>
                </a:endParaRPr>
              </a:p>
            </p:txBody>
          </p:sp>
          <p:sp>
            <p:nvSpPr>
              <p:cNvPr id="139271" name="Rectangle 9"/>
              <p:cNvSpPr>
                <a:spLocks noChangeArrowheads="1"/>
              </p:cNvSpPr>
              <p:nvPr/>
            </p:nvSpPr>
            <p:spPr bwMode="auto">
              <a:xfrm>
                <a:off x="2676" y="3168"/>
                <a:ext cx="144" cy="144"/>
              </a:xfrm>
              <a:prstGeom prst="rect">
                <a:avLst/>
              </a:prstGeom>
              <a:solidFill>
                <a:srgbClr val="3864AF"/>
              </a:solidFill>
              <a:ln w="9525">
                <a:solidFill>
                  <a:schemeClr val="tx1"/>
                </a:solidFill>
                <a:miter lim="800000"/>
                <a:headEnd/>
                <a:tailEnd/>
              </a:ln>
            </p:spPr>
            <p:txBody>
              <a:bodyPr wrap="none" anchor="ctr"/>
              <a:lstStyle/>
              <a:p>
                <a:pPr eaLnBrk="0" hangingPunct="0"/>
                <a:endParaRPr lang="en-US" sz="2400" dirty="0">
                  <a:ea typeface="ＭＳ Ｐゴシック" pitchFamily="34" charset="-128"/>
                </a:endParaRPr>
              </a:p>
            </p:txBody>
          </p:sp>
          <p:sp>
            <p:nvSpPr>
              <p:cNvPr id="139272" name="Rectangle 10"/>
              <p:cNvSpPr>
                <a:spLocks noChangeArrowheads="1"/>
              </p:cNvSpPr>
              <p:nvPr/>
            </p:nvSpPr>
            <p:spPr bwMode="auto">
              <a:xfrm>
                <a:off x="2676" y="3360"/>
                <a:ext cx="144" cy="144"/>
              </a:xfrm>
              <a:prstGeom prst="rect">
                <a:avLst/>
              </a:prstGeom>
              <a:solidFill>
                <a:srgbClr val="FA981D"/>
              </a:solidFill>
              <a:ln w="9525">
                <a:solidFill>
                  <a:schemeClr val="tx1"/>
                </a:solidFill>
                <a:miter lim="800000"/>
                <a:headEnd/>
                <a:tailEnd/>
              </a:ln>
            </p:spPr>
            <p:txBody>
              <a:bodyPr wrap="none" anchor="ctr"/>
              <a:lstStyle/>
              <a:p>
                <a:pPr eaLnBrk="0" hangingPunct="0"/>
                <a:endParaRPr lang="en-US" sz="2400" dirty="0">
                  <a:ea typeface="ＭＳ Ｐゴシック" pitchFamily="34" charset="-128"/>
                </a:endParaRPr>
              </a:p>
            </p:txBody>
          </p:sp>
          <p:sp>
            <p:nvSpPr>
              <p:cNvPr id="139273" name="Rectangle 11"/>
              <p:cNvSpPr>
                <a:spLocks noChangeArrowheads="1"/>
              </p:cNvSpPr>
              <p:nvPr/>
            </p:nvSpPr>
            <p:spPr bwMode="auto">
              <a:xfrm>
                <a:off x="2784" y="2976"/>
                <a:ext cx="1036" cy="154"/>
              </a:xfrm>
              <a:prstGeom prst="rect">
                <a:avLst/>
              </a:prstGeom>
              <a:noFill/>
              <a:ln w="9525">
                <a:noFill/>
                <a:miter lim="800000"/>
                <a:headEnd/>
                <a:tailEnd/>
              </a:ln>
            </p:spPr>
            <p:txBody>
              <a:bodyPr wrap="none">
                <a:spAutoFit/>
              </a:bodyPr>
              <a:lstStyle/>
              <a:p>
                <a:pPr eaLnBrk="0" hangingPunct="0"/>
                <a:r>
                  <a:rPr lang="en-CA" sz="1000" dirty="0">
                    <a:solidFill>
                      <a:schemeClr val="bg1"/>
                    </a:solidFill>
                    <a:ea typeface="ＭＳ Ｐゴシック" pitchFamily="34" charset="-128"/>
                    <a:cs typeface="Arial" pitchFamily="34" charset="0"/>
                  </a:rPr>
                  <a:t>Offshore relic permafrost</a:t>
                </a:r>
                <a:endParaRPr lang="en-US" sz="1000" dirty="0">
                  <a:solidFill>
                    <a:schemeClr val="bg1"/>
                  </a:solidFill>
                  <a:ea typeface="ＭＳ Ｐゴシック" pitchFamily="34" charset="-128"/>
                  <a:cs typeface="Arial" pitchFamily="34" charset="0"/>
                </a:endParaRPr>
              </a:p>
            </p:txBody>
          </p:sp>
          <p:sp>
            <p:nvSpPr>
              <p:cNvPr id="139274" name="Rectangle 12"/>
              <p:cNvSpPr>
                <a:spLocks noChangeArrowheads="1"/>
              </p:cNvSpPr>
              <p:nvPr/>
            </p:nvSpPr>
            <p:spPr bwMode="auto">
              <a:xfrm>
                <a:off x="2784" y="3168"/>
                <a:ext cx="956" cy="154"/>
              </a:xfrm>
              <a:prstGeom prst="rect">
                <a:avLst/>
              </a:prstGeom>
              <a:noFill/>
              <a:ln w="9525">
                <a:noFill/>
                <a:miter lim="800000"/>
                <a:headEnd/>
                <a:tailEnd/>
              </a:ln>
            </p:spPr>
            <p:txBody>
              <a:bodyPr wrap="none">
                <a:spAutoFit/>
              </a:bodyPr>
              <a:lstStyle/>
              <a:p>
                <a:pPr eaLnBrk="0" hangingPunct="0"/>
                <a:r>
                  <a:rPr lang="en-CA" sz="1000" dirty="0">
                    <a:solidFill>
                      <a:schemeClr val="bg1"/>
                    </a:solidFill>
                    <a:ea typeface="ＭＳ Ｐゴシック" pitchFamily="34" charset="-128"/>
                    <a:cs typeface="Arial" pitchFamily="34" charset="0"/>
                  </a:rPr>
                  <a:t>Continuous permafrost</a:t>
                </a:r>
                <a:endParaRPr lang="en-US" sz="1000" dirty="0">
                  <a:solidFill>
                    <a:schemeClr val="bg1"/>
                  </a:solidFill>
                  <a:ea typeface="ＭＳ Ｐゴシック" pitchFamily="34" charset="-128"/>
                  <a:cs typeface="Arial" pitchFamily="34" charset="0"/>
                </a:endParaRPr>
              </a:p>
            </p:txBody>
          </p:sp>
          <p:sp>
            <p:nvSpPr>
              <p:cNvPr id="139275" name="Rectangle 13"/>
              <p:cNvSpPr>
                <a:spLocks noChangeArrowheads="1"/>
              </p:cNvSpPr>
              <p:nvPr/>
            </p:nvSpPr>
            <p:spPr bwMode="auto">
              <a:xfrm>
                <a:off x="2784" y="3360"/>
                <a:ext cx="564" cy="154"/>
              </a:xfrm>
              <a:prstGeom prst="rect">
                <a:avLst/>
              </a:prstGeom>
              <a:noFill/>
              <a:ln w="9525">
                <a:noFill/>
                <a:miter lim="800000"/>
                <a:headEnd/>
                <a:tailEnd/>
              </a:ln>
            </p:spPr>
            <p:txBody>
              <a:bodyPr wrap="none">
                <a:spAutoFit/>
              </a:bodyPr>
              <a:lstStyle/>
              <a:p>
                <a:pPr eaLnBrk="0" hangingPunct="0"/>
                <a:r>
                  <a:rPr lang="en-CA" sz="1000" dirty="0">
                    <a:solidFill>
                      <a:schemeClr val="bg1"/>
                    </a:solidFill>
                    <a:ea typeface="ＭＳ Ｐゴシック" pitchFamily="34" charset="-128"/>
                    <a:cs typeface="Arial" pitchFamily="34" charset="0"/>
                  </a:rPr>
                  <a:t>Gas hydrate</a:t>
                </a:r>
                <a:endParaRPr lang="en-US" sz="1000" dirty="0">
                  <a:solidFill>
                    <a:schemeClr val="bg1"/>
                  </a:solidFill>
                  <a:ea typeface="ＭＳ Ｐゴシック" pitchFamily="34" charset="-128"/>
                  <a:cs typeface="Arial" pitchFamily="34" charset="0"/>
                </a:endParaRPr>
              </a:p>
            </p:txBody>
          </p:sp>
        </p:grpSp>
        <p:sp>
          <p:nvSpPr>
            <p:cNvPr id="139276" name="Rectangle 14"/>
            <p:cNvSpPr>
              <a:spLocks noChangeArrowheads="1"/>
            </p:cNvSpPr>
            <p:nvPr/>
          </p:nvSpPr>
          <p:spPr bwMode="auto">
            <a:xfrm>
              <a:off x="2640" y="2928"/>
              <a:ext cx="1104" cy="672"/>
            </a:xfrm>
            <a:prstGeom prst="rect">
              <a:avLst/>
            </a:prstGeom>
            <a:noFill/>
            <a:ln w="9525">
              <a:solidFill>
                <a:schemeClr val="bg1"/>
              </a:solidFill>
              <a:miter lim="800000"/>
              <a:headEnd/>
              <a:tailEnd/>
            </a:ln>
          </p:spPr>
          <p:txBody>
            <a:bodyPr wrap="none" anchor="ctr"/>
            <a:lstStyle/>
            <a:p>
              <a:pPr eaLnBrk="0" hangingPunct="0"/>
              <a:endParaRPr lang="en-US" sz="2400" dirty="0">
                <a:ea typeface="ＭＳ Ｐゴシック" pitchFamily="34" charset="-128"/>
              </a:endParaRPr>
            </a:p>
          </p:txBody>
        </p:sp>
      </p:grpSp>
      <p:sp>
        <p:nvSpPr>
          <p:cNvPr id="225295" name="Text Box 15"/>
          <p:cNvSpPr txBox="1">
            <a:spLocks noChangeArrowheads="1"/>
          </p:cNvSpPr>
          <p:nvPr/>
        </p:nvSpPr>
        <p:spPr bwMode="auto">
          <a:xfrm>
            <a:off x="255588" y="152400"/>
            <a:ext cx="3859212" cy="5340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marL="169863" indent="-169863">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marL="0" indent="0" eaLnBrk="0" hangingPunct="0">
              <a:defRPr/>
            </a:pPr>
            <a:r>
              <a:rPr lang="en-CA" sz="2400" dirty="0" smtClean="0">
                <a:solidFill>
                  <a:srgbClr val="FF8000"/>
                </a:solidFill>
                <a:cs typeface="Arial" charset="0"/>
              </a:rPr>
              <a:t>Distribution of Permafrost and Gas</a:t>
            </a:r>
            <a:r>
              <a:rPr lang="en-CA" sz="1600" dirty="0" smtClean="0">
                <a:solidFill>
                  <a:srgbClr val="FF8000"/>
                </a:solidFill>
                <a:cs typeface="Arial" charset="0"/>
              </a:rPr>
              <a:t> </a:t>
            </a:r>
            <a:r>
              <a:rPr lang="en-CA" sz="2400" dirty="0" smtClean="0">
                <a:solidFill>
                  <a:srgbClr val="FF8000"/>
                </a:solidFill>
                <a:cs typeface="Arial" charset="0"/>
              </a:rPr>
              <a:t>Hydrate on the Arctic Margin</a:t>
            </a:r>
          </a:p>
          <a:p>
            <a:pPr marL="0" indent="0" eaLnBrk="0" hangingPunct="0">
              <a:defRPr/>
            </a:pPr>
            <a:endParaRPr lang="en-CA" sz="2400" dirty="0">
              <a:solidFill>
                <a:srgbClr val="FFFF00"/>
              </a:solidFill>
              <a:cs typeface="Arial" charset="0"/>
            </a:endParaRPr>
          </a:p>
          <a:p>
            <a:pPr marL="0" indent="0" eaLnBrk="0" hangingPunct="0">
              <a:defRPr/>
            </a:pPr>
            <a:r>
              <a:rPr lang="en-CA" sz="2400" dirty="0" smtClean="0">
                <a:solidFill>
                  <a:srgbClr val="FFFF00"/>
                </a:solidFill>
                <a:cs typeface="Arial" charset="0"/>
              </a:rPr>
              <a:t>Arctic Shelf Sediment Warming</a:t>
            </a:r>
          </a:p>
          <a:p>
            <a:pPr marL="0" indent="0" eaLnBrk="0" hangingPunct="0">
              <a:defRPr/>
            </a:pPr>
            <a:endParaRPr lang="en-CA" sz="2400" dirty="0">
              <a:solidFill>
                <a:srgbClr val="FFFF00"/>
              </a:solidFill>
              <a:cs typeface="Arial" charset="0"/>
            </a:endParaRPr>
          </a:p>
          <a:p>
            <a:pPr marL="0" indent="0" eaLnBrk="0" hangingPunct="0">
              <a:defRPr/>
            </a:pPr>
            <a:r>
              <a:rPr lang="en-CA" sz="2400" dirty="0" smtClean="0">
                <a:solidFill>
                  <a:srgbClr val="FFFF00"/>
                </a:solidFill>
                <a:cs typeface="Arial" charset="0"/>
              </a:rPr>
              <a:t>Indications of Methane Release</a:t>
            </a:r>
          </a:p>
          <a:p>
            <a:pPr marL="0" indent="0" eaLnBrk="0" hangingPunct="0">
              <a:defRPr/>
            </a:pPr>
            <a:endParaRPr lang="en-CA" sz="2400" dirty="0">
              <a:solidFill>
                <a:srgbClr val="FFFF00"/>
              </a:solidFill>
              <a:cs typeface="Arial" charset="0"/>
            </a:endParaRPr>
          </a:p>
          <a:p>
            <a:pPr marL="0" indent="0" eaLnBrk="0" hangingPunct="0">
              <a:defRPr/>
            </a:pPr>
            <a:r>
              <a:rPr lang="en-CA" sz="2400" dirty="0" smtClean="0">
                <a:solidFill>
                  <a:srgbClr val="FFFF00"/>
                </a:solidFill>
                <a:cs typeface="Arial" charset="0"/>
              </a:rPr>
              <a:t>Climate  &amp; Geo-Hazards Implications</a:t>
            </a:r>
            <a:endParaRPr lang="en-CA" sz="2400" dirty="0">
              <a:solidFill>
                <a:srgbClr val="FFFF00"/>
              </a:solidFill>
              <a:cs typeface="Arial" charset="0"/>
            </a:endParaRPr>
          </a:p>
          <a:p>
            <a:pPr marL="0" indent="0" eaLnBrk="0" hangingPunct="0">
              <a:buClr>
                <a:srgbClr val="FF0000"/>
              </a:buClr>
              <a:buFontTx/>
              <a:buChar char="•"/>
              <a:defRPr/>
            </a:pPr>
            <a:endParaRPr lang="en-CA" sz="1600" dirty="0">
              <a:solidFill>
                <a:srgbClr val="FFFF00"/>
              </a:solidFill>
              <a:cs typeface="Arial" charset="0"/>
            </a:endParaRPr>
          </a:p>
          <a:p>
            <a:pPr eaLnBrk="0" hangingPunct="0">
              <a:defRPr/>
            </a:pPr>
            <a:endParaRPr lang="en-CA" sz="1600" dirty="0">
              <a:solidFill>
                <a:srgbClr val="FFFF00"/>
              </a:solidFill>
              <a:cs typeface="Arial" charset="0"/>
            </a:endParaRPr>
          </a:p>
          <a:p>
            <a:pPr eaLnBrk="0" hangingPunct="0">
              <a:defRPr/>
            </a:pPr>
            <a:r>
              <a:rPr lang="en-CA" sz="2100" dirty="0">
                <a:solidFill>
                  <a:srgbClr val="FFFF00"/>
                </a:solidFill>
                <a:cs typeface="Arial" charset="0"/>
              </a:rPr>
              <a:t>  </a:t>
            </a:r>
          </a:p>
        </p:txBody>
      </p:sp>
    </p:spTree>
  </p:cSld>
  <p:clrMapOvr>
    <a:masterClrMapping/>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09600" y="228600"/>
            <a:ext cx="7772400" cy="1143000"/>
          </a:xfrm>
        </p:spPr>
        <p:txBody>
          <a:bodyPr/>
          <a:lstStyle/>
          <a:p>
            <a:r>
              <a:rPr lang="en-US" dirty="0">
                <a:solidFill>
                  <a:schemeClr val="tx1"/>
                </a:solidFill>
              </a:rPr>
              <a:t>Acoustic Detection of Icebergs</a:t>
            </a:r>
          </a:p>
        </p:txBody>
      </p:sp>
      <p:pic>
        <p:nvPicPr>
          <p:cNvPr id="153605" name="Picture 5" descr="UnderbergSonar"/>
          <p:cNvPicPr>
            <a:picLocks noChangeAspect="1" noChangeArrowheads="1"/>
          </p:cNvPicPr>
          <p:nvPr/>
        </p:nvPicPr>
        <p:blipFill>
          <a:blip r:embed="rId2" cstate="print"/>
          <a:srcRect/>
          <a:stretch>
            <a:fillRect/>
          </a:stretch>
        </p:blipFill>
        <p:spPr bwMode="auto">
          <a:xfrm>
            <a:off x="1371600" y="1752600"/>
            <a:ext cx="6324600" cy="33147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phase-base1"/>
          <p:cNvPicPr>
            <a:picLocks noChangeAspect="1" noChangeArrowheads="1"/>
          </p:cNvPicPr>
          <p:nvPr/>
        </p:nvPicPr>
        <p:blipFill>
          <a:blip r:embed="rId3" cstate="print"/>
          <a:srcRect/>
          <a:stretch>
            <a:fillRect/>
          </a:stretch>
        </p:blipFill>
        <p:spPr bwMode="auto">
          <a:xfrm>
            <a:off x="152400" y="787400"/>
            <a:ext cx="4195763" cy="6019800"/>
          </a:xfrm>
          <a:prstGeom prst="rect">
            <a:avLst/>
          </a:prstGeom>
          <a:noFill/>
          <a:ln w="9525">
            <a:noFill/>
            <a:miter lim="800000"/>
            <a:headEnd/>
            <a:tailEnd/>
          </a:ln>
        </p:spPr>
      </p:pic>
      <p:grpSp>
        <p:nvGrpSpPr>
          <p:cNvPr id="11267" name="Group 3"/>
          <p:cNvGrpSpPr>
            <a:grpSpLocks/>
          </p:cNvGrpSpPr>
          <p:nvPr/>
        </p:nvGrpSpPr>
        <p:grpSpPr bwMode="auto">
          <a:xfrm>
            <a:off x="152400" y="787400"/>
            <a:ext cx="8763000" cy="6019800"/>
            <a:chOff x="192" y="0"/>
            <a:chExt cx="5520" cy="3792"/>
          </a:xfrm>
        </p:grpSpPr>
        <p:pic>
          <p:nvPicPr>
            <p:cNvPr id="141316" name="Picture 4" descr="phase-base1a"/>
            <p:cNvPicPr>
              <a:picLocks noChangeAspect="1" noChangeArrowheads="1"/>
            </p:cNvPicPr>
            <p:nvPr/>
          </p:nvPicPr>
          <p:blipFill>
            <a:blip r:embed="rId4" cstate="print"/>
            <a:srcRect/>
            <a:stretch>
              <a:fillRect/>
            </a:stretch>
          </p:blipFill>
          <p:spPr bwMode="auto">
            <a:xfrm>
              <a:off x="192" y="0"/>
              <a:ext cx="2643" cy="3792"/>
            </a:xfrm>
            <a:prstGeom prst="rect">
              <a:avLst/>
            </a:prstGeom>
            <a:noFill/>
            <a:ln w="9525">
              <a:noFill/>
              <a:miter lim="800000"/>
              <a:headEnd/>
              <a:tailEnd/>
            </a:ln>
          </p:spPr>
        </p:pic>
        <p:grpSp>
          <p:nvGrpSpPr>
            <p:cNvPr id="141317" name="Group 5"/>
            <p:cNvGrpSpPr>
              <a:grpSpLocks/>
            </p:cNvGrpSpPr>
            <p:nvPr/>
          </p:nvGrpSpPr>
          <p:grpSpPr bwMode="auto">
            <a:xfrm>
              <a:off x="2976" y="182"/>
              <a:ext cx="2736" cy="2660"/>
              <a:chOff x="2976" y="182"/>
              <a:chExt cx="2736" cy="2660"/>
            </a:xfrm>
          </p:grpSpPr>
          <p:pic>
            <p:nvPicPr>
              <p:cNvPr id="141318" name="Picture 6" descr="perma-cell1"/>
              <p:cNvPicPr>
                <a:picLocks noChangeAspect="1" noChangeArrowheads="1"/>
              </p:cNvPicPr>
              <p:nvPr/>
            </p:nvPicPr>
            <p:blipFill>
              <a:blip r:embed="rId5" cstate="print"/>
              <a:srcRect/>
              <a:stretch>
                <a:fillRect/>
              </a:stretch>
            </p:blipFill>
            <p:spPr bwMode="auto">
              <a:xfrm>
                <a:off x="3732" y="624"/>
                <a:ext cx="1116" cy="1152"/>
              </a:xfrm>
              <a:prstGeom prst="rect">
                <a:avLst/>
              </a:prstGeom>
              <a:noFill/>
              <a:ln w="9525">
                <a:noFill/>
                <a:miter lim="800000"/>
                <a:headEnd/>
                <a:tailEnd/>
              </a:ln>
            </p:spPr>
          </p:pic>
          <p:sp>
            <p:nvSpPr>
              <p:cNvPr id="141319" name="Text Box 7"/>
              <p:cNvSpPr txBox="1">
                <a:spLocks noChangeArrowheads="1"/>
              </p:cNvSpPr>
              <p:nvPr/>
            </p:nvSpPr>
            <p:spPr bwMode="auto">
              <a:xfrm>
                <a:off x="3072" y="182"/>
                <a:ext cx="2544" cy="250"/>
              </a:xfrm>
              <a:prstGeom prst="rect">
                <a:avLst/>
              </a:prstGeom>
              <a:noFill/>
              <a:ln w="9525">
                <a:noFill/>
                <a:miter lim="800000"/>
                <a:headEnd/>
                <a:tailEnd/>
              </a:ln>
            </p:spPr>
            <p:txBody>
              <a:bodyPr>
                <a:spAutoFit/>
              </a:bodyPr>
              <a:lstStyle/>
              <a:p>
                <a:pPr eaLnBrk="0" hangingPunct="0">
                  <a:spcBef>
                    <a:spcPct val="50000"/>
                  </a:spcBef>
                </a:pPr>
                <a:r>
                  <a:rPr lang="en-CA" sz="2000" b="1" dirty="0">
                    <a:solidFill>
                      <a:srgbClr val="FFFF00"/>
                    </a:solidFill>
                    <a:ea typeface="ＭＳ Ｐゴシック" pitchFamily="34" charset="-128"/>
                    <a:cs typeface="Arial" pitchFamily="34" charset="0"/>
                  </a:rPr>
                  <a:t>Intrapermafrost gas hydrate</a:t>
                </a:r>
                <a:r>
                  <a:rPr lang="en-CA" sz="2000" dirty="0">
                    <a:solidFill>
                      <a:srgbClr val="FFFF00"/>
                    </a:solidFill>
                    <a:ea typeface="ＭＳ Ｐゴシック" pitchFamily="34" charset="-128"/>
                    <a:cs typeface="Arial" pitchFamily="34" charset="0"/>
                  </a:rPr>
                  <a:t> </a:t>
                </a:r>
              </a:p>
            </p:txBody>
          </p:sp>
          <p:sp>
            <p:nvSpPr>
              <p:cNvPr id="141320" name="Text Box 8"/>
              <p:cNvSpPr txBox="1">
                <a:spLocks noChangeArrowheads="1"/>
              </p:cNvSpPr>
              <p:nvPr/>
            </p:nvSpPr>
            <p:spPr bwMode="auto">
              <a:xfrm>
                <a:off x="2976" y="1824"/>
                <a:ext cx="2736" cy="1018"/>
              </a:xfrm>
              <a:prstGeom prst="rect">
                <a:avLst/>
              </a:prstGeom>
              <a:noFill/>
              <a:ln w="9525">
                <a:noFill/>
                <a:miter lim="800000"/>
                <a:headEnd/>
                <a:tailEnd/>
              </a:ln>
            </p:spPr>
            <p:txBody>
              <a:bodyPr>
                <a:spAutoFit/>
              </a:bodyPr>
              <a:lstStyle/>
              <a:p>
                <a:pPr eaLnBrk="0" hangingPunct="0">
                  <a:spcBef>
                    <a:spcPct val="50000"/>
                  </a:spcBef>
                </a:pPr>
                <a:r>
                  <a:rPr lang="en-CA" sz="2000" b="1" dirty="0">
                    <a:solidFill>
                      <a:srgbClr val="FFFF00"/>
                    </a:solidFill>
                    <a:ea typeface="ＭＳ Ｐゴシック" pitchFamily="34" charset="-128"/>
                    <a:cs typeface="Arial" pitchFamily="34" charset="0"/>
                  </a:rPr>
                  <a:t>Negative mean annual  ground temperatures establishes significant interval where gas hydrate-ice-sediment exist in equilibrium</a:t>
                </a:r>
              </a:p>
            </p:txBody>
          </p:sp>
          <p:sp>
            <p:nvSpPr>
              <p:cNvPr id="141321" name="Text Box 9"/>
              <p:cNvSpPr txBox="1">
                <a:spLocks noChangeArrowheads="1"/>
              </p:cNvSpPr>
              <p:nvPr/>
            </p:nvSpPr>
            <p:spPr bwMode="auto">
              <a:xfrm>
                <a:off x="3734" y="1946"/>
                <a:ext cx="970" cy="288"/>
              </a:xfrm>
              <a:prstGeom prst="rect">
                <a:avLst/>
              </a:prstGeom>
              <a:noFill/>
              <a:ln w="9525">
                <a:noFill/>
                <a:miter lim="800000"/>
                <a:headEnd/>
                <a:tailEnd/>
              </a:ln>
            </p:spPr>
            <p:txBody>
              <a:bodyPr>
                <a:spAutoFit/>
              </a:bodyPr>
              <a:lstStyle/>
              <a:p>
                <a:pPr eaLnBrk="0" hangingPunct="0"/>
                <a:endParaRPr lang="en-US" sz="2400" dirty="0">
                  <a:solidFill>
                    <a:srgbClr val="FFFF00"/>
                  </a:solidFill>
                  <a:ea typeface="ＭＳ Ｐゴシック" pitchFamily="34" charset="-128"/>
                  <a:cs typeface="Arial" pitchFamily="34" charset="0"/>
                </a:endParaRPr>
              </a:p>
            </p:txBody>
          </p:sp>
        </p:grpSp>
      </p:grpSp>
      <p:grpSp>
        <p:nvGrpSpPr>
          <p:cNvPr id="11274" name="Group 10"/>
          <p:cNvGrpSpPr>
            <a:grpSpLocks/>
          </p:cNvGrpSpPr>
          <p:nvPr/>
        </p:nvGrpSpPr>
        <p:grpSpPr bwMode="auto">
          <a:xfrm>
            <a:off x="152400" y="787400"/>
            <a:ext cx="8839200" cy="6019800"/>
            <a:chOff x="202" y="-4"/>
            <a:chExt cx="5568" cy="3792"/>
          </a:xfrm>
        </p:grpSpPr>
        <p:pic>
          <p:nvPicPr>
            <p:cNvPr id="141323" name="Picture 11" descr="phase-base1b"/>
            <p:cNvPicPr>
              <a:picLocks noChangeAspect="1" noChangeArrowheads="1"/>
            </p:cNvPicPr>
            <p:nvPr/>
          </p:nvPicPr>
          <p:blipFill>
            <a:blip r:embed="rId6" cstate="print"/>
            <a:srcRect/>
            <a:stretch>
              <a:fillRect/>
            </a:stretch>
          </p:blipFill>
          <p:spPr bwMode="auto">
            <a:xfrm>
              <a:off x="202" y="-4"/>
              <a:ext cx="2643" cy="3792"/>
            </a:xfrm>
            <a:prstGeom prst="rect">
              <a:avLst/>
            </a:prstGeom>
            <a:noFill/>
            <a:ln w="9525">
              <a:noFill/>
              <a:miter lim="800000"/>
              <a:headEnd/>
              <a:tailEnd/>
            </a:ln>
          </p:spPr>
        </p:pic>
        <p:pic>
          <p:nvPicPr>
            <p:cNvPr id="141324" name="Picture 12" descr="perma-cell2a"/>
            <p:cNvPicPr>
              <a:picLocks noChangeAspect="1" noChangeArrowheads="1"/>
            </p:cNvPicPr>
            <p:nvPr/>
          </p:nvPicPr>
          <p:blipFill>
            <a:blip r:embed="rId7" cstate="print"/>
            <a:srcRect/>
            <a:stretch>
              <a:fillRect/>
            </a:stretch>
          </p:blipFill>
          <p:spPr bwMode="auto">
            <a:xfrm>
              <a:off x="3744" y="624"/>
              <a:ext cx="1116" cy="1152"/>
            </a:xfrm>
            <a:prstGeom prst="rect">
              <a:avLst/>
            </a:prstGeom>
            <a:noFill/>
            <a:ln w="9525">
              <a:noFill/>
              <a:miter lim="800000"/>
              <a:headEnd/>
              <a:tailEnd/>
            </a:ln>
          </p:spPr>
        </p:pic>
        <p:sp>
          <p:nvSpPr>
            <p:cNvPr id="141325" name="Rectangle 13"/>
            <p:cNvSpPr>
              <a:spLocks noChangeArrowheads="1"/>
            </p:cNvSpPr>
            <p:nvPr/>
          </p:nvSpPr>
          <p:spPr bwMode="auto">
            <a:xfrm>
              <a:off x="2880" y="153"/>
              <a:ext cx="2677" cy="288"/>
            </a:xfrm>
            <a:prstGeom prst="rect">
              <a:avLst/>
            </a:prstGeom>
            <a:noFill/>
            <a:ln w="9525">
              <a:noFill/>
              <a:miter lim="800000"/>
              <a:headEnd/>
              <a:tailEnd/>
            </a:ln>
          </p:spPr>
          <p:txBody>
            <a:bodyPr wrap="none">
              <a:spAutoFit/>
            </a:bodyPr>
            <a:lstStyle/>
            <a:p>
              <a:pPr eaLnBrk="0" hangingPunct="0"/>
              <a:r>
                <a:rPr lang="en-CA" sz="2400" b="1" dirty="0">
                  <a:solidFill>
                    <a:srgbClr val="FFFF00"/>
                  </a:solidFill>
                  <a:ea typeface="ＭＳ Ｐゴシック" pitchFamily="34" charset="-128"/>
                  <a:cs typeface="Arial" pitchFamily="34" charset="0"/>
                </a:rPr>
                <a:t>Sub-permafrost gas hydrate</a:t>
              </a:r>
            </a:p>
          </p:txBody>
        </p:sp>
        <p:sp>
          <p:nvSpPr>
            <p:cNvPr id="141326" name="Text Box 14"/>
            <p:cNvSpPr txBox="1">
              <a:spLocks noChangeArrowheads="1"/>
            </p:cNvSpPr>
            <p:nvPr/>
          </p:nvSpPr>
          <p:spPr bwMode="auto">
            <a:xfrm>
              <a:off x="2986" y="1852"/>
              <a:ext cx="2784" cy="1651"/>
            </a:xfrm>
            <a:prstGeom prst="rect">
              <a:avLst/>
            </a:prstGeom>
            <a:noFill/>
            <a:ln w="9525">
              <a:noFill/>
              <a:miter lim="800000"/>
              <a:headEnd/>
              <a:tailEnd/>
            </a:ln>
          </p:spPr>
          <p:txBody>
            <a:bodyPr>
              <a:spAutoFit/>
            </a:bodyPr>
            <a:lstStyle/>
            <a:p>
              <a:pPr eaLnBrk="0" hangingPunct="0">
                <a:spcBef>
                  <a:spcPct val="50000"/>
                </a:spcBef>
              </a:pPr>
              <a:r>
                <a:rPr lang="en-CA" sz="2000" b="1" dirty="0">
                  <a:solidFill>
                    <a:srgbClr val="FFFF00"/>
                  </a:solidFill>
                  <a:ea typeface="ＭＳ Ｐゴシック" pitchFamily="34" charset="-128"/>
                  <a:cs typeface="Arial" pitchFamily="34" charset="0"/>
                </a:rPr>
                <a:t>Temperature regime and hydrostatic pressure similar to many marine deposits but different effective stress regime</a:t>
              </a:r>
            </a:p>
            <a:p>
              <a:pPr eaLnBrk="0" hangingPunct="0">
                <a:spcBef>
                  <a:spcPct val="50000"/>
                </a:spcBef>
              </a:pPr>
              <a:r>
                <a:rPr lang="en-CA" sz="2000" b="1" dirty="0">
                  <a:solidFill>
                    <a:srgbClr val="FFFF00"/>
                  </a:solidFill>
                  <a:ea typeface="ＭＳ Ｐゴシック" pitchFamily="34" charset="-128"/>
                  <a:cs typeface="Arial" pitchFamily="34" charset="0"/>
                </a:rPr>
                <a:t>Concentrated sub-permafrost hydrate</a:t>
              </a:r>
              <a:endParaRPr lang="en-CA" sz="2400" dirty="0">
                <a:solidFill>
                  <a:srgbClr val="FFFF00"/>
                </a:solidFill>
                <a:ea typeface="ＭＳ Ｐゴシック" pitchFamily="34" charset="-128"/>
                <a:cs typeface="Arial" pitchFamily="34" charset="0"/>
              </a:endParaRPr>
            </a:p>
            <a:p>
              <a:pPr eaLnBrk="0" hangingPunct="0">
                <a:spcBef>
                  <a:spcPct val="50000"/>
                </a:spcBef>
              </a:pPr>
              <a:endParaRPr lang="en-CA" sz="2400" dirty="0">
                <a:solidFill>
                  <a:srgbClr val="FFFF00"/>
                </a:solidFill>
                <a:ea typeface="ＭＳ Ｐゴシック" pitchFamily="34" charset="-128"/>
                <a:cs typeface="Arial" pitchFamily="34" charset="0"/>
              </a:endParaRPr>
            </a:p>
          </p:txBody>
        </p:sp>
      </p:grpSp>
      <p:pic>
        <p:nvPicPr>
          <p:cNvPr id="141327" name="Picture 15" descr="perma-cell1"/>
          <p:cNvPicPr>
            <a:picLocks noChangeAspect="1" noChangeArrowheads="1"/>
          </p:cNvPicPr>
          <p:nvPr/>
        </p:nvPicPr>
        <p:blipFill>
          <a:blip r:embed="rId5" cstate="print"/>
          <a:srcRect/>
          <a:stretch>
            <a:fillRect/>
          </a:stretch>
        </p:blipFill>
        <p:spPr bwMode="auto">
          <a:xfrm>
            <a:off x="1066800" y="2387600"/>
            <a:ext cx="665163" cy="685800"/>
          </a:xfrm>
          <a:prstGeom prst="rect">
            <a:avLst/>
          </a:prstGeom>
          <a:noFill/>
          <a:ln w="9525">
            <a:noFill/>
            <a:miter lim="800000"/>
            <a:headEnd/>
            <a:tailEnd/>
          </a:ln>
        </p:spPr>
      </p:pic>
      <p:pic>
        <p:nvPicPr>
          <p:cNvPr id="141328" name="Picture 16" descr="perma-cell2a"/>
          <p:cNvPicPr>
            <a:picLocks noChangeAspect="1" noChangeArrowheads="1"/>
          </p:cNvPicPr>
          <p:nvPr/>
        </p:nvPicPr>
        <p:blipFill>
          <a:blip r:embed="rId7" cstate="print"/>
          <a:srcRect/>
          <a:stretch>
            <a:fillRect/>
          </a:stretch>
        </p:blipFill>
        <p:spPr bwMode="auto">
          <a:xfrm>
            <a:off x="2362200" y="4978400"/>
            <a:ext cx="738188" cy="762000"/>
          </a:xfrm>
          <a:prstGeom prst="rect">
            <a:avLst/>
          </a:prstGeom>
          <a:noFill/>
          <a:ln w="9525">
            <a:noFill/>
            <a:miter lim="800000"/>
            <a:headEnd/>
            <a:tailEnd/>
          </a:ln>
        </p:spPr>
      </p:pic>
      <p:sp>
        <p:nvSpPr>
          <p:cNvPr id="141329" name="Text Box 17"/>
          <p:cNvSpPr txBox="1">
            <a:spLocks noChangeArrowheads="1"/>
          </p:cNvSpPr>
          <p:nvPr/>
        </p:nvSpPr>
        <p:spPr bwMode="auto">
          <a:xfrm>
            <a:off x="2220913" y="5816600"/>
            <a:ext cx="1676400" cy="517525"/>
          </a:xfrm>
          <a:prstGeom prst="rect">
            <a:avLst/>
          </a:prstGeom>
          <a:noFill/>
          <a:ln w="9525">
            <a:noFill/>
            <a:miter lim="800000"/>
            <a:headEnd/>
            <a:tailEnd/>
          </a:ln>
        </p:spPr>
        <p:txBody>
          <a:bodyPr>
            <a:spAutoFit/>
          </a:bodyPr>
          <a:lstStyle/>
          <a:p>
            <a:pPr algn="ctr" eaLnBrk="0" hangingPunct="0">
              <a:spcBef>
                <a:spcPct val="50000"/>
              </a:spcBef>
            </a:pPr>
            <a:r>
              <a:rPr lang="en-CA" sz="1400" b="1" dirty="0">
                <a:solidFill>
                  <a:srgbClr val="000000"/>
                </a:solidFill>
                <a:ea typeface="ＭＳ Ｐゴシック" pitchFamily="34" charset="-128"/>
                <a:cs typeface="Arial" pitchFamily="34" charset="0"/>
              </a:rPr>
              <a:t>Sediment + Water + Hydrates</a:t>
            </a:r>
          </a:p>
        </p:txBody>
      </p:sp>
      <p:sp>
        <p:nvSpPr>
          <p:cNvPr id="141330" name="Text Box 18"/>
          <p:cNvSpPr txBox="1">
            <a:spLocks noChangeArrowheads="1"/>
          </p:cNvSpPr>
          <p:nvPr/>
        </p:nvSpPr>
        <p:spPr bwMode="auto">
          <a:xfrm>
            <a:off x="804863" y="1571625"/>
            <a:ext cx="1066800" cy="517525"/>
          </a:xfrm>
          <a:prstGeom prst="rect">
            <a:avLst/>
          </a:prstGeom>
          <a:noFill/>
          <a:ln w="9525">
            <a:noFill/>
            <a:miter lim="800000"/>
            <a:headEnd/>
            <a:tailEnd/>
          </a:ln>
        </p:spPr>
        <p:txBody>
          <a:bodyPr>
            <a:spAutoFit/>
          </a:bodyPr>
          <a:lstStyle/>
          <a:p>
            <a:pPr algn="ctr" eaLnBrk="0" hangingPunct="0">
              <a:spcBef>
                <a:spcPct val="50000"/>
              </a:spcBef>
            </a:pPr>
            <a:r>
              <a:rPr lang="en-US" sz="1400" b="1" dirty="0">
                <a:ea typeface="ＭＳ Ｐゴシック" pitchFamily="34" charset="-128"/>
                <a:cs typeface="Arial" pitchFamily="34" charset="0"/>
              </a:rPr>
              <a:t>Sediment + Ice</a:t>
            </a:r>
            <a:endParaRPr lang="en-CA" sz="1400" b="1" dirty="0">
              <a:ea typeface="ＭＳ Ｐゴシック" pitchFamily="34" charset="-128"/>
              <a:cs typeface="Arial" pitchFamily="34" charset="0"/>
            </a:endParaRPr>
          </a:p>
        </p:txBody>
      </p:sp>
      <p:sp>
        <p:nvSpPr>
          <p:cNvPr id="141331" name="Text Box 19"/>
          <p:cNvSpPr txBox="1">
            <a:spLocks noChangeArrowheads="1"/>
          </p:cNvSpPr>
          <p:nvPr/>
        </p:nvSpPr>
        <p:spPr bwMode="auto">
          <a:xfrm>
            <a:off x="838200" y="3225800"/>
            <a:ext cx="1295400" cy="457200"/>
          </a:xfrm>
          <a:prstGeom prst="rect">
            <a:avLst/>
          </a:prstGeom>
          <a:noFill/>
          <a:ln w="9525">
            <a:noFill/>
            <a:miter lim="800000"/>
            <a:headEnd/>
            <a:tailEnd/>
          </a:ln>
        </p:spPr>
        <p:txBody>
          <a:bodyPr>
            <a:spAutoFit/>
          </a:bodyPr>
          <a:lstStyle/>
          <a:p>
            <a:pPr algn="ctr" eaLnBrk="0" hangingPunct="0">
              <a:spcBef>
                <a:spcPct val="50000"/>
              </a:spcBef>
            </a:pPr>
            <a:r>
              <a:rPr lang="en-CA" sz="1200" b="1" dirty="0">
                <a:solidFill>
                  <a:srgbClr val="000000"/>
                </a:solidFill>
                <a:ea typeface="ＭＳ Ｐゴシック" pitchFamily="34" charset="-128"/>
                <a:cs typeface="Arial" pitchFamily="34" charset="0"/>
              </a:rPr>
              <a:t>Sediment + Ice + hydrates </a:t>
            </a:r>
          </a:p>
        </p:txBody>
      </p:sp>
      <p:sp>
        <p:nvSpPr>
          <p:cNvPr id="141332" name="Text Box 20"/>
          <p:cNvSpPr txBox="1">
            <a:spLocks noChangeArrowheads="1"/>
          </p:cNvSpPr>
          <p:nvPr/>
        </p:nvSpPr>
        <p:spPr bwMode="auto">
          <a:xfrm>
            <a:off x="2590800" y="1701800"/>
            <a:ext cx="1143000" cy="517525"/>
          </a:xfrm>
          <a:prstGeom prst="rect">
            <a:avLst/>
          </a:prstGeom>
          <a:noFill/>
          <a:ln w="9525">
            <a:noFill/>
            <a:miter lim="800000"/>
            <a:headEnd/>
            <a:tailEnd/>
          </a:ln>
        </p:spPr>
        <p:txBody>
          <a:bodyPr>
            <a:spAutoFit/>
          </a:bodyPr>
          <a:lstStyle/>
          <a:p>
            <a:pPr algn="ctr" eaLnBrk="0" hangingPunct="0">
              <a:spcBef>
                <a:spcPct val="50000"/>
              </a:spcBef>
            </a:pPr>
            <a:r>
              <a:rPr lang="en-US" sz="1400" b="1" dirty="0">
                <a:ea typeface="ＭＳ Ｐゴシック" pitchFamily="34" charset="-128"/>
                <a:cs typeface="Arial" pitchFamily="34" charset="0"/>
              </a:rPr>
              <a:t>Sediment + Water</a:t>
            </a:r>
            <a:endParaRPr lang="en-CA" sz="1400" b="1" dirty="0">
              <a:ea typeface="ＭＳ Ｐゴシック" pitchFamily="34" charset="-128"/>
              <a:cs typeface="Arial" pitchFamily="34" charset="0"/>
            </a:endParaRPr>
          </a:p>
        </p:txBody>
      </p:sp>
      <p:sp>
        <p:nvSpPr>
          <p:cNvPr id="141333" name="Rectangle 21"/>
          <p:cNvSpPr>
            <a:spLocks noChangeArrowheads="1"/>
          </p:cNvSpPr>
          <p:nvPr/>
        </p:nvSpPr>
        <p:spPr bwMode="auto">
          <a:xfrm>
            <a:off x="958850" y="30163"/>
            <a:ext cx="5545138" cy="641350"/>
          </a:xfrm>
          <a:prstGeom prst="rect">
            <a:avLst/>
          </a:prstGeom>
          <a:noFill/>
          <a:ln w="9525">
            <a:noFill/>
            <a:miter lim="800000"/>
            <a:headEnd/>
            <a:tailEnd/>
          </a:ln>
        </p:spPr>
        <p:txBody>
          <a:bodyPr wrap="none">
            <a:spAutoFit/>
          </a:bodyPr>
          <a:lstStyle/>
          <a:p>
            <a:pPr eaLnBrk="0" hangingPunct="0"/>
            <a:r>
              <a:rPr lang="en-CA" sz="3600" dirty="0">
                <a:solidFill>
                  <a:srgbClr val="FFFF00"/>
                </a:solidFill>
                <a:ea typeface="ＭＳ Ｐゴシック" pitchFamily="34" charset="-128"/>
                <a:cs typeface="Arial" pitchFamily="34" charset="0"/>
              </a:rPr>
              <a:t>Permafrost &amp; Gas Hydrate</a:t>
            </a:r>
            <a:endParaRPr lang="en-US" sz="3600" dirty="0">
              <a:solidFill>
                <a:srgbClr val="FFFF00"/>
              </a:solidFill>
              <a:ea typeface="ＭＳ Ｐゴシック" pitchFamily="34" charset="-128"/>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ssolve">
                                      <p:cBhvr>
                                        <p:cTn id="7" dur="500"/>
                                        <p:tgtEl>
                                          <p:spTgt spid="11267"/>
                                        </p:tgtEl>
                                      </p:cBhvr>
                                    </p:animEffect>
                                  </p:childTnLst>
                                  <p:subTnLst>
                                    <p:set>
                                      <p:cBhvr override="childStyle">
                                        <p:cTn dur="1" fill="hold" display="0" masterRel="nextClick" afterEffect="1"/>
                                        <p:tgtEl>
                                          <p:spTgt spid="11267"/>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274"/>
                                        </p:tgtEl>
                                        <p:attrNameLst>
                                          <p:attrName>style.visibility</p:attrName>
                                        </p:attrNameLst>
                                      </p:cBhvr>
                                      <p:to>
                                        <p:strVal val="visible"/>
                                      </p:to>
                                    </p:set>
                                    <p:animEffect transition="in" filter="dissolve">
                                      <p:cBhvr>
                                        <p:cTn id="12" dur="500"/>
                                        <p:tgtEl>
                                          <p:spTgt spid="11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685800" y="69850"/>
            <a:ext cx="7699375" cy="646113"/>
          </a:xfrm>
          <a:prstGeom prst="rect">
            <a:avLst/>
          </a:prstGeom>
          <a:noFill/>
          <a:ln w="9525">
            <a:noFill/>
            <a:miter lim="800000"/>
            <a:headEnd/>
            <a:tailEnd/>
          </a:ln>
        </p:spPr>
        <p:txBody>
          <a:bodyPr wrap="none" lIns="91432" tIns="45716" rIns="91432" bIns="45716">
            <a:spAutoFit/>
          </a:bodyPr>
          <a:lstStyle/>
          <a:p>
            <a:pPr defTabSz="455613"/>
            <a:r>
              <a:rPr lang="en-US" sz="3600" dirty="0">
                <a:solidFill>
                  <a:srgbClr val="FFFF00"/>
                </a:solidFill>
                <a:ea typeface="ＭＳ Ｐゴシック" pitchFamily="34" charset="-128"/>
              </a:rPr>
              <a:t>Thermal Warming on the Arctic Shelf</a:t>
            </a:r>
          </a:p>
        </p:txBody>
      </p:sp>
      <p:sp>
        <p:nvSpPr>
          <p:cNvPr id="143363" name="Text Box 4"/>
          <p:cNvSpPr txBox="1">
            <a:spLocks noChangeArrowheads="1"/>
          </p:cNvSpPr>
          <p:nvPr/>
        </p:nvSpPr>
        <p:spPr bwMode="auto">
          <a:xfrm>
            <a:off x="4800600" y="990600"/>
            <a:ext cx="4114800" cy="2101850"/>
          </a:xfrm>
          <a:prstGeom prst="rect">
            <a:avLst/>
          </a:prstGeom>
          <a:noFill/>
          <a:ln w="9525">
            <a:noFill/>
            <a:miter lim="800000"/>
            <a:headEnd/>
            <a:tailEnd/>
          </a:ln>
        </p:spPr>
        <p:txBody>
          <a:bodyPr lIns="91432" tIns="45716" rIns="91432" bIns="45716">
            <a:spAutoFit/>
          </a:bodyPr>
          <a:lstStyle/>
          <a:p>
            <a:pPr marL="169863" indent="-169863" defTabSz="455613">
              <a:buClr>
                <a:srgbClr val="FFFFFF"/>
              </a:buClr>
              <a:buFont typeface="Times" pitchFamily="18" charset="0"/>
              <a:buChar char="•"/>
            </a:pPr>
            <a:r>
              <a:rPr lang="en-US" sz="2200" dirty="0">
                <a:solidFill>
                  <a:srgbClr val="FFFFFF"/>
                </a:solidFill>
                <a:ea typeface="ＭＳ Ｐゴシック" pitchFamily="34" charset="-128"/>
              </a:rPr>
              <a:t>Equilibrium thermal gradients very different on shore and offshore</a:t>
            </a:r>
          </a:p>
          <a:p>
            <a:pPr marL="169863" indent="-169863" defTabSz="455613">
              <a:buClr>
                <a:srgbClr val="FFFFFF"/>
              </a:buClr>
              <a:buFont typeface="Times" pitchFamily="18" charset="0"/>
              <a:buChar char="•"/>
            </a:pPr>
            <a:endParaRPr lang="en-US" sz="2200" dirty="0">
              <a:solidFill>
                <a:srgbClr val="FFFFFF"/>
              </a:solidFill>
              <a:ea typeface="ＭＳ Ｐゴシック" pitchFamily="34" charset="-128"/>
            </a:endParaRPr>
          </a:p>
          <a:p>
            <a:pPr marL="169863" indent="-169863" defTabSz="455613">
              <a:buClr>
                <a:srgbClr val="FFFFFF"/>
              </a:buClr>
              <a:buFont typeface="Times" pitchFamily="18" charset="0"/>
              <a:buChar char="•"/>
            </a:pPr>
            <a:r>
              <a:rPr lang="en-US" sz="2200" dirty="0">
                <a:solidFill>
                  <a:srgbClr val="FFFFFF"/>
                </a:solidFill>
                <a:ea typeface="ＭＳ Ｐゴシック" pitchFamily="34" charset="-128"/>
              </a:rPr>
              <a:t> Transgressions will significantly alter profiles</a:t>
            </a:r>
          </a:p>
        </p:txBody>
      </p:sp>
      <p:sp>
        <p:nvSpPr>
          <p:cNvPr id="143364" name="Text Box 5"/>
          <p:cNvSpPr txBox="1">
            <a:spLocks noChangeArrowheads="1"/>
          </p:cNvSpPr>
          <p:nvPr/>
        </p:nvSpPr>
        <p:spPr bwMode="auto">
          <a:xfrm>
            <a:off x="22225" y="3476625"/>
            <a:ext cx="3787775" cy="2771775"/>
          </a:xfrm>
          <a:prstGeom prst="rect">
            <a:avLst/>
          </a:prstGeom>
          <a:noFill/>
          <a:ln w="9525">
            <a:noFill/>
            <a:miter lim="800000"/>
            <a:headEnd/>
            <a:tailEnd/>
          </a:ln>
        </p:spPr>
        <p:txBody>
          <a:bodyPr lIns="91432" tIns="45716" rIns="91432" bIns="45716">
            <a:spAutoFit/>
          </a:bodyPr>
          <a:lstStyle/>
          <a:p>
            <a:pPr marL="227013" indent="-227013" defTabSz="455613">
              <a:buClr>
                <a:srgbClr val="FFFFFF"/>
              </a:buClr>
              <a:buFont typeface="Times" pitchFamily="18" charset="0"/>
              <a:buChar char="•"/>
            </a:pPr>
            <a:r>
              <a:rPr lang="en-US" sz="2200" dirty="0">
                <a:solidFill>
                  <a:srgbClr val="FFFFFF"/>
                </a:solidFill>
                <a:ea typeface="ＭＳ Ｐゴシック" pitchFamily="34" charset="-128"/>
              </a:rPr>
              <a:t>Sea level rise will shift surface temperatures from &lt; -12° C to ≤ -1.8° C</a:t>
            </a:r>
          </a:p>
          <a:p>
            <a:pPr marL="227013" indent="-227013" defTabSz="455613">
              <a:buClr>
                <a:srgbClr val="FFFFFF"/>
              </a:buClr>
              <a:buFont typeface="Times" pitchFamily="18" charset="0"/>
              <a:buChar char="•"/>
            </a:pPr>
            <a:endParaRPr lang="en-US" sz="2200" dirty="0">
              <a:solidFill>
                <a:srgbClr val="FFFFFF"/>
              </a:solidFill>
              <a:ea typeface="ＭＳ Ｐゴシック" pitchFamily="34" charset="-128"/>
            </a:endParaRPr>
          </a:p>
          <a:p>
            <a:pPr marL="227013" indent="-227013" defTabSz="455613">
              <a:buClr>
                <a:srgbClr val="FFFFFF"/>
              </a:buClr>
              <a:buFont typeface="Times" pitchFamily="18" charset="0"/>
              <a:buChar char="•"/>
            </a:pPr>
            <a:r>
              <a:rPr lang="en-US" sz="2200" dirty="0">
                <a:solidFill>
                  <a:srgbClr val="FFFFFF"/>
                </a:solidFill>
                <a:ea typeface="ＭＳ Ｐゴシック" pitchFamily="34" charset="-128"/>
              </a:rPr>
              <a:t> Arctic shelf permafrost and gas hydrate should be decomposing associated with thermal warming</a:t>
            </a:r>
          </a:p>
        </p:txBody>
      </p:sp>
      <p:pic>
        <p:nvPicPr>
          <p:cNvPr id="143365" name="Picture 7" descr="Seawater"/>
          <p:cNvPicPr>
            <a:picLocks noChangeAspect="1" noChangeArrowheads="1"/>
          </p:cNvPicPr>
          <p:nvPr/>
        </p:nvPicPr>
        <p:blipFill>
          <a:blip r:embed="rId3" cstate="print"/>
          <a:srcRect l="2689" t="7838" r="1987" b="8551"/>
          <a:stretch>
            <a:fillRect/>
          </a:stretch>
        </p:blipFill>
        <p:spPr bwMode="auto">
          <a:xfrm>
            <a:off x="533400" y="1143000"/>
            <a:ext cx="3657600" cy="1676400"/>
          </a:xfrm>
          <a:prstGeom prst="rect">
            <a:avLst/>
          </a:prstGeom>
          <a:noFill/>
          <a:ln w="9525">
            <a:noFill/>
            <a:miter lim="800000"/>
            <a:headEnd/>
            <a:tailEnd/>
          </a:ln>
        </p:spPr>
      </p:pic>
      <p:sp>
        <p:nvSpPr>
          <p:cNvPr id="7" name="Line 10"/>
          <p:cNvSpPr>
            <a:spLocks noChangeShapeType="1"/>
          </p:cNvSpPr>
          <p:nvPr/>
        </p:nvSpPr>
        <p:spPr bwMode="auto">
          <a:xfrm>
            <a:off x="325438" y="703263"/>
            <a:ext cx="8426450" cy="19050"/>
          </a:xfrm>
          <a:prstGeom prst="line">
            <a:avLst/>
          </a:prstGeom>
          <a:noFill/>
          <a:ln w="28575">
            <a:solidFill>
              <a:schemeClr val="tx1"/>
            </a:solidFill>
            <a:round/>
            <a:headEnd/>
            <a:tailEnd/>
          </a:ln>
        </p:spPr>
        <p:txBody>
          <a:bodyPr/>
          <a:lstStyle/>
          <a:p>
            <a:endParaRPr lang="en-US" dirty="0"/>
          </a:p>
        </p:txBody>
      </p:sp>
      <p:grpSp>
        <p:nvGrpSpPr>
          <p:cNvPr id="143367" name="Group 1034"/>
          <p:cNvGrpSpPr>
            <a:grpSpLocks/>
          </p:cNvGrpSpPr>
          <p:nvPr/>
        </p:nvGrpSpPr>
        <p:grpSpPr bwMode="auto">
          <a:xfrm>
            <a:off x="3810000" y="3521075"/>
            <a:ext cx="5257800" cy="3260725"/>
            <a:chOff x="2400" y="2218"/>
            <a:chExt cx="3312" cy="2054"/>
          </a:xfrm>
        </p:grpSpPr>
        <p:pic>
          <p:nvPicPr>
            <p:cNvPr id="143368" name="Picture 11" descr="Seawater rise"/>
            <p:cNvPicPr>
              <a:picLocks noChangeAspect="1" noChangeArrowheads="1"/>
            </p:cNvPicPr>
            <p:nvPr/>
          </p:nvPicPr>
          <p:blipFill>
            <a:blip r:embed="rId4" cstate="print"/>
            <a:srcRect l="1488"/>
            <a:stretch>
              <a:fillRect/>
            </a:stretch>
          </p:blipFill>
          <p:spPr bwMode="auto">
            <a:xfrm>
              <a:off x="2400" y="2218"/>
              <a:ext cx="3312" cy="2054"/>
            </a:xfrm>
            <a:prstGeom prst="rect">
              <a:avLst/>
            </a:prstGeom>
            <a:noFill/>
            <a:ln w="9525">
              <a:noFill/>
              <a:miter lim="800000"/>
              <a:headEnd/>
              <a:tailEnd/>
            </a:ln>
          </p:spPr>
        </p:pic>
        <p:sp>
          <p:nvSpPr>
            <p:cNvPr id="143369" name="Text Box 1032"/>
            <p:cNvSpPr txBox="1">
              <a:spLocks noChangeArrowheads="1"/>
            </p:cNvSpPr>
            <p:nvPr/>
          </p:nvSpPr>
          <p:spPr bwMode="auto">
            <a:xfrm>
              <a:off x="2544" y="2920"/>
              <a:ext cx="2256" cy="288"/>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200" dirty="0">
                  <a:ea typeface="ＭＳ Ｐゴシック" pitchFamily="34" charset="-128"/>
                </a:rPr>
                <a:t>GAS HYDRATE &amp; PERMAFROST STABLE AT ARTC TEMPERATURES</a:t>
              </a:r>
            </a:p>
          </p:txBody>
        </p:sp>
        <p:sp>
          <p:nvSpPr>
            <p:cNvPr id="143370" name="Text Box 1033"/>
            <p:cNvSpPr txBox="1">
              <a:spLocks noChangeArrowheads="1"/>
            </p:cNvSpPr>
            <p:nvPr/>
          </p:nvSpPr>
          <p:spPr bwMode="auto">
            <a:xfrm>
              <a:off x="2640" y="3964"/>
              <a:ext cx="2256" cy="288"/>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200" dirty="0">
                  <a:ea typeface="ＭＳ Ｐゴシック" pitchFamily="34" charset="-128"/>
                </a:rPr>
                <a:t>GAS HYDRATE &amp; PERMAFROST BREAKDOWN CAUSED BY WARMING FROM OCEAN WATER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The Collaborators</a:t>
            </a:r>
            <a:endParaRPr lang="en-US" sz="5400" dirty="0"/>
          </a:p>
        </p:txBody>
      </p:sp>
      <p:sp>
        <p:nvSpPr>
          <p:cNvPr id="3" name="Content Placeholder 2"/>
          <p:cNvSpPr>
            <a:spLocks noGrp="1"/>
          </p:cNvSpPr>
          <p:nvPr>
            <p:ph idx="1"/>
          </p:nvPr>
        </p:nvSpPr>
        <p:spPr>
          <a:xfrm>
            <a:off x="228600" y="1524000"/>
            <a:ext cx="8915400" cy="4953000"/>
          </a:xfrm>
        </p:spPr>
        <p:txBody>
          <a:bodyPr/>
          <a:lstStyle/>
          <a:p>
            <a:pPr lvl="1">
              <a:buNone/>
            </a:pPr>
            <a:r>
              <a:rPr lang="en-US" sz="4400" dirty="0" smtClean="0"/>
              <a:t>University of San Diego</a:t>
            </a:r>
          </a:p>
          <a:p>
            <a:pPr lvl="1">
              <a:buNone/>
            </a:pPr>
            <a:r>
              <a:rPr lang="en-US" sz="4400" dirty="0" smtClean="0"/>
              <a:t>University of California, San Diego</a:t>
            </a:r>
          </a:p>
          <a:p>
            <a:pPr lvl="1">
              <a:buNone/>
            </a:pPr>
            <a:r>
              <a:rPr lang="en-US" sz="4400" dirty="0" smtClean="0"/>
              <a:t>University of South Carolina</a:t>
            </a:r>
          </a:p>
          <a:p>
            <a:pPr lvl="1">
              <a:buNone/>
            </a:pPr>
            <a:r>
              <a:rPr lang="en-US" sz="4400" dirty="0" smtClean="0"/>
              <a:t>Scripps Institute of Oceanography</a:t>
            </a:r>
          </a:p>
          <a:p>
            <a:pPr lvl="1">
              <a:buNone/>
            </a:pPr>
            <a:r>
              <a:rPr lang="en-US" sz="4400" dirty="0" smtClean="0"/>
              <a:t>Desert Research Institute</a:t>
            </a:r>
            <a:endParaRPr lang="en-US" sz="44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7458" name="Group 1"/>
          <p:cNvGrpSpPr>
            <a:grpSpLocks/>
          </p:cNvGrpSpPr>
          <p:nvPr/>
        </p:nvGrpSpPr>
        <p:grpSpPr bwMode="auto">
          <a:xfrm>
            <a:off x="0" y="0"/>
            <a:ext cx="9144000" cy="6858000"/>
            <a:chOff x="0" y="0"/>
            <a:chExt cx="9144000" cy="6858000"/>
          </a:xfrm>
        </p:grpSpPr>
        <p:pic>
          <p:nvPicPr>
            <p:cNvPr id="147459" name="Picture 2" descr="plumesandtracks"/>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47460" name="Text Box 3"/>
            <p:cNvSpPr txBox="1">
              <a:spLocks noChangeArrowheads="1"/>
            </p:cNvSpPr>
            <p:nvPr/>
          </p:nvSpPr>
          <p:spPr bwMode="auto">
            <a:xfrm>
              <a:off x="5334000" y="3352800"/>
              <a:ext cx="2973388" cy="2677656"/>
            </a:xfrm>
            <a:prstGeom prst="rect">
              <a:avLst/>
            </a:prstGeom>
            <a:noFill/>
            <a:ln w="9525">
              <a:noFill/>
              <a:miter lim="800000"/>
              <a:headEnd/>
              <a:tailEnd/>
            </a:ln>
          </p:spPr>
          <p:txBody>
            <a:bodyPr>
              <a:spAutoFit/>
            </a:bodyPr>
            <a:lstStyle/>
            <a:p>
              <a:pPr eaLnBrk="0" hangingPunct="0">
                <a:spcBef>
                  <a:spcPct val="50000"/>
                </a:spcBef>
              </a:pPr>
              <a:r>
                <a:rPr lang="en-CA" sz="2400" dirty="0">
                  <a:ea typeface="ＭＳ Ｐゴシック" pitchFamily="34" charset="-128"/>
                </a:rPr>
                <a:t>Ship tracks and water column acoustic anomalies detected in 2010(red) and UNB 2009 events (green  circles)</a:t>
              </a:r>
              <a:endParaRPr lang="en-US" sz="2400" dirty="0">
                <a:ea typeface="ＭＳ Ｐゴシック" pitchFamily="34" charset="-128"/>
              </a:endParaRPr>
            </a:p>
          </p:txBody>
        </p:sp>
        <p:pic>
          <p:nvPicPr>
            <p:cNvPr id="147461" name="Picture 3" descr="image10"/>
            <p:cNvPicPr>
              <a:picLocks noChangeAspect="1" noChangeArrowheads="1"/>
            </p:cNvPicPr>
            <p:nvPr/>
          </p:nvPicPr>
          <p:blipFill>
            <a:blip r:embed="rId3" cstate="print"/>
            <a:srcRect/>
            <a:stretch>
              <a:fillRect/>
            </a:stretch>
          </p:blipFill>
          <p:spPr bwMode="auto">
            <a:xfrm>
              <a:off x="1295400" y="304800"/>
              <a:ext cx="3352800" cy="2514600"/>
            </a:xfrm>
            <a:prstGeom prst="rect">
              <a:avLst/>
            </a:prstGeom>
            <a:noFill/>
            <a:ln w="9525">
              <a:noFill/>
              <a:miter lim="800000"/>
              <a:headEnd/>
              <a:tailEnd/>
            </a:ln>
          </p:spPr>
        </p:pic>
      </p:grpSp>
      <p:sp>
        <p:nvSpPr>
          <p:cNvPr id="147462" name="TextBox 2"/>
          <p:cNvSpPr txBox="1">
            <a:spLocks noChangeArrowheads="1"/>
          </p:cNvSpPr>
          <p:nvPr/>
        </p:nvSpPr>
        <p:spPr bwMode="auto">
          <a:xfrm>
            <a:off x="7142163" y="6411913"/>
            <a:ext cx="2001837" cy="369887"/>
          </a:xfrm>
          <a:prstGeom prst="rect">
            <a:avLst/>
          </a:prstGeom>
          <a:noFill/>
          <a:ln w="9525">
            <a:noFill/>
            <a:miter lim="800000"/>
            <a:headEnd/>
            <a:tailEnd/>
          </a:ln>
        </p:spPr>
        <p:txBody>
          <a:bodyPr wrap="none">
            <a:spAutoFit/>
          </a:bodyPr>
          <a:lstStyle/>
          <a:p>
            <a:pPr eaLnBrk="0" hangingPunct="0"/>
            <a:r>
              <a:rPr lang="en-US" dirty="0">
                <a:ea typeface="ＭＳ Ｐゴシック" pitchFamily="34" charset="-128"/>
              </a:rPr>
              <a:t>From Svein Vagle</a:t>
            </a:r>
          </a:p>
        </p:txBody>
      </p:sp>
      <p:sp>
        <p:nvSpPr>
          <p:cNvPr id="147463" name="TextBox 4"/>
          <p:cNvSpPr txBox="1">
            <a:spLocks noChangeArrowheads="1"/>
          </p:cNvSpPr>
          <p:nvPr/>
        </p:nvSpPr>
        <p:spPr bwMode="auto">
          <a:xfrm>
            <a:off x="5257800" y="0"/>
            <a:ext cx="3340100" cy="461963"/>
          </a:xfrm>
          <a:prstGeom prst="rect">
            <a:avLst/>
          </a:prstGeom>
          <a:noFill/>
          <a:ln w="9525">
            <a:noFill/>
            <a:miter lim="800000"/>
            <a:headEnd/>
            <a:tailEnd/>
          </a:ln>
        </p:spPr>
        <p:txBody>
          <a:bodyPr wrap="none">
            <a:spAutoFit/>
          </a:bodyPr>
          <a:lstStyle/>
          <a:p>
            <a:pPr eaLnBrk="0" hangingPunct="0"/>
            <a:r>
              <a:rPr lang="en-US" sz="2400" dirty="0">
                <a:ea typeface="ＭＳ Ｐゴシック" pitchFamily="34" charset="-128"/>
              </a:rPr>
              <a:t>Shelf Edge Seep Area</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685800" y="0"/>
            <a:ext cx="7772400" cy="1143000"/>
          </a:xfrm>
        </p:spPr>
        <p:txBody>
          <a:bodyPr/>
          <a:lstStyle/>
          <a:p>
            <a:r>
              <a:rPr lang="en-US" dirty="0"/>
              <a:t>In-situ Vehicle Trimming</a:t>
            </a:r>
          </a:p>
        </p:txBody>
      </p:sp>
      <p:pic>
        <p:nvPicPr>
          <p:cNvPr id="124931" name="Picture 3" descr="VentanaLST"/>
          <p:cNvPicPr>
            <a:picLocks noChangeAspect="1" noChangeArrowheads="1"/>
          </p:cNvPicPr>
          <p:nvPr/>
        </p:nvPicPr>
        <p:blipFill>
          <a:blip r:embed="rId3" cstate="print"/>
          <a:srcRect/>
          <a:stretch>
            <a:fillRect/>
          </a:stretch>
        </p:blipFill>
        <p:spPr bwMode="auto">
          <a:xfrm>
            <a:off x="1066800" y="1524000"/>
            <a:ext cx="6858000" cy="46291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5"/>
          <p:cNvSpPr>
            <a:spLocks noGrp="1"/>
          </p:cNvSpPr>
          <p:nvPr>
            <p:ph type="title"/>
          </p:nvPr>
        </p:nvSpPr>
        <p:spPr>
          <a:xfrm>
            <a:off x="685800" y="76200"/>
            <a:ext cx="7772400" cy="1371600"/>
          </a:xfrm>
        </p:spPr>
        <p:txBody>
          <a:bodyPr/>
          <a:lstStyle/>
          <a:p>
            <a:r>
              <a:rPr lang="en-US" sz="5400" dirty="0" smtClean="0"/>
              <a:t>Where: Weddell Sea</a:t>
            </a:r>
            <a:br>
              <a:rPr lang="en-US" sz="5400" dirty="0" smtClean="0"/>
            </a:br>
            <a:r>
              <a:rPr lang="en-US" sz="5400" dirty="0" smtClean="0"/>
              <a:t>When: 2005, 2008, 2009</a:t>
            </a:r>
            <a:endParaRPr lang="en-US" sz="5400" dirty="0"/>
          </a:p>
        </p:txBody>
      </p:sp>
      <p:sp>
        <p:nvSpPr>
          <p:cNvPr id="45060" name="TextBox 6"/>
          <p:cNvSpPr txBox="1">
            <a:spLocks noChangeArrowheads="1"/>
          </p:cNvSpPr>
          <p:nvPr/>
        </p:nvSpPr>
        <p:spPr bwMode="auto">
          <a:xfrm>
            <a:off x="5867400" y="6324600"/>
            <a:ext cx="2813050" cy="366713"/>
          </a:xfrm>
          <a:prstGeom prst="rect">
            <a:avLst/>
          </a:prstGeom>
          <a:noFill/>
          <a:ln w="9525">
            <a:noFill/>
            <a:miter lim="800000"/>
            <a:headEnd/>
            <a:tailEnd/>
          </a:ln>
        </p:spPr>
        <p:txBody>
          <a:bodyPr wrap="none">
            <a:spAutoFit/>
          </a:bodyPr>
          <a:lstStyle/>
          <a:p>
            <a:r>
              <a:rPr lang="en-US" dirty="0">
                <a:cs typeface="Arial" pitchFamily="34" charset="0"/>
              </a:rPr>
              <a:t>RVIB Nathaniel B. Palmer</a:t>
            </a:r>
          </a:p>
        </p:txBody>
      </p:sp>
      <p:pic>
        <p:nvPicPr>
          <p:cNvPr id="45061" name="Picture 5" descr="DSC_4838"/>
          <p:cNvPicPr>
            <a:picLocks noChangeAspect="1" noChangeArrowheads="1"/>
          </p:cNvPicPr>
          <p:nvPr/>
        </p:nvPicPr>
        <p:blipFill>
          <a:blip r:embed="rId3" cstate="print"/>
          <a:srcRect/>
          <a:stretch>
            <a:fillRect/>
          </a:stretch>
        </p:blipFill>
        <p:spPr bwMode="auto">
          <a:xfrm>
            <a:off x="5635821" y="3962400"/>
            <a:ext cx="3414113" cy="2286000"/>
          </a:xfrm>
          <a:prstGeom prst="rect">
            <a:avLst/>
          </a:prstGeom>
          <a:noFill/>
        </p:spPr>
      </p:pic>
      <p:grpSp>
        <p:nvGrpSpPr>
          <p:cNvPr id="11" name="Group 10"/>
          <p:cNvGrpSpPr/>
          <p:nvPr/>
        </p:nvGrpSpPr>
        <p:grpSpPr>
          <a:xfrm>
            <a:off x="0" y="1676400"/>
            <a:ext cx="5181600" cy="4038600"/>
            <a:chOff x="0" y="1676400"/>
            <a:chExt cx="4756433" cy="3733800"/>
          </a:xfrm>
        </p:grpSpPr>
        <p:pic>
          <p:nvPicPr>
            <p:cNvPr id="45063" name="Picture 7"/>
            <p:cNvPicPr>
              <a:picLocks noChangeAspect="1" noChangeArrowheads="1"/>
            </p:cNvPicPr>
            <p:nvPr/>
          </p:nvPicPr>
          <p:blipFill>
            <a:blip r:embed="rId4" cstate="print"/>
            <a:srcRect/>
            <a:stretch>
              <a:fillRect/>
            </a:stretch>
          </p:blipFill>
          <p:spPr bwMode="auto">
            <a:xfrm>
              <a:off x="0" y="1676400"/>
              <a:ext cx="4756433" cy="3733800"/>
            </a:xfrm>
            <a:prstGeom prst="rect">
              <a:avLst/>
            </a:prstGeom>
            <a:noFill/>
            <a:ln w="9525">
              <a:noFill/>
              <a:miter lim="800000"/>
              <a:headEnd/>
              <a:tailEnd/>
            </a:ln>
          </p:spPr>
        </p:pic>
        <p:sp>
          <p:nvSpPr>
            <p:cNvPr id="10" name="Sun 9"/>
            <p:cNvSpPr/>
            <p:nvPr/>
          </p:nvSpPr>
          <p:spPr>
            <a:xfrm>
              <a:off x="2971800" y="3733800"/>
              <a:ext cx="228600" cy="228600"/>
            </a:xfrm>
            <a:prstGeom prst="su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2286000"/>
            <a:ext cx="9144000" cy="4572000"/>
          </a:xfrm>
          <a:prstGeom prst="rect">
            <a:avLst/>
          </a:prstGeom>
          <a:solidFill>
            <a:srgbClr val="00CCFF"/>
          </a:solidFill>
          <a:ln w="9525">
            <a:noFill/>
            <a:miter lim="800000"/>
            <a:headEnd/>
            <a:tailEnd/>
          </a:ln>
          <a:effectLst/>
        </p:spPr>
        <p:txBody>
          <a:bodyPr wrap="none" anchor="ctr"/>
          <a:lstStyle/>
          <a:p>
            <a:pPr algn="ctr"/>
            <a:endParaRPr lang="en-US" dirty="0"/>
          </a:p>
        </p:txBody>
      </p:sp>
      <p:sp>
        <p:nvSpPr>
          <p:cNvPr id="49155" name="Freeform 3"/>
          <p:cNvSpPr>
            <a:spLocks/>
          </p:cNvSpPr>
          <p:nvPr/>
        </p:nvSpPr>
        <p:spPr bwMode="auto">
          <a:xfrm>
            <a:off x="4038600" y="1295400"/>
            <a:ext cx="3094038" cy="3711575"/>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solidFill>
          <a:ln w="9525">
            <a:solidFill>
              <a:schemeClr val="tx1"/>
            </a:solidFill>
            <a:round/>
            <a:headEnd/>
            <a:tailEnd/>
          </a:ln>
          <a:effectLst/>
        </p:spPr>
        <p:txBody>
          <a:bodyPr wrap="none" anchor="ctr"/>
          <a:lstStyle/>
          <a:p>
            <a:endParaRPr lang="en-US" dirty="0"/>
          </a:p>
        </p:txBody>
      </p:sp>
      <p:sp>
        <p:nvSpPr>
          <p:cNvPr id="49156" name="Freeform 4"/>
          <p:cNvSpPr>
            <a:spLocks/>
          </p:cNvSpPr>
          <p:nvPr/>
        </p:nvSpPr>
        <p:spPr bwMode="auto">
          <a:xfrm>
            <a:off x="3733800" y="1219200"/>
            <a:ext cx="3711575" cy="4451350"/>
          </a:xfrm>
          <a:custGeom>
            <a:avLst/>
            <a:gdLst/>
            <a:ahLst/>
            <a:cxnLst>
              <a:cxn ang="0">
                <a:pos x="947" y="0"/>
              </a:cxn>
              <a:cxn ang="0">
                <a:pos x="846" y="50"/>
              </a:cxn>
              <a:cxn ang="0">
                <a:pos x="808" y="75"/>
              </a:cxn>
              <a:cxn ang="0">
                <a:pos x="789" y="100"/>
              </a:cxn>
              <a:cxn ang="0">
                <a:pos x="751" y="113"/>
              </a:cxn>
              <a:cxn ang="0">
                <a:pos x="625" y="226"/>
              </a:cxn>
              <a:cxn ang="0">
                <a:pos x="606" y="321"/>
              </a:cxn>
              <a:cxn ang="0">
                <a:pos x="556" y="346"/>
              </a:cxn>
              <a:cxn ang="0">
                <a:pos x="487" y="415"/>
              </a:cxn>
              <a:cxn ang="0">
                <a:pos x="430" y="472"/>
              </a:cxn>
              <a:cxn ang="0">
                <a:pos x="405" y="497"/>
              </a:cxn>
              <a:cxn ang="0">
                <a:pos x="373" y="554"/>
              </a:cxn>
              <a:cxn ang="0">
                <a:pos x="348" y="592"/>
              </a:cxn>
              <a:cxn ang="0">
                <a:pos x="310" y="774"/>
              </a:cxn>
              <a:cxn ang="0">
                <a:pos x="260" y="850"/>
              </a:cxn>
              <a:cxn ang="0">
                <a:pos x="222" y="957"/>
              </a:cxn>
              <a:cxn ang="0">
                <a:pos x="121" y="1115"/>
              </a:cxn>
              <a:cxn ang="0">
                <a:pos x="8" y="1360"/>
              </a:cxn>
              <a:cxn ang="0">
                <a:pos x="2" y="1398"/>
              </a:cxn>
              <a:cxn ang="0">
                <a:pos x="197" y="1537"/>
              </a:cxn>
              <a:cxn ang="0">
                <a:pos x="235" y="1556"/>
              </a:cxn>
              <a:cxn ang="0">
                <a:pos x="254" y="1562"/>
              </a:cxn>
              <a:cxn ang="0">
                <a:pos x="273" y="1612"/>
              </a:cxn>
              <a:cxn ang="0">
                <a:pos x="329" y="1776"/>
              </a:cxn>
              <a:cxn ang="0">
                <a:pos x="386" y="1827"/>
              </a:cxn>
              <a:cxn ang="0">
                <a:pos x="499" y="1927"/>
              </a:cxn>
              <a:cxn ang="0">
                <a:pos x="701" y="2104"/>
              </a:cxn>
              <a:cxn ang="0">
                <a:pos x="839" y="2249"/>
              </a:cxn>
              <a:cxn ang="0">
                <a:pos x="1236" y="2255"/>
              </a:cxn>
              <a:cxn ang="0">
                <a:pos x="1287" y="2205"/>
              </a:cxn>
              <a:cxn ang="0">
                <a:pos x="1312" y="2192"/>
              </a:cxn>
              <a:cxn ang="0">
                <a:pos x="1406" y="2110"/>
              </a:cxn>
              <a:cxn ang="0">
                <a:pos x="1495" y="2097"/>
              </a:cxn>
              <a:cxn ang="0">
                <a:pos x="1595" y="2066"/>
              </a:cxn>
              <a:cxn ang="0">
                <a:pos x="1621" y="2053"/>
              </a:cxn>
              <a:cxn ang="0">
                <a:pos x="1658" y="2028"/>
              </a:cxn>
              <a:cxn ang="0">
                <a:pos x="1721" y="1883"/>
              </a:cxn>
              <a:cxn ang="0">
                <a:pos x="1753" y="1801"/>
              </a:cxn>
              <a:cxn ang="0">
                <a:pos x="1791" y="1738"/>
              </a:cxn>
              <a:cxn ang="0">
                <a:pos x="1822" y="1688"/>
              </a:cxn>
              <a:cxn ang="0">
                <a:pos x="1835" y="1644"/>
              </a:cxn>
              <a:cxn ang="0">
                <a:pos x="1860" y="1612"/>
              </a:cxn>
              <a:cxn ang="0">
                <a:pos x="1891" y="1549"/>
              </a:cxn>
              <a:cxn ang="0">
                <a:pos x="1942" y="1480"/>
              </a:cxn>
              <a:cxn ang="0">
                <a:pos x="1929" y="1329"/>
              </a:cxn>
              <a:cxn ang="0">
                <a:pos x="1904" y="1291"/>
              </a:cxn>
              <a:cxn ang="0">
                <a:pos x="1891" y="1253"/>
              </a:cxn>
              <a:cxn ang="0">
                <a:pos x="1841" y="1121"/>
              </a:cxn>
              <a:cxn ang="0">
                <a:pos x="1734" y="907"/>
              </a:cxn>
              <a:cxn ang="0">
                <a:pos x="1671" y="844"/>
              </a:cxn>
              <a:cxn ang="0">
                <a:pos x="1633" y="806"/>
              </a:cxn>
              <a:cxn ang="0">
                <a:pos x="1608" y="541"/>
              </a:cxn>
              <a:cxn ang="0">
                <a:pos x="1558" y="434"/>
              </a:cxn>
              <a:cxn ang="0">
                <a:pos x="1394" y="252"/>
              </a:cxn>
              <a:cxn ang="0">
                <a:pos x="1255" y="145"/>
              </a:cxn>
              <a:cxn ang="0">
                <a:pos x="1217" y="126"/>
              </a:cxn>
              <a:cxn ang="0">
                <a:pos x="1192" y="100"/>
              </a:cxn>
              <a:cxn ang="0">
                <a:pos x="1110" y="69"/>
              </a:cxn>
              <a:cxn ang="0">
                <a:pos x="1035" y="31"/>
              </a:cxn>
              <a:cxn ang="0">
                <a:pos x="947" y="0"/>
              </a:cxn>
            </a:cxnLst>
            <a:rect l="0" t="0" r="r" b="b"/>
            <a:pathLst>
              <a:path w="1949" h="2338">
                <a:moveTo>
                  <a:pt x="947" y="0"/>
                </a:moveTo>
                <a:cubicBezTo>
                  <a:pt x="908" y="12"/>
                  <a:pt x="884" y="40"/>
                  <a:pt x="846" y="50"/>
                </a:cubicBezTo>
                <a:cubicBezTo>
                  <a:pt x="810" y="102"/>
                  <a:pt x="860" y="38"/>
                  <a:pt x="808" y="75"/>
                </a:cubicBezTo>
                <a:cubicBezTo>
                  <a:pt x="799" y="81"/>
                  <a:pt x="797" y="93"/>
                  <a:pt x="789" y="100"/>
                </a:cubicBezTo>
                <a:cubicBezTo>
                  <a:pt x="785" y="102"/>
                  <a:pt x="754" y="111"/>
                  <a:pt x="751" y="113"/>
                </a:cubicBezTo>
                <a:cubicBezTo>
                  <a:pt x="700" y="134"/>
                  <a:pt x="645" y="173"/>
                  <a:pt x="625" y="226"/>
                </a:cubicBezTo>
                <a:cubicBezTo>
                  <a:pt x="624" y="235"/>
                  <a:pt x="623" y="305"/>
                  <a:pt x="606" y="321"/>
                </a:cubicBezTo>
                <a:cubicBezTo>
                  <a:pt x="592" y="333"/>
                  <a:pt x="571" y="334"/>
                  <a:pt x="556" y="346"/>
                </a:cubicBezTo>
                <a:cubicBezTo>
                  <a:pt x="529" y="365"/>
                  <a:pt x="510" y="392"/>
                  <a:pt x="487" y="415"/>
                </a:cubicBezTo>
                <a:cubicBezTo>
                  <a:pt x="468" y="433"/>
                  <a:pt x="449" y="453"/>
                  <a:pt x="430" y="472"/>
                </a:cubicBezTo>
                <a:cubicBezTo>
                  <a:pt x="421" y="480"/>
                  <a:pt x="405" y="497"/>
                  <a:pt x="405" y="497"/>
                </a:cubicBezTo>
                <a:cubicBezTo>
                  <a:pt x="394" y="531"/>
                  <a:pt x="403" y="508"/>
                  <a:pt x="373" y="554"/>
                </a:cubicBezTo>
                <a:cubicBezTo>
                  <a:pt x="364" y="566"/>
                  <a:pt x="348" y="592"/>
                  <a:pt x="348" y="592"/>
                </a:cubicBezTo>
                <a:cubicBezTo>
                  <a:pt x="338" y="649"/>
                  <a:pt x="327" y="727"/>
                  <a:pt x="310" y="774"/>
                </a:cubicBezTo>
                <a:cubicBezTo>
                  <a:pt x="299" y="802"/>
                  <a:pt x="273" y="822"/>
                  <a:pt x="260" y="850"/>
                </a:cubicBezTo>
                <a:cubicBezTo>
                  <a:pt x="243" y="884"/>
                  <a:pt x="235" y="921"/>
                  <a:pt x="222" y="957"/>
                </a:cubicBezTo>
                <a:cubicBezTo>
                  <a:pt x="199" y="1016"/>
                  <a:pt x="161" y="1066"/>
                  <a:pt x="121" y="1115"/>
                </a:cubicBezTo>
                <a:cubicBezTo>
                  <a:pt x="91" y="1201"/>
                  <a:pt x="43" y="1276"/>
                  <a:pt x="8" y="1360"/>
                </a:cubicBezTo>
                <a:cubicBezTo>
                  <a:pt x="6" y="1372"/>
                  <a:pt x="0" y="1385"/>
                  <a:pt x="2" y="1398"/>
                </a:cubicBezTo>
                <a:cubicBezTo>
                  <a:pt x="9" y="1472"/>
                  <a:pt x="135" y="1523"/>
                  <a:pt x="197" y="1537"/>
                </a:cubicBezTo>
                <a:cubicBezTo>
                  <a:pt x="209" y="1543"/>
                  <a:pt x="222" y="1550"/>
                  <a:pt x="235" y="1556"/>
                </a:cubicBezTo>
                <a:cubicBezTo>
                  <a:pt x="241" y="1558"/>
                  <a:pt x="249" y="1556"/>
                  <a:pt x="254" y="1562"/>
                </a:cubicBezTo>
                <a:cubicBezTo>
                  <a:pt x="265" y="1575"/>
                  <a:pt x="264" y="1596"/>
                  <a:pt x="273" y="1612"/>
                </a:cubicBezTo>
                <a:cubicBezTo>
                  <a:pt x="278" y="1637"/>
                  <a:pt x="308" y="1753"/>
                  <a:pt x="329" y="1776"/>
                </a:cubicBezTo>
                <a:cubicBezTo>
                  <a:pt x="346" y="1794"/>
                  <a:pt x="367" y="1810"/>
                  <a:pt x="386" y="1827"/>
                </a:cubicBezTo>
                <a:cubicBezTo>
                  <a:pt x="411" y="1876"/>
                  <a:pt x="453" y="1898"/>
                  <a:pt x="499" y="1927"/>
                </a:cubicBezTo>
                <a:cubicBezTo>
                  <a:pt x="523" y="1994"/>
                  <a:pt x="638" y="2072"/>
                  <a:pt x="701" y="2104"/>
                </a:cubicBezTo>
                <a:cubicBezTo>
                  <a:pt x="749" y="2164"/>
                  <a:pt x="745" y="2212"/>
                  <a:pt x="839" y="2249"/>
                </a:cubicBezTo>
                <a:cubicBezTo>
                  <a:pt x="928" y="2338"/>
                  <a:pt x="1112" y="2264"/>
                  <a:pt x="1236" y="2255"/>
                </a:cubicBezTo>
                <a:cubicBezTo>
                  <a:pt x="1251" y="2239"/>
                  <a:pt x="1270" y="2218"/>
                  <a:pt x="1287" y="2205"/>
                </a:cubicBezTo>
                <a:cubicBezTo>
                  <a:pt x="1294" y="2199"/>
                  <a:pt x="1304" y="2198"/>
                  <a:pt x="1312" y="2192"/>
                </a:cubicBezTo>
                <a:cubicBezTo>
                  <a:pt x="1338" y="2169"/>
                  <a:pt x="1367" y="2121"/>
                  <a:pt x="1406" y="2110"/>
                </a:cubicBezTo>
                <a:cubicBezTo>
                  <a:pt x="1434" y="2101"/>
                  <a:pt x="1465" y="2101"/>
                  <a:pt x="1495" y="2097"/>
                </a:cubicBezTo>
                <a:cubicBezTo>
                  <a:pt x="1530" y="2085"/>
                  <a:pt x="1557" y="2072"/>
                  <a:pt x="1595" y="2066"/>
                </a:cubicBezTo>
                <a:cubicBezTo>
                  <a:pt x="1603" y="2061"/>
                  <a:pt x="1612" y="2058"/>
                  <a:pt x="1621" y="2053"/>
                </a:cubicBezTo>
                <a:cubicBezTo>
                  <a:pt x="1633" y="2045"/>
                  <a:pt x="1658" y="2028"/>
                  <a:pt x="1658" y="2028"/>
                </a:cubicBezTo>
                <a:cubicBezTo>
                  <a:pt x="1686" y="1981"/>
                  <a:pt x="1692" y="1928"/>
                  <a:pt x="1721" y="1883"/>
                </a:cubicBezTo>
                <a:cubicBezTo>
                  <a:pt x="1727" y="1848"/>
                  <a:pt x="1733" y="1829"/>
                  <a:pt x="1753" y="1801"/>
                </a:cubicBezTo>
                <a:cubicBezTo>
                  <a:pt x="1760" y="1771"/>
                  <a:pt x="1765" y="1755"/>
                  <a:pt x="1791" y="1738"/>
                </a:cubicBezTo>
                <a:cubicBezTo>
                  <a:pt x="1801" y="1721"/>
                  <a:pt x="1817" y="1707"/>
                  <a:pt x="1822" y="1688"/>
                </a:cubicBezTo>
                <a:cubicBezTo>
                  <a:pt x="1824" y="1679"/>
                  <a:pt x="1829" y="1652"/>
                  <a:pt x="1835" y="1644"/>
                </a:cubicBezTo>
                <a:cubicBezTo>
                  <a:pt x="1842" y="1632"/>
                  <a:pt x="1853" y="1623"/>
                  <a:pt x="1860" y="1612"/>
                </a:cubicBezTo>
                <a:cubicBezTo>
                  <a:pt x="1871" y="1591"/>
                  <a:pt x="1874" y="1565"/>
                  <a:pt x="1891" y="1549"/>
                </a:cubicBezTo>
                <a:cubicBezTo>
                  <a:pt x="1915" y="1525"/>
                  <a:pt x="1926" y="1509"/>
                  <a:pt x="1942" y="1480"/>
                </a:cubicBezTo>
                <a:cubicBezTo>
                  <a:pt x="1949" y="1433"/>
                  <a:pt x="1945" y="1373"/>
                  <a:pt x="1929" y="1329"/>
                </a:cubicBezTo>
                <a:cubicBezTo>
                  <a:pt x="1923" y="1314"/>
                  <a:pt x="1910" y="1304"/>
                  <a:pt x="1904" y="1291"/>
                </a:cubicBezTo>
                <a:cubicBezTo>
                  <a:pt x="1898" y="1279"/>
                  <a:pt x="1894" y="1265"/>
                  <a:pt x="1891" y="1253"/>
                </a:cubicBezTo>
                <a:cubicBezTo>
                  <a:pt x="1878" y="1208"/>
                  <a:pt x="1867" y="1159"/>
                  <a:pt x="1841" y="1121"/>
                </a:cubicBezTo>
                <a:cubicBezTo>
                  <a:pt x="1827" y="1035"/>
                  <a:pt x="1789" y="970"/>
                  <a:pt x="1734" y="907"/>
                </a:cubicBezTo>
                <a:cubicBezTo>
                  <a:pt x="1714" y="884"/>
                  <a:pt x="1692" y="865"/>
                  <a:pt x="1671" y="844"/>
                </a:cubicBezTo>
                <a:cubicBezTo>
                  <a:pt x="1658" y="831"/>
                  <a:pt x="1633" y="806"/>
                  <a:pt x="1633" y="806"/>
                </a:cubicBezTo>
                <a:cubicBezTo>
                  <a:pt x="1606" y="720"/>
                  <a:pt x="1621" y="628"/>
                  <a:pt x="1608" y="541"/>
                </a:cubicBezTo>
                <a:cubicBezTo>
                  <a:pt x="1601" y="498"/>
                  <a:pt x="1577" y="470"/>
                  <a:pt x="1558" y="434"/>
                </a:cubicBezTo>
                <a:cubicBezTo>
                  <a:pt x="1519" y="362"/>
                  <a:pt x="1464" y="296"/>
                  <a:pt x="1394" y="252"/>
                </a:cubicBezTo>
                <a:cubicBezTo>
                  <a:pt x="1354" y="199"/>
                  <a:pt x="1318" y="164"/>
                  <a:pt x="1255" y="145"/>
                </a:cubicBezTo>
                <a:cubicBezTo>
                  <a:pt x="1243" y="137"/>
                  <a:pt x="1228" y="134"/>
                  <a:pt x="1217" y="126"/>
                </a:cubicBezTo>
                <a:cubicBezTo>
                  <a:pt x="1207" y="118"/>
                  <a:pt x="1201" y="107"/>
                  <a:pt x="1192" y="100"/>
                </a:cubicBezTo>
                <a:cubicBezTo>
                  <a:pt x="1170" y="84"/>
                  <a:pt x="1135" y="77"/>
                  <a:pt x="1110" y="69"/>
                </a:cubicBezTo>
                <a:cubicBezTo>
                  <a:pt x="1081" y="40"/>
                  <a:pt x="1074" y="38"/>
                  <a:pt x="1035" y="31"/>
                </a:cubicBezTo>
                <a:cubicBezTo>
                  <a:pt x="996" y="5"/>
                  <a:pt x="992" y="0"/>
                  <a:pt x="947" y="0"/>
                </a:cubicBezTo>
                <a:close/>
              </a:path>
            </a:pathLst>
          </a:custGeom>
          <a:solidFill>
            <a:schemeClr val="tx1">
              <a:alpha val="61000"/>
            </a:schemeClr>
          </a:solidFill>
          <a:ln w="9525">
            <a:solidFill>
              <a:schemeClr val="tx1"/>
            </a:solidFill>
            <a:round/>
            <a:headEnd/>
            <a:tailEnd/>
          </a:ln>
          <a:effectLst/>
        </p:spPr>
        <p:txBody>
          <a:bodyPr wrap="none" anchor="ctr"/>
          <a:lstStyle/>
          <a:p>
            <a:endParaRPr lang="en-US" dirty="0"/>
          </a:p>
        </p:txBody>
      </p:sp>
      <p:sp>
        <p:nvSpPr>
          <p:cNvPr id="49157" name="Line 5"/>
          <p:cNvSpPr>
            <a:spLocks noChangeShapeType="1"/>
          </p:cNvSpPr>
          <p:nvPr/>
        </p:nvSpPr>
        <p:spPr bwMode="auto">
          <a:xfrm flipV="1">
            <a:off x="3581400" y="5486400"/>
            <a:ext cx="2057400" cy="152400"/>
          </a:xfrm>
          <a:prstGeom prst="line">
            <a:avLst/>
          </a:prstGeom>
          <a:noFill/>
          <a:ln w="57150">
            <a:solidFill>
              <a:srgbClr val="000000"/>
            </a:solidFill>
            <a:round/>
            <a:headEnd/>
            <a:tailEnd type="triangle" w="lg" len="med"/>
          </a:ln>
          <a:effectLst/>
        </p:spPr>
        <p:txBody>
          <a:bodyPr/>
          <a:lstStyle/>
          <a:p>
            <a:endParaRPr lang="en-US" dirty="0"/>
          </a:p>
        </p:txBody>
      </p:sp>
      <p:sp>
        <p:nvSpPr>
          <p:cNvPr id="49158" name="Line 6"/>
          <p:cNvSpPr>
            <a:spLocks noChangeShapeType="1"/>
          </p:cNvSpPr>
          <p:nvPr/>
        </p:nvSpPr>
        <p:spPr bwMode="auto">
          <a:xfrm>
            <a:off x="3048000" y="1066800"/>
            <a:ext cx="1905000" cy="381000"/>
          </a:xfrm>
          <a:prstGeom prst="line">
            <a:avLst/>
          </a:prstGeom>
          <a:noFill/>
          <a:ln w="57150">
            <a:solidFill>
              <a:srgbClr val="000000"/>
            </a:solidFill>
            <a:round/>
            <a:headEnd/>
            <a:tailEnd type="triangle" w="lg" len="med"/>
          </a:ln>
          <a:effectLst/>
        </p:spPr>
        <p:txBody>
          <a:bodyPr/>
          <a:lstStyle/>
          <a:p>
            <a:endParaRPr lang="en-US" dirty="0"/>
          </a:p>
        </p:txBody>
      </p:sp>
      <p:sp>
        <p:nvSpPr>
          <p:cNvPr id="49160" name="Line 8"/>
          <p:cNvSpPr>
            <a:spLocks noChangeShapeType="1"/>
          </p:cNvSpPr>
          <p:nvPr/>
        </p:nvSpPr>
        <p:spPr bwMode="auto">
          <a:xfrm flipV="1">
            <a:off x="3124200" y="2362200"/>
            <a:ext cx="1295400" cy="1066800"/>
          </a:xfrm>
          <a:prstGeom prst="line">
            <a:avLst/>
          </a:prstGeom>
          <a:noFill/>
          <a:ln w="57150">
            <a:solidFill>
              <a:srgbClr val="000000"/>
            </a:solidFill>
            <a:round/>
            <a:headEnd/>
            <a:tailEnd type="triangle" w="lg" len="med"/>
          </a:ln>
          <a:effectLst/>
        </p:spPr>
        <p:txBody>
          <a:bodyPr/>
          <a:lstStyle/>
          <a:p>
            <a:endParaRPr lang="en-US" dirty="0"/>
          </a:p>
        </p:txBody>
      </p:sp>
      <p:sp>
        <p:nvSpPr>
          <p:cNvPr id="49162" name="Text Box 10"/>
          <p:cNvSpPr txBox="1">
            <a:spLocks noChangeArrowheads="1"/>
          </p:cNvSpPr>
          <p:nvPr/>
        </p:nvSpPr>
        <p:spPr bwMode="auto">
          <a:xfrm>
            <a:off x="0" y="3276600"/>
            <a:ext cx="3733800" cy="1219200"/>
          </a:xfrm>
          <a:prstGeom prst="rect">
            <a:avLst/>
          </a:prstGeom>
          <a:noFill/>
          <a:ln w="9525">
            <a:noFill/>
            <a:miter lim="800000"/>
            <a:headEnd/>
            <a:tailEnd/>
          </a:ln>
          <a:effectLst/>
        </p:spPr>
        <p:txBody>
          <a:bodyPr wrap="square">
            <a:spAutoFit/>
          </a:bodyPr>
          <a:lstStyle/>
          <a:p>
            <a:r>
              <a:rPr lang="en-US" sz="2400" b="1" dirty="0" smtClean="0">
                <a:solidFill>
                  <a:srgbClr val="000000"/>
                </a:solidFill>
              </a:rPr>
              <a:t>Biological and Chemical </a:t>
            </a:r>
          </a:p>
          <a:p>
            <a:r>
              <a:rPr lang="en-US" sz="2400" b="1" dirty="0" smtClean="0">
                <a:solidFill>
                  <a:srgbClr val="000000"/>
                </a:solidFill>
              </a:rPr>
              <a:t>sampling of the iceberg face</a:t>
            </a:r>
            <a:endParaRPr lang="en-US" sz="2400" b="1" dirty="0">
              <a:solidFill>
                <a:srgbClr val="000000"/>
              </a:solidFill>
            </a:endParaRPr>
          </a:p>
        </p:txBody>
      </p:sp>
      <p:sp>
        <p:nvSpPr>
          <p:cNvPr id="13" name="Title 12"/>
          <p:cNvSpPr>
            <a:spLocks noGrp="1"/>
          </p:cNvSpPr>
          <p:nvPr>
            <p:ph type="title"/>
          </p:nvPr>
        </p:nvSpPr>
        <p:spPr>
          <a:xfrm>
            <a:off x="0" y="76200"/>
            <a:ext cx="9144000" cy="1143000"/>
          </a:xfrm>
        </p:spPr>
        <p:txBody>
          <a:bodyPr/>
          <a:lstStyle/>
          <a:p>
            <a:r>
              <a:rPr lang="en-US" sz="4400" dirty="0" smtClean="0"/>
              <a:t>Sampling: Iceberg Sphere of Influence</a:t>
            </a:r>
            <a:endParaRPr lang="en-US" sz="4400" dirty="0"/>
          </a:p>
        </p:txBody>
      </p:sp>
      <p:sp>
        <p:nvSpPr>
          <p:cNvPr id="15" name="TextBox 14"/>
          <p:cNvSpPr txBox="1"/>
          <p:nvPr/>
        </p:nvSpPr>
        <p:spPr>
          <a:xfrm>
            <a:off x="990600" y="5257800"/>
            <a:ext cx="3400290" cy="1200329"/>
          </a:xfrm>
          <a:prstGeom prst="rect">
            <a:avLst/>
          </a:prstGeom>
          <a:noFill/>
        </p:spPr>
        <p:txBody>
          <a:bodyPr wrap="none" rtlCol="0">
            <a:spAutoFit/>
          </a:bodyPr>
          <a:lstStyle/>
          <a:p>
            <a:r>
              <a:rPr lang="en-US" sz="2400" b="1" dirty="0" smtClean="0">
                <a:solidFill>
                  <a:srgbClr val="000000"/>
                </a:solidFill>
              </a:rPr>
              <a:t>Sample </a:t>
            </a:r>
            <a:r>
              <a:rPr lang="en-US" sz="2400" b="1" dirty="0">
                <a:solidFill>
                  <a:srgbClr val="000000"/>
                </a:solidFill>
              </a:rPr>
              <a:t>o</a:t>
            </a:r>
            <a:r>
              <a:rPr lang="en-US" sz="2400" b="1" dirty="0" smtClean="0">
                <a:solidFill>
                  <a:srgbClr val="000000"/>
                </a:solidFill>
              </a:rPr>
              <a:t>rganic </a:t>
            </a:r>
          </a:p>
          <a:p>
            <a:r>
              <a:rPr lang="en-US" sz="2400" b="1" dirty="0">
                <a:solidFill>
                  <a:srgbClr val="000000"/>
                </a:solidFill>
              </a:rPr>
              <a:t>m</a:t>
            </a:r>
            <a:r>
              <a:rPr lang="en-US" sz="2400" b="1" dirty="0" smtClean="0">
                <a:solidFill>
                  <a:srgbClr val="000000"/>
                </a:solidFill>
              </a:rPr>
              <a:t>aterial from beneath</a:t>
            </a:r>
          </a:p>
          <a:p>
            <a:r>
              <a:rPr lang="en-US" sz="2400" b="1" dirty="0">
                <a:solidFill>
                  <a:srgbClr val="000000"/>
                </a:solidFill>
              </a:rPr>
              <a:t>i</a:t>
            </a:r>
            <a:r>
              <a:rPr lang="en-US" sz="2400" b="1" dirty="0" smtClean="0">
                <a:solidFill>
                  <a:srgbClr val="000000"/>
                </a:solidFill>
              </a:rPr>
              <a:t>ceberg</a:t>
            </a:r>
            <a:endParaRPr lang="en-US" sz="2400" b="1" dirty="0">
              <a:solidFill>
                <a:srgbClr val="00000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n-US" sz="5400" dirty="0"/>
              <a:t>The Challenge:</a:t>
            </a:r>
          </a:p>
        </p:txBody>
      </p:sp>
      <p:sp>
        <p:nvSpPr>
          <p:cNvPr id="152580" name="Rectangle 4"/>
          <p:cNvSpPr>
            <a:spLocks noGrp="1" noChangeArrowheads="1"/>
          </p:cNvSpPr>
          <p:nvPr>
            <p:ph type="body" idx="1"/>
          </p:nvPr>
        </p:nvSpPr>
        <p:spPr>
          <a:xfrm>
            <a:off x="685800" y="1524000"/>
            <a:ext cx="7772400" cy="4114800"/>
          </a:xfrm>
        </p:spPr>
        <p:txBody>
          <a:bodyPr/>
          <a:lstStyle/>
          <a:p>
            <a:r>
              <a:rPr lang="en-US" sz="3600" dirty="0" smtClean="0"/>
              <a:t>Collect material sinking beneath a drifting iceberg</a:t>
            </a:r>
            <a:endParaRPr lang="en-US" sz="3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2395</TotalTime>
  <Words>1560</Words>
  <Application>Microsoft Office PowerPoint</Application>
  <PresentationFormat>On-screen Show (4:3)</PresentationFormat>
  <Paragraphs>273</Paragraphs>
  <Slides>61</Slides>
  <Notes>26</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Times</vt:lpstr>
      <vt:lpstr>ＭＳ Ｐゴシック</vt:lpstr>
      <vt:lpstr>Times New Roman</vt:lpstr>
      <vt:lpstr>Calibri</vt:lpstr>
      <vt:lpstr>Comic Sans MS</vt:lpstr>
      <vt:lpstr>Blank Presentation</vt:lpstr>
      <vt:lpstr>Technology for Studying the Polar Regions</vt:lpstr>
      <vt:lpstr>Study the Polar Regions</vt:lpstr>
      <vt:lpstr>Technology</vt:lpstr>
      <vt:lpstr>The Antarctic: Drifting Icebergs</vt:lpstr>
      <vt:lpstr>The Question</vt:lpstr>
      <vt:lpstr>The Collaborators</vt:lpstr>
      <vt:lpstr>Where: Weddell Sea When: 2005, 2008, 2009</vt:lpstr>
      <vt:lpstr>Sampling: Iceberg Sphere of Influence</vt:lpstr>
      <vt:lpstr>The Challenge:</vt:lpstr>
      <vt:lpstr>The Challenge:</vt:lpstr>
      <vt:lpstr>The Challenge:</vt:lpstr>
      <vt:lpstr>The Challenge:</vt:lpstr>
      <vt:lpstr>The Technology</vt:lpstr>
      <vt:lpstr>Slide 14</vt:lpstr>
      <vt:lpstr>Deployment</vt:lpstr>
      <vt:lpstr>Slide 16</vt:lpstr>
      <vt:lpstr>Slide 17</vt:lpstr>
      <vt:lpstr>Slide 18</vt:lpstr>
      <vt:lpstr>Slide 19</vt:lpstr>
      <vt:lpstr>Slide 20</vt:lpstr>
      <vt:lpstr>Slide 21</vt:lpstr>
      <vt:lpstr>Slide 22</vt:lpstr>
      <vt:lpstr>Slide 23</vt:lpstr>
      <vt:lpstr>Slide 24</vt:lpstr>
      <vt:lpstr>Slide 25</vt:lpstr>
      <vt:lpstr>Slide 26</vt:lpstr>
      <vt:lpstr> Monterey Bay Testing</vt:lpstr>
      <vt:lpstr>Slide 28</vt:lpstr>
      <vt:lpstr>Slide 29</vt:lpstr>
      <vt:lpstr>Four Deployments 2009</vt:lpstr>
      <vt:lpstr>Four Deployments 2009</vt:lpstr>
      <vt:lpstr>Results</vt:lpstr>
      <vt:lpstr>Results!</vt:lpstr>
      <vt:lpstr>Future of the LST…</vt:lpstr>
      <vt:lpstr>The Question:</vt:lpstr>
      <vt:lpstr>Water Sampling</vt:lpstr>
      <vt:lpstr>Ship based sampling??</vt:lpstr>
      <vt:lpstr>Phantom Missions</vt:lpstr>
      <vt:lpstr>ROV for Iceberg Sampling</vt:lpstr>
      <vt:lpstr>Video</vt:lpstr>
      <vt:lpstr>Results!</vt:lpstr>
      <vt:lpstr>Next Up for Phantom: The Arctic</vt:lpstr>
      <vt:lpstr>Background</vt:lpstr>
      <vt:lpstr>The Question:</vt:lpstr>
      <vt:lpstr>Collaborators</vt:lpstr>
      <vt:lpstr>The Technical Challenge:</vt:lpstr>
      <vt:lpstr>The Technology</vt:lpstr>
      <vt:lpstr>The Technology</vt:lpstr>
      <vt:lpstr>Gas Sampling</vt:lpstr>
      <vt:lpstr>Bubble Catching</vt:lpstr>
      <vt:lpstr>Results</vt:lpstr>
      <vt:lpstr>Results</vt:lpstr>
      <vt:lpstr>Next Steps</vt:lpstr>
      <vt:lpstr>Acknowledgements</vt:lpstr>
      <vt:lpstr>Questions???</vt:lpstr>
      <vt:lpstr>Slide 56</vt:lpstr>
      <vt:lpstr>Acoustic Detection of Icebergs</vt:lpstr>
      <vt:lpstr>Slide 58</vt:lpstr>
      <vt:lpstr>Slide 59</vt:lpstr>
      <vt:lpstr>Slide 60</vt:lpstr>
      <vt:lpstr>In-situ Vehicle Trimming</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for Studying the Polar Regions</dc:title>
  <dc:creator>alana</dc:creator>
  <cp:lastModifiedBy>alana</cp:lastModifiedBy>
  <cp:revision>221</cp:revision>
  <dcterms:created xsi:type="dcterms:W3CDTF">2011-06-02T20:11:12Z</dcterms:created>
  <dcterms:modified xsi:type="dcterms:W3CDTF">2011-06-15T00:28:57Z</dcterms:modified>
</cp:coreProperties>
</file>