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tiff" ContentType="image/tif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61" r:id="rId4"/>
    <p:sldId id="268" r:id="rId5"/>
    <p:sldId id="269" r:id="rId6"/>
    <p:sldId id="262" r:id="rId7"/>
    <p:sldId id="263" r:id="rId8"/>
    <p:sldId id="264" r:id="rId9"/>
    <p:sldId id="265" r:id="rId10"/>
    <p:sldId id="266" r:id="rId11"/>
    <p:sldId id="267" r:id="rId12"/>
    <p:sldId id="258" r:id="rId13"/>
    <p:sldId id="270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80" d="100"/>
          <a:sy n="180" d="100"/>
        </p:scale>
        <p:origin x="-156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F90887-C83A-4F8E-9850-E4D9040E9619}" type="datetimeFigureOut">
              <a:rPr lang="en-US" smtClean="0"/>
              <a:pPr/>
              <a:t>3/1/2010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D88E66-6EBA-4D94-B278-D56AF332A90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D88E66-6EBA-4D94-B278-D56AF332A90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D88E66-6EBA-4D94-B278-D56AF332A904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D88E66-6EBA-4D94-B278-D56AF332A904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E3DDC9-A896-4B3F-B9C1-14F8B9287D8A}" type="slidenum">
              <a:rPr lang="en-US"/>
              <a:pPr/>
              <a:t>12</a:t>
            </a:fld>
            <a:endParaRPr lang="en-US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28062-3A7A-48AF-A8D8-12FA71974AF1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7413"/>
          </a:xfrm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A752C4-D80D-44D4-8693-46501B5BD3C0}" type="slidenum">
              <a:rPr lang="en-US"/>
              <a:pPr/>
              <a:t>2</a:t>
            </a:fld>
            <a:endParaRPr lang="en-US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2FE9FA-EFC8-4772-8C69-D7D1A5EDEA4F}" type="slidenum">
              <a:rPr lang="en-US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D88E66-6EBA-4D94-B278-D56AF332A90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91B74-72C7-4B01-94C5-F87BEC653B25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921ED8-1D56-4606-95FC-F4595313F21E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436252-73CA-4607-833B-155E2587146D}" type="slidenum">
              <a:rPr lang="en-US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921ED8-1D56-4606-95FC-F4595313F21E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921ED8-1D56-4606-95FC-F4595313F21E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ADFEB-EEEE-40E6-AF23-DC95CC907991}" type="datetimeFigureOut">
              <a:rPr lang="en-US" smtClean="0"/>
              <a:pPr/>
              <a:t>3/1/2010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Imaging AUV Project # 901012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AE7F1-2BDD-447F-B9D3-09234B6E5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ADFEB-EEEE-40E6-AF23-DC95CC907991}" type="datetimeFigureOut">
              <a:rPr lang="en-US" smtClean="0"/>
              <a:pPr/>
              <a:t>3/1/2010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AE7F1-2BDD-447F-B9D3-09234B6E5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ADFEB-EEEE-40E6-AF23-DC95CC907991}" type="datetimeFigureOut">
              <a:rPr lang="en-US" smtClean="0"/>
              <a:pPr/>
              <a:t>3/1/2010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AE7F1-2BDD-447F-B9D3-09234B6E5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07BCE-0CA6-45E0-A75C-BEAF9A2E39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ADFEB-EEEE-40E6-AF23-DC95CC907991}" type="datetimeFigureOut">
              <a:rPr lang="en-US" smtClean="0"/>
              <a:pPr/>
              <a:t>3/1/2010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AE7F1-2BDD-447F-B9D3-09234B6E5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ADFEB-EEEE-40E6-AF23-DC95CC907991}" type="datetimeFigureOut">
              <a:rPr lang="en-US" smtClean="0"/>
              <a:pPr/>
              <a:t>3/1/2010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AE7F1-2BDD-447F-B9D3-09234B6E5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ADFEB-EEEE-40E6-AF23-DC95CC907991}" type="datetimeFigureOut">
              <a:rPr lang="en-US" smtClean="0"/>
              <a:pPr/>
              <a:t>3/1/2010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AE7F1-2BDD-447F-B9D3-09234B6E5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ADFEB-EEEE-40E6-AF23-DC95CC907991}" type="datetimeFigureOut">
              <a:rPr lang="en-US" smtClean="0"/>
              <a:pPr/>
              <a:t>3/1/2010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AE7F1-2BDD-447F-B9D3-09234B6E5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ADFEB-EEEE-40E6-AF23-DC95CC907991}" type="datetimeFigureOut">
              <a:rPr lang="en-US" smtClean="0"/>
              <a:pPr/>
              <a:t>3/1/2010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AE7F1-2BDD-447F-B9D3-09234B6E5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ADFEB-EEEE-40E6-AF23-DC95CC907991}" type="datetimeFigureOut">
              <a:rPr lang="en-US" smtClean="0"/>
              <a:pPr/>
              <a:t>3/1/2010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AE7F1-2BDD-447F-B9D3-09234B6E5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ADFEB-EEEE-40E6-AF23-DC95CC907991}" type="datetimeFigureOut">
              <a:rPr lang="en-US" smtClean="0"/>
              <a:pPr/>
              <a:t>3/1/2010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AE7F1-2BDD-447F-B9D3-09234B6E5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ADFEB-EEEE-40E6-AF23-DC95CC907991}" type="datetimeFigureOut">
              <a:rPr lang="en-US" smtClean="0"/>
              <a:pPr/>
              <a:t>3/1/2010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AE7F1-2BDD-447F-B9D3-09234B6E5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5ADFEB-EEEE-40E6-AF23-DC95CC907991}" type="datetimeFigureOut">
              <a:rPr lang="en-US" smtClean="0"/>
              <a:pPr/>
              <a:t>3/1/2010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AE7F1-2BDD-447F-B9D3-09234B6E5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tiff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Imaging AUV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2010 Kick Off</a:t>
            </a:r>
          </a:p>
          <a:p>
            <a:r>
              <a:rPr lang="en-US" dirty="0" smtClean="0"/>
              <a:t>12 January 2010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"/>
            <a:ext cx="8229600" cy="4525963"/>
          </a:xfrm>
        </p:spPr>
        <p:txBody>
          <a:bodyPr>
            <a:noAutofit/>
          </a:bodyPr>
          <a:lstStyle/>
          <a:p>
            <a:pPr lvl="0"/>
            <a:r>
              <a:rPr lang="en-US" sz="2400" dirty="0"/>
              <a:t>Tasks</a:t>
            </a:r>
          </a:p>
          <a:p>
            <a:pPr lvl="1"/>
            <a:r>
              <a:rPr lang="en-US" sz="2000" dirty="0"/>
              <a:t>Rob: </a:t>
            </a:r>
          </a:p>
          <a:p>
            <a:pPr lvl="2"/>
            <a:r>
              <a:rPr lang="en-US" sz="1800" dirty="0"/>
              <a:t>Continue to work on AUV navigation</a:t>
            </a:r>
          </a:p>
          <a:p>
            <a:pPr lvl="1"/>
            <a:r>
              <a:rPr lang="en-US" sz="2000" dirty="0"/>
              <a:t>Alana: </a:t>
            </a:r>
          </a:p>
          <a:p>
            <a:pPr lvl="2"/>
            <a:r>
              <a:rPr lang="en-US" sz="1800" dirty="0"/>
              <a:t>Investigate separate USB cable for uploads.  Use a loop-back</a:t>
            </a:r>
          </a:p>
          <a:p>
            <a:pPr lvl="1"/>
            <a:r>
              <a:rPr lang="en-US" sz="2000" dirty="0"/>
              <a:t>Jon:</a:t>
            </a:r>
          </a:p>
          <a:p>
            <a:pPr lvl="2"/>
            <a:r>
              <a:rPr lang="en-US" sz="1800" dirty="0"/>
              <a:t>New camera housing installation</a:t>
            </a:r>
          </a:p>
          <a:p>
            <a:pPr lvl="1"/>
            <a:r>
              <a:rPr lang="en-US" sz="2000" dirty="0"/>
              <a:t>Dave:</a:t>
            </a:r>
          </a:p>
          <a:p>
            <a:pPr lvl="1"/>
            <a:r>
              <a:rPr lang="en-US" sz="2000" dirty="0"/>
              <a:t>Danelle:</a:t>
            </a:r>
          </a:p>
          <a:p>
            <a:pPr lvl="2"/>
            <a:r>
              <a:rPr lang="en-US" sz="1800" dirty="0"/>
              <a:t>Data processing – </a:t>
            </a:r>
          </a:p>
          <a:p>
            <a:pPr lvl="3"/>
            <a:r>
              <a:rPr lang="en-US" sz="1200" dirty="0"/>
              <a:t>get a start by hand building one image file metadata</a:t>
            </a:r>
          </a:p>
          <a:p>
            <a:pPr lvl="3"/>
            <a:r>
              <a:rPr lang="en-US" sz="1200" dirty="0"/>
              <a:t>Talk to Mike about existing </a:t>
            </a:r>
            <a:r>
              <a:rPr lang="en-US" sz="1200" dirty="0" err="1"/>
              <a:t>Matlab</a:t>
            </a:r>
            <a:r>
              <a:rPr lang="en-US" sz="1200" dirty="0"/>
              <a:t> script to add image data </a:t>
            </a:r>
            <a:r>
              <a:rPr lang="en-US" sz="1200" dirty="0" err="1"/>
              <a:t>csv</a:t>
            </a:r>
            <a:r>
              <a:rPr lang="en-US" sz="1200" dirty="0"/>
              <a:t> file</a:t>
            </a:r>
          </a:p>
          <a:p>
            <a:pPr lvl="3"/>
            <a:r>
              <a:rPr lang="en-US" sz="1200" dirty="0"/>
              <a:t>another process to move image files along with other </a:t>
            </a:r>
            <a:r>
              <a:rPr lang="en-US" sz="1200" dirty="0" err="1"/>
              <a:t>auv</a:t>
            </a:r>
            <a:r>
              <a:rPr lang="en-US" sz="1200" dirty="0"/>
              <a:t> data that is packed into a tar ball</a:t>
            </a:r>
          </a:p>
          <a:p>
            <a:pPr lvl="3"/>
            <a:r>
              <a:rPr lang="en-US" sz="1200" dirty="0"/>
              <a:t>develop a new packer that will load the image data into VARS with links to images in their original location</a:t>
            </a:r>
          </a:p>
          <a:p>
            <a:pPr lvl="2"/>
            <a:r>
              <a:rPr lang="en-US" sz="1800" dirty="0" smtClean="0"/>
              <a:t>AVED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Other Issues</a:t>
            </a:r>
          </a:p>
          <a:p>
            <a:pPr lvl="1"/>
            <a:r>
              <a:rPr lang="en-US" sz="1600" dirty="0" smtClean="0"/>
              <a:t>Resources</a:t>
            </a:r>
          </a:p>
          <a:p>
            <a:pPr lvl="3"/>
            <a:r>
              <a:rPr lang="en-US" sz="1400" dirty="0" smtClean="0"/>
              <a:t>2010 Ship days:</a:t>
            </a:r>
          </a:p>
          <a:p>
            <a:pPr lvl="4"/>
            <a:r>
              <a:rPr lang="en-US" sz="1200" dirty="0" smtClean="0"/>
              <a:t>Rock: Jan 27, Feb 10, April 28</a:t>
            </a:r>
            <a:r>
              <a:rPr lang="en-US" sz="1200" baseline="30000" dirty="0" smtClean="0"/>
              <a:t>th</a:t>
            </a:r>
            <a:endParaRPr lang="en-US" sz="1200" dirty="0" smtClean="0"/>
          </a:p>
          <a:p>
            <a:pPr lvl="4"/>
            <a:r>
              <a:rPr lang="en-US" sz="1200" dirty="0" smtClean="0"/>
              <a:t>Paull: Feb 17-21, March 23-27, Nov 10,11 ??</a:t>
            </a:r>
          </a:p>
          <a:p>
            <a:pPr lvl="4"/>
            <a:r>
              <a:rPr lang="en-US" sz="1200" dirty="0" smtClean="0"/>
              <a:t>Smith: May 7-13 at Station M</a:t>
            </a:r>
          </a:p>
          <a:p>
            <a:pPr lvl="4"/>
            <a:r>
              <a:rPr lang="en-US" sz="1200" dirty="0" smtClean="0"/>
              <a:t>Barry: July 14, 15 at Smooth Ridge</a:t>
            </a:r>
          </a:p>
          <a:p>
            <a:pPr lvl="4"/>
            <a:r>
              <a:rPr lang="en-US" sz="1200" dirty="0" smtClean="0"/>
              <a:t>Engineering: July 20, 21, Nov 30</a:t>
            </a:r>
            <a:r>
              <a:rPr lang="en-US" sz="1200" baseline="30000" dirty="0" smtClean="0"/>
              <a:t>th</a:t>
            </a:r>
            <a:r>
              <a:rPr lang="en-US" sz="1200" dirty="0" smtClean="0"/>
              <a:t>, Dec 21</a:t>
            </a:r>
          </a:p>
          <a:p>
            <a:pPr lvl="3"/>
            <a:r>
              <a:rPr lang="en-US" sz="1200" dirty="0" smtClean="0"/>
              <a:t>Engineering</a:t>
            </a:r>
          </a:p>
          <a:p>
            <a:pPr lvl="4"/>
            <a:r>
              <a:rPr lang="en-US" sz="1200" dirty="0" smtClean="0"/>
              <a:t>Brett: 441 h</a:t>
            </a:r>
          </a:p>
          <a:p>
            <a:pPr lvl="4"/>
            <a:r>
              <a:rPr lang="en-US" sz="1200" dirty="0" smtClean="0"/>
              <a:t>Rob: 540 h</a:t>
            </a:r>
          </a:p>
          <a:p>
            <a:pPr lvl="4"/>
            <a:r>
              <a:rPr lang="en-US" sz="1200" dirty="0" smtClean="0"/>
              <a:t>Alana: 360 h</a:t>
            </a:r>
          </a:p>
          <a:p>
            <a:pPr lvl="4"/>
            <a:r>
              <a:rPr lang="en-US" sz="1200" dirty="0" smtClean="0"/>
              <a:t>Jon: 100h</a:t>
            </a:r>
          </a:p>
          <a:p>
            <a:pPr lvl="4"/>
            <a:r>
              <a:rPr lang="en-US" sz="1200" dirty="0" smtClean="0"/>
              <a:t>Farley: 305 h</a:t>
            </a:r>
          </a:p>
          <a:p>
            <a:pPr lvl="4"/>
            <a:r>
              <a:rPr lang="en-US" sz="1200" dirty="0" smtClean="0"/>
              <a:t>Danelle: 549 h</a:t>
            </a:r>
          </a:p>
          <a:p>
            <a:pPr lvl="4"/>
            <a:r>
              <a:rPr lang="en-US" sz="1200" dirty="0" smtClean="0"/>
              <a:t>Mike: 90 h</a:t>
            </a:r>
          </a:p>
          <a:p>
            <a:pPr lvl="4"/>
            <a:endParaRPr lang="en-US" sz="1200" dirty="0" smtClean="0"/>
          </a:p>
          <a:p>
            <a:pPr lvl="3"/>
            <a:endParaRPr lang="en-US" sz="12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000" dirty="0" smtClean="0"/>
              <a:t>AVED</a:t>
            </a:r>
            <a:br>
              <a:rPr lang="en-US" sz="4000" dirty="0" smtClean="0"/>
            </a:br>
            <a:r>
              <a:rPr lang="en-US" sz="4000" dirty="0" smtClean="0"/>
              <a:t>Automated Visual Event Detection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>
              <a:solidFill>
                <a:schemeClr val="bg1"/>
              </a:solidFill>
            </a:endParaRP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>
            <a:lum bright="6000" contrast="12000"/>
          </a:blip>
          <a:srcRect/>
          <a:stretch>
            <a:fillRect/>
          </a:stretch>
        </p:blipFill>
        <p:spPr bwMode="auto">
          <a:xfrm>
            <a:off x="990600" y="1600200"/>
            <a:ext cx="7467600" cy="481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t="7263" b="12839"/>
          <a:stretch>
            <a:fillRect/>
          </a:stretch>
        </p:blipFill>
        <p:spPr bwMode="auto">
          <a:xfrm>
            <a:off x="228600" y="1676400"/>
            <a:ext cx="4003439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1752600"/>
            <a:ext cx="4495800" cy="4244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4114800"/>
            <a:ext cx="8229600" cy="2011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5000" y="304800"/>
            <a:ext cx="608230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Benthic Transect up Smooth Ridge </a:t>
            </a:r>
          </a:p>
          <a:p>
            <a:r>
              <a:rPr lang="en-US" sz="3200" b="1" dirty="0" smtClean="0"/>
              <a:t>Mission Planning for July 2010</a:t>
            </a:r>
            <a:endParaRPr lang="en-US" sz="32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biauv assy3_fov"/>
          <p:cNvPicPr>
            <a:picLocks noChangeAspect="1" noChangeArrowheads="1"/>
          </p:cNvPicPr>
          <p:nvPr>
            <p:ph sz="half" idx="2"/>
          </p:nvPr>
        </p:nvPicPr>
        <p:blipFill>
          <a:blip r:embed="rId3" cstate="print"/>
          <a:srcRect t="5629" r="16438" b="2423"/>
          <a:stretch>
            <a:fillRect/>
          </a:stretch>
        </p:blipFill>
        <p:spPr>
          <a:xfrm>
            <a:off x="3657600" y="914400"/>
            <a:ext cx="3276600" cy="2632075"/>
          </a:xfrm>
          <a:noFill/>
        </p:spPr>
      </p:pic>
      <p:sp>
        <p:nvSpPr>
          <p:cNvPr id="18435" name="Rectangle 3"/>
          <p:cNvSpPr>
            <a:spLocks noGrp="1" noChangeArrowheads="1"/>
          </p:cNvSpPr>
          <p:nvPr>
            <p:ph type="title"/>
          </p:nvPr>
        </p:nvSpPr>
        <p:spPr>
          <a:xfrm>
            <a:off x="838200" y="-152400"/>
            <a:ext cx="7772400" cy="1143000"/>
          </a:xfrm>
        </p:spPr>
        <p:txBody>
          <a:bodyPr/>
          <a:lstStyle/>
          <a:p>
            <a:r>
              <a:rPr lang="en-US" dirty="0" smtClean="0"/>
              <a:t>BIAUV - Field of View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00200"/>
            <a:ext cx="3810000" cy="2362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 smtClean="0"/>
              <a:t>3 meter altitude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4.5 m wide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3 m tall 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Twin parallel lasers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32 cm separation</a:t>
            </a:r>
          </a:p>
        </p:txBody>
      </p:sp>
      <p:pic>
        <p:nvPicPr>
          <p:cNvPr id="18437" name="Picture 5" descr="biauv assy3_top"/>
          <p:cNvPicPr>
            <a:picLocks noChangeAspect="1" noChangeArrowheads="1"/>
          </p:cNvPicPr>
          <p:nvPr/>
        </p:nvPicPr>
        <p:blipFill>
          <a:blip r:embed="rId4" cstate="print"/>
          <a:srcRect l="1700" r="18436" b="4655"/>
          <a:stretch>
            <a:fillRect/>
          </a:stretch>
        </p:blipFill>
        <p:spPr bwMode="auto">
          <a:xfrm>
            <a:off x="5334000" y="3584575"/>
            <a:ext cx="3581400" cy="312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iUSBL Performance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4340" name="Picture 4" descr="Usbl2009103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362200"/>
            <a:ext cx="4114800" cy="338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 descr="Usbl20091730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2362200"/>
            <a:ext cx="4495800" cy="33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Current Terrain Following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5364" name="Picture 4" descr="MarsAltitude2009181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1981200"/>
            <a:ext cx="4419600" cy="312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5" descr="Ledge200835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1981200"/>
            <a:ext cx="4267200" cy="295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 descr="AUV_164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44475"/>
            <a:ext cx="10668000" cy="7102475"/>
          </a:xfrm>
          <a:prstGeom prst="rect">
            <a:avLst/>
          </a:prstGeom>
          <a:noFill/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19200" y="-228600"/>
            <a:ext cx="8915400" cy="1470025"/>
          </a:xfrm>
        </p:spPr>
        <p:txBody>
          <a:bodyPr/>
          <a:lstStyle/>
          <a:p>
            <a:pPr eaLnBrk="1" hangingPunct="1"/>
            <a:r>
              <a:rPr lang="en-US" b="1" smtClean="0"/>
              <a:t>Imaging AUV </a:t>
            </a:r>
            <a:br>
              <a:rPr lang="en-US" b="1" smtClean="0"/>
            </a:br>
            <a:endParaRPr lang="en-US" sz="2800" smtClean="0"/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2362200" y="862013"/>
            <a:ext cx="2304157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dirty="0"/>
              <a:t>Project Team:</a:t>
            </a:r>
          </a:p>
          <a:p>
            <a:pPr>
              <a:buFontTx/>
              <a:buChar char="•"/>
            </a:pPr>
            <a:r>
              <a:rPr lang="en-US" sz="2400" dirty="0"/>
              <a:t> </a:t>
            </a:r>
            <a:r>
              <a:rPr lang="en-US" sz="2400" u="sng" dirty="0"/>
              <a:t>Brett Hobson</a:t>
            </a:r>
          </a:p>
          <a:p>
            <a:pPr>
              <a:buFontTx/>
              <a:buChar char="•"/>
            </a:pPr>
            <a:r>
              <a:rPr lang="en-US" sz="2400" dirty="0"/>
              <a:t> Rob McEwen</a:t>
            </a:r>
          </a:p>
          <a:p>
            <a:pPr>
              <a:buFontTx/>
              <a:buChar char="•"/>
            </a:pPr>
            <a:r>
              <a:rPr lang="en-US" sz="2400" dirty="0" smtClean="0"/>
              <a:t>Jon </a:t>
            </a:r>
            <a:r>
              <a:rPr lang="en-US" sz="2400" dirty="0"/>
              <a:t>Erickson</a:t>
            </a:r>
          </a:p>
          <a:p>
            <a:pPr>
              <a:buFontTx/>
              <a:buChar char="•"/>
            </a:pPr>
            <a:r>
              <a:rPr lang="en-US" sz="2400" dirty="0"/>
              <a:t> Alana Sherman</a:t>
            </a:r>
          </a:p>
          <a:p>
            <a:pPr>
              <a:buFontTx/>
              <a:buChar char="•"/>
            </a:pPr>
            <a:r>
              <a:rPr lang="en-US" sz="2400" dirty="0"/>
              <a:t> </a:t>
            </a:r>
            <a:r>
              <a:rPr lang="en-US" sz="2400" dirty="0" smtClean="0"/>
              <a:t>Danelle Cline</a:t>
            </a:r>
          </a:p>
          <a:p>
            <a:pPr>
              <a:buFontTx/>
              <a:buChar char="•"/>
            </a:pPr>
            <a:r>
              <a:rPr lang="en-US" sz="2400" dirty="0" smtClean="0"/>
              <a:t> Mike McCann</a:t>
            </a:r>
          </a:p>
          <a:p>
            <a:pPr>
              <a:buFontTx/>
              <a:buChar char="•"/>
            </a:pPr>
            <a:r>
              <a:rPr lang="en-US" sz="2400" dirty="0"/>
              <a:t> </a:t>
            </a:r>
            <a:r>
              <a:rPr lang="en-US" sz="2400" dirty="0" smtClean="0"/>
              <a:t>Farley Shane</a:t>
            </a:r>
          </a:p>
          <a:p>
            <a:pPr>
              <a:buFontTx/>
              <a:buChar char="•"/>
            </a:pPr>
            <a:r>
              <a:rPr lang="en-US" sz="2400" dirty="0" smtClean="0"/>
              <a:t> Dave Caress</a:t>
            </a:r>
          </a:p>
          <a:p>
            <a:pPr>
              <a:buFontTx/>
              <a:buChar char="•"/>
            </a:pPr>
            <a:endParaRPr lang="en-US" sz="3200" dirty="0"/>
          </a:p>
          <a:p>
            <a:r>
              <a:rPr lang="en-US" sz="2400" dirty="0"/>
              <a:t> </a:t>
            </a:r>
          </a:p>
          <a:p>
            <a:r>
              <a:rPr lang="en-US" sz="2400" dirty="0"/>
              <a:t> and </a:t>
            </a:r>
          </a:p>
          <a:p>
            <a:pPr>
              <a:buFontTx/>
              <a:buChar char="•"/>
            </a:pPr>
            <a:r>
              <a:rPr lang="en-US" sz="2400" dirty="0"/>
              <a:t> Hans Thomas</a:t>
            </a:r>
            <a:r>
              <a:rPr lang="en-US" dirty="0"/>
              <a:t> </a:t>
            </a:r>
            <a:endParaRPr lang="en-US" dirty="0" smtClean="0"/>
          </a:p>
          <a:p>
            <a:pPr>
              <a:buFontTx/>
              <a:buChar char="•"/>
            </a:pPr>
            <a:r>
              <a:rPr lang="en-US" sz="2400" dirty="0" smtClean="0"/>
              <a:t>Lonny Lundsten</a:t>
            </a:r>
            <a:endParaRPr lang="en-US" sz="2400" dirty="0"/>
          </a:p>
          <a:p>
            <a:endParaRPr lang="en-US" sz="2400" dirty="0"/>
          </a:p>
          <a:p>
            <a:pPr>
              <a:buFontTx/>
              <a:buChar char="•"/>
            </a:pPr>
            <a:endParaRPr lang="en-US" sz="2400" dirty="0"/>
          </a:p>
          <a:p>
            <a:pPr>
              <a:buFontTx/>
              <a:buChar char="•"/>
            </a:pPr>
            <a:endParaRPr lang="en-US" sz="2400" dirty="0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5562600" y="1371600"/>
            <a:ext cx="2286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400"/>
              <a:t> </a:t>
            </a:r>
            <a:r>
              <a:rPr lang="en-US" sz="2400" u="sng"/>
              <a:t>Jim Barry</a:t>
            </a:r>
          </a:p>
          <a:p>
            <a:pPr>
              <a:buFontTx/>
              <a:buChar char="•"/>
            </a:pPr>
            <a:r>
              <a:rPr lang="en-US" sz="2400"/>
              <a:t> </a:t>
            </a:r>
            <a:r>
              <a:rPr lang="en-US" sz="2400" u="sng"/>
              <a:t>Ken Smith</a:t>
            </a:r>
          </a:p>
          <a:p>
            <a:pPr>
              <a:buFontTx/>
              <a:buChar char="•"/>
            </a:pPr>
            <a:r>
              <a:rPr lang="en-US" sz="2400"/>
              <a:t> Charlie Paull</a:t>
            </a:r>
          </a:p>
          <a:p>
            <a:pPr>
              <a:buFontTx/>
              <a:buChar char="•"/>
            </a:pPr>
            <a:r>
              <a:rPr lang="en-US" sz="2400"/>
              <a:t> Steve Rock</a:t>
            </a:r>
          </a:p>
          <a:p>
            <a:pPr>
              <a:buFontTx/>
              <a:buChar char="•"/>
            </a:pPr>
            <a:endParaRPr lang="en-US" sz="2400"/>
          </a:p>
          <a:p>
            <a:pPr>
              <a:buFontTx/>
              <a:buChar char="•"/>
            </a:pPr>
            <a:endParaRPr lang="en-US" sz="2400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print"/>
          <a:srcRect b="29311"/>
          <a:stretch>
            <a:fillRect/>
          </a:stretch>
        </p:blipFill>
        <p:spPr bwMode="auto">
          <a:xfrm>
            <a:off x="6019800" y="3581400"/>
            <a:ext cx="3352800" cy="316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AUV_1758"/>
          <p:cNvPicPr>
            <a:picLocks noChangeAspect="1" noChangeArrowheads="1"/>
          </p:cNvPicPr>
          <p:nvPr/>
        </p:nvPicPr>
        <p:blipFill>
          <a:blip r:embed="rId3" cstate="print"/>
          <a:srcRect t="2209"/>
          <a:stretch>
            <a:fillRect/>
          </a:stretch>
        </p:blipFill>
        <p:spPr bwMode="auto">
          <a:xfrm>
            <a:off x="-152400" y="-228600"/>
            <a:ext cx="10896600" cy="7089775"/>
          </a:xfrm>
          <a:prstGeom prst="rect">
            <a:avLst/>
          </a:prstGeom>
          <a:noFill/>
        </p:spPr>
      </p:pic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381000" y="-15240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Current Status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381000" y="1066800"/>
            <a:ext cx="8763000" cy="4525963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en-US" dirty="0" smtClean="0"/>
              <a:t>Operational BIAUV asset in 2010</a:t>
            </a:r>
          </a:p>
          <a:p>
            <a:pPr lvl="1" eaLnBrk="1" hangingPunct="1"/>
            <a:r>
              <a:rPr lang="en-US" dirty="0" smtClean="0"/>
              <a:t>Technology Pull from Science</a:t>
            </a:r>
          </a:p>
          <a:p>
            <a:pPr eaLnBrk="1" hangingPunct="1"/>
            <a:r>
              <a:rPr lang="en-US" dirty="0" smtClean="0"/>
              <a:t>Navigates accurately to a homer beacon</a:t>
            </a:r>
          </a:p>
          <a:p>
            <a:pPr eaLnBrk="1" hangingPunct="1"/>
            <a:r>
              <a:rPr lang="en-US" dirty="0" smtClean="0"/>
              <a:t>DR </a:t>
            </a:r>
            <a:r>
              <a:rPr lang="en-US" dirty="0" err="1" smtClean="0"/>
              <a:t>Nav</a:t>
            </a:r>
            <a:r>
              <a:rPr lang="en-US" dirty="0" smtClean="0"/>
              <a:t> updated with surface fixes</a:t>
            </a:r>
          </a:p>
          <a:p>
            <a:pPr eaLnBrk="1" hangingPunct="1"/>
            <a:r>
              <a:rPr lang="en-US" dirty="0" smtClean="0"/>
              <a:t>Terrain-based </a:t>
            </a:r>
            <a:r>
              <a:rPr lang="en-US" dirty="0" err="1" smtClean="0"/>
              <a:t>nav</a:t>
            </a:r>
            <a:r>
              <a:rPr lang="en-US" dirty="0" smtClean="0"/>
              <a:t> mode in development (Rock et al)</a:t>
            </a:r>
          </a:p>
          <a:p>
            <a:pPr eaLnBrk="1" hangingPunct="1"/>
            <a:r>
              <a:rPr lang="en-US" dirty="0" smtClean="0"/>
              <a:t>Acquired 1120 overlapping images along (near) Barry’s 200m transect</a:t>
            </a:r>
          </a:p>
          <a:p>
            <a:pPr eaLnBrk="1" hangingPunct="1"/>
            <a:r>
              <a:rPr lang="en-US" dirty="0" smtClean="0"/>
              <a:t>Lawnmower mosaic at MARS (890m)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BIAUV at MARS in Dec. ‘09</a:t>
            </a:r>
            <a:endParaRPr lang="en-US" dirty="0"/>
          </a:p>
        </p:txBody>
      </p:sp>
      <p:pic>
        <p:nvPicPr>
          <p:cNvPr id="4" name="Content Placeholder 3" descr="BIAUV_All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933477" y="1295400"/>
            <a:ext cx="5066787" cy="5211763"/>
          </a:xfrm>
        </p:spPr>
      </p:pic>
      <p:pic>
        <p:nvPicPr>
          <p:cNvPr id="5" name="Picture 4" descr="MARS1 smal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57800" y="1143000"/>
            <a:ext cx="3594652" cy="3215217"/>
          </a:xfrm>
          <a:prstGeom prst="rect">
            <a:avLst/>
          </a:prstGeom>
        </p:spPr>
      </p:pic>
      <p:pic>
        <p:nvPicPr>
          <p:cNvPr id="6" name="Picture 5" descr="EITS Boneyard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38200" y="4343400"/>
            <a:ext cx="3091911" cy="2057400"/>
          </a:xfrm>
          <a:prstGeom prst="rect">
            <a:avLst/>
          </a:prstGeom>
        </p:spPr>
      </p:pic>
      <p:pic>
        <p:nvPicPr>
          <p:cNvPr id="7" name="Picture 6" descr="Rover BIAUV_2Lines.t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600" y="0"/>
            <a:ext cx="658168" cy="6858000"/>
          </a:xfrm>
          <a:prstGeom prst="rect">
            <a:avLst/>
          </a:prstGeom>
        </p:spPr>
      </p:pic>
      <p:pic>
        <p:nvPicPr>
          <p:cNvPr id="8" name="Picture 7" descr="Rover BIAUV_2Lines.tif"/>
          <p:cNvPicPr>
            <a:picLocks noChangeAspect="1"/>
          </p:cNvPicPr>
          <p:nvPr/>
        </p:nvPicPr>
        <p:blipFill>
          <a:blip r:embed="rId7" cstate="print"/>
          <a:srcRect l="11578" t="46667" r="18957" b="41111"/>
          <a:stretch>
            <a:fillRect/>
          </a:stretch>
        </p:blipFill>
        <p:spPr>
          <a:xfrm>
            <a:off x="6477000" y="4191000"/>
            <a:ext cx="1752600" cy="32131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Rover BIAUV_2Lines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4133224" y="-3447421"/>
            <a:ext cx="877557" cy="914400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784250" y="4387949"/>
            <a:ext cx="2370137" cy="22810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1072394" y="1366006"/>
            <a:ext cx="2239823" cy="33178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3962400" y="762000"/>
            <a:ext cx="762000" cy="609600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743200" y="2438400"/>
            <a:ext cx="609600" cy="533400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10800000" flipV="1">
            <a:off x="533400" y="1371600"/>
            <a:ext cx="3429000" cy="53340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10800000" flipV="1">
            <a:off x="3886200" y="1371600"/>
            <a:ext cx="838200" cy="53340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6200000" flipH="1">
            <a:off x="3048000" y="3276600"/>
            <a:ext cx="1371600" cy="76200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1562100" y="3162300"/>
            <a:ext cx="1447800" cy="91440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04800" y="304800"/>
            <a:ext cx="693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30m x 5m Blended Photo Mosaic Showing the Benthic Rover near MARS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3886200" y="2133600"/>
            <a:ext cx="25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2.8 m long Benthic Rover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76200" y="5257800"/>
            <a:ext cx="1694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 cm King Crab</a:t>
            </a:r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5117536" y="4712264"/>
            <a:ext cx="1828800" cy="200547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0" name="Rectangle 39"/>
          <p:cNvSpPr/>
          <p:nvPr/>
        </p:nvSpPr>
        <p:spPr>
          <a:xfrm>
            <a:off x="2667000" y="4953000"/>
            <a:ext cx="609600" cy="533400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 rot="10800000" flipV="1">
            <a:off x="3276600" y="4800600"/>
            <a:ext cx="1752600" cy="15240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rot="10800000" flipV="1">
            <a:off x="4114800" y="6629400"/>
            <a:ext cx="914400" cy="7620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4876800" y="4267200"/>
            <a:ext cx="266701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&lt; 2mm Diameter Whiskers</a:t>
            </a:r>
            <a:endParaRPr lang="en-US" dirty="0"/>
          </a:p>
        </p:txBody>
      </p:sp>
      <p:cxnSp>
        <p:nvCxnSpPr>
          <p:cNvPr id="51" name="Straight Arrow Connector 50"/>
          <p:cNvCxnSpPr>
            <a:stCxn id="47" idx="2"/>
          </p:cNvCxnSpPr>
          <p:nvPr/>
        </p:nvCxnSpPr>
        <p:spPr>
          <a:xfrm rot="16200000" flipH="1">
            <a:off x="6033018" y="4813819"/>
            <a:ext cx="773668" cy="4190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04800"/>
            <a:ext cx="8229600" cy="4525963"/>
          </a:xfrm>
        </p:spPr>
        <p:txBody>
          <a:bodyPr>
            <a:noAutofit/>
          </a:bodyPr>
          <a:lstStyle/>
          <a:p>
            <a:pPr lvl="0"/>
            <a:r>
              <a:rPr lang="en-US" dirty="0" smtClean="0">
                <a:latin typeface="+mn-lt"/>
                <a:ea typeface="+mn-ea"/>
                <a:cs typeface="+mn-cs"/>
              </a:rPr>
              <a:t>2010 Work Plan</a:t>
            </a:r>
          </a:p>
          <a:p>
            <a:pPr lvl="1"/>
            <a:r>
              <a:rPr lang="en-US" dirty="0" smtClean="0">
                <a:latin typeface="+mn-lt"/>
                <a:cs typeface="+mn-cs"/>
              </a:rPr>
              <a:t>First half of year is focused on refining and operating the existing system</a:t>
            </a:r>
          </a:p>
          <a:p>
            <a:pPr lvl="2"/>
            <a:r>
              <a:rPr lang="en-US" sz="2000" dirty="0" smtClean="0">
                <a:latin typeface="+mn-lt"/>
                <a:cs typeface="+mn-cs"/>
              </a:rPr>
              <a:t>DMO operations</a:t>
            </a:r>
          </a:p>
          <a:p>
            <a:pPr lvl="3"/>
            <a:r>
              <a:rPr lang="en-US" sz="1800" dirty="0" smtClean="0">
                <a:latin typeface="+mn-lt"/>
                <a:cs typeface="+mn-cs"/>
              </a:rPr>
              <a:t>Operations at 4km</a:t>
            </a:r>
          </a:p>
          <a:p>
            <a:pPr lvl="4"/>
            <a:r>
              <a:rPr lang="en-US" sz="1800" dirty="0" smtClean="0">
                <a:latin typeface="+mn-lt"/>
                <a:cs typeface="+mn-cs"/>
              </a:rPr>
              <a:t>Upgrade some components: SSM beacon, 3km foam section in tail</a:t>
            </a:r>
          </a:p>
          <a:p>
            <a:pPr lvl="4"/>
            <a:r>
              <a:rPr lang="en-US" sz="1800" dirty="0" smtClean="0">
                <a:latin typeface="+mn-lt"/>
                <a:cs typeface="+mn-cs"/>
              </a:rPr>
              <a:t>Pressure test any un-tested components</a:t>
            </a:r>
          </a:p>
          <a:p>
            <a:pPr lvl="4"/>
            <a:r>
              <a:rPr lang="en-US" sz="1800" dirty="0" smtClean="0">
                <a:latin typeface="+mn-lt"/>
                <a:cs typeface="+mn-cs"/>
              </a:rPr>
              <a:t>Upgrade camera housing, or pressure test existing sphere.  It was rated to 6km, but we ground and polished a port in the bottom hemi.</a:t>
            </a:r>
          </a:p>
          <a:p>
            <a:pPr lvl="2"/>
            <a:r>
              <a:rPr lang="en-US" sz="2000" dirty="0" smtClean="0">
                <a:latin typeface="+mn-lt"/>
                <a:cs typeface="+mn-cs"/>
              </a:rPr>
              <a:t>Useful data for science</a:t>
            </a:r>
          </a:p>
          <a:p>
            <a:pPr lvl="3"/>
            <a:r>
              <a:rPr lang="en-US" sz="1800" dirty="0" smtClean="0">
                <a:latin typeface="+mn-lt"/>
                <a:cs typeface="+mn-cs"/>
              </a:rPr>
              <a:t>How do we move from good pictures to quantitative science data?</a:t>
            </a:r>
          </a:p>
          <a:p>
            <a:pPr lvl="4"/>
            <a:r>
              <a:rPr lang="en-US" sz="1800" dirty="0" smtClean="0">
                <a:latin typeface="+mn-lt"/>
                <a:cs typeface="+mn-cs"/>
              </a:rPr>
              <a:t>Move the images off the AUV</a:t>
            </a:r>
          </a:p>
          <a:p>
            <a:pPr lvl="4"/>
            <a:r>
              <a:rPr lang="en-US" sz="1800" dirty="0" smtClean="0">
                <a:latin typeface="+mn-lt"/>
                <a:cs typeface="+mn-cs"/>
              </a:rPr>
              <a:t> attach relevant metadata</a:t>
            </a:r>
          </a:p>
          <a:p>
            <a:pPr lvl="4"/>
            <a:r>
              <a:rPr lang="en-US" sz="1800" dirty="0" smtClean="0">
                <a:latin typeface="+mn-lt"/>
                <a:cs typeface="+mn-cs"/>
              </a:rPr>
              <a:t> Develop an efficient method for the scientists to view and process the images</a:t>
            </a:r>
          </a:p>
          <a:p>
            <a:pPr lvl="4"/>
            <a:r>
              <a:rPr lang="en-US" sz="1800" dirty="0" smtClean="0">
                <a:latin typeface="+mn-lt"/>
                <a:ea typeface="+mn-ea"/>
                <a:cs typeface="+mn-cs"/>
              </a:rPr>
              <a:t>Archive images</a:t>
            </a:r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Content Placeholder 4"/>
          <p:cNvSpPr>
            <a:spLocks noGrp="1"/>
          </p:cNvSpPr>
          <p:nvPr>
            <p:ph idx="1"/>
          </p:nvPr>
        </p:nvSpPr>
        <p:spPr>
          <a:xfrm>
            <a:off x="533400" y="0"/>
            <a:ext cx="8229600" cy="4525963"/>
          </a:xfrm>
        </p:spPr>
        <p:txBody>
          <a:bodyPr>
            <a:noAutofit/>
          </a:bodyPr>
          <a:lstStyle/>
          <a:p>
            <a:endParaRPr lang="en-US" sz="3600" dirty="0" smtClean="0"/>
          </a:p>
          <a:p>
            <a:pPr lvl="1"/>
            <a:r>
              <a:rPr lang="en-US" dirty="0" smtClean="0">
                <a:latin typeface="+mn-lt"/>
                <a:cs typeface="+mn-cs"/>
              </a:rPr>
              <a:t>Second half is to improve the system</a:t>
            </a:r>
          </a:p>
          <a:p>
            <a:pPr lvl="2"/>
            <a:r>
              <a:rPr lang="en-US" sz="2000" dirty="0" smtClean="0">
                <a:latin typeface="+mn-lt"/>
                <a:cs typeface="+mn-cs"/>
              </a:rPr>
              <a:t>AUV</a:t>
            </a:r>
          </a:p>
          <a:p>
            <a:pPr lvl="3"/>
            <a:r>
              <a:rPr lang="en-US" sz="1800" dirty="0" smtClean="0">
                <a:latin typeface="+mn-lt"/>
                <a:cs typeface="+mn-cs"/>
              </a:rPr>
              <a:t>Mission planning – Increasing desire to run the AUV in rough terrain.  We need to know where it is safe to fly.</a:t>
            </a:r>
          </a:p>
          <a:p>
            <a:pPr lvl="4"/>
            <a:r>
              <a:rPr lang="en-US" sz="1800" dirty="0" smtClean="0">
                <a:latin typeface="+mn-lt"/>
                <a:cs typeface="+mn-cs"/>
              </a:rPr>
              <a:t>Define the maneuverability of the AUV</a:t>
            </a:r>
          </a:p>
          <a:p>
            <a:pPr lvl="4"/>
            <a:r>
              <a:rPr lang="en-US" sz="1800" dirty="0" smtClean="0">
                <a:latin typeface="+mn-lt"/>
                <a:cs typeface="+mn-cs"/>
              </a:rPr>
              <a:t>Define the exact path and predict the terrain profile before the mission.</a:t>
            </a:r>
          </a:p>
          <a:p>
            <a:pPr lvl="4"/>
            <a:r>
              <a:rPr lang="en-US" sz="1800" dirty="0" smtClean="0">
                <a:latin typeface="+mn-lt"/>
                <a:cs typeface="+mn-cs"/>
              </a:rPr>
              <a:t>Determine if the vehicle can follow that profile</a:t>
            </a:r>
          </a:p>
          <a:p>
            <a:pPr lvl="3"/>
            <a:r>
              <a:rPr lang="en-US" sz="1800" dirty="0" smtClean="0">
                <a:latin typeface="+mn-lt"/>
                <a:cs typeface="+mn-cs"/>
              </a:rPr>
              <a:t>Sensing/Navigation</a:t>
            </a:r>
          </a:p>
          <a:p>
            <a:pPr lvl="4"/>
            <a:r>
              <a:rPr lang="en-US" sz="1800" dirty="0" smtClean="0">
                <a:latin typeface="+mn-lt"/>
                <a:cs typeface="+mn-cs"/>
              </a:rPr>
              <a:t>Ensure the AUV is where it was supposed to be</a:t>
            </a:r>
          </a:p>
          <a:p>
            <a:pPr lvl="4"/>
            <a:r>
              <a:rPr lang="en-US" sz="1800" dirty="0" smtClean="0">
                <a:latin typeface="+mn-lt"/>
                <a:cs typeface="+mn-cs"/>
              </a:rPr>
              <a:t>Use sonar to define the terrain profile in front of the vehicle</a:t>
            </a:r>
          </a:p>
          <a:p>
            <a:pPr lvl="4"/>
            <a:r>
              <a:rPr lang="en-US" sz="1800" dirty="0" smtClean="0">
                <a:latin typeface="+mn-lt"/>
                <a:cs typeface="+mn-cs"/>
              </a:rPr>
              <a:t>Plan a path to follow over the terrain that doesn’t crash, and if possible, low enough to take images</a:t>
            </a:r>
          </a:p>
          <a:p>
            <a:pPr lvl="3"/>
            <a:r>
              <a:rPr lang="en-US" sz="1800" dirty="0" smtClean="0">
                <a:latin typeface="+mn-lt"/>
                <a:cs typeface="+mn-cs"/>
              </a:rPr>
              <a:t>Actuation</a:t>
            </a:r>
          </a:p>
          <a:p>
            <a:pPr lvl="4"/>
            <a:r>
              <a:rPr lang="en-US" sz="1800" dirty="0" smtClean="0">
                <a:latin typeface="+mn-lt"/>
                <a:cs typeface="+mn-cs"/>
              </a:rPr>
              <a:t>Improve the maneuverability of the AUV</a:t>
            </a:r>
          </a:p>
          <a:p>
            <a:pPr lvl="5"/>
            <a:r>
              <a:rPr lang="en-US" sz="1800" dirty="0" smtClean="0"/>
              <a:t>Optimize the existing system</a:t>
            </a:r>
          </a:p>
          <a:p>
            <a:pPr lvl="5"/>
            <a:r>
              <a:rPr lang="en-US" sz="1800" dirty="0" smtClean="0"/>
              <a:t>Add control surfaces or thruster(s) </a:t>
            </a:r>
          </a:p>
          <a:p>
            <a:pPr lvl="3"/>
            <a:r>
              <a:rPr lang="en-US" sz="1800" dirty="0" smtClean="0">
                <a:latin typeface="+mn-lt"/>
                <a:cs typeface="+mn-cs"/>
              </a:rPr>
              <a:t>Testing</a:t>
            </a:r>
          </a:p>
          <a:p>
            <a:pPr eaLnBrk="1" hangingPunct="1">
              <a:buFontTx/>
              <a:buNone/>
            </a:pPr>
            <a:endParaRPr lang="en-US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525963"/>
          </a:xfrm>
        </p:spPr>
        <p:txBody>
          <a:bodyPr>
            <a:noAutofit/>
          </a:bodyPr>
          <a:lstStyle/>
          <a:p>
            <a:pPr lvl="2"/>
            <a:r>
              <a:rPr lang="en-US" sz="2800" dirty="0" smtClean="0">
                <a:latin typeface="+mn-lt"/>
                <a:cs typeface="+mn-cs"/>
              </a:rPr>
              <a:t>Data systems</a:t>
            </a:r>
          </a:p>
          <a:p>
            <a:pPr lvl="3"/>
            <a:r>
              <a:rPr lang="en-US" sz="2400" dirty="0" smtClean="0">
                <a:latin typeface="+mn-lt"/>
                <a:cs typeface="+mn-cs"/>
              </a:rPr>
              <a:t>Improve</a:t>
            </a:r>
          </a:p>
          <a:p>
            <a:pPr lvl="2"/>
            <a:r>
              <a:rPr lang="en-US" sz="2800" dirty="0" smtClean="0">
                <a:latin typeface="+mn-lt"/>
                <a:cs typeface="+mn-cs"/>
              </a:rPr>
              <a:t>AVED</a:t>
            </a:r>
          </a:p>
          <a:p>
            <a:pPr lvl="2"/>
            <a:r>
              <a:rPr lang="en-US" sz="2800" dirty="0" smtClean="0">
                <a:latin typeface="+mn-lt"/>
                <a:cs typeface="+mn-cs"/>
              </a:rPr>
              <a:t>Improve terrain following performance</a:t>
            </a:r>
          </a:p>
          <a:p>
            <a:pPr lvl="3"/>
            <a:r>
              <a:rPr lang="en-US" sz="2400" dirty="0" smtClean="0">
                <a:latin typeface="+mn-lt"/>
                <a:cs typeface="+mn-cs"/>
              </a:rPr>
              <a:t>forward looking sonar</a:t>
            </a:r>
          </a:p>
          <a:p>
            <a:pPr lvl="3"/>
            <a:r>
              <a:rPr lang="en-US" sz="2400" dirty="0" smtClean="0">
                <a:latin typeface="+mn-lt"/>
                <a:cs typeface="+mn-cs"/>
              </a:rPr>
              <a:t>control augmentation – thruster or control surfaces</a:t>
            </a:r>
          </a:p>
          <a:p>
            <a:pPr lvl="2"/>
            <a:r>
              <a:rPr lang="en-US" sz="2800" dirty="0" smtClean="0">
                <a:latin typeface="+mn-lt"/>
                <a:cs typeface="+mn-cs"/>
              </a:rPr>
              <a:t>Data Systems</a:t>
            </a:r>
          </a:p>
          <a:p>
            <a:pPr lvl="3"/>
            <a:r>
              <a:rPr lang="en-US" sz="2400" dirty="0" smtClean="0">
                <a:latin typeface="+mn-lt"/>
                <a:cs typeface="+mn-cs"/>
              </a:rPr>
              <a:t>AVED</a:t>
            </a:r>
          </a:p>
          <a:p>
            <a:pPr lvl="3"/>
            <a:r>
              <a:rPr lang="en-US" sz="2400" dirty="0" smtClean="0">
                <a:latin typeface="+mn-lt"/>
                <a:cs typeface="+mn-cs"/>
              </a:rPr>
              <a:t>SIMPA-VARS</a:t>
            </a:r>
          </a:p>
          <a:p>
            <a:pPr lvl="3"/>
            <a:r>
              <a:rPr lang="en-US" sz="2400" dirty="0" smtClean="0">
                <a:latin typeface="+mn-lt"/>
                <a:cs typeface="+mn-cs"/>
              </a:rPr>
              <a:t>Google Earth</a:t>
            </a:r>
          </a:p>
          <a:p>
            <a:endParaRPr lang="en-US" sz="3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4525963"/>
          </a:xfrm>
        </p:spPr>
        <p:txBody>
          <a:bodyPr>
            <a:noAutofit/>
          </a:bodyPr>
          <a:lstStyle/>
          <a:p>
            <a:pPr lvl="0"/>
            <a:r>
              <a:rPr lang="en-US" dirty="0" smtClean="0">
                <a:latin typeface="+mn-lt"/>
                <a:ea typeface="+mn-ea"/>
                <a:cs typeface="+mn-cs"/>
              </a:rPr>
              <a:t>Issues</a:t>
            </a:r>
          </a:p>
          <a:p>
            <a:pPr lvl="1"/>
            <a:r>
              <a:rPr lang="en-US" dirty="0" smtClean="0">
                <a:latin typeface="+mn-lt"/>
                <a:cs typeface="+mn-cs"/>
              </a:rPr>
              <a:t>File transfer speed</a:t>
            </a:r>
          </a:p>
          <a:p>
            <a:pPr lvl="2"/>
            <a:r>
              <a:rPr lang="en-US" sz="2000" dirty="0" smtClean="0">
                <a:latin typeface="+mn-lt"/>
                <a:cs typeface="+mn-cs"/>
              </a:rPr>
              <a:t>From Functional Requirements: It shall be possible to download images from the camera without removing the camera from the vehicle, or removing any underwater cables.  It should not take longer than 1 minute for 10 images.  (10 Mbps)</a:t>
            </a:r>
          </a:p>
          <a:p>
            <a:pPr lvl="3"/>
            <a:r>
              <a:rPr lang="en-US" sz="1800" dirty="0" smtClean="0">
                <a:latin typeface="+mn-lt"/>
                <a:cs typeface="+mn-cs"/>
              </a:rPr>
              <a:t>Typical missions are collecting many 1000s of images.  100 minutes/1000 images</a:t>
            </a:r>
          </a:p>
          <a:p>
            <a:pPr lvl="1"/>
            <a:r>
              <a:rPr lang="en-US" dirty="0" smtClean="0">
                <a:latin typeface="+mn-lt"/>
                <a:cs typeface="+mn-cs"/>
              </a:rPr>
              <a:t>New camera housing</a:t>
            </a:r>
          </a:p>
          <a:p>
            <a:pPr lvl="2"/>
            <a:r>
              <a:rPr lang="en-US" sz="2000" dirty="0" smtClean="0">
                <a:latin typeface="+mn-lt"/>
                <a:cs typeface="+mn-cs"/>
              </a:rPr>
              <a:t>Electronics for camera</a:t>
            </a:r>
          </a:p>
          <a:p>
            <a:pPr lvl="2"/>
            <a:r>
              <a:rPr lang="en-US" sz="2000" dirty="0" smtClean="0">
                <a:latin typeface="+mn-lt"/>
                <a:cs typeface="+mn-cs"/>
              </a:rPr>
              <a:t>Integration of camera into vehicle</a:t>
            </a:r>
          </a:p>
          <a:p>
            <a:pPr lvl="1"/>
            <a:r>
              <a:rPr lang="en-US" dirty="0" smtClean="0">
                <a:latin typeface="+mn-lt"/>
                <a:cs typeface="+mn-cs"/>
              </a:rPr>
              <a:t>Improve mission planning</a:t>
            </a:r>
          </a:p>
          <a:p>
            <a:pPr lvl="1"/>
            <a:r>
              <a:rPr lang="en-US" dirty="0" smtClean="0">
                <a:latin typeface="+mn-lt"/>
                <a:cs typeface="+mn-cs"/>
              </a:rPr>
              <a:t>Ready for DMO operations</a:t>
            </a:r>
          </a:p>
          <a:p>
            <a:pPr lvl="3"/>
            <a:r>
              <a:rPr lang="en-US" sz="1800" dirty="0" smtClean="0">
                <a:latin typeface="+mn-lt"/>
                <a:cs typeface="+mn-cs"/>
              </a:rPr>
              <a:t>New camera housing</a:t>
            </a:r>
          </a:p>
          <a:p>
            <a:pPr lvl="4"/>
            <a:r>
              <a:rPr lang="en-US" sz="1800" dirty="0" smtClean="0">
                <a:latin typeface="+mn-lt"/>
                <a:cs typeface="+mn-cs"/>
              </a:rPr>
              <a:t>Re configure electronics	</a:t>
            </a:r>
          </a:p>
          <a:p>
            <a:pPr lvl="4"/>
            <a:r>
              <a:rPr lang="en-US" sz="1800" dirty="0" smtClean="0">
                <a:latin typeface="+mn-lt"/>
                <a:cs typeface="+mn-cs"/>
              </a:rPr>
              <a:t>New housing</a:t>
            </a:r>
          </a:p>
          <a:p>
            <a:pPr lvl="4"/>
            <a:r>
              <a:rPr lang="en-US" sz="1800" dirty="0" smtClean="0">
                <a:latin typeface="+mn-lt"/>
                <a:cs typeface="+mn-cs"/>
              </a:rPr>
              <a:t>Review</a:t>
            </a:r>
          </a:p>
          <a:p>
            <a:pPr lvl="3"/>
            <a:r>
              <a:rPr lang="en-US" sz="1800" dirty="0" smtClean="0">
                <a:latin typeface="+mn-lt"/>
                <a:cs typeface="+mn-cs"/>
              </a:rPr>
              <a:t>Train DMO (Doug and Duane) in camera operation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706</Words>
  <Application>Microsoft Office PowerPoint</Application>
  <PresentationFormat>On-screen Show (4:3)</PresentationFormat>
  <Paragraphs>145</Paragraphs>
  <Slides>16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Imaging AUV  </vt:lpstr>
      <vt:lpstr>Imaging AUV  </vt:lpstr>
      <vt:lpstr>Current Status</vt:lpstr>
      <vt:lpstr>BIAUV at MARS in Dec. ‘09</vt:lpstr>
      <vt:lpstr>Slide 5</vt:lpstr>
      <vt:lpstr>Slide 6</vt:lpstr>
      <vt:lpstr>Slide 7</vt:lpstr>
      <vt:lpstr>Slide 8</vt:lpstr>
      <vt:lpstr>Slide 9</vt:lpstr>
      <vt:lpstr>Slide 10</vt:lpstr>
      <vt:lpstr>Slide 11</vt:lpstr>
      <vt:lpstr>AVED Automated Visual Event Detection</vt:lpstr>
      <vt:lpstr>Slide 13</vt:lpstr>
      <vt:lpstr>BIAUV - Field of View</vt:lpstr>
      <vt:lpstr>iUSBL Performance</vt:lpstr>
      <vt:lpstr>Current Terrain Following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Imaging AUV  </dc:title>
  <dc:creator>Brett Hobson</dc:creator>
  <cp:lastModifiedBy>Brett Hobson</cp:lastModifiedBy>
  <cp:revision>6</cp:revision>
  <dcterms:created xsi:type="dcterms:W3CDTF">2010-01-21T17:55:13Z</dcterms:created>
  <dcterms:modified xsi:type="dcterms:W3CDTF">2010-03-02T00:27:17Z</dcterms:modified>
</cp:coreProperties>
</file>