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69" r:id="rId5"/>
    <p:sldId id="268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59" r:id="rId14"/>
    <p:sldId id="25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DAA45DC-F1AB-4C19-BD1D-50A38429C97C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8273D41-0031-472B-8A2D-571C8BCB7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674B23-0E11-4680-B728-C1107C63988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F77718-813E-4E56-8F03-ED356015880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985BB4-0715-4D8F-8BC3-56DC4A10A8A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F33247-2CE4-4C23-B383-CE0B49C3077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C9C6D0-8C06-4896-B0C6-FC3A75B568E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A30136-47DC-480B-807E-E494A98FC00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cs typeface="Arial" charset="0"/>
            </a:endParaRPr>
          </a:p>
        </p:txBody>
      </p:sp>
      <p:sp>
        <p:nvSpPr>
          <p:cNvPr id="35842" name="Rectangle 2"/>
          <p:cNvSpPr>
            <a:spLocks noGrp="1"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A1A204-A454-4333-83CB-09269E2BBBA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cs typeface="Arial" charset="0"/>
            </a:endParaRPr>
          </a:p>
        </p:txBody>
      </p:sp>
      <p:sp>
        <p:nvSpPr>
          <p:cNvPr id="17410" name="Rectangle 2"/>
          <p:cNvSpPr>
            <a:spLocks noGrp="1" noRo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7F3168-A92A-45E2-BF2D-1E9E8E3D6E5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5C7B65-A4F4-48AB-80BC-02569426823C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7523A9-022D-499D-9796-76A94B8064F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83089D-F4D4-47DD-8A85-0B676A51254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41DE1E-7E9C-4895-8C65-9FE6C3D50CE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A096F-0FFF-4B9F-8E50-8E3CC76C762B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en-US"/>
              <a:t>Imaging AUV Project # 901012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63861-0A1A-410E-8765-21161218C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14F74-AA3A-43C4-AF96-F29988940F85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43D4F-7460-44DA-9641-3D3EB5552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FEB15-C539-4AE2-A842-6377CC122079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8C649-8E93-4C1B-BA5B-8D90F157F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4F475-E2A6-4AF0-B537-AAD55A959DD3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A0A1A-631F-487A-B60D-304FA06C9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DD828-C12B-4946-906F-D31AF5EC17AD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9D207-1ED2-47CB-9FF4-E612033FD8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FA371-D974-4EBE-82CE-D3B030EAABB5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62658-CC77-49F2-B85B-1AC99D9CF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3C064-8F6A-4BD0-B7A9-1608290A99B5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0D47B-9BC6-4777-812E-3A34F6ED6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EBD70-CEA0-407E-8296-CFAD3022DE7E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29828-0FA7-4CD1-8473-7D3103741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62FE1-2FCC-45C8-9E89-3FFD0DB11DD3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DADBF-9B8D-42A9-9720-D28E35ED9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47B2B-28CB-4F3B-80BB-1EF5EADC0F86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AF8C0-20B4-4CF9-B784-6E5A2DA40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C34FE-CFAA-4FA2-9DB5-40B1E67A7870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879BB-AEDE-4B62-BDBC-96D7B45D6E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8A86B2-5010-4DD7-9B73-16E0896D8092}" type="datetimeFigureOut">
              <a:rPr lang="en-US"/>
              <a:pPr>
                <a:defRPr/>
              </a:pPr>
              <a:t>1/21/2010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9942A5-51F5-41BC-9C85-53A47C5F8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../../AUVB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Imaging AUV </a:t>
            </a:r>
            <a:br>
              <a:rPr lang="en-US" smtClean="0"/>
            </a:br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2010 Kick Off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12 January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/>
          <a:lstStyle/>
          <a:p>
            <a:r>
              <a:rPr lang="en-US" smtClean="0"/>
              <a:t>Issues</a:t>
            </a:r>
          </a:p>
          <a:p>
            <a:pPr lvl="1"/>
            <a:r>
              <a:rPr lang="en-US" smtClean="0"/>
              <a:t>File transfer speed</a:t>
            </a:r>
          </a:p>
          <a:p>
            <a:pPr lvl="2"/>
            <a:r>
              <a:rPr lang="en-US" sz="2000" smtClean="0"/>
              <a:t>From Functional Requirements: It shall be possible to download images from the camera without removing the camera from the vehicle, or removing any underwater cables.  It should not take longer than 1 minute for 10 images.  (10 Mbps)</a:t>
            </a:r>
          </a:p>
          <a:p>
            <a:pPr lvl="3"/>
            <a:r>
              <a:rPr lang="en-US" sz="1800" smtClean="0"/>
              <a:t>Typical missions are collecting many 1000s of images.  100 minutes/1000 images</a:t>
            </a:r>
          </a:p>
          <a:p>
            <a:pPr lvl="1"/>
            <a:r>
              <a:rPr lang="en-US" smtClean="0"/>
              <a:t>New camera housing</a:t>
            </a:r>
          </a:p>
          <a:p>
            <a:pPr lvl="2"/>
            <a:r>
              <a:rPr lang="en-US" sz="2000" smtClean="0"/>
              <a:t>Electronics for camera</a:t>
            </a:r>
          </a:p>
          <a:p>
            <a:pPr lvl="2"/>
            <a:r>
              <a:rPr lang="en-US" sz="2000" smtClean="0"/>
              <a:t>Integration of camera into vehicle</a:t>
            </a:r>
          </a:p>
          <a:p>
            <a:pPr lvl="1"/>
            <a:r>
              <a:rPr lang="en-US" smtClean="0"/>
              <a:t>Improve mission planning</a:t>
            </a:r>
          </a:p>
          <a:p>
            <a:pPr lvl="1"/>
            <a:r>
              <a:rPr lang="en-US" smtClean="0"/>
              <a:t>Ready for DMO operations</a:t>
            </a:r>
          </a:p>
          <a:p>
            <a:pPr lvl="3"/>
            <a:r>
              <a:rPr lang="en-US" sz="1800" smtClean="0"/>
              <a:t>New camera housing</a:t>
            </a:r>
          </a:p>
          <a:p>
            <a:pPr lvl="4"/>
            <a:r>
              <a:rPr lang="en-US" sz="1800" smtClean="0"/>
              <a:t>Re configure electronics	</a:t>
            </a:r>
          </a:p>
          <a:p>
            <a:pPr lvl="4"/>
            <a:r>
              <a:rPr lang="en-US" sz="1800" smtClean="0"/>
              <a:t>New housing</a:t>
            </a:r>
          </a:p>
          <a:p>
            <a:pPr lvl="4"/>
            <a:r>
              <a:rPr lang="en-US" sz="1800" smtClean="0"/>
              <a:t>Review</a:t>
            </a:r>
          </a:p>
          <a:p>
            <a:pPr lvl="3"/>
            <a:r>
              <a:rPr lang="en-US" sz="1800" smtClean="0"/>
              <a:t>Train DMO (Doug and Duane) in camera operation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8915400" cy="4525963"/>
          </a:xfrm>
        </p:spPr>
        <p:txBody>
          <a:bodyPr/>
          <a:lstStyle/>
          <a:p>
            <a:r>
              <a:rPr lang="en-US" smtClean="0"/>
              <a:t>Tasks</a:t>
            </a:r>
          </a:p>
          <a:p>
            <a:pPr lvl="1"/>
            <a:r>
              <a:rPr lang="en-US" smtClean="0"/>
              <a:t>Rob: </a:t>
            </a:r>
          </a:p>
          <a:p>
            <a:pPr lvl="2"/>
            <a:r>
              <a:rPr lang="en-US" smtClean="0"/>
              <a:t>Continue to work on AUV navigation, support Rock cruise</a:t>
            </a:r>
          </a:p>
          <a:p>
            <a:pPr lvl="1"/>
            <a:r>
              <a:rPr lang="en-US" smtClean="0"/>
              <a:t>Alana: </a:t>
            </a:r>
          </a:p>
          <a:p>
            <a:pPr lvl="2"/>
            <a:r>
              <a:rPr lang="en-US" smtClean="0"/>
              <a:t>Finalize new camera electronics</a:t>
            </a:r>
          </a:p>
          <a:p>
            <a:pPr lvl="2"/>
            <a:r>
              <a:rPr lang="en-US" smtClean="0"/>
              <a:t>Investigate separate USB cable for uploads.  Use a loop-back</a:t>
            </a:r>
          </a:p>
          <a:p>
            <a:pPr lvl="1"/>
            <a:r>
              <a:rPr lang="en-US" smtClean="0"/>
              <a:t>Danelle:</a:t>
            </a:r>
          </a:p>
          <a:p>
            <a:pPr lvl="2"/>
            <a:r>
              <a:rPr lang="en-US" smtClean="0"/>
              <a:t>Data processing – </a:t>
            </a:r>
          </a:p>
          <a:p>
            <a:pPr lvl="3"/>
            <a:r>
              <a:rPr lang="en-US" sz="1600" smtClean="0"/>
              <a:t>get a start by hand building one image file metadata</a:t>
            </a:r>
          </a:p>
          <a:p>
            <a:pPr lvl="3"/>
            <a:r>
              <a:rPr lang="en-US" sz="1600" smtClean="0"/>
              <a:t>Talk to Mike about existing Matlab script to add image data csv file</a:t>
            </a:r>
          </a:p>
          <a:p>
            <a:pPr lvl="3"/>
            <a:r>
              <a:rPr lang="en-US" sz="1600" smtClean="0"/>
              <a:t>another process to move image files along with other auv data that is packed into a tar ball</a:t>
            </a:r>
          </a:p>
          <a:p>
            <a:pPr lvl="3"/>
            <a:r>
              <a:rPr lang="en-US" sz="1600" smtClean="0"/>
              <a:t>develop a new packer that will load the image data into VARS with links to images in their original location</a:t>
            </a:r>
          </a:p>
          <a:p>
            <a:pPr lvl="2"/>
            <a:r>
              <a:rPr lang="en-US" smtClean="0"/>
              <a:t>AVED</a:t>
            </a:r>
          </a:p>
          <a:p>
            <a:pPr lvl="1"/>
            <a:r>
              <a:rPr lang="en-US" smtClean="0"/>
              <a:t>Farley, Mike and Dave: Standby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4525963"/>
          </a:xfrm>
        </p:spPr>
        <p:txBody>
          <a:bodyPr/>
          <a:lstStyle/>
          <a:p>
            <a:pPr marL="660400" indent="-660400"/>
            <a:r>
              <a:rPr lang="en-US" sz="2400" smtClean="0"/>
              <a:t>Other Issues</a:t>
            </a:r>
          </a:p>
          <a:p>
            <a:pPr marL="1035050" lvl="1" indent="-577850"/>
            <a:r>
              <a:rPr lang="en-US" sz="1600" smtClean="0"/>
              <a:t>Resources</a:t>
            </a:r>
          </a:p>
          <a:p>
            <a:pPr marL="1784350" lvl="3" indent="-412750"/>
            <a:r>
              <a:rPr lang="en-US" sz="1600" smtClean="0"/>
              <a:t>2010 Ship days:</a:t>
            </a:r>
          </a:p>
          <a:p>
            <a:pPr marL="2241550" lvl="4" indent="-412750"/>
            <a:r>
              <a:rPr lang="en-US" sz="1400" smtClean="0"/>
              <a:t>Rock: Jan 27, Feb 10, April 28</a:t>
            </a:r>
            <a:r>
              <a:rPr lang="en-US" sz="1400" baseline="30000" smtClean="0"/>
              <a:t>th</a:t>
            </a:r>
            <a:endParaRPr lang="en-US" sz="1400" smtClean="0"/>
          </a:p>
          <a:p>
            <a:pPr marL="2241550" lvl="4" indent="-412750"/>
            <a:r>
              <a:rPr lang="en-US" sz="1400" smtClean="0"/>
              <a:t>Paull: Feb 17-21, March 23-27, Nov 10,11 ??</a:t>
            </a:r>
          </a:p>
          <a:p>
            <a:pPr marL="2241550" lvl="4" indent="-412750"/>
            <a:r>
              <a:rPr lang="en-US" sz="1400" smtClean="0"/>
              <a:t>Smith: May 7-13 at Station M</a:t>
            </a:r>
          </a:p>
          <a:p>
            <a:pPr marL="2241550" lvl="4" indent="-412750"/>
            <a:r>
              <a:rPr lang="en-US" sz="1400" smtClean="0"/>
              <a:t>Barry: July 14, 15 at Smooth Ridge</a:t>
            </a:r>
          </a:p>
          <a:p>
            <a:pPr marL="2241550" lvl="4" indent="-412750"/>
            <a:r>
              <a:rPr lang="en-US" sz="1400" smtClean="0"/>
              <a:t>Engineering: July 20, 21, Nov 30</a:t>
            </a:r>
            <a:r>
              <a:rPr lang="en-US" sz="1400" baseline="30000" smtClean="0"/>
              <a:t>th</a:t>
            </a:r>
            <a:r>
              <a:rPr lang="en-US" sz="1400" smtClean="0"/>
              <a:t>, Dec 21</a:t>
            </a:r>
          </a:p>
          <a:p>
            <a:pPr marL="1784350" lvl="3" indent="-412750"/>
            <a:r>
              <a:rPr lang="en-US" sz="1400" smtClean="0"/>
              <a:t>Engineering Labor</a:t>
            </a:r>
          </a:p>
          <a:p>
            <a:pPr marL="2241550" lvl="4" indent="-412750"/>
            <a:r>
              <a:rPr lang="en-US" sz="1400" smtClean="0"/>
              <a:t>Brett: 441 hours</a:t>
            </a:r>
          </a:p>
          <a:p>
            <a:pPr marL="2241550" lvl="4" indent="-412750"/>
            <a:r>
              <a:rPr lang="en-US" sz="1400" smtClean="0"/>
              <a:t>Rob: 540 h</a:t>
            </a:r>
          </a:p>
          <a:p>
            <a:pPr marL="2241550" lvl="4" indent="-412750"/>
            <a:r>
              <a:rPr lang="en-US" sz="1400" smtClean="0"/>
              <a:t>Alana: 360 h</a:t>
            </a:r>
          </a:p>
          <a:p>
            <a:pPr marL="2241550" lvl="4" indent="-412750"/>
            <a:r>
              <a:rPr lang="en-US" sz="1400" smtClean="0"/>
              <a:t>Danelle: 549 h</a:t>
            </a:r>
          </a:p>
          <a:p>
            <a:pPr marL="2241550" lvl="4" indent="-412750"/>
            <a:r>
              <a:rPr lang="en-US" sz="1400" smtClean="0"/>
              <a:t>Jon: 100 h</a:t>
            </a:r>
          </a:p>
          <a:p>
            <a:pPr marL="2241550" lvl="4" indent="-412750"/>
            <a:r>
              <a:rPr lang="en-US" sz="1400" smtClean="0"/>
              <a:t>Farley: 305 h</a:t>
            </a:r>
          </a:p>
          <a:p>
            <a:pPr marL="2241550" lvl="4" indent="-412750"/>
            <a:r>
              <a:rPr lang="en-US" sz="1400" smtClean="0"/>
              <a:t>Mike: 90 h</a:t>
            </a:r>
          </a:p>
          <a:p>
            <a:pPr marL="2241550" lvl="4" indent="-412750"/>
            <a:r>
              <a:rPr lang="en-US" sz="1400" smtClean="0"/>
              <a:t>Dave: Volunteer</a:t>
            </a:r>
          </a:p>
          <a:p>
            <a:pPr marL="2241550" lvl="4" indent="-412750"/>
            <a:r>
              <a:rPr lang="en-US" sz="1400" smtClean="0"/>
              <a:t>Project Library: \\Tornado\projectlibrary\900807 Seafloor Imaging AUV</a:t>
            </a:r>
          </a:p>
          <a:p>
            <a:pPr marL="2241550" lvl="4" indent="-412750"/>
            <a:r>
              <a:rPr lang="en-US" sz="1400" smtClean="0"/>
              <a:t>DATA share: </a:t>
            </a:r>
            <a:r>
              <a:rPr lang="en-US" sz="1400" smtClean="0">
                <a:hlinkClick r:id="rId3"/>
              </a:rPr>
              <a:t>\\tornado\AUVBI</a:t>
            </a:r>
            <a:endParaRPr lang="en-US" sz="1400" smtClean="0"/>
          </a:p>
          <a:p>
            <a:pPr marL="2241550" lvl="4" indent="-412750"/>
            <a:r>
              <a:rPr lang="en-US" sz="1400" smtClean="0"/>
              <a:t>Confluence Wiki: https://oceana.mbari.org/confluence/display/BIAUV/Home</a:t>
            </a:r>
            <a:endParaRPr lang="en-US" sz="800" smtClean="0"/>
          </a:p>
          <a:p>
            <a:pPr marL="1784350" lvl="3" indent="-412750"/>
            <a:endParaRPr lang="en-US" sz="800" smtClean="0"/>
          </a:p>
          <a:p>
            <a:pPr marL="660400" indent="-660400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/>
              <a:t>AVED</a:t>
            </a:r>
            <a:br>
              <a:rPr lang="en-US" sz="4000" dirty="0" smtClean="0"/>
            </a:br>
            <a:r>
              <a:rPr lang="en-US" sz="4000" dirty="0" smtClean="0"/>
              <a:t>Automated Visual Event Detection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solidFill>
                <a:schemeClr val="bg1"/>
              </a:solidFill>
            </a:endParaRP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3">
            <a:lum bright="6000" contrast="12000"/>
          </a:blip>
          <a:srcRect/>
          <a:stretch>
            <a:fillRect/>
          </a:stretch>
        </p:blipFill>
        <p:spPr bwMode="auto">
          <a:xfrm>
            <a:off x="990600" y="1600200"/>
            <a:ext cx="7467600" cy="4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9" descr="AUV_16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4475"/>
            <a:ext cx="10668000" cy="710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-304800"/>
            <a:ext cx="8915400" cy="1470025"/>
          </a:xfrm>
        </p:spPr>
        <p:txBody>
          <a:bodyPr/>
          <a:lstStyle/>
          <a:p>
            <a:r>
              <a:rPr lang="en-US" b="1" smtClean="0"/>
              <a:t>Imaging AUV </a:t>
            </a:r>
            <a:br>
              <a:rPr lang="en-US" b="1" smtClean="0"/>
            </a:br>
            <a:endParaRPr lang="en-US" sz="2800" smtClean="0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3400" y="457200"/>
            <a:ext cx="2647950" cy="759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Calibri" pitchFamily="34" charset="0"/>
              </a:rPr>
              <a:t>Project Team: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</a:t>
            </a:r>
            <a:r>
              <a:rPr lang="en-US" sz="2800" u="sng">
                <a:latin typeface="Calibri" pitchFamily="34" charset="0"/>
              </a:rPr>
              <a:t>Brett Hobson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Rob McEwen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Jon Erickson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Alana Sherman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Danelle </a:t>
            </a:r>
            <a:r>
              <a:rPr lang="en-US" sz="3200">
                <a:latin typeface="Calibri" pitchFamily="34" charset="0"/>
              </a:rPr>
              <a:t>Cline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Mike McCann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Farley Shane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Dave Caress</a:t>
            </a:r>
          </a:p>
          <a:p>
            <a:pPr>
              <a:buFontTx/>
              <a:buChar char="•"/>
            </a:pPr>
            <a:endParaRPr lang="en-US" sz="3600">
              <a:latin typeface="Calibri" pitchFamily="34" charset="0"/>
            </a:endParaRPr>
          </a:p>
          <a:p>
            <a:r>
              <a:rPr lang="en-US" sz="2800">
                <a:latin typeface="Calibri" pitchFamily="34" charset="0"/>
              </a:rPr>
              <a:t> </a:t>
            </a:r>
          </a:p>
          <a:p>
            <a:r>
              <a:rPr lang="en-US" sz="2800">
                <a:latin typeface="Calibri" pitchFamily="34" charset="0"/>
              </a:rPr>
              <a:t> and 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Hans Thomas</a:t>
            </a:r>
            <a:r>
              <a:rPr lang="en-US" sz="2000">
                <a:latin typeface="Calibri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Lonny Lundsten</a:t>
            </a:r>
          </a:p>
          <a:p>
            <a:endParaRPr lang="en-US" sz="2800">
              <a:latin typeface="Calibri" pitchFamily="34" charset="0"/>
            </a:endParaRPr>
          </a:p>
          <a:p>
            <a:pPr>
              <a:buFontTx/>
              <a:buChar char="•"/>
            </a:pPr>
            <a:endParaRPr lang="en-US" sz="2800">
              <a:latin typeface="Calibri" pitchFamily="34" charset="0"/>
            </a:endParaRPr>
          </a:p>
          <a:p>
            <a:pPr>
              <a:buFontTx/>
              <a:buChar char="•"/>
            </a:pPr>
            <a:endParaRPr lang="en-US" sz="2800">
              <a:latin typeface="Calibri" pitchFamily="34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124200" y="1066800"/>
            <a:ext cx="22860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</a:t>
            </a:r>
            <a:r>
              <a:rPr lang="en-US" sz="2800" u="sng">
                <a:latin typeface="Calibri" pitchFamily="34" charset="0"/>
              </a:rPr>
              <a:t>Jim Barry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</a:t>
            </a:r>
            <a:r>
              <a:rPr lang="en-US" sz="2800" u="sng">
                <a:latin typeface="Calibri" pitchFamily="34" charset="0"/>
              </a:rPr>
              <a:t>Ken Smith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Charlie Paull</a:t>
            </a:r>
          </a:p>
          <a:p>
            <a:pPr>
              <a:buFontTx/>
              <a:buChar char="•"/>
            </a:pPr>
            <a:r>
              <a:rPr lang="en-US" sz="2800">
                <a:latin typeface="Calibri" pitchFamily="34" charset="0"/>
              </a:rPr>
              <a:t> Steve Rock</a:t>
            </a:r>
          </a:p>
          <a:p>
            <a:pPr>
              <a:buFontTx/>
              <a:buChar char="•"/>
            </a:pPr>
            <a:endParaRPr lang="en-US" sz="2800">
              <a:latin typeface="Calibri" pitchFamily="34" charset="0"/>
            </a:endParaRPr>
          </a:p>
          <a:p>
            <a:pPr>
              <a:buFontTx/>
              <a:buChar char="•"/>
            </a:pPr>
            <a:endParaRPr lang="en-US" sz="2800">
              <a:latin typeface="Calibri" pitchFamily="34" charset="0"/>
            </a:endParaRPr>
          </a:p>
        </p:txBody>
      </p:sp>
      <p:pic>
        <p:nvPicPr>
          <p:cNvPr id="16389" name="Picture 8"/>
          <p:cNvPicPr>
            <a:picLocks noChangeAspect="1" noChangeArrowheads="1"/>
          </p:cNvPicPr>
          <p:nvPr/>
        </p:nvPicPr>
        <p:blipFill>
          <a:blip r:embed="rId4"/>
          <a:srcRect b="29311"/>
          <a:stretch>
            <a:fillRect/>
          </a:stretch>
        </p:blipFill>
        <p:spPr bwMode="auto">
          <a:xfrm>
            <a:off x="6781800" y="3505200"/>
            <a:ext cx="3352800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5" descr="biauv assy3_fov"/>
          <p:cNvPicPr>
            <a:picLocks noChangeAspect="1" noChangeArrowheads="1"/>
          </p:cNvPicPr>
          <p:nvPr/>
        </p:nvPicPr>
        <p:blipFill>
          <a:blip r:embed="rId5"/>
          <a:srcRect r="14999" b="10985"/>
          <a:stretch>
            <a:fillRect/>
          </a:stretch>
        </p:blipFill>
        <p:spPr bwMode="auto">
          <a:xfrm>
            <a:off x="7162800" y="1143000"/>
            <a:ext cx="304800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AUV_1758"/>
          <p:cNvPicPr>
            <a:picLocks noChangeAspect="1" noChangeArrowheads="1"/>
          </p:cNvPicPr>
          <p:nvPr/>
        </p:nvPicPr>
        <p:blipFill>
          <a:blip r:embed="rId3"/>
          <a:srcRect t="2209"/>
          <a:stretch>
            <a:fillRect/>
          </a:stretch>
        </p:blipFill>
        <p:spPr bwMode="auto">
          <a:xfrm>
            <a:off x="-152400" y="-228600"/>
            <a:ext cx="10896600" cy="708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r>
              <a:rPr lang="en-US" smtClean="0"/>
              <a:t>Current Status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763000" cy="4525963"/>
          </a:xfrm>
        </p:spPr>
        <p:txBody>
          <a:bodyPr>
            <a:normAutofit/>
          </a:bodyPr>
          <a:lstStyle/>
          <a:p>
            <a:r>
              <a:rPr lang="en-US" sz="3000" smtClean="0"/>
              <a:t>Operational BIAUV asset in 2010</a:t>
            </a:r>
          </a:p>
          <a:p>
            <a:pPr lvl="1"/>
            <a:r>
              <a:rPr lang="en-US" sz="2600" smtClean="0"/>
              <a:t>Technology Pull from Science</a:t>
            </a:r>
          </a:p>
          <a:p>
            <a:r>
              <a:rPr lang="en-US" sz="3000" smtClean="0"/>
              <a:t>Navigates accurately to a homer beacon - iUSBL</a:t>
            </a:r>
          </a:p>
          <a:p>
            <a:r>
              <a:rPr lang="en-US" sz="3000" smtClean="0"/>
              <a:t>DR Nav updated with surface fixes – Surface Aided</a:t>
            </a:r>
          </a:p>
          <a:p>
            <a:r>
              <a:rPr lang="en-US" sz="3000" smtClean="0"/>
              <a:t>Terrain-based nav mode in development (Rock et al)</a:t>
            </a:r>
          </a:p>
          <a:p>
            <a:r>
              <a:rPr lang="en-US" sz="3000" smtClean="0"/>
              <a:t>Acquired 1120 overlapping images along (near) Barry’s 200m transect</a:t>
            </a:r>
          </a:p>
          <a:p>
            <a:r>
              <a:rPr lang="en-US" sz="3000" smtClean="0"/>
              <a:t>Lawnmower mosaic at MARS (890m)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4000" smtClean="0"/>
              <a:t>BIAUV </a:t>
            </a:r>
            <a:br>
              <a:rPr lang="en-US" sz="4000" smtClean="0"/>
            </a:br>
            <a:r>
              <a:rPr lang="en-US" sz="3200" smtClean="0"/>
              <a:t>High Resolution Color Image Mosaics</a:t>
            </a:r>
          </a:p>
        </p:txBody>
      </p:sp>
      <p:pic>
        <p:nvPicPr>
          <p:cNvPr id="39939" name="Picture 3" descr="mosaic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19200"/>
            <a:ext cx="8991600" cy="14049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0" name="Picture 4" descr="AUV_1706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3505200"/>
            <a:ext cx="2097088" cy="3149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1" name="Picture 5" descr="AUV_1706-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962400"/>
            <a:ext cx="2895600" cy="2484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9942" name="Line 6"/>
          <p:cNvSpPr>
            <a:spLocks noChangeShapeType="1"/>
          </p:cNvSpPr>
          <p:nvPr/>
        </p:nvSpPr>
        <p:spPr bwMode="auto">
          <a:xfrm flipH="1">
            <a:off x="1295400" y="2590800"/>
            <a:ext cx="2743200" cy="914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3352800" y="2590800"/>
            <a:ext cx="1371600" cy="914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057400" y="4724400"/>
            <a:ext cx="381000" cy="381000"/>
          </a:xfrm>
          <a:prstGeom prst="rect">
            <a:avLst/>
          </a:prstGeom>
          <a:noFill/>
          <a:ln w="2540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2438400" y="3962400"/>
            <a:ext cx="3276600" cy="762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 flipV="1">
            <a:off x="2438400" y="5105400"/>
            <a:ext cx="3276600" cy="1295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5270500" y="2667000"/>
            <a:ext cx="1784350" cy="46672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Times New Roman" pitchFamily="18" charset="0"/>
              </a:rPr>
              <a:t>10 m Mosaic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300038" y="4495800"/>
            <a:ext cx="954087" cy="8318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Times New Roman" pitchFamily="18" charset="0"/>
              </a:rPr>
              <a:t>1 m</a:t>
            </a:r>
          </a:p>
          <a:p>
            <a:pPr algn="ctr"/>
            <a:r>
              <a:rPr lang="en-US" sz="2400">
                <a:latin typeface="Times New Roman" pitchFamily="18" charset="0"/>
              </a:rPr>
              <a:t>Image</a:t>
            </a: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4719638" y="4724400"/>
            <a:ext cx="954087" cy="8318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Times New Roman" pitchFamily="18" charset="0"/>
              </a:rPr>
              <a:t>10 cm</a:t>
            </a:r>
          </a:p>
          <a:p>
            <a:pPr algn="ctr"/>
            <a:r>
              <a:rPr lang="en-US" sz="2400">
                <a:latin typeface="Times New Roman" pitchFamily="18" charset="0"/>
              </a:rPr>
              <a:t>Image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4648200" y="6391275"/>
            <a:ext cx="4335463" cy="46672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Times New Roman" pitchFamily="18" charset="0"/>
              </a:rPr>
              <a:t>2mm Resolution from 2m altitude</a:t>
            </a:r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4038600" y="1219200"/>
            <a:ext cx="0" cy="1371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4724400" y="1219200"/>
            <a:ext cx="0" cy="1371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BIAUV at MARS in Dec. ‘09</a:t>
            </a:r>
          </a:p>
        </p:txBody>
      </p:sp>
      <p:pic>
        <p:nvPicPr>
          <p:cNvPr id="20482" name="Content Placeholder 3" descr="BIAUV_All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33450" y="1295400"/>
            <a:ext cx="5067300" cy="5211763"/>
          </a:xfrm>
        </p:spPr>
      </p:pic>
      <p:pic>
        <p:nvPicPr>
          <p:cNvPr id="20483" name="Picture 4" descr="MARS1 small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143000"/>
            <a:ext cx="359410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 descr="EITS Boneyard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4343400"/>
            <a:ext cx="30924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 descr="Rover BIAUV_2Lines.t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0"/>
            <a:ext cx="658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7" descr="Rover BIAUV_2Lines.tif"/>
          <p:cNvPicPr>
            <a:picLocks noChangeAspect="1"/>
          </p:cNvPicPr>
          <p:nvPr/>
        </p:nvPicPr>
        <p:blipFill>
          <a:blip r:embed="rId7"/>
          <a:srcRect l="11578" t="46667" r="18958" b="41112"/>
          <a:stretch>
            <a:fillRect/>
          </a:stretch>
        </p:blipFill>
        <p:spPr bwMode="auto">
          <a:xfrm>
            <a:off x="6477000" y="4191000"/>
            <a:ext cx="17526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BIAUV Components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1988" name="Picture 4" descr="DSCF0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19200"/>
            <a:ext cx="3429000" cy="2571750"/>
          </a:xfrm>
          <a:prstGeom prst="rect">
            <a:avLst/>
          </a:prstGeom>
          <a:noFill/>
        </p:spPr>
      </p:pic>
      <p:pic>
        <p:nvPicPr>
          <p:cNvPr id="41989" name="Picture 5" descr="DSCF0275"/>
          <p:cNvPicPr>
            <a:picLocks noChangeAspect="1" noChangeArrowheads="1"/>
          </p:cNvPicPr>
          <p:nvPr/>
        </p:nvPicPr>
        <p:blipFill>
          <a:blip r:embed="rId4"/>
          <a:srcRect l="26190" r="9525"/>
          <a:stretch>
            <a:fillRect/>
          </a:stretch>
        </p:blipFill>
        <p:spPr bwMode="auto">
          <a:xfrm>
            <a:off x="5638800" y="914400"/>
            <a:ext cx="2057400" cy="2400300"/>
          </a:xfrm>
          <a:prstGeom prst="rect">
            <a:avLst/>
          </a:prstGeom>
          <a:noFill/>
        </p:spPr>
      </p:pic>
      <p:pic>
        <p:nvPicPr>
          <p:cNvPr id="41990" name="Picture 6" descr="DSCF0274"/>
          <p:cNvPicPr>
            <a:picLocks noChangeAspect="1" noChangeArrowheads="1"/>
          </p:cNvPicPr>
          <p:nvPr/>
        </p:nvPicPr>
        <p:blipFill>
          <a:blip r:embed="rId5"/>
          <a:srcRect l="51448" t="32867" r="11905" b="23373"/>
          <a:stretch>
            <a:fillRect/>
          </a:stretch>
        </p:blipFill>
        <p:spPr bwMode="auto">
          <a:xfrm>
            <a:off x="5257800" y="3810000"/>
            <a:ext cx="3148013" cy="2819400"/>
          </a:xfrm>
          <a:prstGeom prst="rect">
            <a:avLst/>
          </a:prstGeom>
          <a:noFill/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28600" y="3886200"/>
            <a:ext cx="413067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Forward Looking iUSBL Homing Sonar</a:t>
            </a:r>
          </a:p>
          <a:p>
            <a:r>
              <a:rPr lang="en-US"/>
              <a:t>Obstacle Avoidance Sonar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2514600" y="5486400"/>
            <a:ext cx="2682875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Nikon D3 DSLR Camera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5257800" y="3352800"/>
            <a:ext cx="3305175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Two 275 Watt-Second Strobes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4525963"/>
          </a:xfrm>
        </p:spPr>
        <p:txBody>
          <a:bodyPr/>
          <a:lstStyle/>
          <a:p>
            <a:r>
              <a:rPr lang="en-US" smtClean="0"/>
              <a:t>2010 Work Plan</a:t>
            </a:r>
          </a:p>
          <a:p>
            <a:pPr lvl="1"/>
            <a:r>
              <a:rPr lang="en-US" smtClean="0"/>
              <a:t>First half of year is focused on refining and operating the existing system</a:t>
            </a:r>
          </a:p>
          <a:p>
            <a:pPr lvl="2"/>
            <a:r>
              <a:rPr lang="en-US" sz="2000" smtClean="0"/>
              <a:t>DMO operations</a:t>
            </a:r>
          </a:p>
          <a:p>
            <a:pPr lvl="3"/>
            <a:r>
              <a:rPr lang="en-US" sz="1800" smtClean="0"/>
              <a:t>Operations at 4km</a:t>
            </a:r>
          </a:p>
          <a:p>
            <a:pPr lvl="4"/>
            <a:r>
              <a:rPr lang="en-US" sz="1800" smtClean="0"/>
              <a:t>Upgrade some components: SSM beacon, 3km foam section in tail</a:t>
            </a:r>
          </a:p>
          <a:p>
            <a:pPr lvl="4"/>
            <a:r>
              <a:rPr lang="en-US" sz="1800" smtClean="0"/>
              <a:t>Pressure test any un-tested components</a:t>
            </a:r>
          </a:p>
          <a:p>
            <a:pPr lvl="4"/>
            <a:r>
              <a:rPr lang="en-US" sz="1800" smtClean="0"/>
              <a:t>Upgrade camera housing, or pressure test existing sphere.  It was rated to 6km, but we ground and polished a port in the bottom hemi.</a:t>
            </a:r>
          </a:p>
          <a:p>
            <a:pPr lvl="2"/>
            <a:r>
              <a:rPr lang="en-US" sz="2000" smtClean="0"/>
              <a:t>Useful data for science</a:t>
            </a:r>
          </a:p>
          <a:p>
            <a:pPr lvl="3"/>
            <a:r>
              <a:rPr lang="en-US" sz="1800" smtClean="0"/>
              <a:t>How do we move from good pictures to quantitative science data?</a:t>
            </a:r>
          </a:p>
          <a:p>
            <a:pPr lvl="4"/>
            <a:r>
              <a:rPr lang="en-US" sz="1800" smtClean="0"/>
              <a:t>Move the images off the AUV</a:t>
            </a:r>
          </a:p>
          <a:p>
            <a:pPr lvl="4"/>
            <a:r>
              <a:rPr lang="en-US" sz="1800" smtClean="0"/>
              <a:t> attach relevant metadata</a:t>
            </a:r>
          </a:p>
          <a:p>
            <a:pPr lvl="4"/>
            <a:r>
              <a:rPr lang="en-US" sz="1800" smtClean="0"/>
              <a:t> Develop an efficient method for the scientists to view and process the images</a:t>
            </a:r>
          </a:p>
          <a:p>
            <a:pPr lvl="4"/>
            <a:r>
              <a:rPr lang="en-US" sz="1800" smtClean="0"/>
              <a:t>Archive images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4"/>
          <p:cNvSpPr>
            <a:spLocks noGrp="1"/>
          </p:cNvSpPr>
          <p:nvPr>
            <p:ph idx="1"/>
          </p:nvPr>
        </p:nvSpPr>
        <p:spPr>
          <a:xfrm>
            <a:off x="533400" y="0"/>
            <a:ext cx="8229600" cy="45259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Second half is to improve the system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AUV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Mission planning – Increasing desire to run the AUV in rough terrain.  We need to know where it is safe to fly.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Define the maneuverability of the AUV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Define the exact path and predict the terrain profile before the mission.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Determine if the vehicle can follow that profile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Sensing/Navigation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Ensure the AUV is where it was supposed to be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Use sonar to define the terrain profile in front of the vehicle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Plan a path to follow over the terrain that doesn’t crash, and if possible, low enough to take images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Actuation</a:t>
            </a:r>
          </a:p>
          <a:p>
            <a:pPr lvl="4" fontAlgn="auto">
              <a:spcAft>
                <a:spcPts val="0"/>
              </a:spcAft>
              <a:buFont typeface="Arial" pitchFamily="34" charset="0"/>
              <a:buChar char="»"/>
              <a:defRPr/>
            </a:pPr>
            <a:r>
              <a:rPr lang="en-US" sz="1800" dirty="0" smtClean="0"/>
              <a:t>Improve the maneuverability of the AUV</a:t>
            </a:r>
          </a:p>
          <a:p>
            <a:pPr lvl="5">
              <a:defRPr/>
            </a:pPr>
            <a:r>
              <a:rPr lang="en-US" sz="1800" dirty="0" smtClean="0"/>
              <a:t>Optimize the existing system</a:t>
            </a:r>
          </a:p>
          <a:p>
            <a:pPr lvl="5">
              <a:defRPr/>
            </a:pPr>
            <a:r>
              <a:rPr lang="en-US" sz="1800" dirty="0" smtClean="0"/>
              <a:t>Add control surfaces or thruster(s) 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Testing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lvl="2"/>
            <a:r>
              <a:rPr lang="en-US" sz="2800" smtClean="0"/>
              <a:t>Data systems</a:t>
            </a:r>
          </a:p>
          <a:p>
            <a:pPr lvl="3"/>
            <a:r>
              <a:rPr lang="en-US" sz="2400" smtClean="0"/>
              <a:t>Improve</a:t>
            </a:r>
          </a:p>
          <a:p>
            <a:pPr lvl="2"/>
            <a:r>
              <a:rPr lang="en-US" sz="2800" smtClean="0"/>
              <a:t>AVED</a:t>
            </a:r>
          </a:p>
          <a:p>
            <a:pPr lvl="2"/>
            <a:r>
              <a:rPr lang="en-US" sz="2800" smtClean="0"/>
              <a:t>Improve terrain following performance</a:t>
            </a:r>
          </a:p>
          <a:p>
            <a:pPr lvl="3"/>
            <a:r>
              <a:rPr lang="en-US" sz="2400" smtClean="0"/>
              <a:t>forward looking sonar</a:t>
            </a:r>
          </a:p>
          <a:p>
            <a:pPr lvl="3"/>
            <a:r>
              <a:rPr lang="en-US" sz="2400" smtClean="0"/>
              <a:t>control augmentation – thruster or control surfaces</a:t>
            </a:r>
          </a:p>
          <a:p>
            <a:pPr lvl="2"/>
            <a:r>
              <a:rPr lang="en-US" sz="2800" smtClean="0"/>
              <a:t>Data Systems</a:t>
            </a:r>
          </a:p>
          <a:p>
            <a:pPr lvl="3"/>
            <a:r>
              <a:rPr lang="en-US" sz="2400" smtClean="0"/>
              <a:t>AVED</a:t>
            </a:r>
          </a:p>
          <a:p>
            <a:pPr lvl="3"/>
            <a:r>
              <a:rPr lang="en-US" sz="2400" smtClean="0"/>
              <a:t>SIMPA-VARS</a:t>
            </a:r>
          </a:p>
          <a:p>
            <a:pPr lvl="3"/>
            <a:r>
              <a:rPr lang="en-US" sz="2400" smtClean="0"/>
              <a:t>Google Earth</a:t>
            </a:r>
          </a:p>
          <a:p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534</Words>
  <Application>Microsoft Office PowerPoint</Application>
  <PresentationFormat>On-screen Show (4:3)</PresentationFormat>
  <Paragraphs>128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Arial</vt:lpstr>
      <vt:lpstr>Times New Roman</vt:lpstr>
      <vt:lpstr>Office Theme</vt:lpstr>
      <vt:lpstr>Office Theme</vt:lpstr>
      <vt:lpstr>Imaging AUV  </vt:lpstr>
      <vt:lpstr>Imaging AUV  </vt:lpstr>
      <vt:lpstr>Current Status</vt:lpstr>
      <vt:lpstr>BIAUV  High Resolution Color Image Mosaics</vt:lpstr>
      <vt:lpstr>BIAUV at MARS in Dec. ‘09</vt:lpstr>
      <vt:lpstr>BIAUV Components</vt:lpstr>
      <vt:lpstr>Slide 7</vt:lpstr>
      <vt:lpstr>Slide 8</vt:lpstr>
      <vt:lpstr>Slide 9</vt:lpstr>
      <vt:lpstr>Slide 10</vt:lpstr>
      <vt:lpstr>Slide 11</vt:lpstr>
      <vt:lpstr>Slide 12</vt:lpstr>
      <vt:lpstr>Slide 13</vt:lpstr>
      <vt:lpstr>AVED Automated Visual Event Detection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Imaging AUV  </dc:title>
  <dc:creator>Brett Hobson</dc:creator>
  <cp:lastModifiedBy>Brett Hobson</cp:lastModifiedBy>
  <cp:revision>6</cp:revision>
  <dcterms:created xsi:type="dcterms:W3CDTF">2010-01-21T17:55:13Z</dcterms:created>
  <dcterms:modified xsi:type="dcterms:W3CDTF">2010-01-21T20:13:44Z</dcterms:modified>
</cp:coreProperties>
</file>