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6" r:id="rId3"/>
    <p:sldId id="261" r:id="rId4"/>
    <p:sldId id="258" r:id="rId5"/>
    <p:sldId id="259" r:id="rId6"/>
    <p:sldId id="260" r:id="rId7"/>
    <p:sldId id="262" r:id="rId8"/>
    <p:sldId id="274" r:id="rId9"/>
    <p:sldId id="279" r:id="rId10"/>
    <p:sldId id="273" r:id="rId11"/>
    <p:sldId id="276" r:id="rId12"/>
    <p:sldId id="282" r:id="rId13"/>
    <p:sldId id="283" r:id="rId14"/>
    <p:sldId id="275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81" r:id="rId26"/>
    <p:sldId id="277" r:id="rId27"/>
    <p:sldId id="278" r:id="rId28"/>
    <p:sldId id="280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-3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Tornado\ProjectLibrary\901006.BEDS\BEDS.Documents\Spreadsheets\EnergyBudgetv2.2-Persistor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Tornado\ProjectLibrary\901006.BEDS\BEDS.Documents\Spreadsheets\EnergyBudgetv2.2-Persistor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97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Deployment duration as function of Event recording time </a:t>
            </a:r>
          </a:p>
        </c:rich>
      </c:tx>
      <c:layout>
        <c:manualLayout>
          <c:xMode val="edge"/>
          <c:yMode val="edge"/>
          <c:x val="0.28953488372093039"/>
          <c:y val="3.7542662116040973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7.5581395348837233E-2"/>
          <c:y val="0.20136518771331063"/>
          <c:w val="0.69956165526038216"/>
          <c:h val="0.58361774744027317"/>
        </c:manualLayout>
      </c:layout>
      <c:scatterChart>
        <c:scatterStyle val="smoothMarker"/>
        <c:ser>
          <c:idx val="0"/>
          <c:order val="0"/>
          <c:tx>
            <c:strRef>
              <c:f>ProtoBudget!$A$6</c:f>
              <c:strCache>
                <c:ptCount val="1"/>
                <c:pt idx="0">
                  <c:v>Deployment length, days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ProtoBudget!$B$6:$G$6</c:f>
              <c:numCache>
                <c:formatCode>0</c:formatCode>
                <c:ptCount val="6"/>
                <c:pt idx="0">
                  <c:v>538.75</c:v>
                </c:pt>
                <c:pt idx="1">
                  <c:v>433.14375000000001</c:v>
                </c:pt>
                <c:pt idx="2">
                  <c:v>327.53749999999997</c:v>
                </c:pt>
                <c:pt idx="3">
                  <c:v>221.93124999999998</c:v>
                </c:pt>
                <c:pt idx="4">
                  <c:v>116.32499999999999</c:v>
                </c:pt>
                <c:pt idx="5">
                  <c:v>10.71875</c:v>
                </c:pt>
              </c:numCache>
            </c:numRef>
          </c:yVal>
          <c:smooth val="1"/>
        </c:ser>
        <c:axId val="41823616"/>
        <c:axId val="41897344"/>
      </c:scatterChart>
      <c:valAx>
        <c:axId val="4182361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Event recording time, Hours</a:t>
                </a:r>
              </a:p>
            </c:rich>
          </c:tx>
          <c:layout>
            <c:manualLayout>
              <c:xMode val="edge"/>
              <c:yMode val="edge"/>
              <c:x val="0.33837209302325616"/>
              <c:y val="0.8771331058020474"/>
            </c:manualLayout>
          </c:layout>
          <c:spPr>
            <a:noFill/>
            <a:ln w="25400">
              <a:noFill/>
            </a:ln>
          </c:spPr>
        </c:title>
        <c:numFmt formatCode="0.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1897344"/>
        <c:crosses val="autoZero"/>
        <c:crossBetween val="midCat"/>
      </c:valAx>
      <c:valAx>
        <c:axId val="41897344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Deployment length, days</a:t>
                </a:r>
              </a:p>
            </c:rich>
          </c:tx>
          <c:layout>
            <c:manualLayout>
              <c:xMode val="edge"/>
              <c:yMode val="edge"/>
              <c:x val="1.8604651162790704E-2"/>
              <c:y val="0.25255972696245732"/>
            </c:manualLayout>
          </c:layout>
          <c:spPr>
            <a:noFill/>
            <a:ln w="25400">
              <a:noFill/>
            </a:ln>
          </c:spPr>
        </c:title>
        <c:numFmt formatCode="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1823616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0930232558139537"/>
          <c:y val="0.46075085324232085"/>
          <c:w val="0.18139534883720945"/>
          <c:h val="6.8259385665528985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82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Energy concumed in each operating mode</a:t>
            </a:r>
          </a:p>
        </c:rich>
      </c:tx>
      <c:layout>
        <c:manualLayout>
          <c:xMode val="edge"/>
          <c:yMode val="edge"/>
          <c:x val="0.36279069767441885"/>
          <c:y val="3.6544909781376193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9.3023255813953501E-2"/>
          <c:y val="0.19269134248361985"/>
          <c:w val="0.68225022689920767"/>
          <c:h val="0.5980076146043376"/>
        </c:manualLayout>
      </c:layout>
      <c:scatterChart>
        <c:scatterStyle val="smoothMarker"/>
        <c:ser>
          <c:idx val="0"/>
          <c:order val="0"/>
          <c:tx>
            <c:strRef>
              <c:f>ProtoBudget!$A$18</c:f>
              <c:strCache>
                <c:ptCount val="1"/>
                <c:pt idx="0">
                  <c:v>Watch cycle energy, WHr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ProtoBudget!$B$18:$G$18</c:f>
              <c:numCache>
                <c:formatCode>0.0</c:formatCode>
                <c:ptCount val="6"/>
                <c:pt idx="0">
                  <c:v>1293</c:v>
                </c:pt>
                <c:pt idx="1">
                  <c:v>1039.5450000000001</c:v>
                </c:pt>
                <c:pt idx="2">
                  <c:v>786.09</c:v>
                </c:pt>
                <c:pt idx="3">
                  <c:v>532.63499999999999</c:v>
                </c:pt>
                <c:pt idx="4">
                  <c:v>279.18</c:v>
                </c:pt>
                <c:pt idx="5">
                  <c:v>25.725000000000001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ProtoBudget!$A$28</c:f>
              <c:strCache>
                <c:ptCount val="1"/>
                <c:pt idx="0">
                  <c:v>Recording cycle energy, WHr</c:v>
                </c:pt>
              </c:strCache>
            </c:strRef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ProtoBudget!$B$28:$G$28</c:f>
              <c:numCache>
                <c:formatCode>0.0</c:formatCode>
                <c:ptCount val="6"/>
                <c:pt idx="0">
                  <c:v>0</c:v>
                </c:pt>
                <c:pt idx="1">
                  <c:v>0.33000000000000007</c:v>
                </c:pt>
                <c:pt idx="2">
                  <c:v>0.66000000000000014</c:v>
                </c:pt>
                <c:pt idx="3">
                  <c:v>0.99000000000000021</c:v>
                </c:pt>
                <c:pt idx="4">
                  <c:v>1.3200000000000003</c:v>
                </c:pt>
                <c:pt idx="5">
                  <c:v>1.6500000000000004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ProtoBudget!$A$38</c:f>
              <c:strCache>
                <c:ptCount val="1"/>
                <c:pt idx="0">
                  <c:v>Data transfer energy, WHr</c:v>
                </c:pt>
              </c:strCache>
            </c:strRef>
          </c:tx>
          <c:spPr>
            <a:ln w="12700">
              <a:solidFill>
                <a:srgbClr val="FFFF0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FFFF00"/>
              </a:solidFill>
              <a:ln>
                <a:solidFill>
                  <a:srgbClr val="FFFF0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ProtoBudget!$B$38:$G$38</c:f>
              <c:numCache>
                <c:formatCode>0.0</c:formatCode>
                <c:ptCount val="6"/>
                <c:pt idx="0">
                  <c:v>3.0000000000000004</c:v>
                </c:pt>
                <c:pt idx="1">
                  <c:v>256.125</c:v>
                </c:pt>
                <c:pt idx="2">
                  <c:v>509.25000000000006</c:v>
                </c:pt>
                <c:pt idx="3">
                  <c:v>762.375</c:v>
                </c:pt>
                <c:pt idx="4">
                  <c:v>1015.5</c:v>
                </c:pt>
                <c:pt idx="5">
                  <c:v>1268.625</c:v>
                </c:pt>
              </c:numCache>
            </c:numRef>
          </c:yVal>
          <c:smooth val="1"/>
        </c:ser>
        <c:axId val="81413632"/>
        <c:axId val="81490304"/>
      </c:scatterChart>
      <c:valAx>
        <c:axId val="8141363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Event recording time, Hours</a:t>
                </a:r>
              </a:p>
            </c:rich>
          </c:tx>
          <c:layout>
            <c:manualLayout>
              <c:xMode val="edge"/>
              <c:yMode val="edge"/>
              <c:x val="0.33372093023255839"/>
              <c:y val="0.88040009927860763"/>
            </c:manualLayout>
          </c:layout>
          <c:spPr>
            <a:noFill/>
            <a:ln w="25400">
              <a:noFill/>
            </a:ln>
          </c:spPr>
        </c:title>
        <c:numFmt formatCode="0.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1490304"/>
        <c:crosses val="autoZero"/>
        <c:crossBetween val="midCat"/>
      </c:valAx>
      <c:valAx>
        <c:axId val="81490304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Energy, WHr</a:t>
                </a:r>
              </a:p>
            </c:rich>
          </c:tx>
          <c:layout>
            <c:manualLayout>
              <c:xMode val="edge"/>
              <c:yMode val="edge"/>
              <c:x val="1.8604651162790701E-2"/>
              <c:y val="0.37541589139050102"/>
            </c:manualLayout>
          </c:layout>
          <c:spPr>
            <a:noFill/>
            <a:ln w="25400">
              <a:noFill/>
            </a:ln>
          </c:spPr>
        </c:title>
        <c:numFmt formatCode="0.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1413632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139534883720907"/>
          <c:y val="0.39534947854397873"/>
          <c:w val="0.20930232558139547"/>
          <c:h val="0.19269134248361985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CC813-65BF-4220-8DDC-1ABC91B1E7D4}" type="datetimeFigureOut">
              <a:rPr lang="en-US" smtClean="0"/>
              <a:pPr/>
              <a:t>6/5/2012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12EF7-EDCB-4928-A713-C342E529D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14078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D934A9-7A98-4592-A2EB-16CFC3AA8310}" type="slidenum">
              <a:rPr lang="en-US"/>
              <a:pPr/>
              <a:t>1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CCC89BA-EED2-470D-B604-C629CD0591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33119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F984F8E-1267-415C-A0A6-169C6DF248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10776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CD3307D-8492-4153-95FE-5B592D74558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4549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Preliminary Design </a:t>
            </a:r>
            <a:r>
              <a:rPr lang="en-US" dirty="0"/>
              <a:t>Review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2133600"/>
            <a:ext cx="7086600" cy="35052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May 15, 2012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Project Team: 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/>
              <a:t>PI: Charlie </a:t>
            </a:r>
            <a:r>
              <a:rPr lang="en-US" dirty="0" err="1" smtClean="0"/>
              <a:t>Paull</a:t>
            </a:r>
            <a:endParaRPr lang="en-US" dirty="0" smtClean="0"/>
          </a:p>
          <a:p>
            <a:r>
              <a:rPr lang="en-US" dirty="0" smtClean="0"/>
              <a:t>Lead Scientist: Bill Ussler</a:t>
            </a:r>
          </a:p>
          <a:p>
            <a:r>
              <a:rPr lang="en-US" dirty="0" smtClean="0"/>
              <a:t>EE: Alana Sherman (2011), Denis Klimov (2012)</a:t>
            </a:r>
          </a:p>
          <a:p>
            <a:r>
              <a:rPr lang="en-US" dirty="0" smtClean="0"/>
              <a:t>SE: Bob Herlien</a:t>
            </a:r>
          </a:p>
          <a:p>
            <a:r>
              <a:rPr lang="en-US" dirty="0" smtClean="0"/>
              <a:t>ME: Dale Graves, Larry Bird</a:t>
            </a:r>
          </a:p>
          <a:p>
            <a:r>
              <a:rPr lang="en-US" dirty="0" smtClean="0"/>
              <a:t>Project manager: Brian Kieft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823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ecision 7"/>
          <p:cNvSpPr/>
          <p:nvPr/>
        </p:nvSpPr>
        <p:spPr>
          <a:xfrm>
            <a:off x="3581400" y="4800600"/>
            <a:ext cx="1676400" cy="762000"/>
          </a:xfrm>
          <a:prstGeom prst="flowChartDecision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Motion thresholds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" name="Flowchart: Data 14"/>
          <p:cNvSpPr/>
          <p:nvPr/>
        </p:nvSpPr>
        <p:spPr>
          <a:xfrm>
            <a:off x="4191000" y="4724400"/>
            <a:ext cx="1447800" cy="609600"/>
          </a:xfrm>
          <a:prstGeom prst="flowChartInputOutpu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Context data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32004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Alternate Process 18"/>
          <p:cNvSpPr/>
          <p:nvPr/>
        </p:nvSpPr>
        <p:spPr>
          <a:xfrm>
            <a:off x="60960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Alternate Process 13"/>
          <p:cNvSpPr/>
          <p:nvPr/>
        </p:nvSpPr>
        <p:spPr>
          <a:xfrm>
            <a:off x="3048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Flow Chart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1219200"/>
            <a:ext cx="1524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Watch Cycle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429000" y="121920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Event recording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324600" y="121920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Command mode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38200" y="16764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Sensors</a:t>
            </a:r>
            <a:endParaRPr lang="en-US" sz="1400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600200" y="1981200"/>
            <a:ext cx="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38200" y="22098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Motion detection</a:t>
            </a:r>
          </a:p>
          <a:p>
            <a:pPr algn="ctr"/>
            <a:r>
              <a:rPr lang="en-US" sz="1400" dirty="0" smtClean="0"/>
              <a:t>Thresholds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838200" y="30480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Time period (~1H)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1219200" y="36576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Context data</a:t>
            </a:r>
            <a:endParaRPr lang="en-US" sz="1400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2590800" y="3200400"/>
            <a:ext cx="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33" idx="3"/>
          </p:cNvCxnSpPr>
          <p:nvPr/>
        </p:nvCxnSpPr>
        <p:spPr>
          <a:xfrm flipH="1">
            <a:off x="2362200" y="3200400"/>
            <a:ext cx="2286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32" idx="2"/>
          </p:cNvCxnSpPr>
          <p:nvPr/>
        </p:nvCxnSpPr>
        <p:spPr>
          <a:xfrm>
            <a:off x="1600200" y="2733020"/>
            <a:ext cx="0" cy="31498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2362200" y="2438400"/>
            <a:ext cx="838200" cy="0"/>
          </a:xfrm>
          <a:prstGeom prst="straightConnector1">
            <a:avLst/>
          </a:prstGeom>
          <a:ln w="31750" cmpd="sng">
            <a:solidFill>
              <a:schemeClr val="tx1"/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838200" y="42672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Duty cycle ~5Min/1Hour</a:t>
            </a:r>
            <a:endParaRPr lang="en-US" sz="1400" dirty="0"/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1066800" y="3352800"/>
            <a:ext cx="0" cy="914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2057400" y="39624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2362200" y="4495800"/>
            <a:ext cx="2286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2590800" y="4495800"/>
            <a:ext cx="0" cy="533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1219200" y="50292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Activate modem</a:t>
            </a:r>
            <a:endParaRPr lang="en-US" sz="1400" dirty="0"/>
          </a:p>
        </p:txBody>
      </p:sp>
      <p:sp>
        <p:nvSpPr>
          <p:cNvPr id="59" name="TextBox 58"/>
          <p:cNvSpPr txBox="1"/>
          <p:nvPr/>
        </p:nvSpPr>
        <p:spPr>
          <a:xfrm>
            <a:off x="1219200" y="56388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Listen for acoustic communication</a:t>
            </a:r>
            <a:endParaRPr lang="en-US" sz="1400" dirty="0"/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2743200" y="5791200"/>
            <a:ext cx="3352800" cy="3030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457200" y="1828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457200" y="1828800"/>
            <a:ext cx="0" cy="40386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>
            <a:off x="2057400" y="53340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H="1">
            <a:off x="457200" y="4495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H="1">
            <a:off x="457200" y="5867400"/>
            <a:ext cx="762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3733800" y="1676400"/>
            <a:ext cx="16002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Sensors</a:t>
            </a:r>
            <a:endParaRPr lang="en-US" sz="1400" dirty="0"/>
          </a:p>
        </p:txBody>
      </p:sp>
      <p:sp>
        <p:nvSpPr>
          <p:cNvPr id="95" name="TextBox 94"/>
          <p:cNvSpPr txBox="1"/>
          <p:nvPr/>
        </p:nvSpPr>
        <p:spPr>
          <a:xfrm>
            <a:off x="3733800" y="2362200"/>
            <a:ext cx="16002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 Motion</a:t>
            </a:r>
          </a:p>
          <a:p>
            <a:pPr algn="ctr"/>
            <a:r>
              <a:rPr lang="en-US" sz="1400" dirty="0" smtClean="0"/>
              <a:t>thresholds</a:t>
            </a:r>
            <a:endParaRPr lang="en-US" sz="1400" dirty="0"/>
          </a:p>
        </p:txBody>
      </p:sp>
      <p:cxnSp>
        <p:nvCxnSpPr>
          <p:cNvPr id="96" name="Straight Arrow Connector 95"/>
          <p:cNvCxnSpPr/>
          <p:nvPr/>
        </p:nvCxnSpPr>
        <p:spPr>
          <a:xfrm>
            <a:off x="4495800" y="1981200"/>
            <a:ext cx="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 flipH="1">
            <a:off x="2895600" y="3124200"/>
            <a:ext cx="25908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flipH="1">
            <a:off x="5334000" y="2590800"/>
            <a:ext cx="1524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V="1">
            <a:off x="5486400" y="2590801"/>
            <a:ext cx="0" cy="533399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>
            <a:off x="4495800" y="2895600"/>
            <a:ext cx="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3733800" y="3352800"/>
            <a:ext cx="16764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Calculate and scale data</a:t>
            </a:r>
            <a:endParaRPr lang="en-US" sz="1400" dirty="0"/>
          </a:p>
        </p:txBody>
      </p:sp>
      <p:sp>
        <p:nvSpPr>
          <p:cNvPr id="109" name="TextBox 108"/>
          <p:cNvSpPr txBox="1"/>
          <p:nvPr/>
        </p:nvSpPr>
        <p:spPr>
          <a:xfrm>
            <a:off x="3733800" y="4267200"/>
            <a:ext cx="16764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Log data</a:t>
            </a:r>
            <a:endParaRPr lang="en-US" sz="1400" dirty="0"/>
          </a:p>
        </p:txBody>
      </p:sp>
      <p:cxnSp>
        <p:nvCxnSpPr>
          <p:cNvPr id="110" name="Straight Arrow Connector 109"/>
          <p:cNvCxnSpPr/>
          <p:nvPr/>
        </p:nvCxnSpPr>
        <p:spPr>
          <a:xfrm>
            <a:off x="4495800" y="3886200"/>
            <a:ext cx="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stCxn id="109" idx="1"/>
          </p:cNvCxnSpPr>
          <p:nvPr/>
        </p:nvCxnSpPr>
        <p:spPr>
          <a:xfrm flipH="1" flipV="1">
            <a:off x="3352800" y="4419600"/>
            <a:ext cx="3810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 flipV="1">
            <a:off x="3352800" y="1828800"/>
            <a:ext cx="0" cy="25908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/>
          <p:nvPr/>
        </p:nvCxnSpPr>
        <p:spPr>
          <a:xfrm>
            <a:off x="3352800" y="1828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Flowchart: Alternate Process 124"/>
          <p:cNvSpPr/>
          <p:nvPr/>
        </p:nvSpPr>
        <p:spPr>
          <a:xfrm>
            <a:off x="6858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~ 1Hz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6" name="Flowchart: Alternate Process 125"/>
          <p:cNvSpPr/>
          <p:nvPr/>
        </p:nvSpPr>
        <p:spPr>
          <a:xfrm>
            <a:off x="35814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~ 100Hz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477000" y="16764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Listen</a:t>
            </a:r>
            <a:endParaRPr lang="en-US" sz="1400" dirty="0"/>
          </a:p>
        </p:txBody>
      </p:sp>
      <p:sp>
        <p:nvSpPr>
          <p:cNvPr id="130" name="TextBox 129"/>
          <p:cNvSpPr txBox="1"/>
          <p:nvPr/>
        </p:nvSpPr>
        <p:spPr>
          <a:xfrm>
            <a:off x="6477000" y="22098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Execute</a:t>
            </a:r>
            <a:endParaRPr lang="en-US" sz="1400" dirty="0"/>
          </a:p>
        </p:txBody>
      </p:sp>
      <p:sp>
        <p:nvSpPr>
          <p:cNvPr id="131" name="TextBox 130"/>
          <p:cNvSpPr txBox="1"/>
          <p:nvPr/>
        </p:nvSpPr>
        <p:spPr>
          <a:xfrm>
            <a:off x="6781800" y="35814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Set upload range </a:t>
            </a:r>
            <a:endParaRPr lang="en-US" sz="1400" dirty="0"/>
          </a:p>
        </p:txBody>
      </p:sp>
      <p:sp>
        <p:nvSpPr>
          <p:cNvPr id="132" name="TextBox 131"/>
          <p:cNvSpPr txBox="1"/>
          <p:nvPr/>
        </p:nvSpPr>
        <p:spPr>
          <a:xfrm>
            <a:off x="6781800" y="26670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Set thresholds</a:t>
            </a:r>
            <a:endParaRPr lang="en-US" sz="1400" dirty="0"/>
          </a:p>
        </p:txBody>
      </p:sp>
      <p:sp>
        <p:nvSpPr>
          <p:cNvPr id="133" name="TextBox 132"/>
          <p:cNvSpPr txBox="1"/>
          <p:nvPr/>
        </p:nvSpPr>
        <p:spPr>
          <a:xfrm>
            <a:off x="6781800" y="3124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status</a:t>
            </a:r>
            <a:endParaRPr lang="en-US" sz="1400" dirty="0"/>
          </a:p>
        </p:txBody>
      </p:sp>
      <p:sp>
        <p:nvSpPr>
          <p:cNvPr id="151" name="TextBox 150"/>
          <p:cNvSpPr txBox="1"/>
          <p:nvPr/>
        </p:nvSpPr>
        <p:spPr>
          <a:xfrm>
            <a:off x="6781800" y="4724400"/>
            <a:ext cx="14478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Specified Data upload</a:t>
            </a:r>
            <a:endParaRPr lang="en-US" sz="1400" dirty="0"/>
          </a:p>
        </p:txBody>
      </p:sp>
      <p:sp>
        <p:nvSpPr>
          <p:cNvPr id="152" name="TextBox 151"/>
          <p:cNvSpPr txBox="1"/>
          <p:nvPr/>
        </p:nvSpPr>
        <p:spPr>
          <a:xfrm>
            <a:off x="6781800" y="4038600"/>
            <a:ext cx="14478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Decimated data </a:t>
            </a:r>
          </a:p>
          <a:p>
            <a:pPr algn="ctr"/>
            <a:r>
              <a:rPr lang="en-US" sz="1400" dirty="0" smtClean="0"/>
              <a:t>upload</a:t>
            </a:r>
            <a:endParaRPr lang="en-US" sz="1400" dirty="0"/>
          </a:p>
        </p:txBody>
      </p:sp>
      <p:cxnSp>
        <p:nvCxnSpPr>
          <p:cNvPr id="153" name="Straight Arrow Connector 152"/>
          <p:cNvCxnSpPr/>
          <p:nvPr/>
        </p:nvCxnSpPr>
        <p:spPr>
          <a:xfrm>
            <a:off x="6553200" y="28194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/>
          <p:nvPr/>
        </p:nvCxnSpPr>
        <p:spPr>
          <a:xfrm>
            <a:off x="6553200" y="2514600"/>
            <a:ext cx="0" cy="34290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/>
          <p:cNvCxnSpPr/>
          <p:nvPr/>
        </p:nvCxnSpPr>
        <p:spPr>
          <a:xfrm>
            <a:off x="6553200" y="3276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/>
          <p:cNvCxnSpPr/>
          <p:nvPr/>
        </p:nvCxnSpPr>
        <p:spPr>
          <a:xfrm>
            <a:off x="6553200" y="37338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/>
          <p:cNvCxnSpPr/>
          <p:nvPr/>
        </p:nvCxnSpPr>
        <p:spPr>
          <a:xfrm>
            <a:off x="6553200" y="4267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Arrow Connector 162"/>
          <p:cNvCxnSpPr/>
          <p:nvPr/>
        </p:nvCxnSpPr>
        <p:spPr>
          <a:xfrm>
            <a:off x="6553200" y="5029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extBox 166"/>
          <p:cNvSpPr txBox="1"/>
          <p:nvPr/>
        </p:nvSpPr>
        <p:spPr>
          <a:xfrm>
            <a:off x="6781800" y="5410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Time-out</a:t>
            </a:r>
            <a:endParaRPr lang="en-US" sz="1400" dirty="0"/>
          </a:p>
        </p:txBody>
      </p:sp>
      <p:sp>
        <p:nvSpPr>
          <p:cNvPr id="174" name="TextBox 173"/>
          <p:cNvSpPr txBox="1"/>
          <p:nvPr/>
        </p:nvSpPr>
        <p:spPr>
          <a:xfrm>
            <a:off x="6781800" y="5791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Exit command</a:t>
            </a:r>
            <a:endParaRPr lang="en-US" sz="1400" dirty="0"/>
          </a:p>
        </p:txBody>
      </p:sp>
      <p:cxnSp>
        <p:nvCxnSpPr>
          <p:cNvPr id="176" name="Straight Arrow Connector 175"/>
          <p:cNvCxnSpPr/>
          <p:nvPr/>
        </p:nvCxnSpPr>
        <p:spPr>
          <a:xfrm>
            <a:off x="6553200" y="5562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/>
          <p:cNvCxnSpPr/>
          <p:nvPr/>
        </p:nvCxnSpPr>
        <p:spPr>
          <a:xfrm>
            <a:off x="6553200" y="5943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/>
          <p:nvPr/>
        </p:nvCxnSpPr>
        <p:spPr>
          <a:xfrm>
            <a:off x="8458200" y="1828800"/>
            <a:ext cx="0" cy="32766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/>
          <p:nvPr/>
        </p:nvCxnSpPr>
        <p:spPr>
          <a:xfrm>
            <a:off x="8229600" y="5029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82"/>
          <p:cNvCxnSpPr/>
          <p:nvPr/>
        </p:nvCxnSpPr>
        <p:spPr>
          <a:xfrm>
            <a:off x="8229600" y="4267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/>
          <p:cNvCxnSpPr/>
          <p:nvPr/>
        </p:nvCxnSpPr>
        <p:spPr>
          <a:xfrm>
            <a:off x="8229600" y="37338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Arrow Connector 184"/>
          <p:cNvCxnSpPr/>
          <p:nvPr/>
        </p:nvCxnSpPr>
        <p:spPr>
          <a:xfrm>
            <a:off x="8229600" y="3276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Arrow Connector 185"/>
          <p:cNvCxnSpPr/>
          <p:nvPr/>
        </p:nvCxnSpPr>
        <p:spPr>
          <a:xfrm>
            <a:off x="8229600" y="28194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Arrow Connector 186"/>
          <p:cNvCxnSpPr>
            <a:endCxn id="127" idx="3"/>
          </p:cNvCxnSpPr>
          <p:nvPr/>
        </p:nvCxnSpPr>
        <p:spPr>
          <a:xfrm flipH="1">
            <a:off x="8001000" y="1828800"/>
            <a:ext cx="4572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Arrow Connector 190"/>
          <p:cNvCxnSpPr/>
          <p:nvPr/>
        </p:nvCxnSpPr>
        <p:spPr>
          <a:xfrm>
            <a:off x="6705600" y="1981200"/>
            <a:ext cx="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Arrow Connector 193"/>
          <p:cNvCxnSpPr/>
          <p:nvPr/>
        </p:nvCxnSpPr>
        <p:spPr>
          <a:xfrm flipH="1">
            <a:off x="2895600" y="6019800"/>
            <a:ext cx="3429000" cy="0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Arrow Connector 194"/>
          <p:cNvCxnSpPr/>
          <p:nvPr/>
        </p:nvCxnSpPr>
        <p:spPr>
          <a:xfrm flipV="1">
            <a:off x="8458200" y="5562602"/>
            <a:ext cx="0" cy="685798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Arrow Connector 195"/>
          <p:cNvCxnSpPr/>
          <p:nvPr/>
        </p:nvCxnSpPr>
        <p:spPr>
          <a:xfrm flipH="1">
            <a:off x="8229600" y="5562600"/>
            <a:ext cx="228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Arrow Connector 201"/>
          <p:cNvCxnSpPr/>
          <p:nvPr/>
        </p:nvCxnSpPr>
        <p:spPr>
          <a:xfrm flipH="1">
            <a:off x="8229600" y="5943600"/>
            <a:ext cx="228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Arrow Connector 206"/>
          <p:cNvCxnSpPr/>
          <p:nvPr/>
        </p:nvCxnSpPr>
        <p:spPr>
          <a:xfrm flipH="1">
            <a:off x="6324600" y="6248400"/>
            <a:ext cx="2133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Arrow Connector 208"/>
          <p:cNvCxnSpPr/>
          <p:nvPr/>
        </p:nvCxnSpPr>
        <p:spPr>
          <a:xfrm flipV="1">
            <a:off x="6324600" y="6019800"/>
            <a:ext cx="0" cy="22860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Flowchart: Alternate Process 213"/>
          <p:cNvSpPr/>
          <p:nvPr/>
        </p:nvSpPr>
        <p:spPr>
          <a:xfrm>
            <a:off x="65532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Acoustic loop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86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915400" cy="1371600"/>
          </a:xfrm>
          <a:solidFill>
            <a:schemeClr val="bg1"/>
          </a:solidFill>
          <a:ln/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400" dirty="0" smtClean="0"/>
              <a:t>Data </a:t>
            </a:r>
            <a:r>
              <a:rPr lang="en-US" sz="2400" dirty="0" smtClean="0"/>
              <a:t>and Power </a:t>
            </a:r>
            <a:r>
              <a:rPr lang="en-US" sz="2400" dirty="0" smtClean="0"/>
              <a:t>Budget: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Operating modes: Watch Cycle; recording Cycle; Command mode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Power of subsystems and duty cycles defined in each mode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Data rates and number of bytes per point defined</a:t>
            </a:r>
            <a:endParaRPr lang="en-US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1" y="5486402"/>
          <a:ext cx="5943599" cy="990599"/>
        </p:xfrm>
        <a:graphic>
          <a:graphicData uri="http://schemas.openxmlformats.org/drawingml/2006/table">
            <a:tbl>
              <a:tblPr/>
              <a:tblGrid>
                <a:gridCol w="3319153"/>
                <a:gridCol w="1312223"/>
                <a:gridCol w="1312223"/>
              </a:tblGrid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Parameter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Watch cycle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Recording cycle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Bytes/data point</a:t>
                      </a: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6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24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Data rate</a:t>
                      </a: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 / Hour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 / sec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3902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Event data, </a:t>
                      </a:r>
                      <a:r>
                        <a:rPr lang="en-US" sz="1100" b="0" i="0" u="none" strike="noStrike" dirty="0" err="1">
                          <a:latin typeface="Arial"/>
                        </a:rPr>
                        <a:t>kB</a:t>
                      </a:r>
                      <a:endParaRPr lang="en-US" sz="1100" b="0" i="0" u="none" strike="noStrike" dirty="0">
                        <a:latin typeface="Arial"/>
                      </a:endParaRP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deployment 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latin typeface="Arial"/>
                        </a:rPr>
                        <a:t>Depends on length of event(s)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85800" y="2819400"/>
          <a:ext cx="7162800" cy="2438400"/>
        </p:xfrm>
        <a:graphic>
          <a:graphicData uri="http://schemas.openxmlformats.org/drawingml/2006/table">
            <a:tbl>
              <a:tblPr/>
              <a:tblGrid>
                <a:gridCol w="3352800"/>
                <a:gridCol w="1295400"/>
                <a:gridCol w="1295400"/>
                <a:gridCol w="1219200"/>
              </a:tblGrid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Parameter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Watch cycle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Recording cycle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Command mode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Acoustic modem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21.00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Acoustic modem duty cycle, %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Inertial sensor &amp; microcontroller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0.16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0.40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0.40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Peripherals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0.04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0.20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0.20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Peripherals and sensor duty cycle, %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Cycle average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0.10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0.66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21.60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Duration in mode, hrs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deployment 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event(s)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data to be transmitted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359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Cycle energy, </a:t>
                      </a:r>
                      <a:r>
                        <a:rPr lang="en-US" sz="1100" b="0" i="0" u="none" strike="noStrike" dirty="0" err="1">
                          <a:latin typeface="Arial"/>
                        </a:rPr>
                        <a:t>WHr</a:t>
                      </a:r>
                      <a:endParaRPr lang="en-US" sz="1100" b="0" i="0" u="none" strike="noStrike" dirty="0">
                        <a:latin typeface="Arial"/>
                      </a:endParaRP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0206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915400" cy="1447800"/>
          </a:xfrm>
          <a:solidFill>
            <a:schemeClr val="bg1"/>
          </a:solidFill>
          <a:ln/>
        </p:spPr>
        <p:txBody>
          <a:bodyPr>
            <a:noAutofit/>
          </a:bodyPr>
          <a:lstStyle/>
          <a:p>
            <a:pPr>
              <a:buNone/>
            </a:pPr>
            <a:r>
              <a:rPr lang="en-US" sz="2000" dirty="0" smtClean="0"/>
              <a:t>Data </a:t>
            </a:r>
            <a:r>
              <a:rPr lang="en-US" sz="2000" dirty="0" smtClean="0"/>
              <a:t>and Power </a:t>
            </a:r>
            <a:r>
              <a:rPr lang="en-US" sz="2000" dirty="0" smtClean="0"/>
              <a:t>Budget: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Energy is limited and defines everything else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Lithium DD cells 72 W*H x 18 for deployable article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Alkaline  D-cells  for prototype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352800" y="3045023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Available Energy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3807023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Watch Cycle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3352800" y="3807023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Recording cycle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5105400" y="3807023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Data transfer</a:t>
            </a:r>
            <a:endParaRPr lang="en-US" sz="1400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667000" y="3472243"/>
            <a:ext cx="838200" cy="304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724400" y="3456003"/>
            <a:ext cx="990600" cy="304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038600" y="3426023"/>
            <a:ext cx="0" cy="304800"/>
          </a:xfrm>
          <a:prstGeom prst="straightConnector1">
            <a:avLst/>
          </a:prstGeom>
          <a:ln w="3175" cmpd="sng">
            <a:solidFill>
              <a:schemeClr val="tx1"/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52800" y="4340423"/>
            <a:ext cx="1524000" cy="307777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Trade-off</a:t>
            </a:r>
            <a:endParaRPr lang="en-US" sz="1400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 flipV="1">
            <a:off x="2667000" y="4264224"/>
            <a:ext cx="609600" cy="228599"/>
          </a:xfrm>
          <a:prstGeom prst="straightConnector1">
            <a:avLst/>
          </a:prstGeom>
          <a:ln w="317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4953000" y="4188023"/>
            <a:ext cx="685800" cy="304801"/>
          </a:xfrm>
          <a:prstGeom prst="straightConnector1">
            <a:avLst/>
          </a:prstGeom>
          <a:ln w="317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600200" y="51054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Deployment length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5105400" y="51054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Event recording  time</a:t>
            </a:r>
            <a:endParaRPr lang="en-US" sz="1400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943600" y="4191000"/>
            <a:ext cx="0" cy="8382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3276600" y="5334000"/>
            <a:ext cx="1676400" cy="1"/>
          </a:xfrm>
          <a:prstGeom prst="straightConnector1">
            <a:avLst/>
          </a:prstGeom>
          <a:ln w="317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2362200" y="4191000"/>
            <a:ext cx="0" cy="8382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4114800" y="4724400"/>
            <a:ext cx="0" cy="5334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20206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graphicFrame>
        <p:nvGraphicFramePr>
          <p:cNvPr id="22" name="Chart 21"/>
          <p:cNvGraphicFramePr>
            <a:graphicFrameLocks/>
          </p:cNvGraphicFramePr>
          <p:nvPr/>
        </p:nvGraphicFramePr>
        <p:xfrm>
          <a:off x="533400" y="2438400"/>
          <a:ext cx="8153400" cy="1919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3" name="Chart 22"/>
          <p:cNvGraphicFramePr>
            <a:graphicFrameLocks/>
          </p:cNvGraphicFramePr>
          <p:nvPr/>
        </p:nvGraphicFramePr>
        <p:xfrm>
          <a:off x="533400" y="4419600"/>
          <a:ext cx="81534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6" name="Group 35"/>
          <p:cNvGrpSpPr/>
          <p:nvPr/>
        </p:nvGrpSpPr>
        <p:grpSpPr>
          <a:xfrm>
            <a:off x="1676400" y="1371600"/>
            <a:ext cx="5029200" cy="828020"/>
            <a:chOff x="1676400" y="1371600"/>
            <a:chExt cx="5029200" cy="828020"/>
          </a:xfrm>
        </p:grpSpPr>
        <p:sp>
          <p:nvSpPr>
            <p:cNvPr id="25" name="TextBox 24"/>
            <p:cNvSpPr txBox="1"/>
            <p:nvPr/>
          </p:nvSpPr>
          <p:spPr>
            <a:xfrm>
              <a:off x="1676400" y="1676400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Deployment length</a:t>
              </a:r>
              <a:endParaRPr lang="en-US" sz="14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181600" y="1676400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Event recording  time</a:t>
              </a:r>
              <a:endParaRPr lang="en-US" sz="1400" dirty="0"/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 flipH="1">
              <a:off x="3352800" y="1905000"/>
              <a:ext cx="1676400" cy="1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3429000" y="1371600"/>
              <a:ext cx="15240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Trade-off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20206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Software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9898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Mechanical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0780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Functional Requirements</a:t>
            </a:r>
            <a:br>
              <a:rPr lang="en-US" sz="4000"/>
            </a:br>
            <a:r>
              <a:rPr lang="en-US" sz="4000"/>
              <a:t>(Mechanical)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Operational Depth = 500 meters</a:t>
            </a:r>
          </a:p>
          <a:p>
            <a:r>
              <a:rPr lang="en-US"/>
              <a:t>Deployment duration = up to 12 months </a:t>
            </a:r>
          </a:p>
          <a:p>
            <a:r>
              <a:rPr lang="en-US"/>
              <a:t>Temperature range = -3 to 50 degrees C. </a:t>
            </a:r>
          </a:p>
          <a:p>
            <a:r>
              <a:rPr lang="en-US"/>
              <a:t>“Ruggedized” to withstand acceleration shocks associated with transport </a:t>
            </a:r>
          </a:p>
          <a:p>
            <a:r>
              <a:rPr lang="en-US"/>
              <a:t>Package density = 1.5 to 1.8 G/CC</a:t>
            </a:r>
          </a:p>
          <a:p>
            <a:pPr>
              <a:buFontTx/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8753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Functional Requirements</a:t>
            </a:r>
            <a:br>
              <a:rPr lang="en-US" sz="4000"/>
            </a:br>
            <a:r>
              <a:rPr lang="en-US" sz="4000"/>
              <a:t>(continued)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The system shall be packaged such that its density could be increased to 3 times the default package density so that self-burial can occur (i.e., it can be made more dense). </a:t>
            </a:r>
          </a:p>
          <a:p>
            <a:pPr>
              <a:lnSpc>
                <a:spcPct val="80000"/>
              </a:lnSpc>
            </a:pPr>
            <a:r>
              <a:rPr lang="en-US" sz="2800"/>
              <a:t>The system shall be designed as small as possible to approximate the natural motion of sediment within the canyon floor </a:t>
            </a:r>
          </a:p>
          <a:p>
            <a:pPr>
              <a:lnSpc>
                <a:spcPct val="80000"/>
              </a:lnSpc>
            </a:pPr>
            <a:r>
              <a:rPr lang="en-US" sz="2800"/>
              <a:t>Be deployable and recoverable from an MBARI ROV </a:t>
            </a:r>
          </a:p>
          <a:p>
            <a:pPr>
              <a:lnSpc>
                <a:spcPct val="80000"/>
              </a:lnSpc>
            </a:pPr>
            <a:r>
              <a:rPr lang="en-US" sz="2800"/>
              <a:t>The system shall communicate at any package orientation </a:t>
            </a:r>
          </a:p>
        </p:txBody>
      </p:sp>
    </p:spTree>
    <p:extLst>
      <p:ext uri="{BB962C8B-B14F-4D97-AF65-F5344CB8AC3E}">
        <p14:creationId xmlns="" xmlns:p14="http://schemas.microsoft.com/office/powerpoint/2010/main" val="40360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Main Components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Instrument housing</a:t>
            </a:r>
          </a:p>
          <a:p>
            <a:pPr lvl="1"/>
            <a:r>
              <a:rPr lang="en-US"/>
              <a:t>7”ID X 10.5” cylinder w/modem &amp; homer transducers</a:t>
            </a:r>
          </a:p>
          <a:p>
            <a:r>
              <a:rPr lang="en-US"/>
              <a:t>Trim/ballast/system</a:t>
            </a:r>
          </a:p>
          <a:p>
            <a:pPr lvl="1"/>
            <a:r>
              <a:rPr lang="en-US"/>
              <a:t>15” Flotation sphere - collar w/ballast weights </a:t>
            </a:r>
          </a:p>
          <a:p>
            <a:r>
              <a:rPr lang="en-US"/>
              <a:t>Transducer guards</a:t>
            </a:r>
          </a:p>
          <a:p>
            <a:pPr lvl="1"/>
            <a:r>
              <a:rPr lang="en-US"/>
              <a:t>UHMW “windows” </a:t>
            </a:r>
          </a:p>
        </p:txBody>
      </p:sp>
    </p:spTree>
    <p:extLst>
      <p:ext uri="{BB962C8B-B14F-4D97-AF65-F5344CB8AC3E}">
        <p14:creationId xmlns="" xmlns:p14="http://schemas.microsoft.com/office/powerpoint/2010/main" val="183696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Instrument Housing</a:t>
            </a:r>
            <a:br>
              <a:rPr lang="en-US" sz="4000"/>
            </a:br>
            <a:r>
              <a:rPr lang="en-US" sz="4000"/>
              <a:t>(internal components)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Homer transducer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Homer PCB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Homer battery pack </a:t>
            </a:r>
          </a:p>
          <a:p>
            <a:pPr>
              <a:lnSpc>
                <a:spcPct val="90000"/>
              </a:lnSpc>
            </a:pPr>
            <a:r>
              <a:rPr lang="en-US" sz="2400" dirty="0" err="1"/>
              <a:t>triaxial</a:t>
            </a:r>
            <a:r>
              <a:rPr lang="en-US" sz="2400" dirty="0"/>
              <a:t> inertial sensor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Pressure transducer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Benthos G4 modem PCB assembly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Benthos modem transducer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Modem battery pack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Instrument battery pack </a:t>
            </a:r>
          </a:p>
        </p:txBody>
      </p:sp>
      <p:pic>
        <p:nvPicPr>
          <p:cNvPr id="4103" name="Picture 7" descr="housing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49800" y="1600200"/>
            <a:ext cx="3833813" cy="4525963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256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52400"/>
            <a:ext cx="7772400" cy="1143000"/>
          </a:xfrm>
        </p:spPr>
        <p:txBody>
          <a:bodyPr/>
          <a:lstStyle/>
          <a:p>
            <a:r>
              <a:rPr lang="en-US" dirty="0" smtClean="0"/>
              <a:t>Outline?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4746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Instrument Housing</a:t>
            </a:r>
            <a:br>
              <a:rPr lang="en-US" sz="4000"/>
            </a:br>
            <a:r>
              <a:rPr lang="en-US" sz="4000"/>
              <a:t>(materials)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/>
              <a:t>Options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Ti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Pros – last for ever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Cons – high cost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Composite tube/Ti end caps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Pros – Very long life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Cons – higher costs than mild steel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Aluminum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Cons – very limited life due to corrosion and not predictable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Mild steel w/coating and or anodes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Pros – no crevice corrosion problems</a:t>
            </a:r>
          </a:p>
          <a:p>
            <a:pPr lvl="3">
              <a:lnSpc>
                <a:spcPct val="80000"/>
              </a:lnSpc>
            </a:pPr>
            <a:r>
              <a:rPr lang="en-US" sz="1600"/>
              <a:t>Corrosion is predictable and design can accommodate for this</a:t>
            </a:r>
          </a:p>
          <a:p>
            <a:pPr lvl="3">
              <a:lnSpc>
                <a:spcPct val="80000"/>
              </a:lnSpc>
            </a:pPr>
            <a:r>
              <a:rPr lang="en-US" sz="1600"/>
              <a:t>Inexpensive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Cons – limited life time (2-3 years)</a:t>
            </a:r>
          </a:p>
          <a:p>
            <a:pPr lvl="3">
              <a:lnSpc>
                <a:spcPct val="80000"/>
              </a:lnSpc>
            </a:pPr>
            <a:r>
              <a:rPr lang="en-US" sz="1600"/>
              <a:t>Heavy compared to the Ti and Composite/Ti options</a:t>
            </a:r>
          </a:p>
        </p:txBody>
      </p:sp>
    </p:spTree>
    <p:extLst>
      <p:ext uri="{BB962C8B-B14F-4D97-AF65-F5344CB8AC3E}">
        <p14:creationId xmlns="" xmlns:p14="http://schemas.microsoft.com/office/powerpoint/2010/main" val="288070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Instrument Housing</a:t>
            </a:r>
            <a:br>
              <a:rPr lang="en-US" sz="4000"/>
            </a:br>
            <a:r>
              <a:rPr lang="en-US" sz="4000"/>
              <a:t>(internal packaging)</a:t>
            </a:r>
          </a:p>
        </p:txBody>
      </p:sp>
      <p:pic>
        <p:nvPicPr>
          <p:cNvPr id="8202" name="Picture 10" descr="internal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6650" y="3938588"/>
            <a:ext cx="3441700" cy="218757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4" name="Picture 12" descr="internal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7238" y="1600200"/>
            <a:ext cx="3438525" cy="21859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5" name="Picture 13" descr="internal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8238" y="1600200"/>
            <a:ext cx="3438525" cy="21859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6" name="Picture 14" descr="internal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3938588"/>
            <a:ext cx="3441700" cy="218757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766066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Trim &amp; Ballast System</a:t>
            </a:r>
          </a:p>
        </p:txBody>
      </p:sp>
      <p:pic>
        <p:nvPicPr>
          <p:cNvPr id="11272" name="Picture 8" descr="syntactic collar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8238" y="1600200"/>
            <a:ext cx="3438525" cy="21859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74" name="Rectangle 10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sz="2800"/>
              <a:t>Collar provides a hydrodynamic shape to the instrument housing that can be modified as needed.</a:t>
            </a:r>
          </a:p>
          <a:p>
            <a:pPr lvl="1"/>
            <a:r>
              <a:rPr lang="en-US" sz="2400"/>
              <a:t>In addition, the collar provides flotation, ballast &amp; trim adjustments</a:t>
            </a:r>
          </a:p>
        </p:txBody>
      </p:sp>
      <p:pic>
        <p:nvPicPr>
          <p:cNvPr id="11275" name="Picture 11" descr="syntactic collar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7238" y="1600200"/>
            <a:ext cx="3438525" cy="21859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3835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Weights &amp; Balance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Still working on this section</a:t>
            </a:r>
          </a:p>
        </p:txBody>
      </p:sp>
    </p:spTree>
    <p:extLst>
      <p:ext uri="{BB962C8B-B14F-4D97-AF65-F5344CB8AC3E}">
        <p14:creationId xmlns="" xmlns:p14="http://schemas.microsoft.com/office/powerpoint/2010/main" val="129102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Transducer Guards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/>
              <a:t>Protects transducers</a:t>
            </a:r>
          </a:p>
          <a:p>
            <a:r>
              <a:rPr lang="en-US" sz="2800"/>
              <a:t>Provides hydrodynamic profile</a:t>
            </a:r>
          </a:p>
          <a:p>
            <a:r>
              <a:rPr lang="en-US" sz="2800"/>
              <a:t>UHMW properties provide good acoustic path.</a:t>
            </a:r>
          </a:p>
        </p:txBody>
      </p:sp>
      <p:pic>
        <p:nvPicPr>
          <p:cNvPr id="15366" name="Picture 6" descr="sphere with guards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579688"/>
            <a:ext cx="4038600" cy="25669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9123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Integration and Test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267200" cy="4038600"/>
          </a:xfrm>
          <a:solidFill>
            <a:schemeClr val="bg1"/>
          </a:solidFill>
          <a:ln/>
        </p:spPr>
        <p:txBody>
          <a:bodyPr/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Test jig</a:t>
            </a:r>
          </a:p>
          <a:p>
            <a:r>
              <a:rPr lang="en-US" dirty="0" smtClean="0"/>
              <a:t>Prototype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1822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Prototype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267200" cy="4038600"/>
          </a:xfrm>
          <a:solidFill>
            <a:schemeClr val="bg1"/>
          </a:solidFill>
          <a:ln/>
        </p:spPr>
        <p:txBody>
          <a:bodyPr/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250 m and 300 m test sites </a:t>
            </a:r>
          </a:p>
          <a:p>
            <a:r>
              <a:rPr lang="en-US" dirty="0" smtClean="0"/>
              <a:t>4 km from ML harbor</a:t>
            </a:r>
            <a:endParaRPr lang="en-US" dirty="0"/>
          </a:p>
        </p:txBody>
      </p:sp>
      <p:pic>
        <p:nvPicPr>
          <p:cNvPr id="1026" name="Picture 2" descr="C:\Projects\BEDs\images\transponder test site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404257"/>
            <a:ext cx="4634754" cy="3581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5485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Future Improvements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924800" cy="4038600"/>
          </a:xfrm>
          <a:solidFill>
            <a:schemeClr val="bg1"/>
          </a:solidFill>
          <a:ln/>
        </p:spPr>
        <p:txBody>
          <a:bodyPr>
            <a:normAutofit fontScale="92500" lnSpcReduction="10000"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Onboard linear displacement calculation?</a:t>
            </a:r>
          </a:p>
          <a:p>
            <a:r>
              <a:rPr lang="en-US" dirty="0" smtClean="0"/>
              <a:t>Adaptive TX power reduction?</a:t>
            </a:r>
          </a:p>
          <a:p>
            <a:r>
              <a:rPr lang="en-US" dirty="0" smtClean="0"/>
              <a:t>Clock drift reporting?</a:t>
            </a:r>
          </a:p>
          <a:p>
            <a:r>
              <a:rPr lang="en-US" dirty="0" smtClean="0"/>
              <a:t>Adaptive Decimation (zip?)</a:t>
            </a:r>
          </a:p>
          <a:p>
            <a:r>
              <a:rPr lang="en-US" dirty="0" smtClean="0"/>
              <a:t>Adaptive baud rate?</a:t>
            </a:r>
          </a:p>
          <a:p>
            <a:r>
              <a:rPr lang="en-US" dirty="0" smtClean="0"/>
              <a:t>Drop weight system?</a:t>
            </a:r>
          </a:p>
          <a:p>
            <a:r>
              <a:rPr lang="en-US" dirty="0" smtClean="0"/>
              <a:t>Atomic clock</a:t>
            </a:r>
          </a:p>
        </p:txBody>
      </p:sp>
    </p:spTree>
    <p:extLst>
      <p:ext uri="{BB962C8B-B14F-4D97-AF65-F5344CB8AC3E}">
        <p14:creationId xmlns="" xmlns:p14="http://schemas.microsoft.com/office/powerpoint/2010/main" val="397076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Resources and Schedule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924800" cy="4038600"/>
          </a:xfrm>
          <a:solidFill>
            <a:schemeClr val="bg1"/>
          </a:solidFill>
          <a:ln/>
        </p:spPr>
        <p:txBody>
          <a:bodyPr>
            <a:normAutofit/>
          </a:bodyPr>
          <a:lstStyle/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813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a Benthic Event Detector?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543800" cy="5334000"/>
          </a:xfrm>
          <a:solidFill>
            <a:schemeClr val="bg1"/>
          </a:solidFill>
          <a:ln/>
        </p:spPr>
        <p:txBody>
          <a:bodyPr/>
          <a:lstStyle/>
          <a:p>
            <a:r>
              <a:rPr lang="en-US" dirty="0" smtClean="0"/>
              <a:t>Characterizes motion and frequency of submarine canyon sediment debris flows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Allows for data recovery without instrument recovery</a:t>
            </a:r>
          </a:p>
          <a:p>
            <a:endParaRPr lang="en-US" dirty="0"/>
          </a:p>
          <a:p>
            <a:r>
              <a:rPr lang="en-US" dirty="0" smtClean="0"/>
              <a:t>May not necessarily be recovered</a:t>
            </a:r>
          </a:p>
          <a:p>
            <a:endParaRPr lang="en-US" dirty="0" smtClean="0"/>
          </a:p>
          <a:p>
            <a:r>
              <a:rPr lang="en-US" dirty="0" smtClean="0"/>
              <a:t>Doesn’t require MBARI ships for operation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9649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High Risk Elements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543800" cy="5334000"/>
          </a:xfrm>
          <a:solidFill>
            <a:schemeClr val="bg1"/>
          </a:solidFill>
          <a:ln/>
        </p:spPr>
        <p:txBody>
          <a:bodyPr/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/>
              <a:t>C</a:t>
            </a:r>
            <a:r>
              <a:rPr lang="en-US" dirty="0" smtClean="0"/>
              <a:t>an data be retrieved from device?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Can motion be resolved in a way useful to science?</a:t>
            </a:r>
            <a:endParaRPr lang="en-US" dirty="0"/>
          </a:p>
          <a:p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4565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Data Retrieval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267200" cy="5029200"/>
          </a:xfrm>
          <a:solidFill>
            <a:schemeClr val="bg1"/>
          </a:solidFill>
          <a:ln/>
        </p:spPr>
        <p:txBody>
          <a:bodyPr>
            <a:normAutofit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Acoustic modem</a:t>
            </a:r>
          </a:p>
          <a:p>
            <a:pPr lvl="1"/>
            <a:r>
              <a:rPr lang="en-US" dirty="0" smtClean="0"/>
              <a:t>Burial test </a:t>
            </a:r>
            <a:r>
              <a:rPr lang="en-US" smtClean="0">
                <a:solidFill>
                  <a:srgbClr val="FF0000"/>
                </a:solidFill>
              </a:rPr>
              <a:t>.7m @</a:t>
            </a:r>
            <a:r>
              <a:rPr lang="en-US" smtClean="0"/>
              <a:t>1200 </a:t>
            </a:r>
            <a:r>
              <a:rPr lang="en-US" dirty="0" smtClean="0"/>
              <a:t>bps – 2560 bps</a:t>
            </a:r>
          </a:p>
          <a:p>
            <a:pPr lvl="1"/>
            <a:r>
              <a:rPr lang="en-US" dirty="0" err="1" smtClean="0"/>
              <a:t>Vryhof</a:t>
            </a:r>
            <a:r>
              <a:rPr lang="en-US" dirty="0" smtClean="0"/>
              <a:t> Anchors: 13m in 300m water @ 300 bps</a:t>
            </a:r>
          </a:p>
          <a:p>
            <a:pPr lvl="1"/>
            <a:r>
              <a:rPr lang="en-US" dirty="0" smtClean="0"/>
              <a:t>Frequency hopping scheme for modem if needed</a:t>
            </a:r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  <p:pic>
        <p:nvPicPr>
          <p:cNvPr id="1026" name="Picture 2" descr="http://www.hecbv.nl/uploads/Image/refs/vryho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2238375"/>
            <a:ext cx="4762500" cy="37052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4521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Motion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5562600" cy="5105400"/>
          </a:xfrm>
          <a:solidFill>
            <a:schemeClr val="bg1"/>
          </a:solidFill>
          <a:ln/>
        </p:spPr>
        <p:txBody>
          <a:bodyPr>
            <a:normAutofit/>
          </a:bodyPr>
          <a:lstStyle/>
          <a:p>
            <a:r>
              <a:rPr lang="en-US" dirty="0" smtClean="0"/>
              <a:t>Bound events</a:t>
            </a:r>
            <a:endParaRPr lang="en-US" dirty="0"/>
          </a:p>
          <a:p>
            <a:pPr lvl="1"/>
            <a:r>
              <a:rPr lang="en-US" dirty="0" smtClean="0"/>
              <a:t>Duration</a:t>
            </a:r>
          </a:p>
          <a:p>
            <a:pPr lvl="1"/>
            <a:r>
              <a:rPr lang="en-US" dirty="0" smtClean="0"/>
              <a:t>Frequency</a:t>
            </a:r>
          </a:p>
          <a:p>
            <a:pPr lvl="1"/>
            <a:r>
              <a:rPr lang="en-US" dirty="0" smtClean="0"/>
              <a:t>Orientation changes</a:t>
            </a:r>
          </a:p>
          <a:p>
            <a:pPr lvl="1"/>
            <a:r>
              <a:rPr lang="en-US" dirty="0" smtClean="0"/>
              <a:t>Accelerations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Linear Displacement</a:t>
            </a:r>
          </a:p>
          <a:p>
            <a:pPr lvl="1"/>
            <a:r>
              <a:rPr lang="en-US" dirty="0" smtClean="0"/>
              <a:t>Performed off-board initially and validated through survey</a:t>
            </a:r>
          </a:p>
          <a:p>
            <a:endParaRPr lang="en-US" dirty="0" smtClean="0"/>
          </a:p>
          <a:p>
            <a:pPr>
              <a:buFontTx/>
              <a:buNone/>
            </a:pPr>
            <a:endParaRPr lang="en-US" dirty="0"/>
          </a:p>
        </p:txBody>
      </p:sp>
      <p:pic>
        <p:nvPicPr>
          <p:cNvPr id="5" name="Picture 6" descr="Fig_11_HomerBeacons"/>
          <p:cNvPicPr>
            <a:picLocks noChangeAspect="1" noChangeArrowheads="1"/>
          </p:cNvPicPr>
          <p:nvPr/>
        </p:nvPicPr>
        <p:blipFill rotWithShape="1">
          <a:blip r:embed="rId2" cstate="print">
            <a:lum contrast="3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469" t="2817" r="50773" b="70579"/>
          <a:stretch/>
        </p:blipFill>
        <p:spPr bwMode="auto">
          <a:xfrm>
            <a:off x="5562600" y="1019127"/>
            <a:ext cx="3352800" cy="26384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Fig_11_HomerBeacons"/>
          <p:cNvPicPr>
            <a:picLocks noChangeAspect="1" noChangeArrowheads="1"/>
          </p:cNvPicPr>
          <p:nvPr/>
        </p:nvPicPr>
        <p:blipFill rotWithShape="1">
          <a:blip r:embed="rId2" cstate="print">
            <a:lum contrast="3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1768" t="2817" r="5202" b="70840"/>
          <a:stretch/>
        </p:blipFill>
        <p:spPr bwMode="auto">
          <a:xfrm>
            <a:off x="5676217" y="3640670"/>
            <a:ext cx="3290891" cy="26077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1156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Motion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5562600" cy="5105400"/>
          </a:xfrm>
          <a:solidFill>
            <a:schemeClr val="bg1"/>
          </a:solidFill>
          <a:ln/>
        </p:spPr>
        <p:txBody>
          <a:bodyPr>
            <a:normAutofit/>
          </a:bodyPr>
          <a:lstStyle/>
          <a:p>
            <a:r>
              <a:rPr lang="en-US" dirty="0" smtClean="0"/>
              <a:t>Depth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Magnitude</a:t>
            </a:r>
          </a:p>
          <a:p>
            <a:endParaRPr lang="en-US" dirty="0" smtClean="0"/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7021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Architecture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0409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Why </a:t>
            </a:r>
            <a:r>
              <a:rPr lang="en-US" dirty="0" err="1" smtClean="0"/>
              <a:t>Invensense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1026" name="Picture 2" descr="InvenSense Six Axis Gyroscope and Accelorometer with Embedded Digital Motion Process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295400"/>
            <a:ext cx="1666875" cy="1400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52400" y="1371600"/>
            <a:ext cx="6858000" cy="5105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Cost $15</a:t>
            </a:r>
          </a:p>
          <a:p>
            <a:r>
              <a:rPr lang="en-US" dirty="0" smtClean="0"/>
              <a:t>Low power</a:t>
            </a:r>
          </a:p>
          <a:p>
            <a:r>
              <a:rPr lang="en-US" dirty="0" smtClean="0"/>
              <a:t>Sensor Fusion Algorithms onboard</a:t>
            </a:r>
          </a:p>
          <a:p>
            <a:r>
              <a:rPr lang="en-US" dirty="0" smtClean="0"/>
              <a:t>Gyro drift and </a:t>
            </a:r>
            <a:r>
              <a:rPr lang="en-US" dirty="0" err="1" smtClean="0"/>
              <a:t>accel</a:t>
            </a:r>
            <a:r>
              <a:rPr lang="en-US" dirty="0" smtClean="0"/>
              <a:t> bias compensated</a:t>
            </a:r>
          </a:p>
          <a:p>
            <a:r>
              <a:rPr lang="en-US" dirty="0" smtClean="0"/>
              <a:t>Event detection logic</a:t>
            </a:r>
          </a:p>
          <a:p>
            <a:r>
              <a:rPr lang="en-US" dirty="0" smtClean="0"/>
              <a:t>Open source community and COTs </a:t>
            </a:r>
            <a:r>
              <a:rPr lang="en-US" dirty="0" err="1" smtClean="0"/>
              <a:t>devel</a:t>
            </a:r>
            <a:r>
              <a:rPr lang="en-US" dirty="0" smtClean="0"/>
              <a:t> boards</a:t>
            </a:r>
          </a:p>
          <a:p>
            <a:pPr lvl="1"/>
            <a:r>
              <a:rPr lang="en-US" dirty="0" smtClean="0"/>
              <a:t>Paparazzi code base includes peripherals like magnetometer, pressure</a:t>
            </a:r>
          </a:p>
          <a:p>
            <a:pPr lvl="1"/>
            <a:r>
              <a:rPr lang="en-US" dirty="0" smtClean="0"/>
              <a:t>Integrated 9 DOF solutions available for MSP430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9700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887</Words>
  <Application>Microsoft Office PowerPoint</Application>
  <PresentationFormat>On-screen Show (4:3)</PresentationFormat>
  <Paragraphs>233</Paragraphs>
  <Slides>28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BEDS Preliminary Design Review</vt:lpstr>
      <vt:lpstr>Outline?</vt:lpstr>
      <vt:lpstr>What is a Benthic Event Detector?</vt:lpstr>
      <vt:lpstr>BEDs High Risk Elements</vt:lpstr>
      <vt:lpstr>BEDs Data Retrieval</vt:lpstr>
      <vt:lpstr>BEDs Motion</vt:lpstr>
      <vt:lpstr>BEDs Motion</vt:lpstr>
      <vt:lpstr>BEDs Architecture</vt:lpstr>
      <vt:lpstr>Why Invensense?</vt:lpstr>
      <vt:lpstr>BEDs Flow Chart </vt:lpstr>
      <vt:lpstr>BEDs Electrical</vt:lpstr>
      <vt:lpstr>BEDs Electrical</vt:lpstr>
      <vt:lpstr>BEDs Electrical</vt:lpstr>
      <vt:lpstr>BEDs Software</vt:lpstr>
      <vt:lpstr>BEDs Mechanical </vt:lpstr>
      <vt:lpstr>Functional Requirements (Mechanical)</vt:lpstr>
      <vt:lpstr>Functional Requirements (continued)</vt:lpstr>
      <vt:lpstr>Main Components</vt:lpstr>
      <vt:lpstr>Instrument Housing (internal components)</vt:lpstr>
      <vt:lpstr>Instrument Housing (materials)</vt:lpstr>
      <vt:lpstr>Instrument Housing (internal packaging)</vt:lpstr>
      <vt:lpstr>Trim &amp; Ballast System</vt:lpstr>
      <vt:lpstr>Weights &amp; Balance</vt:lpstr>
      <vt:lpstr>Transducer Guards</vt:lpstr>
      <vt:lpstr>BEDs Integration and Test</vt:lpstr>
      <vt:lpstr>BEDs Prototype</vt:lpstr>
      <vt:lpstr>BEDs Future Improvements</vt:lpstr>
      <vt:lpstr>BEDs Resources and Schedule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BEDS Preliminary Design Review</dc:title>
  <dc:creator>Kieft, Brian</dc:creator>
  <cp:lastModifiedBy>klimov</cp:lastModifiedBy>
  <cp:revision>41</cp:revision>
  <dcterms:created xsi:type="dcterms:W3CDTF">2006-08-16T00:00:00Z</dcterms:created>
  <dcterms:modified xsi:type="dcterms:W3CDTF">2012-06-06T01:36:28Z</dcterms:modified>
</cp:coreProperties>
</file>