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58" r:id="rId4"/>
    <p:sldId id="259" r:id="rId5"/>
    <p:sldId id="287" r:id="rId6"/>
    <p:sldId id="291" r:id="rId7"/>
    <p:sldId id="290" r:id="rId8"/>
    <p:sldId id="282" r:id="rId9"/>
    <p:sldId id="283" r:id="rId10"/>
    <p:sldId id="288" r:id="rId11"/>
    <p:sldId id="285" r:id="rId12"/>
    <p:sldId id="279" r:id="rId13"/>
    <p:sldId id="29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93" r:id="rId23"/>
    <p:sldId id="294" r:id="rId24"/>
    <p:sldId id="277" r:id="rId25"/>
    <p:sldId id="28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-10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45"/>
          <c:y val="3.7542662116040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581395348837233E-2"/>
          <c:y val="0.20136518771331066"/>
          <c:w val="0.69956165526038228"/>
          <c:h val="0.5836177474402731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327.53749999999991</c:v>
                </c:pt>
                <c:pt idx="3">
                  <c:v>221.93125000000003</c:v>
                </c:pt>
                <c:pt idx="4">
                  <c:v>116.32499999999999</c:v>
                </c:pt>
                <c:pt idx="5">
                  <c:v>10.718749999999998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810816"/>
        <c:axId val="107812736"/>
      </c:scatterChart>
      <c:valAx>
        <c:axId val="1078108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33"/>
              <c:y val="0.87713310580204729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7812736"/>
        <c:crosses val="autoZero"/>
        <c:crossBetween val="midCat"/>
      </c:valAx>
      <c:valAx>
        <c:axId val="1078127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8E-2"/>
              <c:y val="0.2525597269624573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7810816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51"/>
          <c:h val="6.825938566552897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9"/>
          <c:y val="3.6544909781376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25.724999999999998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0.33000000000000013</c:v>
                </c:pt>
                <c:pt idx="2">
                  <c:v>0.66000000000000025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652160"/>
        <c:axId val="120654080"/>
      </c:scatterChart>
      <c:valAx>
        <c:axId val="120652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5"/>
              <c:y val="0.88040009927860752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0654080"/>
        <c:crosses val="autoZero"/>
        <c:crossBetween val="midCat"/>
      </c:valAx>
      <c:valAx>
        <c:axId val="1206540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13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065216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896"/>
          <c:y val="0.39534947854397884"/>
          <c:w val="0.20930232558139553"/>
          <c:h val="0.1926913424836198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PDR-Materials/EnergyBudgetv2.3-Electrochem14cells.x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743200"/>
            <a:ext cx="4800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June 20, 2012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3720478"/>
            <a:ext cx="35052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Project Team: </a:t>
            </a:r>
          </a:p>
          <a:p>
            <a:endParaRPr lang="en-US" dirty="0" smtClean="0"/>
          </a:p>
          <a:p>
            <a:r>
              <a:rPr lang="en-US" dirty="0" smtClean="0"/>
              <a:t>PI</a:t>
            </a:r>
            <a:r>
              <a:rPr lang="en-US" dirty="0"/>
              <a:t>: Charlie Paull</a:t>
            </a:r>
          </a:p>
          <a:p>
            <a:r>
              <a:rPr lang="en-US" dirty="0"/>
              <a:t>Lead Scientist: Bill Ussler</a:t>
            </a:r>
          </a:p>
          <a:p>
            <a:r>
              <a:rPr lang="en-US" dirty="0"/>
              <a:t>EE: </a:t>
            </a:r>
            <a:r>
              <a:rPr lang="en-US" dirty="0" smtClean="0"/>
              <a:t>Denis Klimov</a:t>
            </a:r>
            <a:endParaRPr lang="en-US" dirty="0"/>
          </a:p>
          <a:p>
            <a:r>
              <a:rPr lang="en-US" dirty="0"/>
              <a:t>SE: Bob </a:t>
            </a:r>
            <a:r>
              <a:rPr lang="en-US" dirty="0" smtClean="0"/>
              <a:t>Herlien, Mike McCann</a:t>
            </a:r>
            <a:endParaRPr lang="en-US" dirty="0"/>
          </a:p>
          <a:p>
            <a:r>
              <a:rPr lang="en-US" dirty="0"/>
              <a:t>ME: Larry </a:t>
            </a:r>
            <a:r>
              <a:rPr lang="en-US" dirty="0" smtClean="0"/>
              <a:t>Bird, Dale Graves </a:t>
            </a:r>
            <a:endParaRPr lang="en-US" dirty="0"/>
          </a:p>
          <a:p>
            <a:r>
              <a:rPr lang="en-US" dirty="0"/>
              <a:t>Project manager: Brian Kieft</a:t>
            </a:r>
          </a:p>
        </p:txBody>
      </p:sp>
    </p:spTree>
    <p:extLst>
      <p:ext uri="{BB962C8B-B14F-4D97-AF65-F5344CB8AC3E}">
        <p14:creationId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Lithium DD cells 30AH, 90 W*H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Pack  configuration 7s2p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600200" y="3352800"/>
            <a:ext cx="5029200" cy="2583597"/>
            <a:chOff x="1600200" y="3352800"/>
            <a:chExt cx="5029200" cy="2583597"/>
          </a:xfrm>
        </p:grpSpPr>
        <p:sp>
          <p:nvSpPr>
            <p:cNvPr id="6" name="TextBox 5"/>
            <p:cNvSpPr txBox="1"/>
            <p:nvPr/>
          </p:nvSpPr>
          <p:spPr>
            <a:xfrm>
              <a:off x="3352800" y="3352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Available Energy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002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Watch Cycle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Recording cycle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Data transfer</a:t>
              </a:r>
              <a:endParaRPr lang="en-US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667000" y="3780020"/>
              <a:ext cx="8382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724400" y="3763780"/>
              <a:ext cx="9906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38600" y="3733800"/>
              <a:ext cx="0" cy="304800"/>
            </a:xfrm>
            <a:prstGeom prst="straightConnector1">
              <a:avLst/>
            </a:prstGeom>
            <a:ln w="3175" cmpd="sng">
              <a:solidFill>
                <a:schemeClr val="tx1"/>
              </a:solidFill>
              <a:prstDash val="sys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352800" y="46482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667000" y="4572001"/>
              <a:ext cx="609600" cy="228599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4953000" y="4495800"/>
              <a:ext cx="685800" cy="30480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6002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59436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3276600" y="5641777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23622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114800" y="5032177"/>
              <a:ext cx="0" cy="533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75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4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Invensense?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Low power</a:t>
            </a:r>
          </a:p>
          <a:p>
            <a:r>
              <a:rPr lang="en-US" dirty="0" smtClean="0"/>
              <a:t>Sensor </a:t>
            </a:r>
            <a:r>
              <a:rPr lang="en-US" dirty="0" smtClean="0"/>
              <a:t>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Cheap</a:t>
            </a:r>
          </a:p>
          <a:p>
            <a:r>
              <a:rPr lang="en-US" dirty="0" smtClean="0"/>
              <a:t>Open </a:t>
            </a:r>
            <a:r>
              <a:rPr lang="en-US" dirty="0" smtClean="0"/>
              <a:t>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3"/>
          <p:cNvSpPr txBox="1">
            <a:spLocks noChangeArrowheads="1"/>
          </p:cNvSpPr>
          <p:nvPr/>
        </p:nvSpPr>
        <p:spPr>
          <a:xfrm>
            <a:off x="64008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Low-resolution (contextual) data panel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Event data panel to represent high resolution data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VRML can provide 3D modeling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Single-threaded state machine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Three operating loops with defined transitions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C++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828800"/>
            <a:ext cx="16764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Onboard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1828800"/>
            <a:ext cx="1981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Post processing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0" y="1828800"/>
            <a:ext cx="160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Visualization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495800" y="1066800"/>
            <a:ext cx="228600" cy="685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257800" y="1066800"/>
            <a:ext cx="2133600" cy="609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29718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2484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3"/>
          <p:cNvSpPr txBox="1">
            <a:spLocks noChangeArrowheads="1"/>
          </p:cNvSpPr>
          <p:nvPr/>
        </p:nvSpPr>
        <p:spPr>
          <a:xfrm>
            <a:off x="3200400" y="2590800"/>
            <a:ext cx="2971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Software runs on shore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Algorithm to reconstruct linear motion (displacement)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C, Java; or </a:t>
            </a:r>
            <a:r>
              <a:rPr lang="en-US" sz="1600" dirty="0" err="1" smtClean="0"/>
              <a:t>MatLab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7704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Mechanical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Operational Depth = 500 meters</a:t>
            </a:r>
          </a:p>
          <a:p>
            <a:r>
              <a:rPr lang="en-US" dirty="0"/>
              <a:t>Deployment duration = up to 12 months </a:t>
            </a:r>
          </a:p>
          <a:p>
            <a:r>
              <a:rPr lang="en-US" dirty="0"/>
              <a:t>Temperature range = -3 to 50 degrees C. </a:t>
            </a:r>
          </a:p>
          <a:p>
            <a:r>
              <a:rPr lang="en-US" dirty="0"/>
              <a:t>“Ruggedized” to withstand acceleration shocks associated with transport </a:t>
            </a:r>
          </a:p>
          <a:p>
            <a:r>
              <a:rPr lang="en-US" dirty="0"/>
              <a:t>Package density = 1.5 to 1.8 G/CC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Requirements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housing</a:t>
            </a:r>
          </a:p>
          <a:p>
            <a:pPr lvl="1"/>
            <a:r>
              <a:rPr lang="en-US" dirty="0"/>
              <a:t>7”ID X 10.5” cylinder w/modem &amp; </a:t>
            </a:r>
            <a:r>
              <a:rPr lang="en-US" dirty="0" smtClean="0"/>
              <a:t>homer transducers</a:t>
            </a:r>
            <a:endParaRPr lang="en-US" dirty="0"/>
          </a:p>
          <a:p>
            <a:r>
              <a:rPr lang="en-US" dirty="0"/>
              <a:t>Trim/ballast/system</a:t>
            </a:r>
          </a:p>
          <a:p>
            <a:pPr lvl="1"/>
            <a:r>
              <a:rPr lang="en-US" dirty="0"/>
              <a:t>15” Flotation sphere - collar w/ballast weights </a:t>
            </a:r>
          </a:p>
          <a:p>
            <a:r>
              <a:rPr lang="en-US" dirty="0"/>
              <a:t>Transducer guards</a:t>
            </a:r>
          </a:p>
          <a:p>
            <a:pPr lvl="1"/>
            <a:r>
              <a:rPr lang="en-US" dirty="0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Instrument Housing</a:t>
            </a:r>
            <a:br>
              <a:rPr lang="en-US" sz="4000" dirty="0"/>
            </a:br>
            <a:r>
              <a:rPr lang="en-US" sz="4000" dirty="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Homer transducer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PCB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</a:t>
            </a:r>
            <a:r>
              <a:rPr lang="en-US" sz="2400" dirty="0"/>
              <a:t>battery pack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Inertial </a:t>
            </a:r>
            <a:r>
              <a:rPr lang="en-US" sz="2400" dirty="0"/>
              <a:t>sensor </a:t>
            </a:r>
            <a:r>
              <a:rPr lang="en-US" sz="2400" dirty="0" smtClean="0"/>
              <a:t>board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Heavy compared to the Ti and Composite/Ti options</a:t>
            </a:r>
          </a:p>
        </p:txBody>
      </p:sp>
    </p:spTree>
    <p:extLst>
      <p:ext uri="{BB962C8B-B14F-4D97-AF65-F5344CB8AC3E}">
        <p14:creationId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724400" cy="5334000"/>
          </a:xfrm>
          <a:solidFill>
            <a:schemeClr val="bg1"/>
          </a:solidFill>
          <a:ln/>
        </p:spPr>
        <p:txBody>
          <a:bodyPr>
            <a:normAutofit fontScale="92500"/>
          </a:bodyPr>
          <a:lstStyle/>
          <a:p>
            <a:r>
              <a:rPr lang="en-US" sz="2800" dirty="0" smtClean="0"/>
              <a:t>Characterizes motion and frequency of submarine canyon sediment debris flows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Allows for data recovery without instrument recovery</a:t>
            </a:r>
          </a:p>
          <a:p>
            <a:endParaRPr lang="en-US" sz="2800" dirty="0"/>
          </a:p>
          <a:p>
            <a:r>
              <a:rPr lang="en-US" sz="2800" dirty="0" smtClean="0"/>
              <a:t>May not necessarily be recovered</a:t>
            </a:r>
          </a:p>
          <a:p>
            <a:endParaRPr lang="en-US" sz="2800" dirty="0" smtClean="0"/>
          </a:p>
          <a:p>
            <a:r>
              <a:rPr lang="en-US" sz="2800" dirty="0" smtClean="0"/>
              <a:t>Doesn’t explicitly require MBARI ships for operation</a:t>
            </a:r>
            <a:endParaRPr lang="en-US" sz="2800" dirty="0"/>
          </a:p>
        </p:txBody>
      </p:sp>
      <p:pic>
        <p:nvPicPr>
          <p:cNvPr id="4" name="Picture 6" descr="Fig_11_HomerBeacons"/>
          <p:cNvPicPr>
            <a:picLocks noChangeAspect="1" noChangeArrowheads="1"/>
          </p:cNvPicPr>
          <p:nvPr/>
        </p:nvPicPr>
        <p:blipFill rotWithShape="1">
          <a:blip r:embed="rId2" cstate="print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ig_5_Monument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31650" r="38646" b="29887"/>
          <a:stretch/>
        </p:blipFill>
        <p:spPr bwMode="auto">
          <a:xfrm>
            <a:off x="7734983" y="1259698"/>
            <a:ext cx="1332817" cy="17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 cstate="print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4565538" y="1077807"/>
            <a:ext cx="2902062" cy="228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8300699" y="2857500"/>
            <a:ext cx="233701" cy="2628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391400" y="2455718"/>
            <a:ext cx="45720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800600" y="2743200"/>
            <a:ext cx="4191000" cy="393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Battery and electrical: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Pack configuration: </a:t>
            </a:r>
            <a:r>
              <a:rPr lang="en-US" sz="1200" dirty="0" err="1">
                <a:latin typeface="ar"/>
              </a:rPr>
              <a:t>Electrochem</a:t>
            </a:r>
            <a:r>
              <a:rPr lang="en-US" sz="1200" dirty="0">
                <a:latin typeface="ar"/>
              </a:rPr>
              <a:t> CSC93, 7s2p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DC load discharge range: 27.5 to 17.5 VDC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Pulse load discharge range: 17.5 to 13.5V at 4A peak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Acoustic link performance: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range: 2-3km (horizontal range in water)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Operating range when buried: TBD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Frequency bands: </a:t>
            </a:r>
            <a:r>
              <a:rPr lang="en-US" sz="1200" dirty="0"/>
              <a:t>9–14 kHz (LF)</a:t>
            </a: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Baud rate: 300-10240 bps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Deployment performance: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length of deployment  at Event Duration Transmitted: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500 days at 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400 days at 0.5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300 days at 1.0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200 days at 1.5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100 days at 2.0 </a:t>
            </a:r>
            <a:r>
              <a:rPr lang="en-US" sz="1200" dirty="0" smtClean="0">
                <a:latin typeface="ar"/>
              </a:rPr>
              <a:t>hours</a:t>
            </a:r>
            <a:endParaRPr lang="en-US" sz="1200" dirty="0">
              <a:latin typeface="ar"/>
            </a:endParaRP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BEDs Specifications</a:t>
            </a:r>
            <a:endParaRPr lang="en-US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04800" y="1070348"/>
            <a:ext cx="4191000" cy="373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General Specifications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 smtClean="0">
              <a:latin typeface="ar"/>
            </a:endParaRP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Weight</a:t>
            </a:r>
            <a:r>
              <a:rPr lang="en-US" sz="1200" dirty="0">
                <a:latin typeface="ar"/>
              </a:rPr>
              <a:t>: 50lb (23 kg)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Dimensions:  15” (0.38m) sphere 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Displacement: 0.58 </a:t>
            </a:r>
            <a:r>
              <a:rPr lang="en-US" sz="1200" dirty="0" err="1">
                <a:latin typeface="ar"/>
              </a:rPr>
              <a:t>cu.ft</a:t>
            </a:r>
            <a:r>
              <a:rPr lang="en-US" sz="1200" dirty="0">
                <a:latin typeface="ar"/>
              </a:rPr>
              <a:t> (16L)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Operating temperature: -10 to +50C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Transportation temperature: -20 to 80C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Max </a:t>
            </a:r>
            <a:r>
              <a:rPr lang="en-US" sz="1200" dirty="0">
                <a:latin typeface="ar"/>
              </a:rPr>
              <a:t>operation depth:  500m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Motion detection performance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resolution: 0.062 deg/sec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full range:  +/- 2000 deg/sec (5.5 turns/sec)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resolution:  0.5 mg (0.005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full range:  +/-16 g  (+/-157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resolution: 0.03m (at 14bit ADC)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accuracy: ~ 0.2%span or 1m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full range: 500m</a:t>
            </a:r>
          </a:p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</p:txBody>
      </p:sp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990600"/>
            <a:ext cx="21875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683125"/>
            <a:ext cx="19050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88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Testing</a:t>
            </a:r>
            <a:endParaRPr lang="en-US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95800"/>
            <a:ext cx="2113843" cy="171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22860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thresholds and event detection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22860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Acceleration, full range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22860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Rotation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828800" y="1143000"/>
            <a:ext cx="20574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39000" y="2286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/>
              <a:t>Calibration of RTC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810000" y="1143000"/>
            <a:ext cx="5334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76800" y="1143000"/>
            <a:ext cx="9906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86400" y="1066800"/>
            <a:ext cx="25146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04800" y="3276600"/>
            <a:ext cx="2133600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Whole assembly on X-Y stage, </a:t>
            </a:r>
          </a:p>
          <a:p>
            <a:pPr algn="ctr"/>
            <a:r>
              <a:rPr lang="en-US" sz="1400" dirty="0" smtClean="0"/>
              <a:t>Or IMU on X-Y-Z</a:t>
            </a:r>
            <a:endParaRPr lang="en-US" sz="1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447800" y="2864427"/>
            <a:ext cx="0" cy="381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447800" y="4114800"/>
            <a:ext cx="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/>
          <p:cNvGrpSpPr/>
          <p:nvPr/>
        </p:nvGrpSpPr>
        <p:grpSpPr>
          <a:xfrm>
            <a:off x="3048000" y="3276600"/>
            <a:ext cx="1295400" cy="1752600"/>
            <a:chOff x="2971800" y="3276600"/>
            <a:chExt cx="1295400" cy="1752600"/>
          </a:xfrm>
        </p:grpSpPr>
        <p:grpSp>
          <p:nvGrpSpPr>
            <p:cNvPr id="123" name="Group 122"/>
            <p:cNvGrpSpPr/>
            <p:nvPr/>
          </p:nvGrpSpPr>
          <p:grpSpPr>
            <a:xfrm>
              <a:off x="2971800" y="3276600"/>
              <a:ext cx="990600" cy="1752600"/>
              <a:chOff x="3352800" y="3352800"/>
              <a:chExt cx="990600" cy="17526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352800" y="3352800"/>
                <a:ext cx="685800" cy="1752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429000" y="3505200"/>
                <a:ext cx="533400" cy="5334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3505200" y="4616970"/>
                <a:ext cx="381000" cy="457200"/>
                <a:chOff x="3886200" y="4419600"/>
                <a:chExt cx="381000" cy="457200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886200" y="4419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flipV="1">
                  <a:off x="3886200" y="44958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886200" y="45720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3886200" y="46482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86200" y="47244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V="1">
                  <a:off x="3886200" y="4800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886200" y="48768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886200" y="44196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Connector 56"/>
              <p:cNvCxnSpPr/>
              <p:nvPr/>
            </p:nvCxnSpPr>
            <p:spPr>
              <a:xfrm>
                <a:off x="3406515" y="4578245"/>
                <a:ext cx="6096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3695075" y="4099810"/>
                <a:ext cx="0" cy="45720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>
                <a:off x="4267200" y="4038600"/>
                <a:ext cx="0" cy="533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3886200" y="40386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3886200" y="45720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3886200" y="4038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4800600" y="3429000"/>
            <a:ext cx="2057400" cy="1436132"/>
            <a:chOff x="4876800" y="3581400"/>
            <a:chExt cx="2057400" cy="1436132"/>
          </a:xfrm>
        </p:grpSpPr>
        <p:sp>
          <p:nvSpPr>
            <p:cNvPr id="70" name="Oval 69"/>
            <p:cNvSpPr/>
            <p:nvPr/>
          </p:nvSpPr>
          <p:spPr>
            <a:xfrm>
              <a:off x="5410200" y="3581400"/>
              <a:ext cx="533400" cy="5334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>
              <a:off x="4953000" y="3962400"/>
              <a:ext cx="0" cy="6858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4876800" y="46482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876800" y="39624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4953000" y="4648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  <p:sp>
          <p:nvSpPr>
            <p:cNvPr id="86" name="Isosceles Triangle 85"/>
            <p:cNvSpPr/>
            <p:nvPr/>
          </p:nvSpPr>
          <p:spPr>
            <a:xfrm>
              <a:off x="5181600" y="3962400"/>
              <a:ext cx="1752600" cy="685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>
              <a:off x="5943600" y="3962400"/>
              <a:ext cx="381000" cy="152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7467600" y="3276600"/>
            <a:ext cx="1447800" cy="2590800"/>
            <a:chOff x="7543800" y="3810000"/>
            <a:chExt cx="1447800" cy="2590800"/>
          </a:xfrm>
        </p:grpSpPr>
        <p:sp>
          <p:nvSpPr>
            <p:cNvPr id="122" name="TextBox 121"/>
            <p:cNvSpPr txBox="1"/>
            <p:nvPr/>
          </p:nvSpPr>
          <p:spPr>
            <a:xfrm>
              <a:off x="8153400" y="4518285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Delta</a:t>
              </a:r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543800" y="5257800"/>
              <a:ext cx="1295400" cy="1143000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en-US" sz="1200" dirty="0" smtClean="0">
                  <a:solidFill>
                    <a:schemeClr val="tx1"/>
                  </a:solidFill>
                </a:rPr>
                <a:t>Environmental chamber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696200" y="55626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RTC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696200" y="41910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GPS</a:t>
              </a:r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8001000" y="47244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V="1">
              <a:off x="8001000" y="48768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V="1">
              <a:off x="8001000" y="47244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V="1">
              <a:off x="7848600" y="44958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7848600" y="4953000"/>
              <a:ext cx="0" cy="6096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7848600" y="48006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7848600" y="49530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8382000" y="4876800"/>
              <a:ext cx="381000" cy="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81534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80010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78486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Straight Connector 128"/>
          <p:cNvCxnSpPr/>
          <p:nvPr/>
        </p:nvCxnSpPr>
        <p:spPr>
          <a:xfrm>
            <a:off x="26670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7244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9342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7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 Deployment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Close proximity for survey (4 km from ML harbor)</a:t>
            </a:r>
          </a:p>
          <a:p>
            <a:r>
              <a:rPr lang="en-US" dirty="0" smtClean="0"/>
              <a:t>High probability of sediment debris flows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70000" lnSpcReduction="2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Acoustic frequency hopping?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Depth in sediment layer?</a:t>
            </a:r>
          </a:p>
          <a:p>
            <a:r>
              <a:rPr lang="en-US" dirty="0" smtClean="0"/>
              <a:t>Measure viscosity/ density of sediment by vibration?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val="27792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&amp; Budget</a:t>
            </a:r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27200" y="1673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472804"/>
              </p:ext>
            </p:extLst>
          </p:nvPr>
        </p:nvGraphicFramePr>
        <p:xfrm>
          <a:off x="152400" y="1371600"/>
          <a:ext cx="3288602" cy="359358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26060"/>
                <a:gridCol w="1244345"/>
                <a:gridCol w="818197"/>
              </a:tblGrid>
              <a:tr h="5669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Total Resources</a:t>
                      </a:r>
                      <a:r>
                        <a:rPr lang="en-US" sz="1200" baseline="0" dirty="0" smtClean="0">
                          <a:effectLst/>
                          <a:latin typeface="+mj-lt"/>
                        </a:rPr>
                        <a:t> Assigned 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for each resource category 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Labor</a:t>
                      </a:r>
                      <a:r>
                        <a:rPr lang="en-US" sz="1200" baseline="0" dirty="0" smtClean="0">
                          <a:effectLst/>
                          <a:latin typeface="+mj-lt"/>
                        </a:rPr>
                        <a:t> YTD</a:t>
                      </a:r>
                      <a:endParaRPr lang="en-US" sz="1200" dirty="0" smtClean="0">
                        <a:effectLst/>
                        <a:latin typeface="+mj-lt"/>
                        <a:ea typeface="MS Mincho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500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186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59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640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376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59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ME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460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53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EE Tech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200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SE Tech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ME Tech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280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Machine Shop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200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Divers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>
                          <a:effectLst/>
                          <a:latin typeface="+mj-lt"/>
                        </a:rPr>
                        <a:t>Bill</a:t>
                      </a:r>
                      <a:endParaRPr lang="en-US" sz="1200" i="1" dirty="0" smtClean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+mn-lt"/>
                          <a:ea typeface="MS Mincho"/>
                        </a:rPr>
                        <a:t>160</a:t>
                      </a:r>
                      <a:endParaRPr lang="en-US" sz="1200" i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+mn-lt"/>
                          <a:ea typeface="MS Mincho"/>
                        </a:rPr>
                        <a:t>27</a:t>
                      </a:r>
                      <a:endParaRPr lang="en-US" sz="1200" i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PM/SE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MS Mincho"/>
                        </a:rPr>
                        <a:t>80</a:t>
                      </a:r>
                      <a:endParaRPr lang="en-US" sz="1200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 smtClean="0">
                          <a:effectLst/>
                          <a:latin typeface="+mj-lt"/>
                          <a:ea typeface="MS Mincho"/>
                        </a:rPr>
                        <a:t>Total</a:t>
                      </a:r>
                      <a:endParaRPr lang="en-US" sz="1200" b="1" u="sng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MS Mincho"/>
                        </a:rPr>
                        <a:t>2440</a:t>
                      </a:r>
                      <a:endParaRPr lang="en-US" sz="1200" b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MS Mincho"/>
                        </a:rPr>
                        <a:t>722</a:t>
                      </a:r>
                      <a:endParaRPr lang="en-US" sz="1200" b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714750" y="1882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652401"/>
              </p:ext>
            </p:extLst>
          </p:nvPr>
        </p:nvGraphicFramePr>
        <p:xfrm>
          <a:off x="3581400" y="1295400"/>
          <a:ext cx="5257800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638"/>
                <a:gridCol w="931873"/>
                <a:gridCol w="664649"/>
                <a:gridCol w="555302"/>
                <a:gridCol w="833938"/>
                <a:gridCol w="609600"/>
                <a:gridCol w="685800"/>
              </a:tblGrid>
              <a:tr h="1143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Project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Project 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Budget Amount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Paid Amount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Total Commitment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>
                          <a:effectLst/>
                        </a:rPr>
                        <a:t>Available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Percent Available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</a:tr>
              <a:tr h="1143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sng" strike="noStrike">
                          <a:effectLst/>
                        </a:rPr>
                        <a:t>901006.00</a:t>
                      </a:r>
                      <a:endParaRPr lang="en-US" sz="1100" b="0" i="0" u="sng" strike="noStrike">
                        <a:solidFill>
                          <a:srgbClr val="0000FF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none" strike="noStrike" dirty="0">
                          <a:effectLst/>
                        </a:rPr>
                        <a:t>Benthic Event Detectors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343,072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74,662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7,327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261,084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>
                          <a:effectLst/>
                        </a:rPr>
                        <a:t>76%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</a:tr>
              <a:tr h="1143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sng" strike="noStrike">
                          <a:effectLst/>
                        </a:rPr>
                        <a:t>901006.04</a:t>
                      </a:r>
                      <a:endParaRPr lang="en-US" sz="1100" b="0" i="0" u="sng" strike="noStrike">
                        <a:solidFill>
                          <a:srgbClr val="0000FF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none" strike="noStrike">
                          <a:effectLst/>
                        </a:rPr>
                        <a:t>Acoustic Modem &amp; Transduc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22,091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22,091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100%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</a:tr>
              <a:tr h="1143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sng" strike="noStrike" dirty="0">
                          <a:effectLst/>
                        </a:rPr>
                        <a:t>901006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smtClean="0">
                          <a:effectLst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1200" b="1" u="none" strike="noStrike" dirty="0" smtClean="0">
                          <a:effectLst/>
                        </a:rPr>
                        <a:t>Benthic </a:t>
                      </a:r>
                      <a:r>
                        <a:rPr lang="en-US" sz="1200" b="1" u="none" strike="noStrike" dirty="0">
                          <a:effectLst/>
                        </a:rPr>
                        <a:t>Event Detectors</a:t>
                      </a:r>
                      <a:endParaRPr lang="en-US" sz="1200" b="1" i="0" u="sng" strike="noStrike" dirty="0">
                        <a:solidFill>
                          <a:srgbClr val="0000FF"/>
                        </a:solidFill>
                        <a:effectLst/>
                        <a:latin typeface="Andale WT"/>
                      </a:endParaRPr>
                    </a:p>
                  </a:txBody>
                  <a:tcPr marL="8894" marR="8894" marT="889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$365,163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$74,662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$7,327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$283,175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78%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BEDs </a:t>
            </a:r>
            <a:r>
              <a:rPr lang="en-US" dirty="0" smtClean="0"/>
              <a:t>Considerations </a:t>
            </a:r>
            <a:br>
              <a:rPr lang="en-US" dirty="0" smtClean="0"/>
            </a:br>
            <a:r>
              <a:rPr lang="en-US" dirty="0" smtClean="0"/>
              <a:t>from Concept Review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7543800" cy="3276600"/>
          </a:xfrm>
          <a:solidFill>
            <a:schemeClr val="bg1"/>
          </a:solidFill>
          <a:ln/>
        </p:spPr>
        <p:txBody>
          <a:bodyPr/>
          <a:lstStyle/>
          <a:p>
            <a:r>
              <a:rPr lang="en-US" dirty="0" smtClean="0"/>
              <a:t>Can </a:t>
            </a:r>
            <a:r>
              <a:rPr lang="en-US" dirty="0" smtClean="0"/>
              <a:t>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.7m @1200 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Sediment Debris Flows in Monterey Canyon</a:t>
            </a:r>
            <a:endParaRPr lang="en-US" sz="3600" dirty="0"/>
          </a:p>
        </p:txBody>
      </p:sp>
      <p:pic>
        <p:nvPicPr>
          <p:cNvPr id="4" name="Picture 4" descr="01_43_37_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b="13168"/>
          <a:stretch>
            <a:fillRect/>
          </a:stretch>
        </p:blipFill>
        <p:spPr bwMode="auto">
          <a:xfrm>
            <a:off x="5334000" y="3805237"/>
            <a:ext cx="36576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BM_fig_2A [Converted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82737"/>
            <a:ext cx="1868488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M_fig_2D [Converted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574800"/>
            <a:ext cx="17907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91375" y="1574800"/>
            <a:ext cx="1800225" cy="2624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34000" y="1577975"/>
            <a:ext cx="1854200" cy="2620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627688" y="1163637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December 21, 2001 Event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67510" y="5609170"/>
            <a:ext cx="2191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urrent meter buried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~1 m sediment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0" y="3884081"/>
            <a:ext cx="8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before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7372353" y="3872754"/>
            <a:ext cx="86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after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066800"/>
            <a:ext cx="48768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i="1" dirty="0" smtClean="0"/>
              <a:t>Only</a:t>
            </a:r>
            <a:r>
              <a:rPr lang="en-US" sz="2000" dirty="0" smtClean="0"/>
              <a:t> transport data obtained in 12 years is from a single debris flow event - what we know is: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550 m down canyon translation of current meter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11.9 </a:t>
            </a:r>
            <a:r>
              <a:rPr lang="en-US" sz="2000" dirty="0" err="1" smtClean="0"/>
              <a:t>dbar</a:t>
            </a:r>
            <a:r>
              <a:rPr lang="en-US" sz="2000" dirty="0" smtClean="0"/>
              <a:t> pressure increase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~10 minute duration</a:t>
            </a:r>
          </a:p>
          <a:p>
            <a:pPr marL="285750" indent="-285750">
              <a:buFont typeface="Arial"/>
              <a:buChar char="•"/>
            </a:pPr>
            <a:endParaRPr lang="en-US" sz="2000" b="1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 smtClean="0"/>
              <a:t>Would like to know more: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Onset and duration of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Maximum acceleration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Insight into type of sediment grain motion: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Sliding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Rotation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Depth of no motion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Velocity</a:t>
            </a:r>
          </a:p>
          <a:p>
            <a:pPr marL="742950" lvl="1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1905000"/>
            <a:ext cx="5105400" cy="34290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Benthic Event Detector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Deployment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Sediment motion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Data transmission 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505200" y="2133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24400" y="28956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Top or inside of sediment layer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4400" y="37338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Blending into sediment layer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4400" y="46482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Acoustic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24400" y="1905000"/>
            <a:ext cx="34290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Compact autonomous motion detector and transmitter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05200" y="30480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05200" y="38862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05200" y="4800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6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762000" y="1066800"/>
            <a:ext cx="7620000" cy="4876800"/>
          </a:xfrm>
          <a:prstGeom prst="rect">
            <a:avLst/>
          </a:prstGeom>
          <a:solidFill>
            <a:schemeClr val="tx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BEDs pressure housing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038600" y="1219200"/>
            <a:ext cx="4191000" cy="4419600"/>
          </a:xfrm>
          <a:prstGeom prst="rect">
            <a:avLst/>
          </a:prstGeom>
          <a:solidFill>
            <a:srgbClr val="92D050">
              <a:alpha val="41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CPU Board</a:t>
            </a:r>
            <a:endParaRPr lang="en-US" dirty="0"/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 flipH="1">
            <a:off x="6019800" y="24384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7924800" y="2819400"/>
            <a:ext cx="0" cy="914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762000" y="1600200"/>
            <a:ext cx="17526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Acoustic modem Benthos ATM-885-4G</a:t>
            </a:r>
            <a:endParaRPr lang="en-US" sz="1200" dirty="0"/>
          </a:p>
        </p:txBody>
      </p:sp>
      <p:sp>
        <p:nvSpPr>
          <p:cNvPr id="93" name="Rectangle 92"/>
          <p:cNvSpPr/>
          <p:nvPr/>
        </p:nvSpPr>
        <p:spPr>
          <a:xfrm>
            <a:off x="4191000" y="2286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IMU: MPU 60X0 (I2C)</a:t>
            </a:r>
            <a:endParaRPr lang="en-US" sz="1200" dirty="0"/>
          </a:p>
        </p:txBody>
      </p:sp>
      <p:sp>
        <p:nvSpPr>
          <p:cNvPr id="100" name="Rectangle 99"/>
          <p:cNvSpPr/>
          <p:nvPr/>
        </p:nvSpPr>
        <p:spPr>
          <a:xfrm>
            <a:off x="4191000" y="2743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Data Storage, SD or CFM</a:t>
            </a:r>
            <a:endParaRPr lang="en-US" sz="1200" dirty="0"/>
          </a:p>
        </p:txBody>
      </p:sp>
      <p:sp>
        <p:nvSpPr>
          <p:cNvPr id="101" name="Rectangle 100"/>
          <p:cNvSpPr/>
          <p:nvPr/>
        </p:nvSpPr>
        <p:spPr>
          <a:xfrm>
            <a:off x="4191000" y="3200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RTC (SPI)</a:t>
            </a:r>
            <a:endParaRPr lang="en-US" sz="1200" dirty="0"/>
          </a:p>
        </p:txBody>
      </p:sp>
      <p:sp>
        <p:nvSpPr>
          <p:cNvPr id="102" name="Rectangle 101"/>
          <p:cNvSpPr/>
          <p:nvPr/>
        </p:nvSpPr>
        <p:spPr>
          <a:xfrm>
            <a:off x="4191000" y="3657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Temperature (analog)</a:t>
            </a:r>
            <a:endParaRPr lang="en-US" sz="1200" dirty="0"/>
          </a:p>
        </p:txBody>
      </p:sp>
      <p:sp>
        <p:nvSpPr>
          <p:cNvPr id="103" name="Rectangle 102"/>
          <p:cNvSpPr/>
          <p:nvPr/>
        </p:nvSpPr>
        <p:spPr>
          <a:xfrm>
            <a:off x="7010400" y="2286000"/>
            <a:ext cx="1143000" cy="5334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Processor</a:t>
            </a:r>
            <a:endParaRPr lang="en-US" sz="1200" dirty="0"/>
          </a:p>
        </p:txBody>
      </p:sp>
      <p:sp>
        <p:nvSpPr>
          <p:cNvPr id="104" name="Rectangle 103"/>
          <p:cNvSpPr/>
          <p:nvPr/>
        </p:nvSpPr>
        <p:spPr>
          <a:xfrm>
            <a:off x="1828800" y="51816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Battery pack</a:t>
            </a:r>
            <a:endParaRPr lang="en-US" sz="1200" dirty="0"/>
          </a:p>
        </p:txBody>
      </p:sp>
      <p:sp>
        <p:nvSpPr>
          <p:cNvPr id="105" name="Rectangle 104"/>
          <p:cNvSpPr/>
          <p:nvPr/>
        </p:nvSpPr>
        <p:spPr>
          <a:xfrm>
            <a:off x="1828800" y="44958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Power distribution </a:t>
            </a:r>
            <a:endParaRPr lang="en-US" sz="1200" dirty="0"/>
          </a:p>
        </p:txBody>
      </p:sp>
      <p:sp>
        <p:nvSpPr>
          <p:cNvPr id="108" name="Rectangle 107"/>
          <p:cNvSpPr/>
          <p:nvPr/>
        </p:nvSpPr>
        <p:spPr>
          <a:xfrm>
            <a:off x="762000" y="2286000"/>
            <a:ext cx="1752600" cy="3810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Pressure sensor</a:t>
            </a:r>
            <a:endParaRPr lang="en-US" sz="1200" dirty="0"/>
          </a:p>
        </p:txBody>
      </p:sp>
      <p:sp>
        <p:nvSpPr>
          <p:cNvPr id="111" name="Rectangle 110"/>
          <p:cNvSpPr/>
          <p:nvPr/>
        </p:nvSpPr>
        <p:spPr>
          <a:xfrm>
            <a:off x="762000" y="2895600"/>
            <a:ext cx="1752600" cy="1219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pPr algn="r"/>
            <a:r>
              <a:rPr lang="en-US" sz="1200" dirty="0" smtClean="0">
                <a:solidFill>
                  <a:schemeClr val="tx1"/>
                </a:solidFill>
              </a:rPr>
              <a:t>Homer</a:t>
            </a:r>
            <a:endParaRPr lang="en-US" sz="1200" dirty="0"/>
          </a:p>
        </p:txBody>
      </p:sp>
      <p:sp>
        <p:nvSpPr>
          <p:cNvPr id="115" name="Rectangle 114"/>
          <p:cNvSpPr/>
          <p:nvPr/>
        </p:nvSpPr>
        <p:spPr>
          <a:xfrm>
            <a:off x="4191000" y="4572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Analog I/O</a:t>
            </a:r>
            <a:endParaRPr lang="en-US" sz="1200" dirty="0"/>
          </a:p>
        </p:txBody>
      </p:sp>
      <p:sp>
        <p:nvSpPr>
          <p:cNvPr id="118" name="Rectangle 117"/>
          <p:cNvSpPr/>
          <p:nvPr/>
        </p:nvSpPr>
        <p:spPr>
          <a:xfrm>
            <a:off x="7010400" y="3733800"/>
            <a:ext cx="11430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ADC</a:t>
            </a:r>
            <a:endParaRPr lang="en-US" sz="1200" dirty="0"/>
          </a:p>
        </p:txBody>
      </p:sp>
      <p:sp>
        <p:nvSpPr>
          <p:cNvPr id="119" name="Rectangle 118"/>
          <p:cNvSpPr/>
          <p:nvPr/>
        </p:nvSpPr>
        <p:spPr>
          <a:xfrm>
            <a:off x="4191000" y="5029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Digital I/O</a:t>
            </a:r>
            <a:endParaRPr lang="en-US" sz="1200" dirty="0"/>
          </a:p>
        </p:txBody>
      </p:sp>
      <p:cxnSp>
        <p:nvCxnSpPr>
          <p:cNvPr id="122" name="Straight Arrow Connector 121"/>
          <p:cNvCxnSpPr/>
          <p:nvPr/>
        </p:nvCxnSpPr>
        <p:spPr>
          <a:xfrm flipH="1">
            <a:off x="6019800" y="28956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019800" y="33528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4191000" y="41148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Humidity (analog)</a:t>
            </a:r>
            <a:endParaRPr lang="en-US" sz="12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6629400" y="2667000"/>
            <a:ext cx="0" cy="685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6629400" y="26670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H="1">
            <a:off x="6019800" y="38100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6019800" y="4267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6781800" y="39624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6781800" y="3962400"/>
            <a:ext cx="228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019800" y="4648200"/>
            <a:ext cx="1219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239000" y="4038600"/>
            <a:ext cx="0" cy="609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Rectangle 225"/>
          <p:cNvSpPr/>
          <p:nvPr/>
        </p:nvSpPr>
        <p:spPr>
          <a:xfrm>
            <a:off x="4191000" y="1752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controller</a:t>
            </a:r>
            <a:endParaRPr lang="en-US" sz="1200" dirty="0"/>
          </a:p>
        </p:txBody>
      </p:sp>
      <p:cxnSp>
        <p:nvCxnSpPr>
          <p:cNvPr id="227" name="Straight Arrow Connector 226"/>
          <p:cNvCxnSpPr/>
          <p:nvPr/>
        </p:nvCxnSpPr>
        <p:spPr>
          <a:xfrm flipH="1">
            <a:off x="6019800" y="19050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/>
          <p:cNvCxnSpPr/>
          <p:nvPr/>
        </p:nvCxnSpPr>
        <p:spPr>
          <a:xfrm>
            <a:off x="7162800" y="1905000"/>
            <a:ext cx="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H="1">
            <a:off x="2514600" y="25146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3657600" y="2514600"/>
            <a:ext cx="0" cy="2133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H="1">
            <a:off x="3352800" y="19050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>
            <a:stCxn id="104" idx="0"/>
          </p:cNvCxnSpPr>
          <p:nvPr/>
        </p:nvCxnSpPr>
        <p:spPr>
          <a:xfrm flipV="1">
            <a:off x="2590800" y="4953000"/>
            <a:ext cx="0" cy="228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2819400" y="3733800"/>
            <a:ext cx="0" cy="762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endCxn id="47" idx="3"/>
          </p:cNvCxnSpPr>
          <p:nvPr/>
        </p:nvCxnSpPr>
        <p:spPr>
          <a:xfrm flipH="1">
            <a:off x="2286000" y="37338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2971800" y="1981200"/>
            <a:ext cx="0" cy="2514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H="1">
            <a:off x="2514600" y="19812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/>
          <p:cNvCxnSpPr/>
          <p:nvPr/>
        </p:nvCxnSpPr>
        <p:spPr>
          <a:xfrm flipV="1">
            <a:off x="3124200" y="36576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>
          <a:xfrm>
            <a:off x="3124200" y="365760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90600" y="29718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Internal battery</a:t>
            </a:r>
            <a:endParaRPr lang="en-US" sz="1200" dirty="0"/>
          </a:p>
        </p:txBody>
      </p:sp>
      <p:sp>
        <p:nvSpPr>
          <p:cNvPr id="47" name="Rectangle 46"/>
          <p:cNvSpPr/>
          <p:nvPr/>
        </p:nvSpPr>
        <p:spPr>
          <a:xfrm>
            <a:off x="990600" y="35814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PCB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676400" y="3276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514600" y="1752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352800" y="1752600"/>
            <a:ext cx="0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4191000" y="1295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console port</a:t>
            </a:r>
            <a:endParaRPr lang="en-US" sz="1200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6019800" y="1447800"/>
            <a:ext cx="1371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391400" y="14478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172200" y="2667000"/>
            <a:ext cx="533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SPI</a:t>
            </a:r>
            <a:endParaRPr lang="en-US" sz="1200" dirty="0"/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3352800" y="4800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657600" y="46482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609600" y="2895600"/>
            <a:ext cx="152400" cy="1219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09600" y="1600200"/>
            <a:ext cx="1524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09600" y="2286000"/>
            <a:ext cx="152400" cy="381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6019800" y="5181600"/>
            <a:ext cx="1600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620000" y="2819400"/>
            <a:ext cx="0" cy="2362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3352800" y="4876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3733800" y="51816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733800" y="48768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and Power Budget</a:t>
            </a:r>
            <a:r>
              <a:rPr lang="en-US" sz="2400" dirty="0"/>
              <a:t>: </a:t>
            </a:r>
            <a:r>
              <a:rPr lang="en-US" sz="2400" dirty="0">
                <a:hlinkClick r:id="rId2" action="ppaction://hlinkfile"/>
              </a:rPr>
              <a:t>EnergyBudgetv2.3-Electrochem14cells.xls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819400"/>
          <a:ext cx="7162800" cy="2438400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Command mode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75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1419</Words>
  <Application>Microsoft Office PowerPoint</Application>
  <PresentationFormat>On-screen Show (4:3)</PresentationFormat>
  <Paragraphs>401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BEDS Preliminary Design Review</vt:lpstr>
      <vt:lpstr>What is a Benthic Event Detector?</vt:lpstr>
      <vt:lpstr>BEDs Considerations  from Concept Review</vt:lpstr>
      <vt:lpstr>BEDs Data Retrieval</vt:lpstr>
      <vt:lpstr>Sediment Debris Flows in Monterey Canyon</vt:lpstr>
      <vt:lpstr>Method</vt:lpstr>
      <vt:lpstr>BEDs Architecture </vt:lpstr>
      <vt:lpstr>BEDs Operation Flowchart</vt:lpstr>
      <vt:lpstr>BEDs Electrical</vt:lpstr>
      <vt:lpstr>BEDs Electrical</vt:lpstr>
      <vt:lpstr>BEDs Electrical</vt:lpstr>
      <vt:lpstr>Why Invensense?</vt:lpstr>
      <vt:lpstr>BEDs Software</vt:lpstr>
      <vt:lpstr>Mechanical Requirements</vt:lpstr>
      <vt:lpstr>Mechanical Requirements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Transducer Guards</vt:lpstr>
      <vt:lpstr>BEDs Specifications</vt:lpstr>
      <vt:lpstr>BEDs Testing</vt:lpstr>
      <vt:lpstr>BEDs Prototype Deployment</vt:lpstr>
      <vt:lpstr>BEDs Future Improvements</vt:lpstr>
      <vt:lpstr>BEDs Resources &amp; Budget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60</cp:revision>
  <dcterms:created xsi:type="dcterms:W3CDTF">2006-08-16T00:00:00Z</dcterms:created>
  <dcterms:modified xsi:type="dcterms:W3CDTF">2012-06-12T23:04:11Z</dcterms:modified>
</cp:coreProperties>
</file>