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29"/>
  </p:notesMasterIdLst>
  <p:sldIdLst>
    <p:sldId id="257" r:id="rId2"/>
    <p:sldId id="261" r:id="rId3"/>
    <p:sldId id="258" r:id="rId4"/>
    <p:sldId id="259" r:id="rId5"/>
    <p:sldId id="287" r:id="rId6"/>
    <p:sldId id="291" r:id="rId7"/>
    <p:sldId id="290" r:id="rId8"/>
    <p:sldId id="282" r:id="rId9"/>
    <p:sldId id="283" r:id="rId10"/>
    <p:sldId id="288" r:id="rId11"/>
    <p:sldId id="285" r:id="rId12"/>
    <p:sldId id="279" r:id="rId13"/>
    <p:sldId id="292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2" r:id="rId22"/>
    <p:sldId id="293" r:id="rId23"/>
    <p:sldId id="294" r:id="rId24"/>
    <p:sldId id="277" r:id="rId25"/>
    <p:sldId id="289" r:id="rId26"/>
    <p:sldId id="295" r:id="rId27"/>
    <p:sldId id="280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7" d="100"/>
          <a:sy n="147" d="100"/>
        </p:scale>
        <p:origin x="-90" y="-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Tornado\ProjectLibrary\901006.BEDS\BEDS.Documents\Spreadsheets\EnergyBudgetv2.2-Persistor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Tornado\ProjectLibrary\901006.BEDS\BEDS.Documents\Spreadsheets\EnergyBudgetv2.2-Persistor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975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Deployment duration as function of Event recording time </a:t>
            </a:r>
          </a:p>
        </c:rich>
      </c:tx>
      <c:layout>
        <c:manualLayout>
          <c:xMode val="edge"/>
          <c:yMode val="edge"/>
          <c:x val="0.28953488372093045"/>
          <c:y val="3.75426621160409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5581395348837233E-2"/>
          <c:y val="0.20136518771331066"/>
          <c:w val="0.69956165526038228"/>
          <c:h val="0.58361774744027317"/>
        </c:manualLayout>
      </c:layout>
      <c:scatterChart>
        <c:scatterStyle val="smoothMarker"/>
        <c:varyColors val="0"/>
        <c:ser>
          <c:idx val="0"/>
          <c:order val="0"/>
          <c:tx>
            <c:strRef>
              <c:f>ProtoBudget!$A$6</c:f>
              <c:strCache>
                <c:ptCount val="1"/>
                <c:pt idx="0">
                  <c:v>Deployment length, days</c:v>
                </c:pt>
              </c:strCache>
            </c:strRef>
          </c:tx>
          <c:spPr>
            <a:ln w="12700">
              <a:solidFill>
                <a:srgbClr val="000080"/>
              </a:solidFill>
              <a:prstDash val="solid"/>
            </a:ln>
          </c:spPr>
          <c:marker>
            <c:symbol val="diamond"/>
            <c:size val="5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xVal>
            <c:numRef>
              <c:f>ProtoBudget!$B$5:$G$5</c:f>
              <c:numCache>
                <c:formatCode>0.0</c:formatCode>
                <c:ptCount val="6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</c:v>
                </c:pt>
                <c:pt idx="5">
                  <c:v>2.5</c:v>
                </c:pt>
              </c:numCache>
            </c:numRef>
          </c:xVal>
          <c:yVal>
            <c:numRef>
              <c:f>ProtoBudget!$B$6:$G$6</c:f>
              <c:numCache>
                <c:formatCode>0</c:formatCode>
                <c:ptCount val="6"/>
                <c:pt idx="0">
                  <c:v>538.75</c:v>
                </c:pt>
                <c:pt idx="1">
                  <c:v>433.14375000000001</c:v>
                </c:pt>
                <c:pt idx="2">
                  <c:v>327.53749999999991</c:v>
                </c:pt>
                <c:pt idx="3">
                  <c:v>221.93125000000003</c:v>
                </c:pt>
                <c:pt idx="4">
                  <c:v>116.32499999999999</c:v>
                </c:pt>
                <c:pt idx="5">
                  <c:v>10.718749999999998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3843584"/>
        <c:axId val="43845888"/>
      </c:scatterChart>
      <c:valAx>
        <c:axId val="4384358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Event recording time, Hours</a:t>
                </a:r>
              </a:p>
            </c:rich>
          </c:tx>
          <c:layout>
            <c:manualLayout>
              <c:xMode val="edge"/>
              <c:yMode val="edge"/>
              <c:x val="0.33837209302325633"/>
              <c:y val="0.87713310580204729"/>
            </c:manualLayout>
          </c:layout>
          <c:overlay val="0"/>
          <c:spPr>
            <a:noFill/>
            <a:ln w="25400">
              <a:noFill/>
            </a:ln>
          </c:spPr>
        </c:title>
        <c:numFmt formatCode="0.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3845888"/>
        <c:crosses val="autoZero"/>
        <c:crossBetween val="midCat"/>
      </c:valAx>
      <c:valAx>
        <c:axId val="4384588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Deployment length, days</a:t>
                </a:r>
              </a:p>
            </c:rich>
          </c:tx>
          <c:layout>
            <c:manualLayout>
              <c:xMode val="edge"/>
              <c:yMode val="edge"/>
              <c:x val="1.8604651162790708E-2"/>
              <c:y val="0.25255972696245732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3843584"/>
        <c:crosses val="autoZero"/>
        <c:crossBetween val="midCat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80930232558139537"/>
          <c:y val="0.46075085324232085"/>
          <c:w val="0.18139534883720951"/>
          <c:h val="6.8259385665528971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735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825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Energy concumed in each operating mode</a:t>
            </a:r>
          </a:p>
        </c:rich>
      </c:tx>
      <c:layout>
        <c:manualLayout>
          <c:xMode val="edge"/>
          <c:yMode val="edge"/>
          <c:x val="0.3627906976744189"/>
          <c:y val="3.6544909781376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3023255813953501E-2"/>
          <c:y val="0.19269134248361985"/>
          <c:w val="0.68225022689920767"/>
          <c:h val="0.5980076146043376"/>
        </c:manualLayout>
      </c:layout>
      <c:scatterChart>
        <c:scatterStyle val="smoothMarker"/>
        <c:varyColors val="0"/>
        <c:ser>
          <c:idx val="0"/>
          <c:order val="0"/>
          <c:tx>
            <c:strRef>
              <c:f>ProtoBudget!$A$18</c:f>
              <c:strCache>
                <c:ptCount val="1"/>
                <c:pt idx="0">
                  <c:v>Watch cycle energy, WHr</c:v>
                </c:pt>
              </c:strCache>
            </c:strRef>
          </c:tx>
          <c:spPr>
            <a:ln w="12700">
              <a:solidFill>
                <a:srgbClr val="000080"/>
              </a:solidFill>
              <a:prstDash val="solid"/>
            </a:ln>
          </c:spPr>
          <c:marker>
            <c:symbol val="diamond"/>
            <c:size val="5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xVal>
            <c:numRef>
              <c:f>ProtoBudget!$B$5:$G$5</c:f>
              <c:numCache>
                <c:formatCode>0.0</c:formatCode>
                <c:ptCount val="6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</c:v>
                </c:pt>
                <c:pt idx="5">
                  <c:v>2.5</c:v>
                </c:pt>
              </c:numCache>
            </c:numRef>
          </c:xVal>
          <c:yVal>
            <c:numRef>
              <c:f>ProtoBudget!$B$18:$G$18</c:f>
              <c:numCache>
                <c:formatCode>0.0</c:formatCode>
                <c:ptCount val="6"/>
                <c:pt idx="0">
                  <c:v>1293</c:v>
                </c:pt>
                <c:pt idx="1">
                  <c:v>1039.5450000000001</c:v>
                </c:pt>
                <c:pt idx="2">
                  <c:v>786.09</c:v>
                </c:pt>
                <c:pt idx="3">
                  <c:v>532.63499999999999</c:v>
                </c:pt>
                <c:pt idx="4">
                  <c:v>279.18</c:v>
                </c:pt>
                <c:pt idx="5">
                  <c:v>25.724999999999998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ProtoBudget!$A$28</c:f>
              <c:strCache>
                <c:ptCount val="1"/>
                <c:pt idx="0">
                  <c:v>Recording cycle energy, WHr</c:v>
                </c:pt>
              </c:strCache>
            </c:strRef>
          </c:tx>
          <c:spPr>
            <a:ln w="12700">
              <a:solidFill>
                <a:srgbClr val="FF00FF"/>
              </a:solidFill>
              <a:prstDash val="solid"/>
            </a:ln>
          </c:spPr>
          <c:marker>
            <c:symbol val="square"/>
            <c:size val="5"/>
            <c:spPr>
              <a:solidFill>
                <a:srgbClr val="FF00FF"/>
              </a:solidFill>
              <a:ln>
                <a:solidFill>
                  <a:srgbClr val="FF00FF"/>
                </a:solidFill>
                <a:prstDash val="solid"/>
              </a:ln>
            </c:spPr>
          </c:marker>
          <c:xVal>
            <c:numRef>
              <c:f>ProtoBudget!$B$5:$G$5</c:f>
              <c:numCache>
                <c:formatCode>0.0</c:formatCode>
                <c:ptCount val="6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</c:v>
                </c:pt>
                <c:pt idx="5">
                  <c:v>2.5</c:v>
                </c:pt>
              </c:numCache>
            </c:numRef>
          </c:xVal>
          <c:yVal>
            <c:numRef>
              <c:f>ProtoBudget!$B$28:$G$28</c:f>
              <c:numCache>
                <c:formatCode>0.0</c:formatCode>
                <c:ptCount val="6"/>
                <c:pt idx="0">
                  <c:v>0</c:v>
                </c:pt>
                <c:pt idx="1">
                  <c:v>0.33000000000000013</c:v>
                </c:pt>
                <c:pt idx="2">
                  <c:v>0.66000000000000025</c:v>
                </c:pt>
                <c:pt idx="3">
                  <c:v>0.99000000000000021</c:v>
                </c:pt>
                <c:pt idx="4">
                  <c:v>1.3200000000000003</c:v>
                </c:pt>
                <c:pt idx="5">
                  <c:v>1.6500000000000006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ProtoBudget!$A$38</c:f>
              <c:strCache>
                <c:ptCount val="1"/>
                <c:pt idx="0">
                  <c:v>Data transfer energy, WHr</c:v>
                </c:pt>
              </c:strCache>
            </c:strRef>
          </c:tx>
          <c:spPr>
            <a:ln w="12700">
              <a:solidFill>
                <a:srgbClr val="FFFF00"/>
              </a:solidFill>
              <a:prstDash val="solid"/>
            </a:ln>
          </c:spPr>
          <c:marker>
            <c:symbol val="triangle"/>
            <c:size val="5"/>
            <c:spPr>
              <a:solidFill>
                <a:srgbClr val="FFFF00"/>
              </a:solidFill>
              <a:ln>
                <a:solidFill>
                  <a:srgbClr val="FFFF00"/>
                </a:solidFill>
                <a:prstDash val="solid"/>
              </a:ln>
            </c:spPr>
          </c:marker>
          <c:xVal>
            <c:numRef>
              <c:f>ProtoBudget!$B$5:$G$5</c:f>
              <c:numCache>
                <c:formatCode>0.0</c:formatCode>
                <c:ptCount val="6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</c:v>
                </c:pt>
                <c:pt idx="5">
                  <c:v>2.5</c:v>
                </c:pt>
              </c:numCache>
            </c:numRef>
          </c:xVal>
          <c:yVal>
            <c:numRef>
              <c:f>ProtoBudget!$B$38:$G$38</c:f>
              <c:numCache>
                <c:formatCode>0.0</c:formatCode>
                <c:ptCount val="6"/>
                <c:pt idx="0">
                  <c:v>3.0000000000000004</c:v>
                </c:pt>
                <c:pt idx="1">
                  <c:v>256.125</c:v>
                </c:pt>
                <c:pt idx="2">
                  <c:v>509.25000000000006</c:v>
                </c:pt>
                <c:pt idx="3">
                  <c:v>762.375</c:v>
                </c:pt>
                <c:pt idx="4">
                  <c:v>1015.5</c:v>
                </c:pt>
                <c:pt idx="5">
                  <c:v>1268.625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3892736"/>
        <c:axId val="43895040"/>
      </c:scatterChart>
      <c:valAx>
        <c:axId val="4389273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Event recording time, Hours</a:t>
                </a:r>
              </a:p>
            </c:rich>
          </c:tx>
          <c:layout>
            <c:manualLayout>
              <c:xMode val="edge"/>
              <c:yMode val="edge"/>
              <c:x val="0.3337209302325585"/>
              <c:y val="0.88040009927860752"/>
            </c:manualLayout>
          </c:layout>
          <c:overlay val="0"/>
          <c:spPr>
            <a:noFill/>
            <a:ln w="25400">
              <a:noFill/>
            </a:ln>
          </c:spPr>
        </c:title>
        <c:numFmt formatCode="0.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3895040"/>
        <c:crosses val="autoZero"/>
        <c:crossBetween val="midCat"/>
      </c:valAx>
      <c:valAx>
        <c:axId val="4389504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Energy, WHr</a:t>
                </a:r>
              </a:p>
            </c:rich>
          </c:tx>
          <c:layout>
            <c:manualLayout>
              <c:xMode val="edge"/>
              <c:yMode val="edge"/>
              <c:x val="1.8604651162790701E-2"/>
              <c:y val="0.37541589139050113"/>
            </c:manualLayout>
          </c:layout>
          <c:overlay val="0"/>
          <c:spPr>
            <a:noFill/>
            <a:ln w="25400">
              <a:noFill/>
            </a:ln>
          </c:spPr>
        </c:title>
        <c:numFmt formatCode="0.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3892736"/>
        <c:crosses val="autoZero"/>
        <c:crossBetween val="midCat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8139534883720896"/>
          <c:y val="0.39534947854397884"/>
          <c:w val="0.20930232558139553"/>
          <c:h val="0.19269134248361985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735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CC813-65BF-4220-8DDC-1ABC91B1E7D4}" type="datetimeFigureOut">
              <a:rPr lang="en-US" smtClean="0"/>
              <a:pPr/>
              <a:t>6/19/2012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F12EF7-EDCB-4928-A713-C342E529D0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078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D934A9-7A98-4592-A2EB-16CFC3AA8310}" type="slidenum">
              <a:rPr lang="en-US"/>
              <a:pPr/>
              <a:t>1</a:t>
            </a:fld>
            <a:endParaRPr lang="en-US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CCC89BA-EED2-470D-B604-C629CD05913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119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F984F8E-1267-415C-A0A6-169C6DF2486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7763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CD3307D-8492-4153-95FE-5B592D74558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549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PDR-Materials/EnergyBudgetv2.3-Electrochem14cells.xl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Preliminary Design </a:t>
            </a:r>
            <a:r>
              <a:rPr lang="en-US" dirty="0"/>
              <a:t>Review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2743200"/>
            <a:ext cx="4800600" cy="13716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June 20, 2012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76600" y="3720478"/>
            <a:ext cx="35052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u="sng" dirty="0"/>
              <a:t>Project Team: </a:t>
            </a:r>
          </a:p>
          <a:p>
            <a:endParaRPr lang="en-US" dirty="0" smtClean="0"/>
          </a:p>
          <a:p>
            <a:r>
              <a:rPr lang="en-US" dirty="0" smtClean="0"/>
              <a:t>PI</a:t>
            </a:r>
            <a:r>
              <a:rPr lang="en-US" dirty="0"/>
              <a:t>: Charlie Paull</a:t>
            </a:r>
          </a:p>
          <a:p>
            <a:r>
              <a:rPr lang="en-US" dirty="0"/>
              <a:t>Lead Scientist: Bill Ussler</a:t>
            </a:r>
          </a:p>
          <a:p>
            <a:r>
              <a:rPr lang="en-US" dirty="0"/>
              <a:t>EE: </a:t>
            </a:r>
            <a:r>
              <a:rPr lang="en-US" dirty="0" smtClean="0"/>
              <a:t>Denis Klimov</a:t>
            </a:r>
            <a:endParaRPr lang="en-US" dirty="0"/>
          </a:p>
          <a:p>
            <a:r>
              <a:rPr lang="en-US" dirty="0"/>
              <a:t>SE: Bob </a:t>
            </a:r>
            <a:r>
              <a:rPr lang="en-US" dirty="0" smtClean="0"/>
              <a:t>Herlien, Mike McCann</a:t>
            </a:r>
            <a:endParaRPr lang="en-US" dirty="0"/>
          </a:p>
          <a:p>
            <a:r>
              <a:rPr lang="en-US" dirty="0"/>
              <a:t>ME: Larry </a:t>
            </a:r>
            <a:r>
              <a:rPr lang="en-US" dirty="0" smtClean="0"/>
              <a:t>Bird, Dale Graves </a:t>
            </a:r>
            <a:endParaRPr lang="en-US" dirty="0"/>
          </a:p>
          <a:p>
            <a:r>
              <a:rPr lang="en-US" dirty="0"/>
              <a:t>Project manager: Brian Kieft</a:t>
            </a:r>
          </a:p>
        </p:txBody>
      </p:sp>
    </p:spTree>
    <p:extLst>
      <p:ext uri="{BB962C8B-B14F-4D97-AF65-F5344CB8AC3E}">
        <p14:creationId xmlns:p14="http://schemas.microsoft.com/office/powerpoint/2010/main" val="68823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Electrical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143000"/>
            <a:ext cx="8915400" cy="1447800"/>
          </a:xfrm>
          <a:solidFill>
            <a:schemeClr val="bg1"/>
          </a:solidFill>
          <a:ln/>
        </p:spPr>
        <p:txBody>
          <a:bodyPr>
            <a:noAutofit/>
          </a:bodyPr>
          <a:lstStyle/>
          <a:p>
            <a:pPr>
              <a:buNone/>
            </a:pPr>
            <a:r>
              <a:rPr lang="en-US" sz="2000" dirty="0" smtClean="0"/>
              <a:t>Data and Power Budget:</a:t>
            </a:r>
          </a:p>
          <a:p>
            <a:pPr>
              <a:buFont typeface="Arial" charset="0"/>
              <a:buChar char="•"/>
            </a:pPr>
            <a:r>
              <a:rPr lang="en-US" sz="2000" dirty="0" smtClean="0"/>
              <a:t>Energy is limited and defines everything else</a:t>
            </a:r>
          </a:p>
          <a:p>
            <a:pPr>
              <a:buFont typeface="Arial" charset="0"/>
              <a:buChar char="•"/>
            </a:pPr>
            <a:r>
              <a:rPr lang="en-US" sz="2000" dirty="0" smtClean="0"/>
              <a:t>Lithium DD cells 30AH, 90 W*H for deployable article</a:t>
            </a:r>
          </a:p>
          <a:p>
            <a:pPr>
              <a:buFont typeface="Arial" charset="0"/>
              <a:buChar char="•"/>
            </a:pPr>
            <a:r>
              <a:rPr lang="en-US" sz="2000" dirty="0" smtClean="0"/>
              <a:t>Pack  configuration 7s2p</a:t>
            </a:r>
          </a:p>
          <a:p>
            <a:pPr>
              <a:buFont typeface="Arial" charset="0"/>
              <a:buChar char="•"/>
            </a:pPr>
            <a:r>
              <a:rPr lang="en-US" sz="2000" dirty="0" smtClean="0"/>
              <a:t>Alkaline  D-cells  for prototype</a:t>
            </a:r>
            <a:endParaRPr lang="en-US" sz="2000" dirty="0"/>
          </a:p>
        </p:txBody>
      </p:sp>
      <p:grpSp>
        <p:nvGrpSpPr>
          <p:cNvPr id="22" name="Group 21"/>
          <p:cNvGrpSpPr/>
          <p:nvPr/>
        </p:nvGrpSpPr>
        <p:grpSpPr>
          <a:xfrm>
            <a:off x="1600200" y="3352800"/>
            <a:ext cx="5029200" cy="2583597"/>
            <a:chOff x="1600200" y="3352800"/>
            <a:chExt cx="5029200" cy="2583597"/>
          </a:xfrm>
        </p:grpSpPr>
        <p:sp>
          <p:nvSpPr>
            <p:cNvPr id="6" name="TextBox 5"/>
            <p:cNvSpPr txBox="1"/>
            <p:nvPr/>
          </p:nvSpPr>
          <p:spPr>
            <a:xfrm>
              <a:off x="3352800" y="3352800"/>
              <a:ext cx="1524000" cy="30777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Available Energy</a:t>
              </a:r>
              <a:endParaRPr lang="en-US" sz="14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600200" y="4114800"/>
              <a:ext cx="1524000" cy="30777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Watch Cycle</a:t>
              </a:r>
              <a:endParaRPr lang="en-US" sz="14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352800" y="4114800"/>
              <a:ext cx="1524000" cy="30777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Recording cycle</a:t>
              </a:r>
              <a:endParaRPr lang="en-US" sz="14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105400" y="4114800"/>
              <a:ext cx="1524000" cy="30777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Data transfer</a:t>
              </a:r>
              <a:endParaRPr lang="en-US" sz="1400" dirty="0"/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flipH="1">
              <a:off x="2667000" y="3780020"/>
              <a:ext cx="838200" cy="30480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>
              <a:off x="4724400" y="3763780"/>
              <a:ext cx="990600" cy="30480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>
              <a:off x="4038600" y="3733800"/>
              <a:ext cx="0" cy="304800"/>
            </a:xfrm>
            <a:prstGeom prst="straightConnector1">
              <a:avLst/>
            </a:prstGeom>
            <a:ln w="3175" cmpd="sng">
              <a:solidFill>
                <a:schemeClr val="tx1"/>
              </a:solidFill>
              <a:prstDash val="sysDash"/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3352800" y="4648200"/>
              <a:ext cx="1524000" cy="30777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Trade-off</a:t>
              </a:r>
              <a:endParaRPr lang="en-US" sz="1400" dirty="0"/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 flipH="1" flipV="1">
              <a:off x="2667000" y="4572001"/>
              <a:ext cx="609600" cy="228599"/>
            </a:xfrm>
            <a:prstGeom prst="straightConnector1">
              <a:avLst/>
            </a:prstGeom>
            <a:ln w="31750">
              <a:solidFill>
                <a:schemeClr val="accent6">
                  <a:lumMod val="50000"/>
                </a:schemeClr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 flipH="1">
              <a:off x="4953000" y="4495800"/>
              <a:ext cx="685800" cy="304801"/>
            </a:xfrm>
            <a:prstGeom prst="straightConnector1">
              <a:avLst/>
            </a:prstGeom>
            <a:ln w="31750">
              <a:solidFill>
                <a:schemeClr val="accent6">
                  <a:lumMod val="50000"/>
                </a:schemeClr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1600200" y="5413177"/>
              <a:ext cx="1524000" cy="5232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Deployment length</a:t>
              </a:r>
              <a:endParaRPr lang="en-US" sz="1400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105400" y="5413177"/>
              <a:ext cx="1524000" cy="5232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Event recording  time</a:t>
              </a:r>
              <a:endParaRPr lang="en-US" sz="1400" dirty="0"/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5943600" y="4498777"/>
              <a:ext cx="0" cy="83820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 flipH="1">
              <a:off x="3276600" y="5641777"/>
              <a:ext cx="1676400" cy="1"/>
            </a:xfrm>
            <a:prstGeom prst="straightConnector1">
              <a:avLst/>
            </a:prstGeom>
            <a:ln w="31750">
              <a:solidFill>
                <a:schemeClr val="accent6">
                  <a:lumMod val="50000"/>
                </a:schemeClr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/>
            <p:nvPr/>
          </p:nvCxnSpPr>
          <p:spPr>
            <a:xfrm>
              <a:off x="2362200" y="4498777"/>
              <a:ext cx="0" cy="83820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/>
            <p:nvPr/>
          </p:nvCxnSpPr>
          <p:spPr>
            <a:xfrm>
              <a:off x="4114800" y="5032177"/>
              <a:ext cx="0" cy="53340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7751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Electrical</a:t>
            </a:r>
            <a:endParaRPr lang="en-US" dirty="0"/>
          </a:p>
        </p:txBody>
      </p:sp>
      <p:graphicFrame>
        <p:nvGraphicFramePr>
          <p:cNvPr id="22" name="Chart 21"/>
          <p:cNvGraphicFramePr>
            <a:graphicFrameLocks/>
          </p:cNvGraphicFramePr>
          <p:nvPr/>
        </p:nvGraphicFramePr>
        <p:xfrm>
          <a:off x="533400" y="2438400"/>
          <a:ext cx="8153400" cy="19192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3" name="Chart 22"/>
          <p:cNvGraphicFramePr>
            <a:graphicFrameLocks/>
          </p:cNvGraphicFramePr>
          <p:nvPr/>
        </p:nvGraphicFramePr>
        <p:xfrm>
          <a:off x="533400" y="4419600"/>
          <a:ext cx="8153400" cy="220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6" name="Group 35"/>
          <p:cNvGrpSpPr/>
          <p:nvPr/>
        </p:nvGrpSpPr>
        <p:grpSpPr>
          <a:xfrm>
            <a:off x="1676400" y="1371600"/>
            <a:ext cx="5029200" cy="828020"/>
            <a:chOff x="1676400" y="1371600"/>
            <a:chExt cx="5029200" cy="828020"/>
          </a:xfrm>
        </p:grpSpPr>
        <p:sp>
          <p:nvSpPr>
            <p:cNvPr id="25" name="TextBox 24"/>
            <p:cNvSpPr txBox="1"/>
            <p:nvPr/>
          </p:nvSpPr>
          <p:spPr>
            <a:xfrm>
              <a:off x="1676400" y="1676400"/>
              <a:ext cx="1524000" cy="5232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Deployment length</a:t>
              </a:r>
              <a:endParaRPr lang="en-US" sz="1400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181600" y="1676400"/>
              <a:ext cx="1524000" cy="5232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Event recording  time</a:t>
              </a:r>
              <a:endParaRPr lang="en-US" sz="1400" dirty="0"/>
            </a:p>
          </p:txBody>
        </p:sp>
        <p:cxnSp>
          <p:nvCxnSpPr>
            <p:cNvPr id="30" name="Straight Arrow Connector 29"/>
            <p:cNvCxnSpPr/>
            <p:nvPr/>
          </p:nvCxnSpPr>
          <p:spPr>
            <a:xfrm flipH="1">
              <a:off x="3352800" y="1905000"/>
              <a:ext cx="1676400" cy="1"/>
            </a:xfrm>
            <a:prstGeom prst="straightConnector1">
              <a:avLst/>
            </a:prstGeom>
            <a:ln w="31750">
              <a:solidFill>
                <a:schemeClr val="accent6">
                  <a:lumMod val="50000"/>
                </a:schemeClr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3429000" y="1371600"/>
              <a:ext cx="1524000" cy="30777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Trade-off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53408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Why Invensense?</a:t>
            </a:r>
            <a:endParaRPr lang="en-US" dirty="0"/>
          </a:p>
        </p:txBody>
      </p:sp>
      <p:pic>
        <p:nvPicPr>
          <p:cNvPr id="1026" name="Picture 2" descr="InvenSense Six Axis Gyroscope and Accelorometer with Embedded Digital Motion Process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295400"/>
            <a:ext cx="1666875" cy="140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52400" y="1371600"/>
            <a:ext cx="6858000" cy="5105400"/>
          </a:xfrm>
          <a:prstGeom prst="rect">
            <a:avLst/>
          </a:prstGeom>
          <a:solidFill>
            <a:schemeClr val="bg1"/>
          </a:solidFill>
          <a:ln/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Low power</a:t>
            </a:r>
          </a:p>
          <a:p>
            <a:r>
              <a:rPr lang="en-US" dirty="0" smtClean="0"/>
              <a:t>Sensor Fusion Algorithms onboard</a:t>
            </a:r>
          </a:p>
          <a:p>
            <a:r>
              <a:rPr lang="en-US" dirty="0" smtClean="0"/>
              <a:t>Gyro drift and </a:t>
            </a:r>
            <a:r>
              <a:rPr lang="en-US" dirty="0" err="1" smtClean="0"/>
              <a:t>accel</a:t>
            </a:r>
            <a:r>
              <a:rPr lang="en-US" dirty="0" smtClean="0"/>
              <a:t> bias compensated</a:t>
            </a:r>
          </a:p>
          <a:p>
            <a:r>
              <a:rPr lang="en-US" dirty="0" smtClean="0"/>
              <a:t>Event detection logic</a:t>
            </a:r>
          </a:p>
          <a:p>
            <a:r>
              <a:rPr lang="en-US" dirty="0" smtClean="0"/>
              <a:t>Cheap</a:t>
            </a:r>
          </a:p>
          <a:p>
            <a:r>
              <a:rPr lang="en-US" dirty="0" smtClean="0"/>
              <a:t>Open source community and COTs </a:t>
            </a:r>
            <a:r>
              <a:rPr lang="en-US" dirty="0" err="1" smtClean="0"/>
              <a:t>devel</a:t>
            </a:r>
            <a:r>
              <a:rPr lang="en-US" dirty="0" smtClean="0"/>
              <a:t> boards</a:t>
            </a:r>
          </a:p>
          <a:p>
            <a:pPr lvl="1"/>
            <a:r>
              <a:rPr lang="en-US" dirty="0" smtClean="0"/>
              <a:t>Paparazzi code base includes peripherals like magnetometer, pressure</a:t>
            </a:r>
          </a:p>
          <a:p>
            <a:pPr lvl="1"/>
            <a:r>
              <a:rPr lang="en-US" dirty="0" smtClean="0"/>
              <a:t>Integrated 9 DOF solutions available for MSP430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pPr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00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ctangle 3"/>
          <p:cNvSpPr txBox="1">
            <a:spLocks noChangeArrowheads="1"/>
          </p:cNvSpPr>
          <p:nvPr/>
        </p:nvSpPr>
        <p:spPr>
          <a:xfrm>
            <a:off x="6400800" y="2590800"/>
            <a:ext cx="2590800" cy="2057400"/>
          </a:xfrm>
          <a:prstGeom prst="rect">
            <a:avLst/>
          </a:prstGeom>
          <a:solidFill>
            <a:schemeClr val="bg1"/>
          </a:solidFill>
          <a:ln/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Low-resolution (contextual) data panel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Event data panel to represent high resolution data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VRML can provide 3D modeling 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</p:txBody>
      </p:sp>
      <p:sp>
        <p:nvSpPr>
          <p:cNvPr id="68" name="Rectangle 3"/>
          <p:cNvSpPr txBox="1">
            <a:spLocks noChangeArrowheads="1"/>
          </p:cNvSpPr>
          <p:nvPr/>
        </p:nvSpPr>
        <p:spPr>
          <a:xfrm>
            <a:off x="152400" y="2590800"/>
            <a:ext cx="2590800" cy="2057400"/>
          </a:xfrm>
          <a:prstGeom prst="rect">
            <a:avLst/>
          </a:prstGeom>
          <a:solidFill>
            <a:schemeClr val="bg1"/>
          </a:solidFill>
          <a:ln/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Single-threaded state machine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Three operating loops with defined transitions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C++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</p:txBody>
      </p:sp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Software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09600" y="1828800"/>
            <a:ext cx="16764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Onboard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657600" y="1828800"/>
            <a:ext cx="19812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Post processing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858000" y="1828800"/>
            <a:ext cx="16002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Visualization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1981200" y="1143000"/>
            <a:ext cx="1905000" cy="5334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4495800" y="1066800"/>
            <a:ext cx="228600" cy="6858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5257800" y="1066800"/>
            <a:ext cx="2133600" cy="6096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>
            <a:off x="2971800" y="1828800"/>
            <a:ext cx="0" cy="434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>
            <a:off x="6248400" y="1828800"/>
            <a:ext cx="0" cy="434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Rectangle 3"/>
          <p:cNvSpPr txBox="1">
            <a:spLocks noChangeArrowheads="1"/>
          </p:cNvSpPr>
          <p:nvPr/>
        </p:nvSpPr>
        <p:spPr>
          <a:xfrm>
            <a:off x="3200400" y="2590800"/>
            <a:ext cx="2971800" cy="2057400"/>
          </a:xfrm>
          <a:prstGeom prst="rect">
            <a:avLst/>
          </a:prstGeom>
          <a:solidFill>
            <a:schemeClr val="bg1"/>
          </a:solidFill>
          <a:ln/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Software runs on shore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Algorithm to reconstruct linear motion (displacement)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C, Java; or </a:t>
            </a:r>
            <a:r>
              <a:rPr lang="en-US" sz="1600" dirty="0" err="1" smtClean="0"/>
              <a:t>MatLab</a:t>
            </a:r>
            <a:endParaRPr lang="en-US" sz="16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77041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Mechanical </a:t>
            </a:r>
            <a:r>
              <a:rPr lang="en-US" sz="4000" dirty="0" smtClean="0"/>
              <a:t>Requirements</a:t>
            </a:r>
            <a:endParaRPr lang="en-US" sz="400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Operational Depth = 500 meters</a:t>
            </a:r>
          </a:p>
          <a:p>
            <a:r>
              <a:rPr lang="en-US" dirty="0"/>
              <a:t>Deployment duration = up to 12 months </a:t>
            </a:r>
          </a:p>
          <a:p>
            <a:r>
              <a:rPr lang="en-US" dirty="0"/>
              <a:t>Temperature range = -3 to 50 degrees C. </a:t>
            </a:r>
          </a:p>
          <a:p>
            <a:r>
              <a:rPr lang="en-US" dirty="0"/>
              <a:t>“Ruggedized” to withstand acceleration shocks associated with transport </a:t>
            </a:r>
          </a:p>
          <a:p>
            <a:r>
              <a:rPr lang="en-US" dirty="0"/>
              <a:t>Package density = 1.5 to 1.8 G/CC</a:t>
            </a:r>
          </a:p>
          <a:p>
            <a:pPr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53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Mechanical Requirements</a:t>
            </a:r>
            <a:endParaRPr lang="en-US" sz="4000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 dirty="0"/>
              <a:t>The system shall be packaged such that its density could be increased to 3 times the default package density so that self-burial can occur (i.e., it can be made more dense). 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The system shall be designed as small as possible to approximate the natural motion of sediment within the canyon floor 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Be deployable and recoverable from an MBARI ROV 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The system shall communicate at any package orientation </a:t>
            </a:r>
          </a:p>
        </p:txBody>
      </p:sp>
    </p:spTree>
    <p:extLst>
      <p:ext uri="{BB962C8B-B14F-4D97-AF65-F5344CB8AC3E}">
        <p14:creationId xmlns:p14="http://schemas.microsoft.com/office/powerpoint/2010/main" val="40360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Components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Instrument housing</a:t>
            </a:r>
          </a:p>
          <a:p>
            <a:pPr lvl="1"/>
            <a:r>
              <a:rPr lang="en-US" dirty="0"/>
              <a:t>7”ID X 10.5” cylinder w/modem &amp; </a:t>
            </a:r>
            <a:r>
              <a:rPr lang="en-US" dirty="0" smtClean="0"/>
              <a:t>homer transducers</a:t>
            </a:r>
            <a:endParaRPr lang="en-US" dirty="0"/>
          </a:p>
          <a:p>
            <a:r>
              <a:rPr lang="en-US" dirty="0"/>
              <a:t>Trim/ballast/system</a:t>
            </a:r>
          </a:p>
          <a:p>
            <a:pPr lvl="1"/>
            <a:r>
              <a:rPr lang="en-US" dirty="0"/>
              <a:t>15” Flotation sphere - collar w/ballast weights </a:t>
            </a:r>
          </a:p>
          <a:p>
            <a:r>
              <a:rPr lang="en-US" dirty="0"/>
              <a:t>Transducer guards</a:t>
            </a:r>
          </a:p>
          <a:p>
            <a:pPr lvl="1"/>
            <a:r>
              <a:rPr lang="en-US" dirty="0"/>
              <a:t>UHMW “windows” </a:t>
            </a:r>
          </a:p>
        </p:txBody>
      </p:sp>
    </p:spTree>
    <p:extLst>
      <p:ext uri="{BB962C8B-B14F-4D97-AF65-F5344CB8AC3E}">
        <p14:creationId xmlns:p14="http://schemas.microsoft.com/office/powerpoint/2010/main" val="183696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Instrument Housing</a:t>
            </a:r>
            <a:br>
              <a:rPr lang="en-US" sz="4000" dirty="0"/>
            </a:br>
            <a:r>
              <a:rPr lang="en-US" sz="4000" dirty="0"/>
              <a:t>(internal components)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 smtClean="0"/>
              <a:t>Homer transducer 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 smtClean="0"/>
              <a:t>Homer PCB 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 smtClean="0"/>
              <a:t>Homer </a:t>
            </a:r>
            <a:r>
              <a:rPr lang="en-US" sz="2400" dirty="0"/>
              <a:t>battery pack 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Inertial </a:t>
            </a:r>
            <a:r>
              <a:rPr lang="en-US" sz="2400" dirty="0"/>
              <a:t>sensor </a:t>
            </a:r>
            <a:r>
              <a:rPr lang="en-US" sz="2400" dirty="0" smtClean="0"/>
              <a:t>board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Pressure transducer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Benthos G4 modem PCB assembly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Benthos modem transducer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Modem battery pack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Instrument battery pack </a:t>
            </a:r>
          </a:p>
        </p:txBody>
      </p:sp>
      <p:pic>
        <p:nvPicPr>
          <p:cNvPr id="4103" name="Picture 7" descr="housing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49800" y="1600200"/>
            <a:ext cx="3833813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56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/>
              <a:t>Instrument Housing</a:t>
            </a:r>
            <a:br>
              <a:rPr lang="en-US" sz="4000"/>
            </a:br>
            <a:r>
              <a:rPr lang="en-US" sz="4000"/>
              <a:t>(materials)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400" dirty="0"/>
              <a:t>Options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Ti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Pros – last for ever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Cons – high cost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Composite tube/Ti end caps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Pros – Very long life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Cons – higher costs than mild steel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Aluminum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Cons – very limited life due to corrosion and not predictable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Mild steel w/coating and or anodes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Pros – no crevice corrosion problems</a:t>
            </a:r>
          </a:p>
          <a:p>
            <a:pPr lvl="3">
              <a:lnSpc>
                <a:spcPct val="80000"/>
              </a:lnSpc>
            </a:pPr>
            <a:r>
              <a:rPr lang="en-US" sz="1600" dirty="0"/>
              <a:t>Corrosion is predictable and design can accommodate for this</a:t>
            </a:r>
          </a:p>
          <a:p>
            <a:pPr lvl="3">
              <a:lnSpc>
                <a:spcPct val="80000"/>
              </a:lnSpc>
            </a:pPr>
            <a:r>
              <a:rPr lang="en-US" sz="1600" dirty="0"/>
              <a:t>Inexpensive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Cons – limited life time (2-3 years)</a:t>
            </a:r>
          </a:p>
          <a:p>
            <a:pPr lvl="3">
              <a:lnSpc>
                <a:spcPct val="80000"/>
              </a:lnSpc>
            </a:pPr>
            <a:r>
              <a:rPr lang="en-US" sz="1600" dirty="0"/>
              <a:t>Heavy compared to the Ti and Composite/Ti </a:t>
            </a:r>
            <a:r>
              <a:rPr lang="en-US" sz="1600" dirty="0" smtClean="0"/>
              <a:t>options</a:t>
            </a:r>
          </a:p>
          <a:p>
            <a:pPr lvl="3">
              <a:lnSpc>
                <a:spcPct val="80000"/>
              </a:lnSpc>
            </a:pPr>
            <a:r>
              <a:rPr lang="en-US" sz="1600" dirty="0" smtClean="0"/>
              <a:t>Magnetometer integration issues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8070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r>
              <a:rPr lang="en-US" sz="4000"/>
              <a:t>Instrument Housing</a:t>
            </a:r>
            <a:br>
              <a:rPr lang="en-US" sz="4000"/>
            </a:br>
            <a:r>
              <a:rPr lang="en-US" sz="4000"/>
              <a:t>(internal packaging)</a:t>
            </a:r>
          </a:p>
        </p:txBody>
      </p:sp>
      <p:pic>
        <p:nvPicPr>
          <p:cNvPr id="8202" name="Picture 10" descr="internal1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46650" y="3938588"/>
            <a:ext cx="3441700" cy="2187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04" name="Picture 12" descr="internal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7238" y="1600200"/>
            <a:ext cx="3438525" cy="2185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05" name="Picture 13" descr="internal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48238" y="1600200"/>
            <a:ext cx="3438525" cy="2185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06" name="Picture 14" descr="internal4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3938588"/>
            <a:ext cx="3441700" cy="2187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6606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is a Benthic Event Detector?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4724400" cy="5334000"/>
          </a:xfrm>
          <a:solidFill>
            <a:schemeClr val="bg1"/>
          </a:solidFill>
          <a:ln/>
        </p:spPr>
        <p:txBody>
          <a:bodyPr>
            <a:normAutofit fontScale="92500"/>
          </a:bodyPr>
          <a:lstStyle/>
          <a:p>
            <a:r>
              <a:rPr lang="en-US" sz="2800" dirty="0" smtClean="0"/>
              <a:t>Characterizes motion and frequency of submarine canyon sediment debris flows</a:t>
            </a:r>
            <a:endParaRPr lang="en-US" sz="2800" dirty="0"/>
          </a:p>
          <a:p>
            <a:endParaRPr lang="en-US" sz="2800" dirty="0" smtClean="0"/>
          </a:p>
          <a:p>
            <a:r>
              <a:rPr lang="en-US" sz="2800" dirty="0" smtClean="0"/>
              <a:t>Allows for data recovery without instrument recovery</a:t>
            </a:r>
          </a:p>
          <a:p>
            <a:endParaRPr lang="en-US" sz="2800" dirty="0"/>
          </a:p>
          <a:p>
            <a:r>
              <a:rPr lang="en-US" sz="2800" dirty="0" smtClean="0"/>
              <a:t>May not necessarily be recovered</a:t>
            </a:r>
          </a:p>
          <a:p>
            <a:endParaRPr lang="en-US" sz="2800" dirty="0" smtClean="0"/>
          </a:p>
          <a:p>
            <a:r>
              <a:rPr lang="en-US" sz="2800" dirty="0" smtClean="0"/>
              <a:t>Doesn’t explicitly require MBARI ships for operation</a:t>
            </a:r>
            <a:endParaRPr lang="en-US" sz="2800" dirty="0"/>
          </a:p>
        </p:txBody>
      </p:sp>
      <p:pic>
        <p:nvPicPr>
          <p:cNvPr id="4" name="Picture 6" descr="Fig_11_HomerBeacons"/>
          <p:cNvPicPr>
            <a:picLocks noChangeAspect="1" noChangeArrowheads="1"/>
          </p:cNvPicPr>
          <p:nvPr/>
        </p:nvPicPr>
        <p:blipFill rotWithShape="1">
          <a:blip r:embed="rId2" cstate="print">
            <a:lum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68" t="2817" r="5202" b="70840"/>
          <a:stretch/>
        </p:blipFill>
        <p:spPr bwMode="auto">
          <a:xfrm>
            <a:off x="5676217" y="3640670"/>
            <a:ext cx="3290891" cy="2607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Fig_5_Monument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18" t="31650" r="38646" b="29887"/>
          <a:stretch/>
        </p:blipFill>
        <p:spPr bwMode="auto">
          <a:xfrm>
            <a:off x="7734983" y="1259698"/>
            <a:ext cx="1332817" cy="175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Fig_11_HomerBeacons"/>
          <p:cNvPicPr>
            <a:picLocks noChangeAspect="1" noChangeArrowheads="1"/>
          </p:cNvPicPr>
          <p:nvPr/>
        </p:nvPicPr>
        <p:blipFill rotWithShape="1">
          <a:blip r:embed="rId2" cstate="print">
            <a:lum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9" t="2817" r="50773" b="70579"/>
          <a:stretch/>
        </p:blipFill>
        <p:spPr bwMode="auto">
          <a:xfrm>
            <a:off x="4565538" y="1077807"/>
            <a:ext cx="2902062" cy="2283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>
            <a:off x="8300699" y="2857500"/>
            <a:ext cx="233701" cy="26289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7391400" y="2455718"/>
            <a:ext cx="457200" cy="3048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649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Trim &amp; Ballast System</a:t>
            </a:r>
          </a:p>
        </p:txBody>
      </p:sp>
      <p:pic>
        <p:nvPicPr>
          <p:cNvPr id="11272" name="Picture 8" descr="syntactic collar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48238" y="1600200"/>
            <a:ext cx="3438525" cy="2185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274" name="Rectangle 10"/>
          <p:cNvSpPr>
            <a:spLocks noGrp="1" noChangeArrowheads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sz="2800"/>
              <a:t>Collar provides a hydrodynamic shape to the instrument housing that can be modified as needed.</a:t>
            </a:r>
          </a:p>
          <a:p>
            <a:pPr lvl="1"/>
            <a:r>
              <a:rPr lang="en-US" sz="2400"/>
              <a:t>In addition, the collar provides flotation, ballast &amp; trim adjustments</a:t>
            </a:r>
          </a:p>
        </p:txBody>
      </p:sp>
      <p:pic>
        <p:nvPicPr>
          <p:cNvPr id="11275" name="Picture 11" descr="syntactic collar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7238" y="1600200"/>
            <a:ext cx="3438525" cy="2185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835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Transducer Guards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/>
              <a:t>Protects transducers</a:t>
            </a:r>
          </a:p>
          <a:p>
            <a:r>
              <a:rPr lang="en-US" sz="2800"/>
              <a:t>Provides hydrodynamic profile</a:t>
            </a:r>
          </a:p>
          <a:p>
            <a:r>
              <a:rPr lang="en-US" sz="2800"/>
              <a:t>UHMW properties provide good acoustic path.</a:t>
            </a:r>
          </a:p>
        </p:txBody>
      </p:sp>
      <p:pic>
        <p:nvPicPr>
          <p:cNvPr id="15366" name="Picture 6" descr="sphere with guards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579688"/>
            <a:ext cx="4038600" cy="25669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123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Box 4"/>
          <p:cNvSpPr txBox="1">
            <a:spLocks noChangeArrowheads="1"/>
          </p:cNvSpPr>
          <p:nvPr/>
        </p:nvSpPr>
        <p:spPr bwMode="auto">
          <a:xfrm>
            <a:off x="4800600" y="2743200"/>
            <a:ext cx="4191000" cy="3933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14300" indent="-114300">
              <a:spcBef>
                <a:spcPct val="10000"/>
              </a:spcBef>
            </a:pPr>
            <a:endParaRPr lang="en-US" sz="1200" dirty="0">
              <a:latin typeface="ar"/>
            </a:endParaRPr>
          </a:p>
          <a:p>
            <a:pPr marL="114300" indent="-114300">
              <a:spcBef>
                <a:spcPct val="10000"/>
              </a:spcBef>
            </a:pPr>
            <a:r>
              <a:rPr lang="en-US" sz="1200" dirty="0">
                <a:latin typeface="ar"/>
              </a:rPr>
              <a:t>Battery and electrical: 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Pack configuration: </a:t>
            </a:r>
            <a:r>
              <a:rPr lang="en-US" sz="1200" dirty="0" err="1">
                <a:latin typeface="ar"/>
              </a:rPr>
              <a:t>Electrochem</a:t>
            </a:r>
            <a:r>
              <a:rPr lang="en-US" sz="1200" dirty="0">
                <a:latin typeface="ar"/>
              </a:rPr>
              <a:t> CSC93, 7s2p 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DC load discharge range: 27.5 to 17.5 VDC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Pulse load discharge range: 17.5 to 13.5V at 4A peak 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endParaRPr lang="en-US" sz="1200" dirty="0">
              <a:latin typeface="ar"/>
            </a:endParaRPr>
          </a:p>
          <a:p>
            <a:pPr marL="114300" indent="-114300">
              <a:spcBef>
                <a:spcPct val="10000"/>
              </a:spcBef>
            </a:pPr>
            <a:r>
              <a:rPr lang="en-US" sz="1200" dirty="0">
                <a:latin typeface="ar"/>
              </a:rPr>
              <a:t>Acoustic link performance: 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Max range: 2-3km (horizontal range in water)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Operating range when buried: TBD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Frequency bands: </a:t>
            </a:r>
            <a:r>
              <a:rPr lang="en-US" sz="1200" dirty="0"/>
              <a:t>9–14 kHz (LF)</a:t>
            </a:r>
            <a:endParaRPr lang="en-US" sz="1200" dirty="0">
              <a:latin typeface="ar"/>
            </a:endParaRP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Baud rate: 300-10240 bps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endParaRPr lang="en-US" sz="1200" dirty="0">
              <a:latin typeface="ar"/>
            </a:endParaRPr>
          </a:p>
          <a:p>
            <a:pPr marL="114300" indent="-114300">
              <a:spcBef>
                <a:spcPct val="10000"/>
              </a:spcBef>
            </a:pPr>
            <a:r>
              <a:rPr lang="en-US" sz="1200" dirty="0">
                <a:latin typeface="ar"/>
              </a:rPr>
              <a:t>Deployment performance: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Max length of deployment  at Event Duration Transmitted:</a:t>
            </a:r>
          </a:p>
          <a:p>
            <a:pPr marL="571500" lvl="1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500 days at 0 hours</a:t>
            </a:r>
          </a:p>
          <a:p>
            <a:pPr marL="571500" lvl="1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400 days at 0.5 hours</a:t>
            </a:r>
          </a:p>
          <a:p>
            <a:pPr marL="571500" lvl="1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300 days at 1.0 hours</a:t>
            </a:r>
          </a:p>
          <a:p>
            <a:pPr marL="571500" lvl="1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200 days at 1.5 hours</a:t>
            </a:r>
          </a:p>
          <a:p>
            <a:pPr marL="571500" lvl="1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100 days at 2.0 </a:t>
            </a:r>
            <a:r>
              <a:rPr lang="en-US" sz="1200" dirty="0" smtClean="0">
                <a:latin typeface="ar"/>
              </a:rPr>
              <a:t>hours</a:t>
            </a:r>
            <a:endParaRPr lang="en-US" sz="1200" dirty="0">
              <a:latin typeface="ar"/>
            </a:endParaRPr>
          </a:p>
        </p:txBody>
      </p:sp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 smtClean="0"/>
              <a:t>BEDs Specifications</a:t>
            </a:r>
            <a:endParaRPr lang="en-US" dirty="0"/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304800" y="1070348"/>
            <a:ext cx="4191000" cy="3730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14300" indent="-114300">
              <a:spcBef>
                <a:spcPct val="10000"/>
              </a:spcBef>
            </a:pPr>
            <a:r>
              <a:rPr lang="en-US" sz="1200" dirty="0">
                <a:latin typeface="ar"/>
              </a:rPr>
              <a:t>General Specifications</a:t>
            </a:r>
          </a:p>
          <a:p>
            <a:pPr marL="114300" indent="-114300">
              <a:spcBef>
                <a:spcPct val="10000"/>
              </a:spcBef>
              <a:buFontTx/>
              <a:buChar char="•"/>
            </a:pPr>
            <a:endParaRPr lang="en-US" sz="1200" dirty="0" smtClean="0">
              <a:latin typeface="ar"/>
            </a:endParaRPr>
          </a:p>
          <a:p>
            <a:pPr marL="114300" indent="-114300">
              <a:spcBef>
                <a:spcPct val="10000"/>
              </a:spcBef>
              <a:buFontTx/>
              <a:buChar char="•"/>
            </a:pPr>
            <a:r>
              <a:rPr lang="en-US" sz="1200" dirty="0" smtClean="0">
                <a:latin typeface="ar"/>
              </a:rPr>
              <a:t>Weight</a:t>
            </a:r>
            <a:r>
              <a:rPr lang="en-US" sz="1200" dirty="0">
                <a:latin typeface="ar"/>
              </a:rPr>
              <a:t>: 50lb (23 kg)</a:t>
            </a:r>
          </a:p>
          <a:p>
            <a:pPr marL="114300" indent="-114300">
              <a:spcBef>
                <a:spcPct val="10000"/>
              </a:spcBef>
              <a:buFontTx/>
              <a:buChar char="•"/>
            </a:pPr>
            <a:r>
              <a:rPr lang="en-US" sz="1200" dirty="0">
                <a:latin typeface="ar"/>
              </a:rPr>
              <a:t>Dimensions:  15” (0.38m) sphere </a:t>
            </a:r>
          </a:p>
          <a:p>
            <a:pPr marL="114300" indent="-114300">
              <a:spcBef>
                <a:spcPct val="10000"/>
              </a:spcBef>
              <a:buFontTx/>
              <a:buChar char="•"/>
            </a:pPr>
            <a:r>
              <a:rPr lang="en-US" sz="1200" dirty="0">
                <a:latin typeface="ar"/>
              </a:rPr>
              <a:t>Displacement: 0.58 </a:t>
            </a:r>
            <a:r>
              <a:rPr lang="en-US" sz="1200" dirty="0" err="1">
                <a:latin typeface="ar"/>
              </a:rPr>
              <a:t>cu.ft</a:t>
            </a:r>
            <a:r>
              <a:rPr lang="en-US" sz="1200" dirty="0">
                <a:latin typeface="ar"/>
              </a:rPr>
              <a:t> (16L)</a:t>
            </a:r>
          </a:p>
          <a:p>
            <a:pPr marL="114300" indent="-114300">
              <a:spcBef>
                <a:spcPct val="10000"/>
              </a:spcBef>
              <a:buFontTx/>
              <a:buChar char="•"/>
            </a:pPr>
            <a:r>
              <a:rPr lang="en-US" sz="1200" dirty="0" smtClean="0">
                <a:latin typeface="ar"/>
              </a:rPr>
              <a:t>Operating temperature: -10 to +50C</a:t>
            </a:r>
          </a:p>
          <a:p>
            <a:pPr marL="114300" indent="-114300">
              <a:spcBef>
                <a:spcPct val="10000"/>
              </a:spcBef>
              <a:buFontTx/>
              <a:buChar char="•"/>
            </a:pPr>
            <a:r>
              <a:rPr lang="en-US" sz="1200" dirty="0" smtClean="0">
                <a:latin typeface="ar"/>
              </a:rPr>
              <a:t>Transportation temperature: -20 to 80C</a:t>
            </a:r>
          </a:p>
          <a:p>
            <a:pPr marL="114300" indent="-114300">
              <a:spcBef>
                <a:spcPct val="10000"/>
              </a:spcBef>
              <a:buFontTx/>
              <a:buChar char="•"/>
            </a:pPr>
            <a:r>
              <a:rPr lang="en-US" sz="1200" dirty="0" smtClean="0">
                <a:latin typeface="ar"/>
              </a:rPr>
              <a:t>Max </a:t>
            </a:r>
            <a:r>
              <a:rPr lang="en-US" sz="1200" dirty="0">
                <a:latin typeface="ar"/>
              </a:rPr>
              <a:t>operation depth:  500m</a:t>
            </a:r>
          </a:p>
          <a:p>
            <a:pPr marL="114300" indent="-114300">
              <a:spcBef>
                <a:spcPct val="10000"/>
              </a:spcBef>
              <a:buFontTx/>
              <a:buChar char="•"/>
            </a:pPr>
            <a:endParaRPr lang="en-US" sz="1200" dirty="0">
              <a:latin typeface="ar"/>
            </a:endParaRPr>
          </a:p>
          <a:p>
            <a:pPr marL="114300" indent="-114300">
              <a:spcBef>
                <a:spcPct val="10000"/>
              </a:spcBef>
            </a:pPr>
            <a:r>
              <a:rPr lang="en-US" sz="1200" dirty="0">
                <a:latin typeface="ar"/>
              </a:rPr>
              <a:t>Motion detection performance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Gyro resolution: 0.062 deg/sec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Gyro full range:  +/- 2000 deg/sec (5.5 turns/sec)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Linear acceleration resolution:  0.5 mg (0.005 m/s</a:t>
            </a:r>
            <a:r>
              <a:rPr lang="en-US" sz="1200" baseline="30000" dirty="0">
                <a:latin typeface="ar"/>
              </a:rPr>
              <a:t>2</a:t>
            </a:r>
            <a:r>
              <a:rPr lang="en-US" sz="1200" dirty="0">
                <a:latin typeface="ar"/>
              </a:rPr>
              <a:t>) 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Linear acceleration full range:  +/-16 g  (+/-157 m/s</a:t>
            </a:r>
            <a:r>
              <a:rPr lang="en-US" sz="1200" baseline="30000" dirty="0">
                <a:latin typeface="ar"/>
              </a:rPr>
              <a:t>2</a:t>
            </a:r>
            <a:r>
              <a:rPr lang="en-US" sz="1200" dirty="0">
                <a:latin typeface="ar"/>
              </a:rPr>
              <a:t>)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Depth resolution: 0.03m (at 14bit ADC)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Depth accuracy: ~ 0.2%span or 1m </a:t>
            </a:r>
          </a:p>
          <a:p>
            <a:pPr marL="114300" indent="-114300">
              <a:spcBef>
                <a:spcPct val="10000"/>
              </a:spcBef>
              <a:buFont typeface="Arial" pitchFamily="34" charset="0"/>
              <a:buChar char="•"/>
            </a:pPr>
            <a:r>
              <a:rPr lang="en-US" sz="1200" dirty="0">
                <a:latin typeface="ar"/>
              </a:rPr>
              <a:t>Depth full range: 500m</a:t>
            </a:r>
          </a:p>
          <a:p>
            <a:pPr marL="114300" indent="-114300">
              <a:spcBef>
                <a:spcPct val="10000"/>
              </a:spcBef>
            </a:pPr>
            <a:endParaRPr lang="en-US" sz="1200" dirty="0">
              <a:latin typeface="ar"/>
            </a:endParaRPr>
          </a:p>
        </p:txBody>
      </p:sp>
      <p:pic>
        <p:nvPicPr>
          <p:cNvPr id="19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990600"/>
            <a:ext cx="2187575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4683125"/>
            <a:ext cx="1905000" cy="187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78828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Testing</a:t>
            </a:r>
            <a:endParaRPr lang="en-US" dirty="0"/>
          </a:p>
        </p:txBody>
      </p:sp>
      <p:pic>
        <p:nvPicPr>
          <p:cNvPr id="4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4495800"/>
            <a:ext cx="2113843" cy="171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09600" y="2286000"/>
            <a:ext cx="16764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Motion thresholds and event detection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2895600" y="2286000"/>
            <a:ext cx="16002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Acceleration, full range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5029200" y="2286000"/>
            <a:ext cx="16002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Rotation</a:t>
            </a:r>
            <a:endParaRPr lang="en-US" sz="1400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1828800" y="1143000"/>
            <a:ext cx="2057400" cy="9906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239000" y="22860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US" sz="1400" dirty="0" smtClean="0"/>
              <a:t>Calibration of RTC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3810000" y="1143000"/>
            <a:ext cx="533400" cy="10668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876800" y="1143000"/>
            <a:ext cx="990600" cy="9906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5486400" y="1066800"/>
            <a:ext cx="2514600" cy="10668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304800" y="3276600"/>
            <a:ext cx="2133600" cy="73866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Whole assembly on X-Y stage, </a:t>
            </a:r>
          </a:p>
          <a:p>
            <a:pPr algn="ctr"/>
            <a:r>
              <a:rPr lang="en-US" sz="1400" dirty="0" smtClean="0"/>
              <a:t>Or IMU on X-Y-Z</a:t>
            </a:r>
            <a:endParaRPr lang="en-US" sz="1400" dirty="0"/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1447800" y="2864427"/>
            <a:ext cx="0" cy="3810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1447800" y="4114800"/>
            <a:ext cx="0" cy="3048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7" name="Group 126"/>
          <p:cNvGrpSpPr/>
          <p:nvPr/>
        </p:nvGrpSpPr>
        <p:grpSpPr>
          <a:xfrm>
            <a:off x="3048000" y="3276600"/>
            <a:ext cx="1295400" cy="1752600"/>
            <a:chOff x="2971800" y="3276600"/>
            <a:chExt cx="1295400" cy="1752600"/>
          </a:xfrm>
        </p:grpSpPr>
        <p:grpSp>
          <p:nvGrpSpPr>
            <p:cNvPr id="123" name="Group 122"/>
            <p:cNvGrpSpPr/>
            <p:nvPr/>
          </p:nvGrpSpPr>
          <p:grpSpPr>
            <a:xfrm>
              <a:off x="2971800" y="3276600"/>
              <a:ext cx="990600" cy="1752600"/>
              <a:chOff x="3352800" y="3352800"/>
              <a:chExt cx="990600" cy="1752600"/>
            </a:xfrm>
          </p:grpSpPr>
          <p:sp>
            <p:nvSpPr>
              <p:cNvPr id="37" name="Rectangle 36"/>
              <p:cNvSpPr/>
              <p:nvPr/>
            </p:nvSpPr>
            <p:spPr>
              <a:xfrm>
                <a:off x="3352800" y="3352800"/>
                <a:ext cx="685800" cy="1752600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3429000" y="3505200"/>
                <a:ext cx="533400" cy="5334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5" name="Group 54"/>
              <p:cNvGrpSpPr/>
              <p:nvPr/>
            </p:nvGrpSpPr>
            <p:grpSpPr>
              <a:xfrm>
                <a:off x="3505200" y="4616970"/>
                <a:ext cx="381000" cy="457200"/>
                <a:chOff x="3886200" y="4419600"/>
                <a:chExt cx="381000" cy="457200"/>
              </a:xfrm>
            </p:grpSpPr>
            <p:cxnSp>
              <p:nvCxnSpPr>
                <p:cNvPr id="39" name="Straight Connector 38"/>
                <p:cNvCxnSpPr/>
                <p:nvPr/>
              </p:nvCxnSpPr>
              <p:spPr>
                <a:xfrm>
                  <a:off x="3886200" y="4419600"/>
                  <a:ext cx="381000" cy="76200"/>
                </a:xfrm>
                <a:prstGeom prst="line">
                  <a:avLst/>
                </a:prstGeom>
                <a:ln w="3492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/>
                <p:cNvCxnSpPr/>
                <p:nvPr/>
              </p:nvCxnSpPr>
              <p:spPr>
                <a:xfrm flipV="1">
                  <a:off x="3886200" y="4495800"/>
                  <a:ext cx="381000" cy="76200"/>
                </a:xfrm>
                <a:prstGeom prst="line">
                  <a:avLst/>
                </a:prstGeom>
                <a:ln w="3492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Straight Connector 47"/>
                <p:cNvCxnSpPr/>
                <p:nvPr/>
              </p:nvCxnSpPr>
              <p:spPr>
                <a:xfrm>
                  <a:off x="3886200" y="4572000"/>
                  <a:ext cx="381000" cy="76200"/>
                </a:xfrm>
                <a:prstGeom prst="line">
                  <a:avLst/>
                </a:prstGeom>
                <a:ln w="3492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Straight Connector 48"/>
                <p:cNvCxnSpPr/>
                <p:nvPr/>
              </p:nvCxnSpPr>
              <p:spPr>
                <a:xfrm flipV="1">
                  <a:off x="3886200" y="4648200"/>
                  <a:ext cx="381000" cy="76200"/>
                </a:xfrm>
                <a:prstGeom prst="line">
                  <a:avLst/>
                </a:prstGeom>
                <a:ln w="3492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Straight Connector 49"/>
                <p:cNvCxnSpPr/>
                <p:nvPr/>
              </p:nvCxnSpPr>
              <p:spPr>
                <a:xfrm>
                  <a:off x="3886200" y="4724400"/>
                  <a:ext cx="381000" cy="76200"/>
                </a:xfrm>
                <a:prstGeom prst="line">
                  <a:avLst/>
                </a:prstGeom>
                <a:ln w="3492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/>
                <p:cNvCxnSpPr/>
                <p:nvPr/>
              </p:nvCxnSpPr>
              <p:spPr>
                <a:xfrm flipV="1">
                  <a:off x="3886200" y="4800600"/>
                  <a:ext cx="381000" cy="76200"/>
                </a:xfrm>
                <a:prstGeom prst="line">
                  <a:avLst/>
                </a:prstGeom>
                <a:ln w="3492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Connector 51"/>
                <p:cNvCxnSpPr/>
                <p:nvPr/>
              </p:nvCxnSpPr>
              <p:spPr>
                <a:xfrm>
                  <a:off x="3886200" y="4876800"/>
                  <a:ext cx="381000" cy="0"/>
                </a:xfrm>
                <a:prstGeom prst="line">
                  <a:avLst/>
                </a:prstGeom>
                <a:ln w="3492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>
                  <a:off x="3886200" y="4419600"/>
                  <a:ext cx="381000" cy="0"/>
                </a:xfrm>
                <a:prstGeom prst="line">
                  <a:avLst/>
                </a:prstGeom>
                <a:ln w="3492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7" name="Straight Connector 56"/>
              <p:cNvCxnSpPr/>
              <p:nvPr/>
            </p:nvCxnSpPr>
            <p:spPr>
              <a:xfrm>
                <a:off x="3406515" y="4578245"/>
                <a:ext cx="609600" cy="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Arrow Connector 57"/>
              <p:cNvCxnSpPr/>
              <p:nvPr/>
            </p:nvCxnSpPr>
            <p:spPr>
              <a:xfrm>
                <a:off x="3695075" y="4099810"/>
                <a:ext cx="0" cy="457200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Arrow Connector 59"/>
              <p:cNvCxnSpPr/>
              <p:nvPr/>
            </p:nvCxnSpPr>
            <p:spPr>
              <a:xfrm>
                <a:off x="4267200" y="4038600"/>
                <a:ext cx="0" cy="5334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/>
              <p:nvPr/>
            </p:nvCxnSpPr>
            <p:spPr>
              <a:xfrm>
                <a:off x="3886200" y="4038600"/>
                <a:ext cx="4572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>
                <a:off x="3886200" y="4572000"/>
                <a:ext cx="4572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6" name="TextBox 65"/>
            <p:cNvSpPr txBox="1"/>
            <p:nvPr/>
          </p:nvSpPr>
          <p:spPr>
            <a:xfrm>
              <a:off x="3886200" y="4038600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H</a:t>
              </a:r>
              <a:endParaRPr lang="en-US" dirty="0"/>
            </a:p>
          </p:txBody>
        </p:sp>
      </p:grpSp>
      <p:grpSp>
        <p:nvGrpSpPr>
          <p:cNvPr id="134" name="Group 133"/>
          <p:cNvGrpSpPr/>
          <p:nvPr/>
        </p:nvGrpSpPr>
        <p:grpSpPr>
          <a:xfrm>
            <a:off x="4800600" y="3429000"/>
            <a:ext cx="2057400" cy="1436132"/>
            <a:chOff x="4876800" y="3581400"/>
            <a:chExt cx="2057400" cy="1436132"/>
          </a:xfrm>
        </p:grpSpPr>
        <p:sp>
          <p:nvSpPr>
            <p:cNvPr id="70" name="Oval 69"/>
            <p:cNvSpPr/>
            <p:nvPr/>
          </p:nvSpPr>
          <p:spPr>
            <a:xfrm>
              <a:off x="5410200" y="3581400"/>
              <a:ext cx="533400" cy="5334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4" name="Straight Arrow Connector 73"/>
            <p:cNvCxnSpPr/>
            <p:nvPr/>
          </p:nvCxnSpPr>
          <p:spPr>
            <a:xfrm>
              <a:off x="4953000" y="3962400"/>
              <a:ext cx="0" cy="68580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>
              <a:off x="4876800" y="4648200"/>
              <a:ext cx="3048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>
              <a:off x="4876800" y="3962400"/>
              <a:ext cx="3048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TextBox 76"/>
            <p:cNvSpPr txBox="1"/>
            <p:nvPr/>
          </p:nvSpPr>
          <p:spPr>
            <a:xfrm>
              <a:off x="4953000" y="4648200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H</a:t>
              </a:r>
              <a:endParaRPr lang="en-US" dirty="0"/>
            </a:p>
          </p:txBody>
        </p:sp>
        <p:sp>
          <p:nvSpPr>
            <p:cNvPr id="86" name="Isosceles Triangle 85"/>
            <p:cNvSpPr/>
            <p:nvPr/>
          </p:nvSpPr>
          <p:spPr>
            <a:xfrm>
              <a:off x="5181600" y="3962400"/>
              <a:ext cx="1752600" cy="685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7" name="Straight Arrow Connector 86"/>
            <p:cNvCxnSpPr/>
            <p:nvPr/>
          </p:nvCxnSpPr>
          <p:spPr>
            <a:xfrm>
              <a:off x="5943600" y="3962400"/>
              <a:ext cx="381000" cy="15240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6" name="Group 125"/>
          <p:cNvGrpSpPr/>
          <p:nvPr/>
        </p:nvGrpSpPr>
        <p:grpSpPr>
          <a:xfrm>
            <a:off x="7467600" y="3276600"/>
            <a:ext cx="1447800" cy="2590800"/>
            <a:chOff x="7543800" y="3810000"/>
            <a:chExt cx="1447800" cy="2590800"/>
          </a:xfrm>
        </p:grpSpPr>
        <p:sp>
          <p:nvSpPr>
            <p:cNvPr id="122" name="TextBox 121"/>
            <p:cNvSpPr txBox="1"/>
            <p:nvPr/>
          </p:nvSpPr>
          <p:spPr>
            <a:xfrm>
              <a:off x="8153400" y="4518285"/>
              <a:ext cx="838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Delta</a:t>
              </a:r>
              <a:endParaRPr lang="en-US" dirty="0"/>
            </a:p>
          </p:txBody>
        </p:sp>
        <p:sp>
          <p:nvSpPr>
            <p:cNvPr id="92" name="Rectangle 91"/>
            <p:cNvSpPr/>
            <p:nvPr/>
          </p:nvSpPr>
          <p:spPr>
            <a:xfrm>
              <a:off x="7543800" y="5257800"/>
              <a:ext cx="1295400" cy="1143000"/>
            </a:xfrm>
            <a:prstGeom prst="rect">
              <a:avLst/>
            </a:prstGeom>
            <a:solidFill>
              <a:schemeClr val="tx1">
                <a:alpha val="18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r"/>
              <a:r>
                <a:rPr lang="en-US" sz="1200" dirty="0" smtClean="0">
                  <a:solidFill>
                    <a:schemeClr val="tx1"/>
                  </a:solidFill>
                </a:rPr>
                <a:t>Environmental chamber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7696200" y="5562600"/>
              <a:ext cx="609600" cy="30777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lvl="0"/>
              <a:r>
                <a:rPr lang="en-US" sz="1400" dirty="0" smtClean="0"/>
                <a:t>RTC</a:t>
              </a: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7696200" y="4191000"/>
              <a:ext cx="609600" cy="30777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lvl="0"/>
              <a:r>
                <a:rPr lang="en-US" sz="1400" dirty="0" smtClean="0"/>
                <a:t>GPS</a:t>
              </a:r>
            </a:p>
          </p:txBody>
        </p:sp>
        <p:cxnSp>
          <p:nvCxnSpPr>
            <p:cNvPr id="97" name="Straight Connector 96"/>
            <p:cNvCxnSpPr/>
            <p:nvPr/>
          </p:nvCxnSpPr>
          <p:spPr>
            <a:xfrm>
              <a:off x="8001000" y="4724400"/>
              <a:ext cx="381000" cy="15240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>
            <a:xfrm flipV="1">
              <a:off x="8001000" y="4876800"/>
              <a:ext cx="381000" cy="15240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 flipV="1">
              <a:off x="8001000" y="4724400"/>
              <a:ext cx="0" cy="30480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 flipV="1">
              <a:off x="7848600" y="4495800"/>
              <a:ext cx="0" cy="30480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>
            <a:xfrm flipV="1">
              <a:off x="7848600" y="4953000"/>
              <a:ext cx="0" cy="60960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/>
            <p:nvPr/>
          </p:nvCxnSpPr>
          <p:spPr>
            <a:xfrm flipH="1">
              <a:off x="7848600" y="4800600"/>
              <a:ext cx="152400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>
            <a:xfrm flipH="1">
              <a:off x="7848600" y="4953000"/>
              <a:ext cx="152400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/>
            <p:cNvCxnSpPr/>
            <p:nvPr/>
          </p:nvCxnSpPr>
          <p:spPr>
            <a:xfrm flipH="1">
              <a:off x="8382000" y="4876800"/>
              <a:ext cx="381000" cy="0"/>
            </a:xfrm>
            <a:prstGeom prst="line">
              <a:avLst/>
            </a:prstGeom>
            <a:ln w="15875">
              <a:solidFill>
                <a:schemeClr val="tx1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/>
            <p:cNvCxnSpPr/>
            <p:nvPr/>
          </p:nvCxnSpPr>
          <p:spPr>
            <a:xfrm flipH="1">
              <a:off x="8153400" y="3810000"/>
              <a:ext cx="152400" cy="228600"/>
            </a:xfrm>
            <a:prstGeom prst="line">
              <a:avLst/>
            </a:prstGeom>
            <a:ln w="15875"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/>
            <p:nvPr/>
          </p:nvCxnSpPr>
          <p:spPr>
            <a:xfrm flipH="1">
              <a:off x="8001000" y="3810000"/>
              <a:ext cx="152400" cy="228600"/>
            </a:xfrm>
            <a:prstGeom prst="line">
              <a:avLst/>
            </a:prstGeom>
            <a:ln w="15875"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 flipH="1">
              <a:off x="7848600" y="3810000"/>
              <a:ext cx="152400" cy="228600"/>
            </a:xfrm>
            <a:prstGeom prst="line">
              <a:avLst/>
            </a:prstGeom>
            <a:ln w="15875"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9" name="Straight Connector 128"/>
          <p:cNvCxnSpPr/>
          <p:nvPr/>
        </p:nvCxnSpPr>
        <p:spPr>
          <a:xfrm>
            <a:off x="2667000" y="2286000"/>
            <a:ext cx="0" cy="434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4724400" y="2286000"/>
            <a:ext cx="0" cy="434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>
            <a:off x="6934200" y="2286000"/>
            <a:ext cx="0" cy="434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773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Prototype Deployment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4267200" cy="4038600"/>
          </a:xfrm>
          <a:solidFill>
            <a:schemeClr val="bg1"/>
          </a:solidFill>
          <a:ln/>
        </p:spPr>
        <p:txBody>
          <a:bodyPr>
            <a:normAutofit lnSpcReduction="10000"/>
          </a:bodyPr>
          <a:lstStyle/>
          <a:p>
            <a:pPr>
              <a:buFontTx/>
              <a:buNone/>
            </a:pPr>
            <a:endParaRPr lang="en-US" dirty="0"/>
          </a:p>
          <a:p>
            <a:r>
              <a:rPr lang="en-US" dirty="0" smtClean="0"/>
              <a:t>250 m and 300 m test sites </a:t>
            </a:r>
          </a:p>
          <a:p>
            <a:r>
              <a:rPr lang="en-US" dirty="0" smtClean="0"/>
              <a:t>Close proximity for survey (4 km from ML harbor)</a:t>
            </a:r>
          </a:p>
          <a:p>
            <a:r>
              <a:rPr lang="en-US" dirty="0" smtClean="0"/>
              <a:t>High probability of sediment debris flows</a:t>
            </a:r>
            <a:endParaRPr lang="en-US" dirty="0"/>
          </a:p>
        </p:txBody>
      </p:sp>
      <p:pic>
        <p:nvPicPr>
          <p:cNvPr id="1026" name="Picture 2" descr="C:\Projects\BEDs\images\transponder test site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404257"/>
            <a:ext cx="4634754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485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Future Improvements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7924800" cy="4038600"/>
          </a:xfrm>
          <a:solidFill>
            <a:schemeClr val="bg1"/>
          </a:solidFill>
          <a:ln/>
        </p:spPr>
        <p:txBody>
          <a:bodyPr>
            <a:normAutofit fontScale="70000" lnSpcReduction="20000"/>
          </a:bodyPr>
          <a:lstStyle/>
          <a:p>
            <a:pPr>
              <a:buFontTx/>
              <a:buNone/>
            </a:pPr>
            <a:endParaRPr lang="en-US" dirty="0"/>
          </a:p>
          <a:p>
            <a:r>
              <a:rPr lang="en-US" dirty="0" smtClean="0"/>
              <a:t>Onboard linear displacement calculation?</a:t>
            </a:r>
          </a:p>
          <a:p>
            <a:r>
              <a:rPr lang="en-US" dirty="0" smtClean="0"/>
              <a:t>Adaptive TX power reduction?</a:t>
            </a:r>
          </a:p>
          <a:p>
            <a:r>
              <a:rPr lang="en-US" dirty="0" smtClean="0"/>
              <a:t>Adaptive baud rate?</a:t>
            </a:r>
          </a:p>
          <a:p>
            <a:r>
              <a:rPr lang="en-US" dirty="0" smtClean="0"/>
              <a:t>Acoustic frequency hopping?</a:t>
            </a:r>
          </a:p>
          <a:p>
            <a:r>
              <a:rPr lang="en-US" dirty="0" smtClean="0"/>
              <a:t>Clock drift reporting?</a:t>
            </a:r>
          </a:p>
          <a:p>
            <a:r>
              <a:rPr lang="en-US" dirty="0" smtClean="0"/>
              <a:t>Adaptive Decimation (zip?)</a:t>
            </a:r>
          </a:p>
          <a:p>
            <a:r>
              <a:rPr lang="en-US" dirty="0" smtClean="0"/>
              <a:t>Drop weight system?</a:t>
            </a:r>
          </a:p>
          <a:p>
            <a:r>
              <a:rPr lang="en-US" dirty="0" smtClean="0"/>
              <a:t>Depth in sediment layer?</a:t>
            </a:r>
          </a:p>
          <a:p>
            <a:r>
              <a:rPr lang="en-US" dirty="0" smtClean="0"/>
              <a:t>Measure viscosity/ density of sediment by vibration?</a:t>
            </a:r>
          </a:p>
          <a:p>
            <a:r>
              <a:rPr lang="en-US" dirty="0" smtClean="0"/>
              <a:t>Atomic clock</a:t>
            </a:r>
          </a:p>
        </p:txBody>
      </p:sp>
    </p:spTree>
    <p:extLst>
      <p:ext uri="{BB962C8B-B14F-4D97-AF65-F5344CB8AC3E}">
        <p14:creationId xmlns:p14="http://schemas.microsoft.com/office/powerpoint/2010/main" val="277922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7077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Resources &amp; Budget</a:t>
            </a:r>
            <a:endParaRPr lang="en-US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727200" y="16732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5472804"/>
              </p:ext>
            </p:extLst>
          </p:nvPr>
        </p:nvGraphicFramePr>
        <p:xfrm>
          <a:off x="152400" y="1371600"/>
          <a:ext cx="3288602" cy="3593587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226060"/>
                <a:gridCol w="1244345"/>
                <a:gridCol w="818197"/>
              </a:tblGrid>
              <a:tr h="56693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effectLst/>
                          <a:latin typeface="+mj-lt"/>
                        </a:rPr>
                        <a:t>Total Resources</a:t>
                      </a:r>
                      <a:r>
                        <a:rPr lang="en-US" sz="1200" baseline="0" dirty="0" smtClean="0">
                          <a:effectLst/>
                          <a:latin typeface="+mj-lt"/>
                        </a:rPr>
                        <a:t> Assigned </a:t>
                      </a:r>
                      <a:r>
                        <a:rPr lang="en-US" sz="1200" dirty="0" smtClean="0">
                          <a:effectLst/>
                          <a:latin typeface="+mj-lt"/>
                        </a:rPr>
                        <a:t>for each resource category 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effectLst/>
                          <a:latin typeface="+mj-lt"/>
                        </a:rPr>
                        <a:t>Labor</a:t>
                      </a:r>
                      <a:r>
                        <a:rPr lang="en-US" sz="1200" baseline="0" dirty="0" smtClean="0">
                          <a:effectLst/>
                          <a:latin typeface="+mj-lt"/>
                        </a:rPr>
                        <a:t> YTD</a:t>
                      </a:r>
                      <a:endParaRPr lang="en-US" sz="1200" dirty="0" smtClean="0">
                        <a:effectLst/>
                        <a:latin typeface="+mj-lt"/>
                        <a:ea typeface="MS Mincho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2602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EE</a:t>
                      </a:r>
                      <a:endParaRPr lang="en-US" sz="120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500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j-lt"/>
                          <a:ea typeface="MS Mincho"/>
                        </a:rPr>
                        <a:t>186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25981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SE</a:t>
                      </a:r>
                      <a:endParaRPr lang="en-US" sz="120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640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j-lt"/>
                          <a:ea typeface="MS Mincho"/>
                        </a:rPr>
                        <a:t>376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25981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ME</a:t>
                      </a:r>
                      <a:endParaRPr lang="en-US" sz="120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460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j-lt"/>
                          <a:ea typeface="MS Mincho"/>
                        </a:rPr>
                        <a:t>53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2602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EE Tech</a:t>
                      </a:r>
                      <a:endParaRPr lang="en-US" sz="120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200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2602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SE Tech</a:t>
                      </a:r>
                      <a:endParaRPr lang="en-US" sz="120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 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2602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ME Tech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280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2602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Machine Shop</a:t>
                      </a:r>
                      <a:endParaRPr lang="en-US" sz="120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200</a:t>
                      </a:r>
                      <a:endParaRPr lang="en-US" sz="120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2602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Divers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 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2602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dirty="0" smtClean="0">
                          <a:effectLst/>
                          <a:latin typeface="+mj-lt"/>
                        </a:rPr>
                        <a:t>Bill</a:t>
                      </a:r>
                      <a:endParaRPr lang="en-US" sz="1200" i="1" dirty="0" smtClean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dirty="0" smtClean="0">
                          <a:effectLst/>
                          <a:latin typeface="+mn-lt"/>
                          <a:ea typeface="MS Mincho"/>
                        </a:rPr>
                        <a:t>160</a:t>
                      </a:r>
                      <a:endParaRPr lang="en-US" sz="1200" i="1" dirty="0">
                        <a:effectLst/>
                        <a:latin typeface="+mn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dirty="0" smtClean="0">
                          <a:effectLst/>
                          <a:latin typeface="+mn-lt"/>
                          <a:ea typeface="MS Mincho"/>
                        </a:rPr>
                        <a:t>27</a:t>
                      </a:r>
                      <a:endParaRPr lang="en-US" sz="1200" i="1" dirty="0">
                        <a:effectLst/>
                        <a:latin typeface="+mn-lt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2602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j-lt"/>
                          <a:ea typeface="MS Mincho"/>
                        </a:rPr>
                        <a:t>PM/SE</a:t>
                      </a:r>
                      <a:endParaRPr lang="en-US" sz="1200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n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n-lt"/>
                          <a:ea typeface="MS Mincho"/>
                        </a:rPr>
                        <a:t>80</a:t>
                      </a:r>
                      <a:endParaRPr lang="en-US" sz="1200" dirty="0">
                        <a:effectLst/>
                        <a:latin typeface="+mn-lt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  <a:tr h="2602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u="sng" dirty="0" smtClean="0">
                          <a:effectLst/>
                          <a:latin typeface="+mj-lt"/>
                          <a:ea typeface="MS Mincho"/>
                        </a:rPr>
                        <a:t>Total</a:t>
                      </a:r>
                      <a:endParaRPr lang="en-US" sz="1200" b="1" u="sng" dirty="0">
                        <a:effectLst/>
                        <a:latin typeface="+mj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effectLst/>
                          <a:latin typeface="+mn-lt"/>
                          <a:ea typeface="MS Mincho"/>
                        </a:rPr>
                        <a:t>2440</a:t>
                      </a:r>
                      <a:endParaRPr lang="en-US" sz="1200" b="1" dirty="0">
                        <a:effectLst/>
                        <a:latin typeface="+mn-lt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effectLst/>
                          <a:latin typeface="+mn-lt"/>
                          <a:ea typeface="MS Mincho"/>
                        </a:rPr>
                        <a:t>722</a:t>
                      </a:r>
                      <a:endParaRPr lang="en-US" sz="1200" b="1" dirty="0">
                        <a:effectLst/>
                        <a:latin typeface="+mn-lt"/>
                        <a:ea typeface="MS Mincho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714750" y="18827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7652401"/>
              </p:ext>
            </p:extLst>
          </p:nvPr>
        </p:nvGraphicFramePr>
        <p:xfrm>
          <a:off x="3581400" y="1295400"/>
          <a:ext cx="5257800" cy="457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76638"/>
                <a:gridCol w="931873"/>
                <a:gridCol w="664649"/>
                <a:gridCol w="555302"/>
                <a:gridCol w="833938"/>
                <a:gridCol w="609600"/>
                <a:gridCol w="685800"/>
              </a:tblGrid>
              <a:tr h="114300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u="none" strike="noStrike" dirty="0">
                          <a:effectLst/>
                        </a:rPr>
                        <a:t>Project Number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u="none" strike="noStrike" dirty="0">
                          <a:effectLst/>
                        </a:rPr>
                        <a:t>Project Name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u="none" strike="noStrike" dirty="0">
                          <a:effectLst/>
                        </a:rPr>
                        <a:t>Budget Amount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u="none" strike="noStrike" dirty="0">
                          <a:effectLst/>
                        </a:rPr>
                        <a:t>Paid Amount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u="none" strike="noStrike" dirty="0">
                          <a:effectLst/>
                        </a:rPr>
                        <a:t>Total Commitment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u="none" strike="noStrike">
                          <a:effectLst/>
                        </a:rPr>
                        <a:t>Available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u="none" strike="noStrike" dirty="0">
                          <a:effectLst/>
                        </a:rPr>
                        <a:t>Percent Available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 anchor="ctr"/>
                </a:tc>
              </a:tr>
              <a:tr h="1143000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u="sng" strike="noStrike">
                          <a:effectLst/>
                        </a:rPr>
                        <a:t>901006.00</a:t>
                      </a:r>
                      <a:endParaRPr lang="en-US" sz="1100" b="0" i="0" u="sng" strike="noStrike">
                        <a:solidFill>
                          <a:srgbClr val="0000FF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u="none" strike="noStrike" dirty="0">
                          <a:effectLst/>
                        </a:rPr>
                        <a:t>Benthic Event Detectors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u="none" strike="noStrike" dirty="0">
                          <a:effectLst/>
                        </a:rPr>
                        <a:t>343,072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u="none" strike="noStrike" dirty="0">
                          <a:effectLst/>
                        </a:rPr>
                        <a:t>74,662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u="none" strike="noStrike" dirty="0">
                          <a:effectLst/>
                        </a:rPr>
                        <a:t>7,327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u="none" strike="noStrike" dirty="0">
                          <a:effectLst/>
                        </a:rPr>
                        <a:t>261,084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u="none" strike="noStrike">
                          <a:effectLst/>
                        </a:rPr>
                        <a:t>76%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</a:tr>
              <a:tr h="1143000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u="sng" strike="noStrike">
                          <a:effectLst/>
                        </a:rPr>
                        <a:t>901006.04</a:t>
                      </a:r>
                      <a:endParaRPr lang="en-US" sz="1100" b="0" i="0" u="sng" strike="noStrike">
                        <a:solidFill>
                          <a:srgbClr val="0000FF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u="none" strike="noStrike">
                          <a:effectLst/>
                        </a:rPr>
                        <a:t>Acoustic Modem &amp; Transduc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u="none" strike="noStrike" dirty="0">
                          <a:effectLst/>
                        </a:rPr>
                        <a:t>22,091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u="none" strike="noStrike" dirty="0">
                          <a:effectLst/>
                        </a:rPr>
                        <a:t>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u="none" strike="noStrike" dirty="0">
                          <a:effectLst/>
                        </a:rPr>
                        <a:t>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u="none" strike="noStrike" dirty="0">
                          <a:effectLst/>
                        </a:rPr>
                        <a:t>22,091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u="none" strike="noStrike" dirty="0">
                          <a:effectLst/>
                        </a:rPr>
                        <a:t>100%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/>
                </a:tc>
              </a:tr>
              <a:tr h="11430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b="1" u="sng" strike="noStrike" dirty="0">
                          <a:effectLst/>
                        </a:rPr>
                        <a:t>901006</a:t>
                      </a:r>
                      <a:r>
                        <a:rPr lang="en-US" sz="1200" b="1" u="none" strike="noStrike" dirty="0">
                          <a:effectLst/>
                        </a:rPr>
                        <a:t> </a:t>
                      </a:r>
                      <a:r>
                        <a:rPr lang="en-US" sz="1200" b="1" u="none" strike="noStrike" dirty="0" smtClean="0">
                          <a:effectLst/>
                        </a:rPr>
                        <a:t> </a:t>
                      </a:r>
                    </a:p>
                    <a:p>
                      <a:pPr algn="ctr" fontAlgn="ctr"/>
                      <a:r>
                        <a:rPr lang="en-US" sz="1200" b="1" u="none" strike="noStrike" dirty="0" smtClean="0">
                          <a:effectLst/>
                        </a:rPr>
                        <a:t>Benthic </a:t>
                      </a:r>
                      <a:r>
                        <a:rPr lang="en-US" sz="1200" b="1" u="none" strike="noStrike" dirty="0">
                          <a:effectLst/>
                        </a:rPr>
                        <a:t>Event Detectors</a:t>
                      </a:r>
                      <a:endParaRPr lang="en-US" sz="1200" b="1" i="0" u="sng" strike="noStrike" dirty="0">
                        <a:solidFill>
                          <a:srgbClr val="0000FF"/>
                        </a:solidFill>
                        <a:effectLst/>
                        <a:latin typeface="Andale WT"/>
                      </a:endParaRPr>
                    </a:p>
                  </a:txBody>
                  <a:tcPr marL="8894" marR="8894" marT="8894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u="none" strike="noStrike" dirty="0">
                          <a:effectLst/>
                        </a:rPr>
                        <a:t>$365,163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u="none" strike="noStrike" dirty="0">
                          <a:effectLst/>
                        </a:rPr>
                        <a:t>$74,662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u="none" strike="noStrike" dirty="0">
                          <a:effectLst/>
                        </a:rPr>
                        <a:t>$7,327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u="none" strike="noStrike" dirty="0">
                          <a:effectLst/>
                        </a:rPr>
                        <a:t>$283,175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u="none" strike="noStrike" dirty="0">
                          <a:effectLst/>
                        </a:rPr>
                        <a:t>78%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8894" marR="8894" marT="8894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813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BEDs </a:t>
            </a:r>
            <a:r>
              <a:rPr lang="en-US" dirty="0" smtClean="0"/>
              <a:t>Considerations </a:t>
            </a:r>
            <a:br>
              <a:rPr lang="en-US" dirty="0" smtClean="0"/>
            </a:br>
            <a:r>
              <a:rPr lang="en-US" dirty="0" smtClean="0"/>
              <a:t>from Concept Review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81200"/>
            <a:ext cx="7543800" cy="3276600"/>
          </a:xfrm>
          <a:solidFill>
            <a:schemeClr val="bg1"/>
          </a:solidFill>
          <a:ln/>
        </p:spPr>
        <p:txBody>
          <a:bodyPr/>
          <a:lstStyle/>
          <a:p>
            <a:r>
              <a:rPr lang="en-US" dirty="0" smtClean="0"/>
              <a:t>Can data be retrieved from device?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Can motion be resolved in a way useful to science?</a:t>
            </a:r>
            <a:endParaRPr lang="en-US" dirty="0"/>
          </a:p>
          <a:p>
            <a:endParaRPr lang="en-US" dirty="0"/>
          </a:p>
          <a:p>
            <a:pPr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65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Data Retrieval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4267200" cy="5029200"/>
          </a:xfrm>
          <a:solidFill>
            <a:schemeClr val="bg1"/>
          </a:solidFill>
          <a:ln/>
        </p:spPr>
        <p:txBody>
          <a:bodyPr>
            <a:normAutofit/>
          </a:bodyPr>
          <a:lstStyle/>
          <a:p>
            <a:pPr>
              <a:buFontTx/>
              <a:buNone/>
            </a:pPr>
            <a:endParaRPr lang="en-US" dirty="0"/>
          </a:p>
          <a:p>
            <a:r>
              <a:rPr lang="en-US" dirty="0" smtClean="0"/>
              <a:t>Acoustic modem</a:t>
            </a:r>
          </a:p>
          <a:p>
            <a:pPr lvl="1"/>
            <a:r>
              <a:rPr lang="en-US" dirty="0" smtClean="0"/>
              <a:t>Burial test .7m @1200 bps – 2560 bps</a:t>
            </a:r>
          </a:p>
          <a:p>
            <a:pPr lvl="1"/>
            <a:r>
              <a:rPr lang="en-US" dirty="0" err="1" smtClean="0"/>
              <a:t>Vryhof</a:t>
            </a:r>
            <a:r>
              <a:rPr lang="en-US" dirty="0" smtClean="0"/>
              <a:t> Anchors: 13m in 300m water @ 300 bps</a:t>
            </a:r>
          </a:p>
          <a:p>
            <a:pPr lvl="1"/>
            <a:r>
              <a:rPr lang="en-US" dirty="0" smtClean="0"/>
              <a:t>Frequency hopping scheme for modem if needed</a:t>
            </a:r>
            <a:endParaRPr lang="en-US" dirty="0"/>
          </a:p>
          <a:p>
            <a:pPr>
              <a:buFontTx/>
              <a:buNone/>
            </a:pPr>
            <a:endParaRPr lang="en-US" dirty="0"/>
          </a:p>
        </p:txBody>
      </p:sp>
      <p:pic>
        <p:nvPicPr>
          <p:cNvPr id="1026" name="Picture 2" descr="http://www.hecbv.nl/uploads/Image/refs/vryhof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0" y="2238375"/>
            <a:ext cx="4762500" cy="370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521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685800"/>
          </a:xfrm>
        </p:spPr>
        <p:txBody>
          <a:bodyPr>
            <a:noAutofit/>
          </a:bodyPr>
          <a:lstStyle/>
          <a:p>
            <a:r>
              <a:rPr lang="en-US" sz="3600" dirty="0" smtClean="0"/>
              <a:t>Sediment Debris Flows in Monterey Canyon</a:t>
            </a:r>
            <a:endParaRPr lang="en-US" sz="3600" dirty="0"/>
          </a:p>
        </p:txBody>
      </p:sp>
      <p:pic>
        <p:nvPicPr>
          <p:cNvPr id="4" name="Picture 4" descr="01_43_37_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3" b="13168"/>
          <a:stretch>
            <a:fillRect/>
          </a:stretch>
        </p:blipFill>
        <p:spPr bwMode="auto">
          <a:xfrm>
            <a:off x="5334000" y="3805237"/>
            <a:ext cx="3657600" cy="283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BM_fig_2A [Converted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582737"/>
            <a:ext cx="1868488" cy="260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BM_fig_2D [Converted]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900" y="1574800"/>
            <a:ext cx="1790700" cy="2614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7191375" y="1574800"/>
            <a:ext cx="1800225" cy="2624137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5334000" y="1577975"/>
            <a:ext cx="1854200" cy="262096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5627688" y="1163637"/>
            <a:ext cx="31353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sz="2000" dirty="0"/>
              <a:t>December 21, 2001 Event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6867510" y="5609170"/>
            <a:ext cx="21918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</a:t>
            </a:r>
            <a:r>
              <a:rPr lang="en-US" dirty="0" smtClean="0">
                <a:solidFill>
                  <a:schemeClr val="bg1"/>
                </a:solidFill>
              </a:rPr>
              <a:t>urrent meter buried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in ~1 m sediment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00800" y="3884081"/>
            <a:ext cx="808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before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 flipH="1">
            <a:off x="7372353" y="3872754"/>
            <a:ext cx="8686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after</a:t>
            </a:r>
            <a:endParaRPr lang="en-US" dirty="0">
              <a:solidFill>
                <a:srgbClr val="FFFFFF"/>
              </a:solidFill>
            </a:endParaRPr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28600" y="1066800"/>
            <a:ext cx="48768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i="1" dirty="0" smtClean="0"/>
              <a:t>Only</a:t>
            </a:r>
            <a:r>
              <a:rPr lang="en-US" sz="2000" dirty="0" smtClean="0"/>
              <a:t> transport data obtained in 12 years is from a single debris flow event - what we know is: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550 m down canyon translation of current meter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11.9 </a:t>
            </a:r>
            <a:r>
              <a:rPr lang="en-US" sz="2000" dirty="0" err="1" smtClean="0"/>
              <a:t>dbar</a:t>
            </a:r>
            <a:r>
              <a:rPr lang="en-US" sz="2000" dirty="0" smtClean="0"/>
              <a:t> pressure increase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~10 minute duration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~1 m/s average velocity</a:t>
            </a:r>
          </a:p>
          <a:p>
            <a:pPr marL="285750" indent="-285750">
              <a:buFont typeface="Arial"/>
              <a:buChar char="•"/>
            </a:pPr>
            <a:endParaRPr lang="en-US" sz="2000" b="1" dirty="0" smtClean="0"/>
          </a:p>
          <a:p>
            <a:pPr marL="285750" indent="-285750">
              <a:buFont typeface="Arial"/>
              <a:buChar char="•"/>
            </a:pPr>
            <a:r>
              <a:rPr lang="en-US" sz="2000" b="1" dirty="0" smtClean="0"/>
              <a:t>Would like to know more: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Onset and duration of events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Continuous or episodic motion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Maximum acceleration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Insight into type of sediment grain motion:</a:t>
            </a:r>
          </a:p>
          <a:p>
            <a:pPr marL="1200150" lvl="2" indent="-285750">
              <a:buFont typeface="Arial"/>
              <a:buChar char="•"/>
            </a:pPr>
            <a:r>
              <a:rPr lang="en-US" sz="2000" dirty="0" smtClean="0"/>
              <a:t>Sliding</a:t>
            </a:r>
          </a:p>
          <a:p>
            <a:pPr marL="1200150" lvl="2" indent="-285750">
              <a:buFont typeface="Arial"/>
              <a:buChar char="•"/>
            </a:pPr>
            <a:r>
              <a:rPr lang="en-US" sz="2000" dirty="0" smtClean="0"/>
              <a:t>Rotation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Depth of no motion in sediment</a:t>
            </a:r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9680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3"/>
          <p:cNvSpPr txBox="1">
            <a:spLocks noChangeArrowheads="1"/>
          </p:cNvSpPr>
          <p:nvPr/>
        </p:nvSpPr>
        <p:spPr>
          <a:xfrm>
            <a:off x="152400" y="1905000"/>
            <a:ext cx="5105400" cy="3429000"/>
          </a:xfrm>
          <a:prstGeom prst="rect">
            <a:avLst/>
          </a:prstGeom>
          <a:solidFill>
            <a:schemeClr val="bg1"/>
          </a:solidFill>
          <a:ln/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/>
              <a:t>Benthic Event Detector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24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/>
              <a:t>Deployment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24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/>
              <a:t>Sediment motion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24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/>
              <a:t>Data transmission  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24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24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24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2400" dirty="0" smtClean="0"/>
          </a:p>
        </p:txBody>
      </p:sp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 smtClean="0"/>
              <a:t>Method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1981200" y="1143000"/>
            <a:ext cx="1905000" cy="5334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3505200" y="2133600"/>
            <a:ext cx="1066800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724400" y="2895600"/>
            <a:ext cx="34290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Top or inside of sediment layer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724400" y="3733800"/>
            <a:ext cx="34290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Blending into sediment layer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724400" y="4648200"/>
            <a:ext cx="34290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Acoustic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724400" y="1905000"/>
            <a:ext cx="3429000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Compact autonomous motion detector and transmitter</a:t>
            </a:r>
            <a:endParaRPr lang="en-US" dirty="0"/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3505200" y="3048000"/>
            <a:ext cx="1066800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3505200" y="3886200"/>
            <a:ext cx="1066800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3505200" y="4800600"/>
            <a:ext cx="1066800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264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ectangle 111"/>
          <p:cNvSpPr/>
          <p:nvPr/>
        </p:nvSpPr>
        <p:spPr>
          <a:xfrm>
            <a:off x="762000" y="1066800"/>
            <a:ext cx="7620000" cy="4876800"/>
          </a:xfrm>
          <a:prstGeom prst="rect">
            <a:avLst/>
          </a:prstGeom>
          <a:solidFill>
            <a:schemeClr val="tx1">
              <a:alpha val="1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r>
              <a:rPr lang="en-US" dirty="0" smtClean="0">
                <a:solidFill>
                  <a:schemeClr val="tx1"/>
                </a:solidFill>
              </a:rPr>
              <a:t>BEDs pressure housing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4038600" y="1219200"/>
            <a:ext cx="4191000" cy="4419600"/>
          </a:xfrm>
          <a:prstGeom prst="rect">
            <a:avLst/>
          </a:prstGeom>
          <a:solidFill>
            <a:srgbClr val="92D050">
              <a:alpha val="41000"/>
            </a:srgb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r>
              <a:rPr lang="en-US" dirty="0" smtClean="0">
                <a:solidFill>
                  <a:schemeClr val="tx1"/>
                </a:solidFill>
              </a:rPr>
              <a:t>CPU Board</a:t>
            </a:r>
            <a:endParaRPr lang="en-US" dirty="0"/>
          </a:p>
        </p:txBody>
      </p:sp>
      <p:sp>
        <p:nvSpPr>
          <p:cNvPr id="8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762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Architecture </a:t>
            </a:r>
            <a:endParaRPr lang="en-US" dirty="0"/>
          </a:p>
        </p:txBody>
      </p:sp>
      <p:cxnSp>
        <p:nvCxnSpPr>
          <p:cNvPr id="84" name="Straight Arrow Connector 83"/>
          <p:cNvCxnSpPr/>
          <p:nvPr/>
        </p:nvCxnSpPr>
        <p:spPr>
          <a:xfrm flipH="1">
            <a:off x="6019800" y="2438400"/>
            <a:ext cx="9906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/>
          <p:nvPr/>
        </p:nvCxnSpPr>
        <p:spPr>
          <a:xfrm flipV="1">
            <a:off x="7924800" y="2819400"/>
            <a:ext cx="0" cy="9144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Rectangle 90"/>
          <p:cNvSpPr/>
          <p:nvPr/>
        </p:nvSpPr>
        <p:spPr>
          <a:xfrm>
            <a:off x="762000" y="1600200"/>
            <a:ext cx="1752600" cy="457200"/>
          </a:xfrm>
          <a:prstGeom prst="rect">
            <a:avLst/>
          </a:prstGeom>
          <a:solidFill>
            <a:srgbClr val="92D050">
              <a:alpha val="4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Acoustic modem Benthos ATM-885-4G</a:t>
            </a:r>
            <a:endParaRPr lang="en-US" sz="1200" dirty="0"/>
          </a:p>
        </p:txBody>
      </p:sp>
      <p:sp>
        <p:nvSpPr>
          <p:cNvPr id="93" name="Rectangle 92"/>
          <p:cNvSpPr/>
          <p:nvPr/>
        </p:nvSpPr>
        <p:spPr>
          <a:xfrm>
            <a:off x="4191000" y="22860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IMU: MPU 60X0 (I2C)</a:t>
            </a:r>
            <a:endParaRPr lang="en-US" sz="1200" dirty="0"/>
          </a:p>
        </p:txBody>
      </p:sp>
      <p:sp>
        <p:nvSpPr>
          <p:cNvPr id="100" name="Rectangle 99"/>
          <p:cNvSpPr/>
          <p:nvPr/>
        </p:nvSpPr>
        <p:spPr>
          <a:xfrm>
            <a:off x="4191000" y="27432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Data Storage, SD or CFM</a:t>
            </a:r>
            <a:endParaRPr lang="en-US" sz="1200" dirty="0"/>
          </a:p>
        </p:txBody>
      </p:sp>
      <p:sp>
        <p:nvSpPr>
          <p:cNvPr id="101" name="Rectangle 100"/>
          <p:cNvSpPr/>
          <p:nvPr/>
        </p:nvSpPr>
        <p:spPr>
          <a:xfrm>
            <a:off x="4191000" y="32004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RTC (SPI)</a:t>
            </a:r>
            <a:endParaRPr lang="en-US" sz="1200" dirty="0"/>
          </a:p>
        </p:txBody>
      </p:sp>
      <p:sp>
        <p:nvSpPr>
          <p:cNvPr id="102" name="Rectangle 101"/>
          <p:cNvSpPr/>
          <p:nvPr/>
        </p:nvSpPr>
        <p:spPr>
          <a:xfrm>
            <a:off x="4191000" y="36576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Temperature (analog)</a:t>
            </a:r>
            <a:endParaRPr lang="en-US" sz="1200" dirty="0"/>
          </a:p>
        </p:txBody>
      </p:sp>
      <p:sp>
        <p:nvSpPr>
          <p:cNvPr id="103" name="Rectangle 102"/>
          <p:cNvSpPr/>
          <p:nvPr/>
        </p:nvSpPr>
        <p:spPr>
          <a:xfrm>
            <a:off x="7010400" y="2286000"/>
            <a:ext cx="1143000" cy="5334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Processor</a:t>
            </a:r>
            <a:endParaRPr lang="en-US" sz="1200" dirty="0"/>
          </a:p>
        </p:txBody>
      </p:sp>
      <p:sp>
        <p:nvSpPr>
          <p:cNvPr id="104" name="Rectangle 103"/>
          <p:cNvSpPr/>
          <p:nvPr/>
        </p:nvSpPr>
        <p:spPr>
          <a:xfrm>
            <a:off x="1828800" y="5181600"/>
            <a:ext cx="1524000" cy="457200"/>
          </a:xfrm>
          <a:prstGeom prst="rect">
            <a:avLst/>
          </a:prstGeom>
          <a:solidFill>
            <a:srgbClr val="92D050">
              <a:alpha val="4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Battery pack</a:t>
            </a:r>
            <a:endParaRPr lang="en-US" sz="1200" dirty="0"/>
          </a:p>
        </p:txBody>
      </p:sp>
      <p:sp>
        <p:nvSpPr>
          <p:cNvPr id="105" name="Rectangle 104"/>
          <p:cNvSpPr/>
          <p:nvPr/>
        </p:nvSpPr>
        <p:spPr>
          <a:xfrm>
            <a:off x="1828800" y="4495800"/>
            <a:ext cx="1524000" cy="457200"/>
          </a:xfrm>
          <a:prstGeom prst="rect">
            <a:avLst/>
          </a:prstGeom>
          <a:solidFill>
            <a:srgbClr val="92D050">
              <a:alpha val="4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Power distribution </a:t>
            </a:r>
            <a:endParaRPr lang="en-US" sz="1200" dirty="0"/>
          </a:p>
        </p:txBody>
      </p:sp>
      <p:sp>
        <p:nvSpPr>
          <p:cNvPr id="108" name="Rectangle 107"/>
          <p:cNvSpPr/>
          <p:nvPr/>
        </p:nvSpPr>
        <p:spPr>
          <a:xfrm>
            <a:off x="762000" y="2286000"/>
            <a:ext cx="1752600" cy="381000"/>
          </a:xfrm>
          <a:prstGeom prst="rect">
            <a:avLst/>
          </a:prstGeom>
          <a:solidFill>
            <a:srgbClr val="92D050">
              <a:alpha val="4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Pressure sensor</a:t>
            </a:r>
            <a:endParaRPr lang="en-US" sz="1200" dirty="0"/>
          </a:p>
        </p:txBody>
      </p:sp>
      <p:sp>
        <p:nvSpPr>
          <p:cNvPr id="111" name="Rectangle 110"/>
          <p:cNvSpPr/>
          <p:nvPr/>
        </p:nvSpPr>
        <p:spPr>
          <a:xfrm>
            <a:off x="762000" y="2895600"/>
            <a:ext cx="1752600" cy="1219200"/>
          </a:xfrm>
          <a:prstGeom prst="rect">
            <a:avLst/>
          </a:prstGeom>
          <a:solidFill>
            <a:srgbClr val="92D050">
              <a:alpha val="4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  <a:p>
            <a:pPr algn="r"/>
            <a:r>
              <a:rPr lang="en-US" sz="1200" dirty="0" smtClean="0">
                <a:solidFill>
                  <a:schemeClr val="tx1"/>
                </a:solidFill>
              </a:rPr>
              <a:t>Homer</a:t>
            </a:r>
            <a:endParaRPr lang="en-US" sz="1200" dirty="0"/>
          </a:p>
        </p:txBody>
      </p:sp>
      <p:sp>
        <p:nvSpPr>
          <p:cNvPr id="115" name="Rectangle 114"/>
          <p:cNvSpPr/>
          <p:nvPr/>
        </p:nvSpPr>
        <p:spPr>
          <a:xfrm>
            <a:off x="4191000" y="45720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Analog I/O</a:t>
            </a:r>
            <a:endParaRPr lang="en-US" sz="1200" dirty="0"/>
          </a:p>
        </p:txBody>
      </p:sp>
      <p:sp>
        <p:nvSpPr>
          <p:cNvPr id="118" name="Rectangle 117"/>
          <p:cNvSpPr/>
          <p:nvPr/>
        </p:nvSpPr>
        <p:spPr>
          <a:xfrm>
            <a:off x="7010400" y="3733800"/>
            <a:ext cx="11430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ADC</a:t>
            </a:r>
            <a:endParaRPr lang="en-US" sz="1200" dirty="0"/>
          </a:p>
        </p:txBody>
      </p:sp>
      <p:sp>
        <p:nvSpPr>
          <p:cNvPr id="119" name="Rectangle 118"/>
          <p:cNvSpPr/>
          <p:nvPr/>
        </p:nvSpPr>
        <p:spPr>
          <a:xfrm>
            <a:off x="4191000" y="50292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Digital I/O</a:t>
            </a:r>
            <a:endParaRPr lang="en-US" sz="1200" dirty="0"/>
          </a:p>
        </p:txBody>
      </p:sp>
      <p:cxnSp>
        <p:nvCxnSpPr>
          <p:cNvPr id="122" name="Straight Arrow Connector 121"/>
          <p:cNvCxnSpPr/>
          <p:nvPr/>
        </p:nvCxnSpPr>
        <p:spPr>
          <a:xfrm flipH="1">
            <a:off x="6019800" y="2895600"/>
            <a:ext cx="6096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Arrow Connector 133"/>
          <p:cNvCxnSpPr/>
          <p:nvPr/>
        </p:nvCxnSpPr>
        <p:spPr>
          <a:xfrm flipH="1">
            <a:off x="6019800" y="3352800"/>
            <a:ext cx="6096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Rectangle 134"/>
          <p:cNvSpPr/>
          <p:nvPr/>
        </p:nvSpPr>
        <p:spPr>
          <a:xfrm>
            <a:off x="4191000" y="41148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Humidity (analog)</a:t>
            </a:r>
            <a:endParaRPr lang="en-US" sz="1200" dirty="0"/>
          </a:p>
        </p:txBody>
      </p:sp>
      <p:cxnSp>
        <p:nvCxnSpPr>
          <p:cNvPr id="136" name="Straight Arrow Connector 135"/>
          <p:cNvCxnSpPr/>
          <p:nvPr/>
        </p:nvCxnSpPr>
        <p:spPr>
          <a:xfrm>
            <a:off x="6629400" y="2667000"/>
            <a:ext cx="0" cy="6858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137"/>
          <p:cNvCxnSpPr/>
          <p:nvPr/>
        </p:nvCxnSpPr>
        <p:spPr>
          <a:xfrm flipH="1">
            <a:off x="6629400" y="2667000"/>
            <a:ext cx="3810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Arrow Connector 139"/>
          <p:cNvCxnSpPr/>
          <p:nvPr/>
        </p:nvCxnSpPr>
        <p:spPr>
          <a:xfrm flipH="1">
            <a:off x="6019800" y="3810000"/>
            <a:ext cx="9906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Arrow Connector 140"/>
          <p:cNvCxnSpPr/>
          <p:nvPr/>
        </p:nvCxnSpPr>
        <p:spPr>
          <a:xfrm flipH="1">
            <a:off x="6019800" y="4267200"/>
            <a:ext cx="7620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Arrow Connector 148"/>
          <p:cNvCxnSpPr/>
          <p:nvPr/>
        </p:nvCxnSpPr>
        <p:spPr>
          <a:xfrm>
            <a:off x="6781800" y="3962400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Arrow Connector 154"/>
          <p:cNvCxnSpPr/>
          <p:nvPr/>
        </p:nvCxnSpPr>
        <p:spPr>
          <a:xfrm flipH="1">
            <a:off x="6781800" y="3962400"/>
            <a:ext cx="2286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Arrow Connector 158"/>
          <p:cNvCxnSpPr/>
          <p:nvPr/>
        </p:nvCxnSpPr>
        <p:spPr>
          <a:xfrm>
            <a:off x="6019800" y="4648200"/>
            <a:ext cx="12192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Straight Arrow Connector 207"/>
          <p:cNvCxnSpPr/>
          <p:nvPr/>
        </p:nvCxnSpPr>
        <p:spPr>
          <a:xfrm flipV="1">
            <a:off x="7239000" y="4038600"/>
            <a:ext cx="0" cy="6096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6" name="Rectangle 225"/>
          <p:cNvSpPr/>
          <p:nvPr/>
        </p:nvSpPr>
        <p:spPr>
          <a:xfrm>
            <a:off x="4191000" y="17526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RS-232 controller</a:t>
            </a:r>
            <a:endParaRPr lang="en-US" sz="1200" dirty="0"/>
          </a:p>
        </p:txBody>
      </p:sp>
      <p:cxnSp>
        <p:nvCxnSpPr>
          <p:cNvPr id="227" name="Straight Arrow Connector 226"/>
          <p:cNvCxnSpPr/>
          <p:nvPr/>
        </p:nvCxnSpPr>
        <p:spPr>
          <a:xfrm flipH="1">
            <a:off x="6019800" y="1905000"/>
            <a:ext cx="11430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Straight Arrow Connector 228"/>
          <p:cNvCxnSpPr/>
          <p:nvPr/>
        </p:nvCxnSpPr>
        <p:spPr>
          <a:xfrm>
            <a:off x="7162800" y="1905000"/>
            <a:ext cx="0" cy="3810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Straight Arrow Connector 230"/>
          <p:cNvCxnSpPr/>
          <p:nvPr/>
        </p:nvCxnSpPr>
        <p:spPr>
          <a:xfrm flipH="1">
            <a:off x="2514600" y="2514600"/>
            <a:ext cx="11430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Straight Arrow Connector 234"/>
          <p:cNvCxnSpPr/>
          <p:nvPr/>
        </p:nvCxnSpPr>
        <p:spPr>
          <a:xfrm flipV="1">
            <a:off x="3657600" y="2514600"/>
            <a:ext cx="0" cy="21336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Straight Arrow Connector 236"/>
          <p:cNvCxnSpPr/>
          <p:nvPr/>
        </p:nvCxnSpPr>
        <p:spPr>
          <a:xfrm flipH="1">
            <a:off x="3352800" y="1905000"/>
            <a:ext cx="8382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Straight Arrow Connector 243"/>
          <p:cNvCxnSpPr>
            <a:stCxn id="104" idx="0"/>
          </p:cNvCxnSpPr>
          <p:nvPr/>
        </p:nvCxnSpPr>
        <p:spPr>
          <a:xfrm flipV="1">
            <a:off x="2590800" y="4953000"/>
            <a:ext cx="0" cy="2286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Straight Arrow Connector 247"/>
          <p:cNvCxnSpPr/>
          <p:nvPr/>
        </p:nvCxnSpPr>
        <p:spPr>
          <a:xfrm flipV="1">
            <a:off x="2819400" y="3733800"/>
            <a:ext cx="0" cy="7620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Straight Arrow Connector 251"/>
          <p:cNvCxnSpPr>
            <a:endCxn id="47" idx="3"/>
          </p:cNvCxnSpPr>
          <p:nvPr/>
        </p:nvCxnSpPr>
        <p:spPr>
          <a:xfrm flipH="1">
            <a:off x="2286000" y="3733800"/>
            <a:ext cx="533400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Straight Arrow Connector 254"/>
          <p:cNvCxnSpPr/>
          <p:nvPr/>
        </p:nvCxnSpPr>
        <p:spPr>
          <a:xfrm flipV="1">
            <a:off x="2971800" y="1981200"/>
            <a:ext cx="0" cy="25146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Straight Arrow Connector 256"/>
          <p:cNvCxnSpPr/>
          <p:nvPr/>
        </p:nvCxnSpPr>
        <p:spPr>
          <a:xfrm flipH="1">
            <a:off x="2514600" y="1981200"/>
            <a:ext cx="457200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Straight Arrow Connector 260"/>
          <p:cNvCxnSpPr/>
          <p:nvPr/>
        </p:nvCxnSpPr>
        <p:spPr>
          <a:xfrm flipV="1">
            <a:off x="3124200" y="3657600"/>
            <a:ext cx="0" cy="8382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Straight Arrow Connector 261"/>
          <p:cNvCxnSpPr/>
          <p:nvPr/>
        </p:nvCxnSpPr>
        <p:spPr>
          <a:xfrm>
            <a:off x="3124200" y="3657600"/>
            <a:ext cx="914400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990600" y="2971800"/>
            <a:ext cx="12954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1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Internal battery</a:t>
            </a:r>
            <a:endParaRPr lang="en-US" sz="1200" dirty="0"/>
          </a:p>
        </p:txBody>
      </p:sp>
      <p:sp>
        <p:nvSpPr>
          <p:cNvPr id="47" name="Rectangle 46"/>
          <p:cNvSpPr/>
          <p:nvPr/>
        </p:nvSpPr>
        <p:spPr>
          <a:xfrm>
            <a:off x="990600" y="3581400"/>
            <a:ext cx="12954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1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PCB</a:t>
            </a:r>
            <a:endParaRPr lang="en-US" sz="1200" dirty="0"/>
          </a:p>
        </p:txBody>
      </p:sp>
      <p:cxnSp>
        <p:nvCxnSpPr>
          <p:cNvPr id="49" name="Straight Arrow Connector 48"/>
          <p:cNvCxnSpPr/>
          <p:nvPr/>
        </p:nvCxnSpPr>
        <p:spPr>
          <a:xfrm>
            <a:off x="1676400" y="3276600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flipH="1">
            <a:off x="2514600" y="1752600"/>
            <a:ext cx="8382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>
            <a:off x="3352800" y="1752600"/>
            <a:ext cx="0" cy="1524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 68"/>
          <p:cNvSpPr/>
          <p:nvPr/>
        </p:nvSpPr>
        <p:spPr>
          <a:xfrm>
            <a:off x="4191000" y="12954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RS-232 console port</a:t>
            </a:r>
            <a:endParaRPr lang="en-US" sz="1200" dirty="0"/>
          </a:p>
        </p:txBody>
      </p:sp>
      <p:cxnSp>
        <p:nvCxnSpPr>
          <p:cNvPr id="70" name="Straight Arrow Connector 69"/>
          <p:cNvCxnSpPr/>
          <p:nvPr/>
        </p:nvCxnSpPr>
        <p:spPr>
          <a:xfrm flipH="1">
            <a:off x="6019800" y="1447800"/>
            <a:ext cx="13716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7391400" y="1447800"/>
            <a:ext cx="0" cy="8382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/>
          <p:cNvSpPr/>
          <p:nvPr/>
        </p:nvSpPr>
        <p:spPr>
          <a:xfrm>
            <a:off x="6172200" y="2667000"/>
            <a:ext cx="5334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SPI</a:t>
            </a:r>
            <a:endParaRPr lang="en-US" sz="1200" dirty="0"/>
          </a:p>
        </p:txBody>
      </p:sp>
      <p:cxnSp>
        <p:nvCxnSpPr>
          <p:cNvPr id="76" name="Straight Arrow Connector 75"/>
          <p:cNvCxnSpPr/>
          <p:nvPr/>
        </p:nvCxnSpPr>
        <p:spPr>
          <a:xfrm>
            <a:off x="3352800" y="4800600"/>
            <a:ext cx="838200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/>
          <p:nvPr/>
        </p:nvCxnSpPr>
        <p:spPr>
          <a:xfrm>
            <a:off x="3657600" y="4648200"/>
            <a:ext cx="533400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Rectangle 88"/>
          <p:cNvSpPr/>
          <p:nvPr/>
        </p:nvSpPr>
        <p:spPr>
          <a:xfrm>
            <a:off x="609600" y="2895600"/>
            <a:ext cx="152400" cy="12192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609600" y="1600200"/>
            <a:ext cx="152400" cy="4572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609600" y="2286000"/>
            <a:ext cx="152400" cy="381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</p:txBody>
      </p:sp>
      <p:cxnSp>
        <p:nvCxnSpPr>
          <p:cNvPr id="95" name="Straight Arrow Connector 94"/>
          <p:cNvCxnSpPr/>
          <p:nvPr/>
        </p:nvCxnSpPr>
        <p:spPr>
          <a:xfrm>
            <a:off x="6019800" y="5181600"/>
            <a:ext cx="16002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/>
          <p:nvPr/>
        </p:nvCxnSpPr>
        <p:spPr>
          <a:xfrm>
            <a:off x="7620000" y="2819400"/>
            <a:ext cx="0" cy="23622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/>
          <p:cNvCxnSpPr/>
          <p:nvPr/>
        </p:nvCxnSpPr>
        <p:spPr>
          <a:xfrm>
            <a:off x="3352800" y="4876800"/>
            <a:ext cx="3810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/>
          <p:cNvCxnSpPr/>
          <p:nvPr/>
        </p:nvCxnSpPr>
        <p:spPr>
          <a:xfrm>
            <a:off x="3733800" y="5181600"/>
            <a:ext cx="4572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/>
          <p:cNvCxnSpPr/>
          <p:nvPr/>
        </p:nvCxnSpPr>
        <p:spPr>
          <a:xfrm>
            <a:off x="3733800" y="4876800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11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ecision 7"/>
          <p:cNvSpPr/>
          <p:nvPr/>
        </p:nvSpPr>
        <p:spPr>
          <a:xfrm>
            <a:off x="3581400" y="4800600"/>
            <a:ext cx="1676400" cy="762000"/>
          </a:xfrm>
          <a:prstGeom prst="flowChartDecision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Motion thresholds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5" name="Flowchart: Data 14"/>
          <p:cNvSpPr/>
          <p:nvPr/>
        </p:nvSpPr>
        <p:spPr>
          <a:xfrm>
            <a:off x="4191000" y="4724400"/>
            <a:ext cx="1447800" cy="609600"/>
          </a:xfrm>
          <a:prstGeom prst="flowChartInputOutpu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Context data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7" name="Flowchart: Alternate Process 16"/>
          <p:cNvSpPr/>
          <p:nvPr/>
        </p:nvSpPr>
        <p:spPr>
          <a:xfrm>
            <a:off x="3200400" y="1219200"/>
            <a:ext cx="2590800" cy="54102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lowchart: Alternate Process 18"/>
          <p:cNvSpPr/>
          <p:nvPr/>
        </p:nvSpPr>
        <p:spPr>
          <a:xfrm>
            <a:off x="6096000" y="1219200"/>
            <a:ext cx="2590800" cy="54102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Alternate Process 13"/>
          <p:cNvSpPr/>
          <p:nvPr/>
        </p:nvSpPr>
        <p:spPr>
          <a:xfrm>
            <a:off x="304800" y="1219200"/>
            <a:ext cx="2590800" cy="54102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38200" y="1219200"/>
            <a:ext cx="15240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Watch Cycle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429000" y="1219200"/>
            <a:ext cx="19050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Event recording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324600" y="1219200"/>
            <a:ext cx="19050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Command mode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838200" y="16764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Read Sensors</a:t>
            </a:r>
            <a:endParaRPr lang="en-US" sz="1400" dirty="0"/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1600200" y="1981200"/>
            <a:ext cx="0" cy="2286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838200" y="2209800"/>
            <a:ext cx="15240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Motion detection</a:t>
            </a:r>
          </a:p>
          <a:p>
            <a:pPr algn="ctr"/>
            <a:r>
              <a:rPr lang="en-US" sz="1400" dirty="0" smtClean="0"/>
              <a:t>Thresholds</a:t>
            </a:r>
            <a:endParaRPr lang="en-US" sz="1400" dirty="0"/>
          </a:p>
        </p:txBody>
      </p:sp>
      <p:sp>
        <p:nvSpPr>
          <p:cNvPr id="33" name="TextBox 32"/>
          <p:cNvSpPr txBox="1"/>
          <p:nvPr/>
        </p:nvSpPr>
        <p:spPr>
          <a:xfrm>
            <a:off x="838200" y="30480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Time period (~1H)</a:t>
            </a:r>
            <a:endParaRPr lang="en-US" sz="1400" dirty="0"/>
          </a:p>
        </p:txBody>
      </p:sp>
      <p:sp>
        <p:nvSpPr>
          <p:cNvPr id="34" name="TextBox 33"/>
          <p:cNvSpPr txBox="1"/>
          <p:nvPr/>
        </p:nvSpPr>
        <p:spPr>
          <a:xfrm>
            <a:off x="1219200" y="36576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Context data</a:t>
            </a:r>
            <a:endParaRPr lang="en-US" sz="1400" dirty="0"/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2590800" y="3200400"/>
            <a:ext cx="0" cy="4572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endCxn id="33" idx="3"/>
          </p:cNvCxnSpPr>
          <p:nvPr/>
        </p:nvCxnSpPr>
        <p:spPr>
          <a:xfrm flipH="1">
            <a:off x="2362200" y="3200400"/>
            <a:ext cx="228600" cy="1489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32" idx="2"/>
          </p:cNvCxnSpPr>
          <p:nvPr/>
        </p:nvCxnSpPr>
        <p:spPr>
          <a:xfrm>
            <a:off x="1600200" y="2733020"/>
            <a:ext cx="0" cy="31498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2362200" y="2438400"/>
            <a:ext cx="838200" cy="0"/>
          </a:xfrm>
          <a:prstGeom prst="straightConnector1">
            <a:avLst/>
          </a:prstGeom>
          <a:ln w="31750" cmpd="sng">
            <a:solidFill>
              <a:schemeClr val="tx1"/>
            </a:solidFill>
            <a:prstDash val="sys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838200" y="4267200"/>
            <a:ext cx="15240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Duty cycle ~5Min/1Hour</a:t>
            </a:r>
            <a:endParaRPr lang="en-US" sz="1400" dirty="0"/>
          </a:p>
        </p:txBody>
      </p:sp>
      <p:cxnSp>
        <p:nvCxnSpPr>
          <p:cNvPr id="48" name="Straight Arrow Connector 47"/>
          <p:cNvCxnSpPr/>
          <p:nvPr/>
        </p:nvCxnSpPr>
        <p:spPr>
          <a:xfrm>
            <a:off x="1066800" y="3352800"/>
            <a:ext cx="0" cy="9144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2057400" y="3962400"/>
            <a:ext cx="0" cy="3048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H="1">
            <a:off x="2362200" y="4495800"/>
            <a:ext cx="228600" cy="1489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2590800" y="4495800"/>
            <a:ext cx="0" cy="5334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1219200" y="50292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Activate modem</a:t>
            </a:r>
            <a:endParaRPr lang="en-US" sz="1400" dirty="0"/>
          </a:p>
        </p:txBody>
      </p:sp>
      <p:sp>
        <p:nvSpPr>
          <p:cNvPr id="59" name="TextBox 58"/>
          <p:cNvSpPr txBox="1"/>
          <p:nvPr/>
        </p:nvSpPr>
        <p:spPr>
          <a:xfrm>
            <a:off x="1219200" y="5638800"/>
            <a:ext cx="15240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Listen for acoustic communication</a:t>
            </a:r>
            <a:endParaRPr lang="en-US" sz="1400" dirty="0"/>
          </a:p>
        </p:txBody>
      </p:sp>
      <p:cxnSp>
        <p:nvCxnSpPr>
          <p:cNvPr id="61" name="Straight Arrow Connector 60"/>
          <p:cNvCxnSpPr/>
          <p:nvPr/>
        </p:nvCxnSpPr>
        <p:spPr>
          <a:xfrm>
            <a:off x="2743200" y="5791200"/>
            <a:ext cx="3352800" cy="3030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/>
          <p:nvPr/>
        </p:nvCxnSpPr>
        <p:spPr>
          <a:xfrm>
            <a:off x="457200" y="1828800"/>
            <a:ext cx="381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/>
          <p:nvPr/>
        </p:nvCxnSpPr>
        <p:spPr>
          <a:xfrm>
            <a:off x="457200" y="1828800"/>
            <a:ext cx="0" cy="403860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/>
          <p:nvPr/>
        </p:nvCxnSpPr>
        <p:spPr>
          <a:xfrm>
            <a:off x="2057400" y="5334000"/>
            <a:ext cx="0" cy="3048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/>
          <p:nvPr/>
        </p:nvCxnSpPr>
        <p:spPr>
          <a:xfrm flipH="1">
            <a:off x="457200" y="4495800"/>
            <a:ext cx="381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/>
          <p:nvPr/>
        </p:nvCxnSpPr>
        <p:spPr>
          <a:xfrm flipH="1">
            <a:off x="457200" y="5867400"/>
            <a:ext cx="762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3733800" y="1676400"/>
            <a:ext cx="16002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Read Sensors</a:t>
            </a:r>
            <a:endParaRPr lang="en-US" sz="1400" dirty="0"/>
          </a:p>
        </p:txBody>
      </p:sp>
      <p:sp>
        <p:nvSpPr>
          <p:cNvPr id="95" name="TextBox 94"/>
          <p:cNvSpPr txBox="1"/>
          <p:nvPr/>
        </p:nvSpPr>
        <p:spPr>
          <a:xfrm>
            <a:off x="3733800" y="2362200"/>
            <a:ext cx="16002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No Motion</a:t>
            </a:r>
          </a:p>
          <a:p>
            <a:pPr algn="ctr"/>
            <a:r>
              <a:rPr lang="en-US" sz="1400" dirty="0" smtClean="0"/>
              <a:t>thresholds</a:t>
            </a:r>
            <a:endParaRPr lang="en-US" sz="1400" dirty="0"/>
          </a:p>
        </p:txBody>
      </p:sp>
      <p:cxnSp>
        <p:nvCxnSpPr>
          <p:cNvPr id="96" name="Straight Arrow Connector 95"/>
          <p:cNvCxnSpPr/>
          <p:nvPr/>
        </p:nvCxnSpPr>
        <p:spPr>
          <a:xfrm>
            <a:off x="4495800" y="1981200"/>
            <a:ext cx="0" cy="3810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/>
          <p:nvPr/>
        </p:nvCxnSpPr>
        <p:spPr>
          <a:xfrm flipH="1">
            <a:off x="2895600" y="3124200"/>
            <a:ext cx="25908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/>
          <p:cNvCxnSpPr/>
          <p:nvPr/>
        </p:nvCxnSpPr>
        <p:spPr>
          <a:xfrm flipH="1">
            <a:off x="5334000" y="2590800"/>
            <a:ext cx="1524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/>
          <p:nvPr/>
        </p:nvCxnSpPr>
        <p:spPr>
          <a:xfrm flipV="1">
            <a:off x="5486400" y="2590801"/>
            <a:ext cx="0" cy="533399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/>
          <p:cNvCxnSpPr/>
          <p:nvPr/>
        </p:nvCxnSpPr>
        <p:spPr>
          <a:xfrm>
            <a:off x="4495800" y="2895600"/>
            <a:ext cx="0" cy="4572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3733800" y="3352800"/>
            <a:ext cx="16764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Calculate and scale data</a:t>
            </a:r>
            <a:endParaRPr lang="en-US" sz="1400" dirty="0"/>
          </a:p>
        </p:txBody>
      </p:sp>
      <p:sp>
        <p:nvSpPr>
          <p:cNvPr id="109" name="TextBox 108"/>
          <p:cNvSpPr txBox="1"/>
          <p:nvPr/>
        </p:nvSpPr>
        <p:spPr>
          <a:xfrm>
            <a:off x="3733800" y="4267200"/>
            <a:ext cx="16764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Log data</a:t>
            </a:r>
            <a:endParaRPr lang="en-US" sz="1400" dirty="0"/>
          </a:p>
        </p:txBody>
      </p:sp>
      <p:cxnSp>
        <p:nvCxnSpPr>
          <p:cNvPr id="110" name="Straight Arrow Connector 109"/>
          <p:cNvCxnSpPr/>
          <p:nvPr/>
        </p:nvCxnSpPr>
        <p:spPr>
          <a:xfrm>
            <a:off x="4495800" y="3886200"/>
            <a:ext cx="0" cy="3810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/>
          <p:cNvCxnSpPr>
            <a:stCxn id="109" idx="1"/>
          </p:cNvCxnSpPr>
          <p:nvPr/>
        </p:nvCxnSpPr>
        <p:spPr>
          <a:xfrm flipH="1" flipV="1">
            <a:off x="3352800" y="4419600"/>
            <a:ext cx="381000" cy="1489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/>
          <p:cNvCxnSpPr/>
          <p:nvPr/>
        </p:nvCxnSpPr>
        <p:spPr>
          <a:xfrm flipV="1">
            <a:off x="3352800" y="1828800"/>
            <a:ext cx="0" cy="259080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Arrow Connector 116"/>
          <p:cNvCxnSpPr/>
          <p:nvPr/>
        </p:nvCxnSpPr>
        <p:spPr>
          <a:xfrm>
            <a:off x="3352800" y="1828800"/>
            <a:ext cx="381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Flowchart: Alternate Process 124"/>
          <p:cNvSpPr/>
          <p:nvPr/>
        </p:nvSpPr>
        <p:spPr>
          <a:xfrm>
            <a:off x="685800" y="6324600"/>
            <a:ext cx="1828800" cy="2286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~ 1Hz loop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6" name="Flowchart: Alternate Process 125"/>
          <p:cNvSpPr/>
          <p:nvPr/>
        </p:nvSpPr>
        <p:spPr>
          <a:xfrm>
            <a:off x="3581400" y="6324600"/>
            <a:ext cx="1828800" cy="2286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~ 100Hz loop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6477000" y="16764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Listen</a:t>
            </a:r>
            <a:endParaRPr lang="en-US" sz="1400" dirty="0"/>
          </a:p>
        </p:txBody>
      </p:sp>
      <p:sp>
        <p:nvSpPr>
          <p:cNvPr id="130" name="TextBox 129"/>
          <p:cNvSpPr txBox="1"/>
          <p:nvPr/>
        </p:nvSpPr>
        <p:spPr>
          <a:xfrm>
            <a:off x="6477000" y="22098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Execute</a:t>
            </a:r>
            <a:endParaRPr lang="en-US" sz="1400" dirty="0"/>
          </a:p>
        </p:txBody>
      </p:sp>
      <p:sp>
        <p:nvSpPr>
          <p:cNvPr id="131" name="TextBox 130"/>
          <p:cNvSpPr txBox="1"/>
          <p:nvPr/>
        </p:nvSpPr>
        <p:spPr>
          <a:xfrm>
            <a:off x="6781800" y="35814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Set upload range </a:t>
            </a:r>
            <a:endParaRPr lang="en-US" sz="1400" dirty="0"/>
          </a:p>
        </p:txBody>
      </p:sp>
      <p:sp>
        <p:nvSpPr>
          <p:cNvPr id="132" name="TextBox 131"/>
          <p:cNvSpPr txBox="1"/>
          <p:nvPr/>
        </p:nvSpPr>
        <p:spPr>
          <a:xfrm>
            <a:off x="6781800" y="26670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Set thresholds</a:t>
            </a:r>
            <a:endParaRPr lang="en-US" sz="1400" dirty="0"/>
          </a:p>
        </p:txBody>
      </p:sp>
      <p:sp>
        <p:nvSpPr>
          <p:cNvPr id="133" name="TextBox 132"/>
          <p:cNvSpPr txBox="1"/>
          <p:nvPr/>
        </p:nvSpPr>
        <p:spPr>
          <a:xfrm>
            <a:off x="6781800" y="31242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Read status</a:t>
            </a:r>
            <a:endParaRPr lang="en-US" sz="1400" dirty="0"/>
          </a:p>
        </p:txBody>
      </p:sp>
      <p:sp>
        <p:nvSpPr>
          <p:cNvPr id="151" name="TextBox 150"/>
          <p:cNvSpPr txBox="1"/>
          <p:nvPr/>
        </p:nvSpPr>
        <p:spPr>
          <a:xfrm>
            <a:off x="6781800" y="4724400"/>
            <a:ext cx="14478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Specified Data upload</a:t>
            </a:r>
            <a:endParaRPr lang="en-US" sz="1400" dirty="0"/>
          </a:p>
        </p:txBody>
      </p:sp>
      <p:sp>
        <p:nvSpPr>
          <p:cNvPr id="152" name="TextBox 151"/>
          <p:cNvSpPr txBox="1"/>
          <p:nvPr/>
        </p:nvSpPr>
        <p:spPr>
          <a:xfrm>
            <a:off x="6781800" y="4038600"/>
            <a:ext cx="14478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Decimated data </a:t>
            </a:r>
          </a:p>
          <a:p>
            <a:pPr algn="ctr"/>
            <a:r>
              <a:rPr lang="en-US" sz="1400" dirty="0" smtClean="0"/>
              <a:t>upload</a:t>
            </a:r>
            <a:endParaRPr lang="en-US" sz="1400" dirty="0"/>
          </a:p>
        </p:txBody>
      </p:sp>
      <p:cxnSp>
        <p:nvCxnSpPr>
          <p:cNvPr id="153" name="Straight Arrow Connector 152"/>
          <p:cNvCxnSpPr/>
          <p:nvPr/>
        </p:nvCxnSpPr>
        <p:spPr>
          <a:xfrm>
            <a:off x="6553200" y="28194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Arrow Connector 153"/>
          <p:cNvCxnSpPr/>
          <p:nvPr/>
        </p:nvCxnSpPr>
        <p:spPr>
          <a:xfrm>
            <a:off x="6553200" y="2514600"/>
            <a:ext cx="0" cy="342900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Arrow Connector 159"/>
          <p:cNvCxnSpPr/>
          <p:nvPr/>
        </p:nvCxnSpPr>
        <p:spPr>
          <a:xfrm>
            <a:off x="6553200" y="32766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Arrow Connector 160"/>
          <p:cNvCxnSpPr/>
          <p:nvPr/>
        </p:nvCxnSpPr>
        <p:spPr>
          <a:xfrm>
            <a:off x="6553200" y="37338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Arrow Connector 161"/>
          <p:cNvCxnSpPr/>
          <p:nvPr/>
        </p:nvCxnSpPr>
        <p:spPr>
          <a:xfrm>
            <a:off x="6553200" y="42672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Arrow Connector 162"/>
          <p:cNvCxnSpPr/>
          <p:nvPr/>
        </p:nvCxnSpPr>
        <p:spPr>
          <a:xfrm>
            <a:off x="6553200" y="50292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TextBox 166"/>
          <p:cNvSpPr txBox="1"/>
          <p:nvPr/>
        </p:nvSpPr>
        <p:spPr>
          <a:xfrm>
            <a:off x="6781800" y="54102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Time-out</a:t>
            </a:r>
            <a:endParaRPr lang="en-US" sz="1400" dirty="0"/>
          </a:p>
        </p:txBody>
      </p:sp>
      <p:sp>
        <p:nvSpPr>
          <p:cNvPr id="174" name="TextBox 173"/>
          <p:cNvSpPr txBox="1"/>
          <p:nvPr/>
        </p:nvSpPr>
        <p:spPr>
          <a:xfrm>
            <a:off x="6781800" y="57912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Exit command</a:t>
            </a:r>
            <a:endParaRPr lang="en-US" sz="1400" dirty="0"/>
          </a:p>
        </p:txBody>
      </p:sp>
      <p:cxnSp>
        <p:nvCxnSpPr>
          <p:cNvPr id="176" name="Straight Arrow Connector 175"/>
          <p:cNvCxnSpPr/>
          <p:nvPr/>
        </p:nvCxnSpPr>
        <p:spPr>
          <a:xfrm>
            <a:off x="6553200" y="55626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Arrow Connector 176"/>
          <p:cNvCxnSpPr/>
          <p:nvPr/>
        </p:nvCxnSpPr>
        <p:spPr>
          <a:xfrm>
            <a:off x="6553200" y="59436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Arrow Connector 178"/>
          <p:cNvCxnSpPr/>
          <p:nvPr/>
        </p:nvCxnSpPr>
        <p:spPr>
          <a:xfrm>
            <a:off x="8458200" y="1828800"/>
            <a:ext cx="0" cy="327660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Arrow Connector 181"/>
          <p:cNvCxnSpPr/>
          <p:nvPr/>
        </p:nvCxnSpPr>
        <p:spPr>
          <a:xfrm>
            <a:off x="8229600" y="50292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Arrow Connector 182"/>
          <p:cNvCxnSpPr/>
          <p:nvPr/>
        </p:nvCxnSpPr>
        <p:spPr>
          <a:xfrm>
            <a:off x="8229600" y="42672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Arrow Connector 183"/>
          <p:cNvCxnSpPr/>
          <p:nvPr/>
        </p:nvCxnSpPr>
        <p:spPr>
          <a:xfrm>
            <a:off x="8229600" y="37338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Straight Arrow Connector 184"/>
          <p:cNvCxnSpPr/>
          <p:nvPr/>
        </p:nvCxnSpPr>
        <p:spPr>
          <a:xfrm>
            <a:off x="8229600" y="32766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Arrow Connector 185"/>
          <p:cNvCxnSpPr/>
          <p:nvPr/>
        </p:nvCxnSpPr>
        <p:spPr>
          <a:xfrm>
            <a:off x="8229600" y="28194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Arrow Connector 186"/>
          <p:cNvCxnSpPr>
            <a:endCxn id="127" idx="3"/>
          </p:cNvCxnSpPr>
          <p:nvPr/>
        </p:nvCxnSpPr>
        <p:spPr>
          <a:xfrm flipH="1">
            <a:off x="8001000" y="1828800"/>
            <a:ext cx="457200" cy="148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Arrow Connector 190"/>
          <p:cNvCxnSpPr/>
          <p:nvPr/>
        </p:nvCxnSpPr>
        <p:spPr>
          <a:xfrm>
            <a:off x="6705600" y="1981200"/>
            <a:ext cx="0" cy="2286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Arrow Connector 193"/>
          <p:cNvCxnSpPr/>
          <p:nvPr/>
        </p:nvCxnSpPr>
        <p:spPr>
          <a:xfrm flipH="1">
            <a:off x="2895600" y="6019800"/>
            <a:ext cx="3429000" cy="0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Arrow Connector 194"/>
          <p:cNvCxnSpPr/>
          <p:nvPr/>
        </p:nvCxnSpPr>
        <p:spPr>
          <a:xfrm flipV="1">
            <a:off x="8458200" y="5562602"/>
            <a:ext cx="0" cy="685798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Straight Arrow Connector 195"/>
          <p:cNvCxnSpPr/>
          <p:nvPr/>
        </p:nvCxnSpPr>
        <p:spPr>
          <a:xfrm flipH="1">
            <a:off x="8229600" y="5562600"/>
            <a:ext cx="2286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Straight Arrow Connector 201"/>
          <p:cNvCxnSpPr/>
          <p:nvPr/>
        </p:nvCxnSpPr>
        <p:spPr>
          <a:xfrm flipH="1">
            <a:off x="8229600" y="5943600"/>
            <a:ext cx="2286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Straight Arrow Connector 206"/>
          <p:cNvCxnSpPr/>
          <p:nvPr/>
        </p:nvCxnSpPr>
        <p:spPr>
          <a:xfrm flipH="1">
            <a:off x="6324600" y="6248400"/>
            <a:ext cx="21336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Straight Arrow Connector 208"/>
          <p:cNvCxnSpPr/>
          <p:nvPr/>
        </p:nvCxnSpPr>
        <p:spPr>
          <a:xfrm flipV="1">
            <a:off x="6324600" y="6019800"/>
            <a:ext cx="0" cy="22860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4" name="Flowchart: Alternate Process 213"/>
          <p:cNvSpPr/>
          <p:nvPr/>
        </p:nvSpPr>
        <p:spPr>
          <a:xfrm>
            <a:off x="6553200" y="6324600"/>
            <a:ext cx="1828800" cy="2286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Acoustic loop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Operation Flowchart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92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Electrical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915400" cy="1371600"/>
          </a:xfrm>
          <a:solidFill>
            <a:schemeClr val="bg1"/>
          </a:solidFill>
          <a:ln/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2400" dirty="0" smtClean="0"/>
              <a:t>Data and Power Budget</a:t>
            </a:r>
            <a:r>
              <a:rPr lang="en-US" sz="2400" dirty="0"/>
              <a:t>: </a:t>
            </a:r>
            <a:r>
              <a:rPr lang="en-US" sz="2400" dirty="0">
                <a:hlinkClick r:id="rId2" action="ppaction://hlinkfile"/>
              </a:rPr>
              <a:t>EnergyBudgetv2.3-Electrochem14cells.xls</a:t>
            </a:r>
            <a:endParaRPr lang="en-US" sz="2400" dirty="0" smtClean="0"/>
          </a:p>
          <a:p>
            <a:pPr>
              <a:buFont typeface="Arial" charset="0"/>
              <a:buChar char="•"/>
            </a:pPr>
            <a:r>
              <a:rPr lang="en-US" sz="2400" dirty="0" smtClean="0"/>
              <a:t>Operating modes: Watch Cycle; recording Cycle; Command mode</a:t>
            </a:r>
          </a:p>
          <a:p>
            <a:pPr>
              <a:buFont typeface="Arial" charset="0"/>
              <a:buChar char="•"/>
            </a:pPr>
            <a:r>
              <a:rPr lang="en-US" sz="2400" dirty="0" smtClean="0"/>
              <a:t>Power of subsystems and duty cycles defined in each mode</a:t>
            </a:r>
          </a:p>
          <a:p>
            <a:pPr>
              <a:buFont typeface="Arial" charset="0"/>
              <a:buChar char="•"/>
            </a:pPr>
            <a:r>
              <a:rPr lang="en-US" sz="2400" dirty="0" smtClean="0"/>
              <a:t>Data rates and number of bytes per point defined</a:t>
            </a:r>
            <a:endParaRPr lang="en-US" sz="24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85801" y="5486402"/>
          <a:ext cx="5943599" cy="990599"/>
        </p:xfrm>
        <a:graphic>
          <a:graphicData uri="http://schemas.openxmlformats.org/drawingml/2006/table">
            <a:tbl>
              <a:tblPr/>
              <a:tblGrid>
                <a:gridCol w="3319153"/>
                <a:gridCol w="1312223"/>
                <a:gridCol w="1312223"/>
              </a:tblGrid>
              <a:tr h="2001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latin typeface="Arial"/>
                        </a:rPr>
                        <a:t>Parameter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Watch cycle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Recording cycle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001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Bytes/data point</a:t>
                      </a:r>
                    </a:p>
                  </a:txBody>
                  <a:tcPr marL="217714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6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24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001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Data rate</a:t>
                      </a:r>
                    </a:p>
                  </a:txBody>
                  <a:tcPr marL="217714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 / Hour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100 / sec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39029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latin typeface="Arial"/>
                        </a:rPr>
                        <a:t>Event data, </a:t>
                      </a:r>
                      <a:r>
                        <a:rPr lang="en-US" sz="1100" b="0" i="0" u="none" strike="noStrike" dirty="0" err="1">
                          <a:latin typeface="Arial"/>
                        </a:rPr>
                        <a:t>kB</a:t>
                      </a:r>
                      <a:endParaRPr lang="en-US" sz="1100" b="0" i="0" u="none" strike="noStrike" dirty="0">
                        <a:latin typeface="Arial"/>
                      </a:endParaRPr>
                    </a:p>
                  </a:txBody>
                  <a:tcPr marL="217714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Depends on length of deployment 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latin typeface="Arial"/>
                        </a:rPr>
                        <a:t>Depends on length of event(s)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7970417"/>
              </p:ext>
            </p:extLst>
          </p:nvPr>
        </p:nvGraphicFramePr>
        <p:xfrm>
          <a:off x="685800" y="2819400"/>
          <a:ext cx="7162800" cy="2510525"/>
        </p:xfrm>
        <a:graphic>
          <a:graphicData uri="http://schemas.openxmlformats.org/drawingml/2006/table">
            <a:tbl>
              <a:tblPr/>
              <a:tblGrid>
                <a:gridCol w="3352800"/>
                <a:gridCol w="1295400"/>
                <a:gridCol w="1295400"/>
                <a:gridCol w="1219200"/>
              </a:tblGrid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latin typeface="Arial"/>
                        </a:rPr>
                        <a:t>Parameter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Watch cycle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Recording cycle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latin typeface="Arial"/>
                        </a:rPr>
                        <a:t>Command </a:t>
                      </a:r>
                      <a:r>
                        <a:rPr lang="en-US" sz="1100" b="0" i="0" u="none" strike="noStrike" dirty="0" smtClean="0">
                          <a:latin typeface="Arial"/>
                        </a:rPr>
                        <a:t>mode</a:t>
                      </a:r>
                    </a:p>
                    <a:p>
                      <a:pPr algn="ctr" fontAlgn="b"/>
                      <a:r>
                        <a:rPr lang="en-US" sz="1100" b="0" i="0" u="none" strike="noStrike" dirty="0" smtClean="0">
                          <a:latin typeface="Arial"/>
                        </a:rPr>
                        <a:t>(based on 800 bps)</a:t>
                      </a:r>
                      <a:endParaRPr lang="en-US" sz="1100" b="0" i="0" u="none" strike="noStrike" dirty="0">
                        <a:latin typeface="Arial"/>
                      </a:endParaRP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Acoustic modem power, W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0.60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0.60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21.00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Acoustic modem duty cycle, %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Inertial sensor &amp; microcontroller power, W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0.16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0.40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0.40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Peripherals power, W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0.04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0.20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0.20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Peripherals and sensor duty cycle, %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20%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Cycle average power, W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0.10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0.66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21.60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Duration in mode, hrs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Depends on length of deployment 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Depends on length of event(s)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Depends on data to be transmitted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359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latin typeface="Arial"/>
                        </a:rPr>
                        <a:t>Cycle energy, </a:t>
                      </a:r>
                      <a:r>
                        <a:rPr lang="en-US" sz="1100" b="0" i="0" u="none" strike="noStrike" dirty="0" err="1">
                          <a:latin typeface="Arial"/>
                        </a:rPr>
                        <a:t>WHr</a:t>
                      </a:r>
                      <a:endParaRPr lang="en-US" sz="1100" b="0" i="0" u="none" strike="noStrike" dirty="0">
                        <a:latin typeface="Arial"/>
                      </a:endParaRP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6755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1292</TotalTime>
  <Words>1438</Words>
  <Application>Microsoft Office PowerPoint</Application>
  <PresentationFormat>On-screen Show (4:3)</PresentationFormat>
  <Paragraphs>404</Paragraphs>
  <Slides>27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BEDS Preliminary Design Review</vt:lpstr>
      <vt:lpstr>What is a Benthic Event Detector?</vt:lpstr>
      <vt:lpstr>BEDs Considerations  from Concept Review</vt:lpstr>
      <vt:lpstr>BEDs Data Retrieval</vt:lpstr>
      <vt:lpstr>Sediment Debris Flows in Monterey Canyon</vt:lpstr>
      <vt:lpstr>Method</vt:lpstr>
      <vt:lpstr>BEDs Architecture </vt:lpstr>
      <vt:lpstr>BEDs Operation Flowchart</vt:lpstr>
      <vt:lpstr>BEDs Electrical</vt:lpstr>
      <vt:lpstr>BEDs Electrical</vt:lpstr>
      <vt:lpstr>BEDs Electrical</vt:lpstr>
      <vt:lpstr>Why Invensense?</vt:lpstr>
      <vt:lpstr>BEDs Software</vt:lpstr>
      <vt:lpstr>Mechanical Requirements</vt:lpstr>
      <vt:lpstr>Mechanical Requirements</vt:lpstr>
      <vt:lpstr>Main Components</vt:lpstr>
      <vt:lpstr>Instrument Housing (internal components)</vt:lpstr>
      <vt:lpstr>Instrument Housing (materials)</vt:lpstr>
      <vt:lpstr>Instrument Housing (internal packaging)</vt:lpstr>
      <vt:lpstr>Trim &amp; Ballast System</vt:lpstr>
      <vt:lpstr>Transducer Guards</vt:lpstr>
      <vt:lpstr>BEDs Specifications</vt:lpstr>
      <vt:lpstr>BEDs Testing</vt:lpstr>
      <vt:lpstr>BEDs Prototype Deployment</vt:lpstr>
      <vt:lpstr>BEDs Future Improvements</vt:lpstr>
      <vt:lpstr>PowerPoint Presentation</vt:lpstr>
      <vt:lpstr>BEDs Resources &amp; Budget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BEDS Preliminary Design Review</dc:title>
  <dc:creator>Kieft, Brian</dc:creator>
  <cp:lastModifiedBy>Kieft, Brian</cp:lastModifiedBy>
  <cp:revision>66</cp:revision>
  <dcterms:created xsi:type="dcterms:W3CDTF">2006-08-16T00:00:00Z</dcterms:created>
  <dcterms:modified xsi:type="dcterms:W3CDTF">2012-06-19T16:54:11Z</dcterms:modified>
</cp:coreProperties>
</file>