
<file path=[Content_Types].xml><?xml version="1.0" encoding="utf-8"?>
<Types xmlns="http://schemas.openxmlformats.org/package/2006/content-types">
  <Default Extension="png" ContentType="image/png"/>
  <Default Extension="mov" ContentType="vide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60" d="100"/>
          <a:sy n="160" d="100"/>
        </p:scale>
        <p:origin x="2352" y="15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canyon:a_Coordinated%20Canyon%20Experiment:MCCE_DATA:BEDs:BEDeventsTableR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902058130696"/>
          <c:y val="1.8367346938775501E-2"/>
          <c:w val="0.77043949959175195"/>
          <c:h val="0.851812630564037"/>
        </c:manualLayout>
      </c:layout>
      <c:scatterChart>
        <c:scatterStyle val="lineMarker"/>
        <c:varyColors val="0"/>
        <c:ser>
          <c:idx val="4"/>
          <c:order val="0"/>
          <c:tx>
            <c:v>12/1/15</c:v>
          </c:tx>
          <c:spPr>
            <a:ln>
              <a:noFill/>
            </a:ln>
            <a:effectLst/>
          </c:spPr>
          <c:marker>
            <c:symbol val="triangle"/>
            <c:size val="12"/>
            <c:spPr>
              <a:solidFill>
                <a:schemeClr val="bg1"/>
              </a:solidFill>
              <a:ln w="12700" cmpd="sng">
                <a:solidFill>
                  <a:schemeClr val="tx1"/>
                </a:solidFill>
              </a:ln>
              <a:effectLst/>
            </c:spPr>
          </c:marker>
          <c:xVal>
            <c:numRef>
              <c:f>Sheet2!$B$41</c:f>
              <c:numCache>
                <c:formatCode>0</c:formatCode>
                <c:ptCount val="1"/>
                <c:pt idx="0">
                  <c:v>601.9</c:v>
                </c:pt>
              </c:numCache>
            </c:numRef>
          </c:xVal>
          <c:yVal>
            <c:numRef>
              <c:f>Sheet2!$C$41</c:f>
              <c:numCache>
                <c:formatCode>0.00</c:formatCode>
                <c:ptCount val="1"/>
                <c:pt idx="0">
                  <c:v>401.47</c:v>
                </c:pt>
              </c:numCache>
            </c:numRef>
          </c:yVal>
          <c:smooth val="0"/>
        </c:ser>
        <c:ser>
          <c:idx val="5"/>
          <c:order val="1"/>
          <c:tx>
            <c:v>1/15/16</c:v>
          </c:tx>
          <c:spPr>
            <a:ln>
              <a:noFill/>
            </a:ln>
            <a:effectLst/>
          </c:spPr>
          <c:marker>
            <c:symbol val="diamond"/>
            <c:size val="12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Sheet2!$B$49</c:f>
              <c:numCache>
                <c:formatCode>0</c:formatCode>
                <c:ptCount val="1"/>
                <c:pt idx="0">
                  <c:v>976</c:v>
                </c:pt>
              </c:numCache>
            </c:numRef>
          </c:xVal>
          <c:yVal>
            <c:numRef>
              <c:f>Sheet2!$C$49</c:f>
              <c:numCache>
                <c:formatCode>0.00</c:formatCode>
                <c:ptCount val="1"/>
                <c:pt idx="0">
                  <c:v>359.17</c:v>
                </c:pt>
              </c:numCache>
            </c:numRef>
          </c:yVal>
          <c:smooth val="0"/>
        </c:ser>
        <c:ser>
          <c:idx val="8"/>
          <c:order val="2"/>
          <c:tx>
            <c:v>2/17/16</c:v>
          </c:tx>
          <c:spPr>
            <a:ln>
              <a:noFill/>
            </a:ln>
            <a:effectLst/>
          </c:spPr>
          <c:marker>
            <c:symbol val="square"/>
            <c:size val="12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Sheet2!$B$53</c:f>
              <c:numCache>
                <c:formatCode>0</c:formatCode>
                <c:ptCount val="1"/>
                <c:pt idx="0">
                  <c:v>245.5</c:v>
                </c:pt>
              </c:numCache>
            </c:numRef>
          </c:xVal>
          <c:yVal>
            <c:numRef>
              <c:f>Sheet2!$C$53</c:f>
              <c:numCache>
                <c:formatCode>0.00</c:formatCode>
                <c:ptCount val="1"/>
                <c:pt idx="0">
                  <c:v>213.35</c:v>
                </c:pt>
              </c:numCache>
            </c:numRef>
          </c:yVal>
          <c:smooth val="0"/>
        </c:ser>
        <c:ser>
          <c:idx val="10"/>
          <c:order val="3"/>
          <c:tx>
            <c:v>3/6/16</c:v>
          </c:tx>
          <c:spPr>
            <a:ln>
              <a:noFill/>
            </a:ln>
            <a:effectLst/>
          </c:spPr>
          <c:marker>
            <c:symbol val="square"/>
            <c:size val="12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Sheet2!$B$59</c:f>
              <c:numCache>
                <c:formatCode>0</c:formatCode>
                <c:ptCount val="1"/>
                <c:pt idx="0">
                  <c:v>556</c:v>
                </c:pt>
              </c:numCache>
            </c:numRef>
          </c:xVal>
          <c:yVal>
            <c:numRef>
              <c:f>Sheet2!$C$59</c:f>
              <c:numCache>
                <c:formatCode>0.00</c:formatCode>
                <c:ptCount val="1"/>
                <c:pt idx="0">
                  <c:v>278.32</c:v>
                </c:pt>
              </c:numCache>
            </c:numRef>
          </c:yVal>
          <c:smooth val="0"/>
        </c:ser>
        <c:ser>
          <c:idx val="2"/>
          <c:order val="4"/>
          <c:tx>
            <c:v>9/1/16</c:v>
          </c:tx>
          <c:spPr>
            <a:ln>
              <a:noFill/>
            </a:ln>
            <a:effectLst/>
          </c:spPr>
          <c:marker>
            <c:symbol val="circle"/>
            <c:size val="12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Sheet2!$B$35</c:f>
              <c:numCache>
                <c:formatCode>0</c:formatCode>
                <c:ptCount val="1"/>
                <c:pt idx="0">
                  <c:v>642</c:v>
                </c:pt>
              </c:numCache>
            </c:numRef>
          </c:xVal>
          <c:yVal>
            <c:numRef>
              <c:f>Sheet2!$C$35</c:f>
              <c:numCache>
                <c:formatCode>0.00</c:formatCode>
                <c:ptCount val="1"/>
                <c:pt idx="0">
                  <c:v>386.5</c:v>
                </c:pt>
              </c:numCache>
            </c:numRef>
          </c:yVal>
          <c:smooth val="0"/>
        </c:ser>
        <c:ser>
          <c:idx val="20"/>
          <c:order val="5"/>
          <c:tx>
            <c:v>11/24/16</c:v>
          </c:tx>
          <c:spPr>
            <a:ln>
              <a:noFill/>
            </a:ln>
            <a:effectLst/>
          </c:spPr>
          <c:marker>
            <c:symbol val="diamond"/>
            <c:size val="14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Sheet2!$B$30</c:f>
              <c:numCache>
                <c:formatCode>0</c:formatCode>
                <c:ptCount val="1"/>
                <c:pt idx="0">
                  <c:v>988</c:v>
                </c:pt>
              </c:numCache>
            </c:numRef>
          </c:xVal>
          <c:yVal>
            <c:numRef>
              <c:f>Sheet2!$C$30</c:f>
              <c:numCache>
                <c:formatCode>0.00</c:formatCode>
                <c:ptCount val="1"/>
                <c:pt idx="0">
                  <c:v>22.53</c:v>
                </c:pt>
              </c:numCache>
            </c:numRef>
          </c:yVal>
          <c:smooth val="0"/>
        </c:ser>
        <c:ser>
          <c:idx val="15"/>
          <c:order val="6"/>
          <c:tx>
            <c:v>1/9/17</c:v>
          </c:tx>
          <c:spPr>
            <a:ln>
              <a:noFill/>
            </a:ln>
            <a:effectLst/>
          </c:spPr>
          <c:marker>
            <c:symbol val="circle"/>
            <c:size val="12"/>
            <c:spPr>
              <a:solidFill>
                <a:srgbClr val="0000FF"/>
              </a:solidFill>
              <a:ln w="28575" cmpd="sng">
                <a:solidFill>
                  <a:schemeClr val="bg1"/>
                </a:solidFill>
              </a:ln>
              <a:effectLst/>
            </c:spPr>
          </c:marker>
          <c:xVal>
            <c:numRef>
              <c:f>Sheet2!$B$19</c:f>
              <c:numCache>
                <c:formatCode>0</c:formatCode>
                <c:ptCount val="1"/>
                <c:pt idx="0">
                  <c:v>93</c:v>
                </c:pt>
              </c:numCache>
            </c:numRef>
          </c:xVal>
          <c:yVal>
            <c:numRef>
              <c:f>Sheet2!$C$19</c:f>
              <c:numCache>
                <c:formatCode>0.00</c:formatCode>
                <c:ptCount val="1"/>
                <c:pt idx="0">
                  <c:v>61.69</c:v>
                </c:pt>
              </c:numCache>
            </c:numRef>
          </c:yVal>
          <c:smooth val="0"/>
        </c:ser>
        <c:ser>
          <c:idx val="12"/>
          <c:order val="7"/>
          <c:tx>
            <c:v>2/3/17</c:v>
          </c:tx>
          <c:spPr>
            <a:ln>
              <a:noFill/>
            </a:ln>
            <a:effectLst/>
          </c:spPr>
          <c:marker>
            <c:symbol val="triangle"/>
            <c:size val="12"/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Sheet2!$B$11</c:f>
              <c:numCache>
                <c:formatCode>0</c:formatCode>
                <c:ptCount val="1"/>
                <c:pt idx="0">
                  <c:v>939.1</c:v>
                </c:pt>
              </c:numCache>
            </c:numRef>
          </c:xVal>
          <c:yVal>
            <c:numRef>
              <c:f>Sheet2!$C$11</c:f>
              <c:numCache>
                <c:formatCode>0.00</c:formatCode>
                <c:ptCount val="1"/>
                <c:pt idx="0">
                  <c:v>476.77</c:v>
                </c:pt>
              </c:numCache>
            </c:numRef>
          </c:yVal>
          <c:smooth val="0"/>
        </c:ser>
        <c:ser>
          <c:idx val="7"/>
          <c:order val="8"/>
          <c:tx>
            <c:v>2/18/17</c:v>
          </c:tx>
          <c:spPr>
            <a:ln>
              <a:noFill/>
            </a:ln>
            <a:effectLst/>
          </c:spPr>
          <c:marker>
            <c:symbol val="circle"/>
            <c:size val="12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Sheet2!$B$7</c:f>
              <c:numCache>
                <c:formatCode>0</c:formatCode>
                <c:ptCount val="1"/>
                <c:pt idx="0">
                  <c:v>178</c:v>
                </c:pt>
              </c:numCache>
            </c:numRef>
          </c:xVal>
          <c:yVal>
            <c:numRef>
              <c:f>Sheet2!$C$7</c:f>
              <c:numCache>
                <c:formatCode>0.00</c:formatCode>
                <c:ptCount val="1"/>
                <c:pt idx="0">
                  <c:v>5.87</c:v>
                </c:pt>
              </c:numCache>
            </c:numRef>
          </c:yVal>
          <c:smooth val="0"/>
        </c:ser>
        <c:ser>
          <c:idx val="0"/>
          <c:order val="9"/>
          <c:tx>
            <c:strRef>
              <c:f>Sheet2!$A$33</c:f>
              <c:strCache>
                <c:ptCount val="1"/>
                <c:pt idx="0">
                  <c:v>9/1/16 BED09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circle"/>
            <c:size val="12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Sheet2!$B$33</c:f>
              <c:numCache>
                <c:formatCode>0</c:formatCode>
                <c:ptCount val="1"/>
                <c:pt idx="0">
                  <c:v>226.7</c:v>
                </c:pt>
              </c:numCache>
            </c:numRef>
          </c:xVal>
          <c:yVal>
            <c:numRef>
              <c:f>Sheet2!$C$33</c:f>
              <c:numCache>
                <c:formatCode>0.00</c:formatCode>
                <c:ptCount val="1"/>
                <c:pt idx="0">
                  <c:v>168.36</c:v>
                </c:pt>
              </c:numCache>
            </c:numRef>
          </c:yVal>
          <c:smooth val="0"/>
        </c:ser>
        <c:ser>
          <c:idx val="1"/>
          <c:order val="10"/>
          <c:tx>
            <c:strRef>
              <c:f>Sheet2!$A$34</c:f>
              <c:strCache>
                <c:ptCount val="1"/>
                <c:pt idx="0">
                  <c:v>9/1/16 BED10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circle"/>
            <c:size val="12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Sheet2!$B$34</c:f>
              <c:numCache>
                <c:formatCode>0</c:formatCode>
                <c:ptCount val="1"/>
                <c:pt idx="0">
                  <c:v>1492.5</c:v>
                </c:pt>
              </c:numCache>
            </c:numRef>
          </c:xVal>
          <c:yVal>
            <c:numRef>
              <c:f>Sheet2!$C$34</c:f>
              <c:numCache>
                <c:formatCode>0.00</c:formatCode>
                <c:ptCount val="1"/>
                <c:pt idx="0">
                  <c:v>768.44</c:v>
                </c:pt>
              </c:numCache>
            </c:numRef>
          </c:yVal>
          <c:smooth val="0"/>
        </c:ser>
        <c:ser>
          <c:idx val="3"/>
          <c:order val="11"/>
          <c:tx>
            <c:strRef>
              <c:f>Sheet2!$A$40</c:f>
              <c:strCache>
                <c:ptCount val="1"/>
                <c:pt idx="0">
                  <c:v>12/1/15 BED 4 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triangle"/>
            <c:size val="12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Sheet2!$B$40</c:f>
              <c:numCache>
                <c:formatCode>0</c:formatCode>
                <c:ptCount val="1"/>
                <c:pt idx="0">
                  <c:v>678.6</c:v>
                </c:pt>
              </c:numCache>
            </c:numRef>
          </c:xVal>
          <c:yVal>
            <c:numRef>
              <c:f>Sheet2!$C$40</c:f>
              <c:numCache>
                <c:formatCode>0.00</c:formatCode>
                <c:ptCount val="1"/>
                <c:pt idx="0">
                  <c:v>440.04</c:v>
                </c:pt>
              </c:numCache>
            </c:numRef>
          </c:yVal>
          <c:smooth val="0"/>
        </c:ser>
        <c:ser>
          <c:idx val="9"/>
          <c:order val="12"/>
          <c:tx>
            <c:strRef>
              <c:f>Sheet2!$A$57</c:f>
              <c:strCache>
                <c:ptCount val="1"/>
                <c:pt idx="0">
                  <c:v>3/6/16 BED 3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square"/>
            <c:size val="12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</c:marker>
          <c:dPt>
            <c:idx val="0"/>
            <c:marker>
              <c:spPr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  <a:effectLst/>
              </c:spPr>
            </c:marker>
            <c:bubble3D val="0"/>
          </c:dPt>
          <c:xVal>
            <c:numRef>
              <c:f>Sheet2!$B$57</c:f>
              <c:numCache>
                <c:formatCode>0</c:formatCode>
                <c:ptCount val="1"/>
                <c:pt idx="0">
                  <c:v>846.3</c:v>
                </c:pt>
              </c:numCache>
            </c:numRef>
          </c:xVal>
          <c:yVal>
            <c:numRef>
              <c:f>Sheet2!$C$57</c:f>
              <c:numCache>
                <c:formatCode>0.00</c:formatCode>
                <c:ptCount val="1"/>
                <c:pt idx="0">
                  <c:v>287.31</c:v>
                </c:pt>
              </c:numCache>
            </c:numRef>
          </c:yVal>
          <c:smooth val="0"/>
        </c:ser>
        <c:ser>
          <c:idx val="6"/>
          <c:order val="13"/>
          <c:tx>
            <c:strRef>
              <c:f>Sheet2!$A$5</c:f>
              <c:strCache>
                <c:ptCount val="1"/>
                <c:pt idx="0">
                  <c:v>2/18/17 BED 8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circle"/>
            <c:size val="12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Sheet2!$B$5</c:f>
              <c:numCache>
                <c:formatCode>0</c:formatCode>
                <c:ptCount val="1"/>
                <c:pt idx="0">
                  <c:v>248.2</c:v>
                </c:pt>
              </c:numCache>
            </c:numRef>
          </c:xVal>
          <c:yVal>
            <c:numRef>
              <c:f>Sheet2!$C$5</c:f>
              <c:numCache>
                <c:formatCode>0.00</c:formatCode>
                <c:ptCount val="1"/>
                <c:pt idx="0">
                  <c:v>71.87</c:v>
                </c:pt>
              </c:numCache>
            </c:numRef>
          </c:yVal>
          <c:smooth val="0"/>
        </c:ser>
        <c:ser>
          <c:idx val="11"/>
          <c:order val="14"/>
          <c:tx>
            <c:strRef>
              <c:f>Sheet2!$A$10</c:f>
              <c:strCache>
                <c:ptCount val="1"/>
                <c:pt idx="0">
                  <c:v>2/3/17 BED 8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triangle"/>
            <c:size val="12"/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Sheet2!$B$10</c:f>
              <c:numCache>
                <c:formatCode>0</c:formatCode>
                <c:ptCount val="1"/>
                <c:pt idx="0">
                  <c:v>68.099999999999994</c:v>
                </c:pt>
              </c:numCache>
            </c:numRef>
          </c:xVal>
          <c:yVal>
            <c:numRef>
              <c:f>Sheet2!$C$10</c:f>
              <c:numCache>
                <c:formatCode>0.00</c:formatCode>
                <c:ptCount val="1"/>
                <c:pt idx="0">
                  <c:v>38.72</c:v>
                </c:pt>
              </c:numCache>
            </c:numRef>
          </c:yVal>
          <c:smooth val="0"/>
        </c:ser>
        <c:ser>
          <c:idx val="13"/>
          <c:order val="15"/>
          <c:tx>
            <c:strRef>
              <c:f>Sheet2!$A$15</c:f>
              <c:strCache>
                <c:ptCount val="1"/>
                <c:pt idx="0">
                  <c:v>1/9/17 BED 9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circle"/>
            <c:size val="12"/>
            <c:spPr>
              <a:solidFill>
                <a:srgbClr val="3366FF"/>
              </a:solidFill>
              <a:ln w="28575" cmpd="sng">
                <a:solidFill>
                  <a:schemeClr val="bg1"/>
                </a:solidFill>
              </a:ln>
              <a:effectLst/>
            </c:spPr>
          </c:marker>
          <c:xVal>
            <c:numRef>
              <c:f>Sheet2!$B$15</c:f>
              <c:numCache>
                <c:formatCode>0</c:formatCode>
                <c:ptCount val="1"/>
                <c:pt idx="0">
                  <c:v>2548</c:v>
                </c:pt>
              </c:numCache>
            </c:numRef>
          </c:xVal>
          <c:yVal>
            <c:numRef>
              <c:f>Sheet2!$C$15</c:f>
              <c:numCache>
                <c:formatCode>0.00</c:formatCode>
                <c:ptCount val="1"/>
                <c:pt idx="0">
                  <c:v>183.82</c:v>
                </c:pt>
              </c:numCache>
            </c:numRef>
          </c:yVal>
          <c:smooth val="0"/>
        </c:ser>
        <c:ser>
          <c:idx val="14"/>
          <c:order val="16"/>
          <c:tx>
            <c:strRef>
              <c:f>Sheet2!$A$18</c:f>
              <c:strCache>
                <c:ptCount val="1"/>
                <c:pt idx="0">
                  <c:v>1/9/17 BED 8</c:v>
                </c:pt>
              </c:strCache>
            </c:strRef>
          </c:tx>
          <c:spPr>
            <a:ln>
              <a:solidFill>
                <a:schemeClr val="accent4">
                  <a:lumMod val="50000"/>
                </a:schemeClr>
              </a:solidFill>
            </a:ln>
            <a:effectLst/>
          </c:spPr>
          <c:marker>
            <c:symbol val="circle"/>
            <c:size val="12"/>
            <c:spPr>
              <a:solidFill>
                <a:srgbClr val="3366FF"/>
              </a:solidFill>
              <a:ln w="28575" cmpd="sng">
                <a:solidFill>
                  <a:schemeClr val="bg1"/>
                </a:solidFill>
              </a:ln>
              <a:effectLst/>
            </c:spPr>
          </c:marker>
          <c:xVal>
            <c:numRef>
              <c:f>Sheet2!$B$18</c:f>
              <c:numCache>
                <c:formatCode>0</c:formatCode>
                <c:ptCount val="1"/>
                <c:pt idx="0">
                  <c:v>1773.2</c:v>
                </c:pt>
              </c:numCache>
            </c:numRef>
          </c:xVal>
          <c:yVal>
            <c:numRef>
              <c:f>Sheet2!$C$18</c:f>
              <c:numCache>
                <c:formatCode>0</c:formatCode>
                <c:ptCount val="1"/>
                <c:pt idx="0">
                  <c:v>327.36</c:v>
                </c:pt>
              </c:numCache>
            </c:numRef>
          </c:yVal>
          <c:smooth val="0"/>
        </c:ser>
        <c:ser>
          <c:idx val="16"/>
          <c:order val="17"/>
          <c:tx>
            <c:strRef>
              <c:f>Sheet2!$A$26</c:f>
              <c:strCache>
                <c:ptCount val="1"/>
                <c:pt idx="0">
                  <c:v>11/24/16 BED 8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diamond"/>
            <c:size val="14"/>
            <c:spPr>
              <a:effectLst/>
            </c:spPr>
          </c:marker>
          <c:dPt>
            <c:idx val="0"/>
            <c:marker>
              <c:spPr>
                <a:solidFill>
                  <a:srgbClr val="FFFF00"/>
                </a:solidFill>
                <a:ln>
                  <a:solidFill>
                    <a:schemeClr val="tx1"/>
                  </a:solidFill>
                </a:ln>
                <a:effectLst/>
              </c:spPr>
            </c:marker>
            <c:bubble3D val="0"/>
          </c:dPt>
          <c:xVal>
            <c:numRef>
              <c:f>Sheet2!$B$26</c:f>
              <c:numCache>
                <c:formatCode>0</c:formatCode>
                <c:ptCount val="1"/>
                <c:pt idx="0">
                  <c:v>1090</c:v>
                </c:pt>
              </c:numCache>
            </c:numRef>
          </c:xVal>
          <c:yVal>
            <c:numRef>
              <c:f>Sheet2!$C$26</c:f>
              <c:numCache>
                <c:formatCode>0.00</c:formatCode>
                <c:ptCount val="1"/>
                <c:pt idx="0">
                  <c:v>313.42999999999989</c:v>
                </c:pt>
              </c:numCache>
            </c:numRef>
          </c:yVal>
          <c:smooth val="0"/>
        </c:ser>
        <c:ser>
          <c:idx val="17"/>
          <c:order val="18"/>
          <c:tx>
            <c:strRef>
              <c:f>Sheet2!$A$27</c:f>
              <c:strCache>
                <c:ptCount val="1"/>
                <c:pt idx="0">
                  <c:v>11/24/16 BED 9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diamond"/>
            <c:size val="14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Sheet2!$B$27</c:f>
              <c:numCache>
                <c:formatCode>0</c:formatCode>
                <c:ptCount val="1"/>
                <c:pt idx="0">
                  <c:v>4490.1000000000004</c:v>
                </c:pt>
              </c:numCache>
            </c:numRef>
          </c:xVal>
          <c:yVal>
            <c:numRef>
              <c:f>Sheet2!$C$27</c:f>
              <c:numCache>
                <c:formatCode>0.00</c:formatCode>
                <c:ptCount val="1"/>
                <c:pt idx="0">
                  <c:v>572</c:v>
                </c:pt>
              </c:numCache>
            </c:numRef>
          </c:yVal>
          <c:smooth val="0"/>
        </c:ser>
        <c:ser>
          <c:idx val="18"/>
          <c:order val="19"/>
          <c:tx>
            <c:strRef>
              <c:f>Sheet2!$A$28</c:f>
              <c:strCache>
                <c:ptCount val="1"/>
                <c:pt idx="0">
                  <c:v>11/24/16 BED 3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diamond"/>
            <c:size val="14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Sheet2!$B$28</c:f>
              <c:numCache>
                <c:formatCode>0</c:formatCode>
                <c:ptCount val="1"/>
                <c:pt idx="0">
                  <c:v>1344.8</c:v>
                </c:pt>
              </c:numCache>
            </c:numRef>
          </c:xVal>
          <c:yVal>
            <c:numRef>
              <c:f>Sheet2!$C$28</c:f>
              <c:numCache>
                <c:formatCode>0.00</c:formatCode>
                <c:ptCount val="1"/>
                <c:pt idx="0">
                  <c:v>746.73</c:v>
                </c:pt>
              </c:numCache>
            </c:numRef>
          </c:yVal>
          <c:smooth val="0"/>
        </c:ser>
        <c:ser>
          <c:idx val="19"/>
          <c:order val="20"/>
          <c:tx>
            <c:strRef>
              <c:f>Sheet2!$A$29</c:f>
              <c:strCache>
                <c:ptCount val="1"/>
                <c:pt idx="0">
                  <c:v>11/24/16 BED 10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diamond"/>
            <c:size val="14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Sheet2!$B$29</c:f>
              <c:numCache>
                <c:formatCode>0</c:formatCode>
                <c:ptCount val="1"/>
                <c:pt idx="0">
                  <c:v>172.4</c:v>
                </c:pt>
              </c:numCache>
            </c:numRef>
          </c:xVal>
          <c:yVal>
            <c:numRef>
              <c:f>Sheet2!$C$29</c:f>
              <c:numCache>
                <c:formatCode>0.00</c:formatCode>
                <c:ptCount val="1"/>
                <c:pt idx="0">
                  <c:v>139.63999999999999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238272"/>
        <c:axId val="57240576"/>
      </c:scatterChart>
      <c:valAx>
        <c:axId val="572382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>
                    <a:solidFill>
                      <a:srgbClr val="FFFF00"/>
                    </a:solidFill>
                  </a:defRPr>
                </a:pPr>
                <a:r>
                  <a:rPr lang="en-US" sz="2000">
                    <a:solidFill>
                      <a:srgbClr val="FFFF00"/>
                    </a:solidFill>
                  </a:rPr>
                  <a:t>Distance traveled,</a:t>
                </a:r>
                <a:r>
                  <a:rPr lang="en-US" sz="2000" baseline="0">
                    <a:solidFill>
                      <a:srgbClr val="FFFF00"/>
                    </a:solidFill>
                  </a:rPr>
                  <a:t> m</a:t>
                </a:r>
                <a:endParaRPr lang="en-US" sz="2000">
                  <a:solidFill>
                    <a:srgbClr val="FFFF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37058815800587502"/>
              <c:y val="0.93573544378381301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spPr>
          <a:ln>
            <a:solidFill>
              <a:srgbClr val="FFFF00"/>
            </a:solidFill>
          </a:ln>
        </c:spPr>
        <c:txPr>
          <a:bodyPr/>
          <a:lstStyle/>
          <a:p>
            <a:pPr>
              <a:defRPr sz="1800" b="1" i="0">
                <a:solidFill>
                  <a:srgbClr val="FFFF00"/>
                </a:solidFill>
              </a:defRPr>
            </a:pPr>
            <a:endParaRPr lang="en-US"/>
          </a:p>
        </c:txPr>
        <c:crossAx val="57240576"/>
        <c:crosses val="autoZero"/>
        <c:crossBetween val="midCat"/>
      </c:valAx>
      <c:valAx>
        <c:axId val="572405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>
                    <a:solidFill>
                      <a:srgbClr val="FFFF00"/>
                    </a:solidFill>
                  </a:defRPr>
                </a:pPr>
                <a:r>
                  <a:rPr lang="en-US" sz="2000">
                    <a:solidFill>
                      <a:srgbClr val="FFFF00"/>
                    </a:solidFill>
                  </a:rPr>
                  <a:t>Distance</a:t>
                </a:r>
                <a:r>
                  <a:rPr lang="en-US" sz="2000" baseline="0">
                    <a:solidFill>
                      <a:srgbClr val="FFFF00"/>
                    </a:solidFill>
                  </a:rPr>
                  <a:t> rotated, m</a:t>
                </a:r>
                <a:endParaRPr lang="en-US" sz="2000">
                  <a:solidFill>
                    <a:srgbClr val="FFFF00"/>
                  </a:solidFill>
                </a:endParaRPr>
              </a:p>
            </c:rich>
          </c:tx>
          <c:layout>
            <c:manualLayout>
              <c:xMode val="edge"/>
              <c:yMode val="edge"/>
              <c:x val="1.0980357193133901E-2"/>
              <c:y val="0.29942190261931501"/>
            </c:manualLayout>
          </c:layout>
          <c:overlay val="0"/>
          <c:spPr>
            <a:ln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>
            <a:solidFill>
              <a:srgbClr val="FFFF00"/>
            </a:solidFill>
          </a:ln>
        </c:spPr>
        <c:txPr>
          <a:bodyPr/>
          <a:lstStyle/>
          <a:p>
            <a:pPr>
              <a:defRPr sz="1800" b="1" i="0">
                <a:solidFill>
                  <a:srgbClr val="FFFF00"/>
                </a:solidFill>
              </a:defRPr>
            </a:pPr>
            <a:endParaRPr lang="en-US"/>
          </a:p>
        </c:txPr>
        <c:crossAx val="57238272"/>
        <c:crosses val="autoZero"/>
        <c:crossBetween val="midCat"/>
      </c:valAx>
    </c:plotArea>
    <c:legend>
      <c:legendPos val="r"/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3"/>
        <c:delete val="1"/>
      </c:legendEntry>
      <c:legendEntry>
        <c:idx val="14"/>
        <c:delete val="1"/>
      </c:legendEntry>
      <c:legendEntry>
        <c:idx val="15"/>
        <c:delete val="1"/>
      </c:legendEntry>
      <c:legendEntry>
        <c:idx val="16"/>
        <c:delete val="1"/>
      </c:legendEntry>
      <c:legendEntry>
        <c:idx val="17"/>
        <c:delete val="1"/>
      </c:legendEntry>
      <c:legendEntry>
        <c:idx val="18"/>
        <c:delete val="1"/>
      </c:legendEntry>
      <c:legendEntry>
        <c:idx val="19"/>
        <c:delete val="1"/>
      </c:legendEntry>
      <c:legendEntry>
        <c:idx val="20"/>
        <c:delete val="1"/>
      </c:legendEntry>
      <c:layout>
        <c:manualLayout>
          <c:xMode val="edge"/>
          <c:yMode val="edge"/>
          <c:x val="0.80780447289142499"/>
          <c:y val="0.444097568161123"/>
          <c:w val="0.14639220542535999"/>
          <c:h val="0.38133938614815999"/>
        </c:manualLayout>
      </c:layout>
      <c:overlay val="0"/>
      <c:txPr>
        <a:bodyPr/>
        <a:lstStyle/>
        <a:p>
          <a:pPr>
            <a:defRPr sz="1400">
              <a:solidFill>
                <a:srgbClr val="FFFF00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0.24629</cdr:x>
      <cdr:y>0.7918</cdr:y>
    </cdr:from>
    <cdr:to>
      <cdr:x>0.35312</cdr:x>
      <cdr:y>0.83588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08198" y="4411132"/>
          <a:ext cx="914400" cy="2455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dirty="0" smtClean="0">
              <a:solidFill>
                <a:schemeClr val="bg1"/>
              </a:solidFill>
            </a:rPr>
            <a:t>AMT</a:t>
          </a:r>
          <a:endParaRPr lang="en-US" sz="1400" dirty="0">
            <a:solidFill>
              <a:schemeClr val="bg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67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46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18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23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6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3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1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15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2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67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634A4-E36C-1E41-A54E-9B6968376816}" type="datetimeFigureOut">
              <a:rPr lang="en-US" smtClean="0"/>
              <a:t>7/24/2017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1364D-9B23-1142-97BC-AEDE0F54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4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6245" y="331704"/>
            <a:ext cx="571182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</a:rPr>
              <a:t>BEDs: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24 BED motions were recorded over the course of 9 events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2015: Dec 1</a:t>
            </a:r>
            <a:r>
              <a:rPr lang="en-US" baseline="30000" dirty="0" smtClean="0">
                <a:solidFill>
                  <a:srgbClr val="FFFF00"/>
                </a:solidFill>
              </a:rPr>
              <a:t>st</a:t>
            </a:r>
            <a:endParaRPr lang="en-US" dirty="0" smtClean="0">
              <a:solidFill>
                <a:srgbClr val="FFFF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2016: Jan 15, Feb 17, March 6, Sept 1, Nov 24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2017: Jan 9, Feb 3, Feb 18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Events: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1 event with only one BED moving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3 events with 2 BEDS moving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3 events with 3 BEDS moving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1 event with 4 BEDS moving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1 event with 5 BEDS moving Plus one BED on AMT frame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3111" y="4412448"/>
            <a:ext cx="6994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Largest spread of depths recorded by a set of BEDS in a single event: 145 m over  ~ 30 minutes  (Nov 24</a:t>
            </a:r>
            <a:r>
              <a:rPr lang="en-US" baseline="30000" dirty="0" smtClean="0">
                <a:solidFill>
                  <a:srgbClr val="FFFF00"/>
                </a:solidFill>
              </a:rPr>
              <a:t>th</a:t>
            </a:r>
            <a:r>
              <a:rPr lang="en-US" dirty="0" smtClean="0">
                <a:solidFill>
                  <a:srgbClr val="FFFF00"/>
                </a:solidFill>
              </a:rPr>
              <a:t> 2016) (about 5 Km)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53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ov 24 5 BEDS STOQS visualizationB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4765" y="762000"/>
            <a:ext cx="6019895" cy="2859451"/>
          </a:xfrm>
          <a:prstGeom prst="rect">
            <a:avLst/>
          </a:prstGeom>
        </p:spPr>
      </p:pic>
      <p:pic>
        <p:nvPicPr>
          <p:cNvPr id="4" name="Picture 3" descr="Nov 24 2016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0" t="15893" r="14208" b="16393"/>
          <a:stretch/>
        </p:blipFill>
        <p:spPr>
          <a:xfrm>
            <a:off x="52700" y="1371463"/>
            <a:ext cx="4208277" cy="46438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11953" y="2101907"/>
            <a:ext cx="354426" cy="23038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66818" y="1924688"/>
            <a:ext cx="716235" cy="148420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85595" y="2732471"/>
            <a:ext cx="797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V</a:t>
            </a:r>
            <a:r>
              <a:rPr lang="en-US" sz="1200" baseline="-25000" dirty="0" err="1" smtClean="0"/>
              <a:t>event</a:t>
            </a:r>
            <a:r>
              <a:rPr lang="en-US" sz="1200" dirty="0" smtClean="0"/>
              <a:t> =</a:t>
            </a:r>
            <a:r>
              <a:rPr lang="en-US" sz="1200" dirty="0" smtClean="0">
                <a:latin typeface="Symbol" charset="2"/>
                <a:cs typeface="Symbol" charset="2"/>
              </a:rPr>
              <a:t>D</a:t>
            </a:r>
            <a:r>
              <a:rPr lang="en-US" sz="1200" dirty="0" smtClean="0"/>
              <a:t>X/</a:t>
            </a:r>
            <a:r>
              <a:rPr lang="en-US" sz="1200" dirty="0" smtClean="0">
                <a:latin typeface="Symbol" charset="2"/>
                <a:cs typeface="Symbol" charset="2"/>
              </a:rPr>
              <a:t>D</a:t>
            </a:r>
            <a:r>
              <a:rPr lang="en-US" sz="1200" dirty="0" smtClean="0"/>
              <a:t>T</a:t>
            </a:r>
          </a:p>
          <a:p>
            <a:r>
              <a:rPr lang="en-US" sz="1200" dirty="0" smtClean="0"/>
              <a:t>~ 5.2 m/s</a:t>
            </a:r>
            <a:endParaRPr lang="en-US" sz="12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066818" y="1836078"/>
            <a:ext cx="1358632" cy="575962"/>
          </a:xfrm>
          <a:prstGeom prst="line">
            <a:avLst/>
          </a:prstGeom>
          <a:ln>
            <a:solidFill>
              <a:srgbClr val="00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403814" y="1697578"/>
            <a:ext cx="1796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V</a:t>
            </a:r>
            <a:r>
              <a:rPr lang="en-US" sz="1200" baseline="-25000" dirty="0" err="1" smtClean="0"/>
              <a:t>Bed</a:t>
            </a:r>
            <a:r>
              <a:rPr lang="en-US" sz="1200" dirty="0" smtClean="0"/>
              <a:t>=</a:t>
            </a:r>
            <a:r>
              <a:rPr lang="en-US" sz="1200" dirty="0" smtClean="0">
                <a:latin typeface="Symbol" charset="2"/>
                <a:cs typeface="Symbol" charset="2"/>
              </a:rPr>
              <a:t>D</a:t>
            </a:r>
            <a:r>
              <a:rPr lang="en-US" sz="1200" dirty="0" smtClean="0"/>
              <a:t>X/</a:t>
            </a:r>
            <a:r>
              <a:rPr lang="en-US" sz="1200" dirty="0" smtClean="0">
                <a:latin typeface="Symbol" charset="2"/>
                <a:cs typeface="Symbol" charset="2"/>
              </a:rPr>
              <a:t>D</a:t>
            </a:r>
            <a:r>
              <a:rPr lang="en-US" sz="1200" dirty="0" smtClean="0"/>
              <a:t>T=~ 1.3 m/s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82235" y="964751"/>
            <a:ext cx="3022530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dirty="0" smtClean="0">
                <a:solidFill>
                  <a:srgbClr val="FF0000"/>
                </a:solidFill>
              </a:rPr>
              <a:t>BEDs move at speed of the event or slower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2366380" y="2869855"/>
            <a:ext cx="834376" cy="7515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115327" y="4154692"/>
            <a:ext cx="1188803" cy="184603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153155" y="4405752"/>
            <a:ext cx="27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Seafloor moves for at least 10 minutes at a one site 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8" idx="1"/>
            <a:endCxn id="17" idx="3"/>
          </p:cNvCxnSpPr>
          <p:nvPr/>
        </p:nvCxnSpPr>
        <p:spPr>
          <a:xfrm flipH="1" flipV="1">
            <a:off x="3304130" y="4246994"/>
            <a:ext cx="1849025" cy="4819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3377970" y="4360580"/>
            <a:ext cx="1506310" cy="6802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958118" y="5055554"/>
            <a:ext cx="3721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One BED overtake others.</a:t>
            </a:r>
          </a:p>
          <a:p>
            <a:r>
              <a:rPr lang="en-US" dirty="0" smtClean="0"/>
              <a:t>At this depth some sections of the seafloor move and others do not  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1783053" y="3843886"/>
            <a:ext cx="228900" cy="172282"/>
          </a:xfrm>
          <a:prstGeom prst="straightConnector1">
            <a:avLst/>
          </a:prstGeom>
          <a:ln w="12700" cmpd="sng"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348180" y="3907033"/>
            <a:ext cx="530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Arial"/>
                <a:cs typeface="Arial"/>
              </a:rPr>
              <a:t>AMT</a:t>
            </a:r>
            <a:endParaRPr lang="en-US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22014" y="3249842"/>
            <a:ext cx="2077925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FF0000"/>
                </a:solidFill>
              </a:rPr>
              <a:t>Synchronous movement from 220 m to 332 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5775" y="6286500"/>
            <a:ext cx="8075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STOQS installation</a:t>
            </a:r>
            <a:r>
              <a:rPr lang="en-US" dirty="0"/>
              <a:t>:   https://github.com/stoqs/stoqs/blob/python3/README.md</a:t>
            </a:r>
          </a:p>
        </p:txBody>
      </p:sp>
    </p:spTree>
    <p:extLst>
      <p:ext uri="{BB962C8B-B14F-4D97-AF65-F5344CB8AC3E}">
        <p14:creationId xmlns:p14="http://schemas.microsoft.com/office/powerpoint/2010/main" val="153582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05597" y="3017375"/>
            <a:ext cx="253146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Ascents</a:t>
            </a:r>
          </a:p>
          <a:p>
            <a:pPr marL="342900" indent="-342900">
              <a:buFont typeface="Arial"/>
              <a:buChar char="•"/>
            </a:pPr>
            <a:r>
              <a:rPr lang="en-US" sz="1600" b="1" dirty="0" smtClean="0"/>
              <a:t>Through mud?</a:t>
            </a:r>
          </a:p>
          <a:p>
            <a:pPr marL="342900" indent="-342900">
              <a:buFont typeface="Arial"/>
              <a:buChar char="•"/>
            </a:pPr>
            <a:r>
              <a:rPr lang="en-US" sz="1600" b="1" dirty="0" smtClean="0"/>
              <a:t>Through water?</a:t>
            </a:r>
          </a:p>
          <a:p>
            <a:pPr marL="342900" indent="-342900">
              <a:buFont typeface="Arial"/>
              <a:buChar char="•"/>
            </a:pPr>
            <a:r>
              <a:rPr lang="en-US" sz="1600" b="1" dirty="0" smtClean="0"/>
              <a:t>Up and down a wall?</a:t>
            </a:r>
          </a:p>
          <a:p>
            <a:pPr marL="342900" indent="-342900">
              <a:buFont typeface="Arial"/>
              <a:buChar char="•"/>
            </a:pPr>
            <a:r>
              <a:rPr lang="en-US" sz="1600" b="1" dirty="0" smtClean="0"/>
              <a:t>Pressure sensor artifact</a:t>
            </a:r>
            <a:endParaRPr lang="en-US" sz="1600" b="1" dirty="0"/>
          </a:p>
        </p:txBody>
      </p:sp>
      <p:sp>
        <p:nvSpPr>
          <p:cNvPr id="15" name="Rectangle 14"/>
          <p:cNvSpPr/>
          <p:nvPr/>
        </p:nvSpPr>
        <p:spPr>
          <a:xfrm>
            <a:off x="4491567" y="393700"/>
            <a:ext cx="474133" cy="177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7" name="Picture 6" descr="Jan 9 2017-Bed 9-jump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3" t="26164" r="19565" b="17201"/>
          <a:stretch/>
        </p:blipFill>
        <p:spPr>
          <a:xfrm>
            <a:off x="5242545" y="66457"/>
            <a:ext cx="1927190" cy="2346611"/>
          </a:xfrm>
          <a:prstGeom prst="rect">
            <a:avLst/>
          </a:prstGeom>
          <a:ln>
            <a:solidFill>
              <a:srgbClr val="9BBB59"/>
            </a:solidFill>
          </a:ln>
        </p:spPr>
      </p:pic>
      <p:grpSp>
        <p:nvGrpSpPr>
          <p:cNvPr id="35" name="Group 34"/>
          <p:cNvGrpSpPr/>
          <p:nvPr/>
        </p:nvGrpSpPr>
        <p:grpSpPr>
          <a:xfrm>
            <a:off x="3246967" y="82981"/>
            <a:ext cx="1929125" cy="2330004"/>
            <a:chOff x="3359661" y="154942"/>
            <a:chExt cx="1816431" cy="2193892"/>
          </a:xfrm>
        </p:grpSpPr>
        <p:pic>
          <p:nvPicPr>
            <p:cNvPr id="6" name="Picture 5" descr="Jan 9 2017-Bed 9-jump1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07" t="26380" r="19564" b="16663"/>
            <a:stretch/>
          </p:blipFill>
          <p:spPr>
            <a:xfrm>
              <a:off x="3359661" y="154942"/>
              <a:ext cx="1816431" cy="219389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cxnSp>
          <p:nvCxnSpPr>
            <p:cNvPr id="22" name="Straight Connector 21"/>
            <p:cNvCxnSpPr/>
            <p:nvPr/>
          </p:nvCxnSpPr>
          <p:spPr>
            <a:xfrm flipV="1">
              <a:off x="4199467" y="184577"/>
              <a:ext cx="0" cy="1148923"/>
            </a:xfrm>
            <a:prstGeom prst="line">
              <a:avLst/>
            </a:prstGeom>
            <a:ln w="12700" cmpd="sng"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4643967" y="546100"/>
              <a:ext cx="474133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294967" y="154942"/>
            <a:ext cx="596900" cy="1148923"/>
            <a:chOff x="6294967" y="154942"/>
            <a:chExt cx="596900" cy="1148923"/>
          </a:xfrm>
        </p:grpSpPr>
        <p:sp>
          <p:nvSpPr>
            <p:cNvPr id="16" name="Rectangle 15"/>
            <p:cNvSpPr/>
            <p:nvPr/>
          </p:nvSpPr>
          <p:spPr>
            <a:xfrm>
              <a:off x="6417734" y="368300"/>
              <a:ext cx="474133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 flipV="1">
              <a:off x="6294967" y="154942"/>
              <a:ext cx="0" cy="1148923"/>
            </a:xfrm>
            <a:prstGeom prst="line">
              <a:avLst/>
            </a:prstGeom>
            <a:ln w="12700" cmpd="sng"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7208949" y="60155"/>
            <a:ext cx="1770628" cy="2352830"/>
            <a:chOff x="7250855" y="60155"/>
            <a:chExt cx="1728722" cy="2297145"/>
          </a:xfrm>
        </p:grpSpPr>
        <p:pic>
          <p:nvPicPr>
            <p:cNvPr id="8" name="Picture 7" descr="Jan 9 2017-Bed 9-jump3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04" t="20027" r="18868" b="17308"/>
            <a:stretch/>
          </p:blipFill>
          <p:spPr>
            <a:xfrm>
              <a:off x="7250855" y="60155"/>
              <a:ext cx="1728722" cy="229714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7" name="Rectangle 16"/>
            <p:cNvSpPr/>
            <p:nvPr/>
          </p:nvSpPr>
          <p:spPr>
            <a:xfrm>
              <a:off x="8415867" y="537633"/>
              <a:ext cx="474133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/>
            <p:cNvCxnSpPr/>
            <p:nvPr/>
          </p:nvCxnSpPr>
          <p:spPr>
            <a:xfrm flipV="1">
              <a:off x="8079005" y="307541"/>
              <a:ext cx="0" cy="966889"/>
            </a:xfrm>
            <a:prstGeom prst="line">
              <a:avLst/>
            </a:prstGeom>
            <a:ln w="12700" cmpd="sng"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548463" y="403768"/>
            <a:ext cx="655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 m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683756" y="402167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 m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7518933" y="498407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 m</a:t>
            </a:r>
            <a:endParaRPr lang="en-US" dirty="0"/>
          </a:p>
        </p:txBody>
      </p:sp>
      <p:grpSp>
        <p:nvGrpSpPr>
          <p:cNvPr id="52" name="Group 51"/>
          <p:cNvGrpSpPr/>
          <p:nvPr/>
        </p:nvGrpSpPr>
        <p:grpSpPr>
          <a:xfrm>
            <a:off x="59702" y="66458"/>
            <a:ext cx="3429224" cy="3421809"/>
            <a:chOff x="0" y="66458"/>
            <a:chExt cx="3632865" cy="3625010"/>
          </a:xfrm>
        </p:grpSpPr>
        <p:pic>
          <p:nvPicPr>
            <p:cNvPr id="5" name="Picture 4" descr="Jan 9 2017-Bed 9.pdf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80" t="19811" r="18867" b="27330"/>
            <a:stretch/>
          </p:blipFill>
          <p:spPr>
            <a:xfrm>
              <a:off x="0" y="66458"/>
              <a:ext cx="3632865" cy="3625010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817033" y="635000"/>
              <a:ext cx="190500" cy="6985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02833" y="1684867"/>
              <a:ext cx="135467" cy="448733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845733" y="1985433"/>
              <a:ext cx="156634" cy="482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920992" y="1341526"/>
            <a:ext cx="561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22 s</a:t>
            </a:r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3899755" y="1383770"/>
            <a:ext cx="507145" cy="0"/>
          </a:xfrm>
          <a:prstGeom prst="line">
            <a:avLst/>
          </a:prstGeom>
          <a:ln w="12700" cmpd="sng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095076" y="1287999"/>
            <a:ext cx="561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 s</a:t>
            </a:r>
            <a:endParaRPr lang="en-US" dirty="0"/>
          </a:p>
        </p:txBody>
      </p:sp>
      <p:cxnSp>
        <p:nvCxnSpPr>
          <p:cNvPr id="46" name="Straight Connector 45"/>
          <p:cNvCxnSpPr/>
          <p:nvPr/>
        </p:nvCxnSpPr>
        <p:spPr>
          <a:xfrm flipH="1">
            <a:off x="5997713" y="1167870"/>
            <a:ext cx="507145" cy="0"/>
          </a:xfrm>
          <a:prstGeom prst="line">
            <a:avLst/>
          </a:prstGeom>
          <a:ln w="12700" cmpd="sng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849552" y="1292329"/>
            <a:ext cx="561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 s</a:t>
            </a:r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 flipH="1">
            <a:off x="7794515" y="1276426"/>
            <a:ext cx="744118" cy="0"/>
          </a:xfrm>
          <a:prstGeom prst="line">
            <a:avLst/>
          </a:prstGeom>
          <a:ln w="12700" cmpd="sng"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 descr="March 6 2016-Bed 3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7" t="19182" r="18626" b="27022"/>
          <a:stretch/>
        </p:blipFill>
        <p:spPr>
          <a:xfrm>
            <a:off x="172030" y="3515624"/>
            <a:ext cx="3159607" cy="3187571"/>
          </a:xfrm>
          <a:prstGeom prst="rect">
            <a:avLst/>
          </a:prstGeom>
        </p:spPr>
      </p:pic>
      <p:grpSp>
        <p:nvGrpSpPr>
          <p:cNvPr id="73" name="Group 72"/>
          <p:cNvGrpSpPr/>
          <p:nvPr/>
        </p:nvGrpSpPr>
        <p:grpSpPr>
          <a:xfrm>
            <a:off x="3186140" y="3617539"/>
            <a:ext cx="2591946" cy="2971800"/>
            <a:chOff x="5257606" y="3344335"/>
            <a:chExt cx="2591946" cy="2971800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57606" y="3344335"/>
              <a:ext cx="2591946" cy="2971800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  <p:cxnSp>
          <p:nvCxnSpPr>
            <p:cNvPr id="67" name="Straight Arrow Connector 66"/>
            <p:cNvCxnSpPr/>
            <p:nvPr/>
          </p:nvCxnSpPr>
          <p:spPr>
            <a:xfrm flipV="1">
              <a:off x="6095076" y="5444067"/>
              <a:ext cx="957657" cy="8466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6052743" y="5106536"/>
              <a:ext cx="51929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36 s</a:t>
              </a:r>
              <a:endParaRPr lang="en-US" sz="1600" dirty="0"/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>
              <a:off x="6504858" y="3962400"/>
              <a:ext cx="0" cy="1583267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6407736" y="4937259"/>
              <a:ext cx="6547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6.5 m</a:t>
              </a:r>
              <a:endParaRPr lang="en-US" sz="1600" dirty="0"/>
            </a:p>
          </p:txBody>
        </p:sp>
      </p:grpSp>
      <p:sp>
        <p:nvSpPr>
          <p:cNvPr id="72" name="Rectangle 71"/>
          <p:cNvSpPr/>
          <p:nvPr/>
        </p:nvSpPr>
        <p:spPr>
          <a:xfrm>
            <a:off x="1949826" y="5545667"/>
            <a:ext cx="683307" cy="770468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4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an 15 2016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433" y="558800"/>
            <a:ext cx="5299364" cy="6858000"/>
          </a:xfrm>
          <a:prstGeom prst="rect">
            <a:avLst/>
          </a:prstGeom>
        </p:spPr>
      </p:pic>
      <p:pic>
        <p:nvPicPr>
          <p:cNvPr id="5" name="Picture 4" descr="Sept 1 2016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602" y="558800"/>
            <a:ext cx="529936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778933"/>
            <a:ext cx="2980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BED moving at event velocity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99133" y="778933"/>
            <a:ext cx="4301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BED moving slower than the event velocity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19200" y="2032000"/>
            <a:ext cx="2556933" cy="2980267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19003" y="3147318"/>
            <a:ext cx="797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V</a:t>
            </a:r>
            <a:r>
              <a:rPr lang="en-US" sz="1200" baseline="-25000" dirty="0" err="1" smtClean="0"/>
              <a:t>event</a:t>
            </a:r>
            <a:r>
              <a:rPr lang="en-US" sz="1200" dirty="0" smtClean="0"/>
              <a:t> =</a:t>
            </a:r>
            <a:r>
              <a:rPr lang="en-US" sz="1200" dirty="0" smtClean="0">
                <a:latin typeface="Symbol" charset="2"/>
                <a:cs typeface="Symbol" charset="2"/>
              </a:rPr>
              <a:t>D</a:t>
            </a:r>
            <a:r>
              <a:rPr lang="en-US" sz="1200" dirty="0" smtClean="0"/>
              <a:t>X/</a:t>
            </a:r>
            <a:r>
              <a:rPr lang="en-US" sz="1200" dirty="0" smtClean="0">
                <a:latin typeface="Symbol" charset="2"/>
                <a:cs typeface="Symbol" charset="2"/>
              </a:rPr>
              <a:t>D</a:t>
            </a:r>
            <a:r>
              <a:rPr lang="en-US" sz="1200" dirty="0" smtClean="0"/>
              <a:t>T</a:t>
            </a:r>
          </a:p>
          <a:p>
            <a:r>
              <a:rPr lang="en-US" sz="1200" dirty="0" smtClean="0"/>
              <a:t>~ 3.7 m/s</a:t>
            </a:r>
            <a:endParaRPr lang="en-US" sz="12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850467" y="2421467"/>
            <a:ext cx="2294466" cy="2480733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40203" y="3147318"/>
            <a:ext cx="797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V</a:t>
            </a:r>
            <a:r>
              <a:rPr lang="en-US" sz="1200" baseline="-25000" dirty="0" err="1" smtClean="0"/>
              <a:t>event</a:t>
            </a:r>
            <a:r>
              <a:rPr lang="en-US" sz="1200" dirty="0" smtClean="0"/>
              <a:t> =</a:t>
            </a:r>
            <a:r>
              <a:rPr lang="en-US" sz="1200" dirty="0" smtClean="0">
                <a:latin typeface="Symbol" charset="2"/>
                <a:cs typeface="Symbol" charset="2"/>
              </a:rPr>
              <a:t>D</a:t>
            </a:r>
            <a:r>
              <a:rPr lang="en-US" sz="1200" dirty="0" smtClean="0"/>
              <a:t>X/</a:t>
            </a:r>
            <a:r>
              <a:rPr lang="en-US" sz="1200" dirty="0" smtClean="0">
                <a:latin typeface="Symbol" charset="2"/>
                <a:cs typeface="Symbol" charset="2"/>
              </a:rPr>
              <a:t>D</a:t>
            </a:r>
            <a:r>
              <a:rPr lang="en-US" sz="1200" dirty="0" smtClean="0"/>
              <a:t>T</a:t>
            </a:r>
          </a:p>
          <a:p>
            <a:r>
              <a:rPr lang="en-US" sz="1200" dirty="0" smtClean="0"/>
              <a:t>~ 6.1 m/s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0775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6609" y="1553772"/>
            <a:ext cx="3336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Retrograde progression?</a:t>
            </a:r>
            <a:endParaRPr lang="en-US" sz="24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3462867" y="306126"/>
            <a:ext cx="5534666" cy="4638407"/>
            <a:chOff x="5242545" y="3290413"/>
            <a:chExt cx="3475588" cy="2881787"/>
          </a:xfrm>
        </p:grpSpPr>
        <p:pic>
          <p:nvPicPr>
            <p:cNvPr id="7" name="Picture 6" descr="Feb 3rd 2017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1" t="15277" r="12187" b="32670"/>
            <a:stretch/>
          </p:blipFill>
          <p:spPr>
            <a:xfrm>
              <a:off x="5242545" y="3290413"/>
              <a:ext cx="3475588" cy="2881787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/>
            <p:nvPr/>
          </p:nvCxnSpPr>
          <p:spPr>
            <a:xfrm flipV="1">
              <a:off x="6917757" y="3972241"/>
              <a:ext cx="0" cy="848180"/>
            </a:xfrm>
            <a:prstGeom prst="straightConnector1">
              <a:avLst/>
            </a:prstGeom>
            <a:ln w="12700" cmpd="sng">
              <a:solidFill>
                <a:srgbClr val="FF0000"/>
              </a:solidFill>
              <a:headEnd type="none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6401290" y="4944533"/>
            <a:ext cx="5410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/>
                <a:cs typeface="Arial"/>
              </a:rPr>
              <a:t>T</a:t>
            </a:r>
            <a:r>
              <a:rPr lang="en-US" sz="1200" b="1" dirty="0" smtClean="0">
                <a:latin typeface="Arial"/>
                <a:cs typeface="Arial"/>
              </a:rPr>
              <a:t>ime</a:t>
            </a:r>
            <a:endParaRPr lang="en-US" sz="1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88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8917462"/>
              </p:ext>
            </p:extLst>
          </p:nvPr>
        </p:nvGraphicFramePr>
        <p:xfrm>
          <a:off x="364068" y="491067"/>
          <a:ext cx="8559800" cy="5571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57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c 1st 2015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t="19454" r="15541" b="17583"/>
          <a:stretch/>
        </p:blipFill>
        <p:spPr>
          <a:xfrm>
            <a:off x="1397017" y="30142"/>
            <a:ext cx="3335867" cy="35606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Jan 15 2016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5" t="18422" r="14892" b="16357"/>
          <a:stretch/>
        </p:blipFill>
        <p:spPr>
          <a:xfrm>
            <a:off x="4960389" y="21676"/>
            <a:ext cx="3226878" cy="35522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Feb 17 2016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2" t="18172" r="14687" b="16855"/>
          <a:stretch/>
        </p:blipFill>
        <p:spPr>
          <a:xfrm>
            <a:off x="1794933" y="3700851"/>
            <a:ext cx="2810933" cy="30955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March 6 2016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18533" r="13454" b="16262"/>
          <a:stretch/>
        </p:blipFill>
        <p:spPr>
          <a:xfrm>
            <a:off x="5130799" y="3673310"/>
            <a:ext cx="2929467" cy="31555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5204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pt 1 201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5" t="19033" r="10698" b="16575"/>
          <a:stretch/>
        </p:blipFill>
        <p:spPr>
          <a:xfrm>
            <a:off x="245533" y="321733"/>
            <a:ext cx="2916861" cy="299720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Picture 4" descr="Nov 24 2016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1" t="15811" r="11596" b="16361"/>
          <a:stretch/>
        </p:blipFill>
        <p:spPr>
          <a:xfrm>
            <a:off x="3234266" y="321733"/>
            <a:ext cx="2717800" cy="300444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6" name="Picture 5" descr="Jan 9th 2017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t="15426" r="13193" b="17084"/>
          <a:stretch/>
        </p:blipFill>
        <p:spPr>
          <a:xfrm>
            <a:off x="6053668" y="321733"/>
            <a:ext cx="2734732" cy="3020176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7" name="Picture 6" descr="Feb 3rd 2017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4" t="15718" r="14818" b="16968"/>
          <a:stretch/>
        </p:blipFill>
        <p:spPr>
          <a:xfrm>
            <a:off x="1381571" y="3448399"/>
            <a:ext cx="2855802" cy="323180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" name="Picture 7" descr="Feb 18 2017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" t="17770" r="13884" b="16941"/>
          <a:stretch/>
        </p:blipFill>
        <p:spPr>
          <a:xfrm>
            <a:off x="4521201" y="3448399"/>
            <a:ext cx="3005668" cy="3231801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291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42875" y="619477"/>
            <a:ext cx="5210176" cy="5076473"/>
            <a:chOff x="76200" y="1200502"/>
            <a:chExt cx="5210176" cy="507647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25" t="3153" r="7895" b="3038"/>
            <a:stretch/>
          </p:blipFill>
          <p:spPr>
            <a:xfrm>
              <a:off x="76200" y="1514475"/>
              <a:ext cx="5210176" cy="47625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18900000">
              <a:off x="1256534" y="1200502"/>
              <a:ext cx="7793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12/1/15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 rot="18900000">
              <a:off x="1722741" y="1581502"/>
              <a:ext cx="7793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1/15/16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 rot="18900000">
              <a:off x="3086757" y="1448152"/>
              <a:ext cx="870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11/24/16</a:t>
              </a:r>
              <a:endParaRPr lang="en-US" sz="1400" dirty="0"/>
            </a:p>
          </p:txBody>
        </p:sp>
        <p:sp>
          <p:nvSpPr>
            <p:cNvPr id="10" name="TextBox 9"/>
            <p:cNvSpPr txBox="1"/>
            <p:nvPr/>
          </p:nvSpPr>
          <p:spPr>
            <a:xfrm rot="18900000">
              <a:off x="3509386" y="2247214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1/9/17</a:t>
              </a:r>
              <a:endParaRPr lang="en-US" sz="1400" dirty="0"/>
            </a:p>
          </p:txBody>
        </p:sp>
        <p:sp>
          <p:nvSpPr>
            <p:cNvPr id="11" name="TextBox 10"/>
            <p:cNvSpPr txBox="1"/>
            <p:nvPr/>
          </p:nvSpPr>
          <p:spPr>
            <a:xfrm rot="18900000">
              <a:off x="3825830" y="2380566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2/3/17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 rot="18900000">
              <a:off x="2219472" y="3996088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3/6/16</a:t>
              </a:r>
              <a:endParaRPr lang="en-US" sz="14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852422" y="627698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AMT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72099" y="1230282"/>
            <a:ext cx="3943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Temperature tidal oscillations =&gt; 	AMT on the surface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Dampened </a:t>
            </a:r>
            <a:r>
              <a:rPr lang="en-US" dirty="0"/>
              <a:t>tidal </a:t>
            </a:r>
            <a:r>
              <a:rPr lang="en-US" dirty="0" smtClean="0"/>
              <a:t>oscillations =&gt;</a:t>
            </a:r>
          </a:p>
          <a:p>
            <a:r>
              <a:rPr lang="en-US" dirty="0" smtClean="0"/>
              <a:t>	AMT half buried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 tidal temperature oscillations =&gt;</a:t>
            </a:r>
          </a:p>
          <a:p>
            <a:r>
              <a:rPr lang="en-US" dirty="0"/>
              <a:t>	</a:t>
            </a:r>
            <a:r>
              <a:rPr lang="en-US" dirty="0" smtClean="0"/>
              <a:t>AMT buried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353050" y="2988470"/>
            <a:ext cx="3790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Peak in temperature =&gt;</a:t>
            </a:r>
          </a:p>
          <a:p>
            <a:pPr lvl="1"/>
            <a:r>
              <a:rPr lang="en-US" dirty="0" smtClean="0"/>
              <a:t>AMT exhumed and re-buried</a:t>
            </a:r>
            <a:endParaRPr lang="en-US" dirty="0"/>
          </a:p>
        </p:txBody>
      </p:sp>
      <p:pic>
        <p:nvPicPr>
          <p:cNvPr id="1026" name="Picture 2" descr="Z:\a_Photos\CCE\RC_2016April26\DSC036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876" y="3921016"/>
            <a:ext cx="3091567" cy="206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37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20164</TotalTime>
  <Words>265</Words>
  <Application>Microsoft Office PowerPoint</Application>
  <PresentationFormat>On-screen Show (4:3)</PresentationFormat>
  <Paragraphs>62</Paragraphs>
  <Slides>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Roberto Gwiazda</dc:creator>
  <cp:lastModifiedBy>meteor</cp:lastModifiedBy>
  <cp:revision>38</cp:revision>
  <dcterms:created xsi:type="dcterms:W3CDTF">2017-07-05T20:39:01Z</dcterms:created>
  <dcterms:modified xsi:type="dcterms:W3CDTF">2017-07-25T17:09:26Z</dcterms:modified>
</cp:coreProperties>
</file>