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59" r:id="rId2"/>
    <p:sldId id="257" r:id="rId3"/>
    <p:sldId id="258"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35" autoAdjust="0"/>
  </p:normalViewPr>
  <p:slideViewPr>
    <p:cSldViewPr snapToGrid="0" snapToObjects="1">
      <p:cViewPr>
        <p:scale>
          <a:sx n="150" d="100"/>
          <a:sy n="150" d="100"/>
        </p:scale>
        <p:origin x="-2480" y="-1040"/>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E67853-02B7-6D48-A8CD-A2D50A2A9BC5}" type="datetimeFigureOut">
              <a:rPr lang="en-US" smtClean="0"/>
              <a:t>12/20/13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5D515F-5B28-4B48-B6F7-5BF3488A6400}" type="slidenum">
              <a:rPr lang="en-US" smtClean="0"/>
              <a:t>‹#›</a:t>
            </a:fld>
            <a:endParaRPr lang="en-US"/>
          </a:p>
        </p:txBody>
      </p:sp>
    </p:spTree>
    <p:extLst>
      <p:ext uri="{BB962C8B-B14F-4D97-AF65-F5344CB8AC3E}">
        <p14:creationId xmlns:p14="http://schemas.microsoft.com/office/powerpoint/2010/main" val="114177919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EFF98A-CCAE-CB4D-A419-220B42BA4DF3}" type="slidenum">
              <a:rPr lang="en-US"/>
              <a:pPr/>
              <a:t>1</a:t>
            </a:fld>
            <a:endParaRPr lang="en-US"/>
          </a:p>
        </p:txBody>
      </p:sp>
      <p:sp>
        <p:nvSpPr>
          <p:cNvPr id="42291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2291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lIns="89730" tIns="44865" rIns="89730" bIns="44865"/>
          <a:lstStyle/>
          <a:p>
            <a:r>
              <a:rPr lang="en-US" sz="1200" kern="1200" dirty="0" smtClean="0">
                <a:solidFill>
                  <a:schemeClr val="tx1"/>
                </a:solidFill>
                <a:effectLst/>
                <a:latin typeface="+mn-lt"/>
                <a:ea typeface="+mn-ea"/>
                <a:cs typeface="+mn-cs"/>
              </a:rPr>
              <a:t>We are intending to deploy several BED instruments on the canyon floor. During periodic events they will move unknown distance down canyon.</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Relocating BEDs after they are displaced is possible because the BED instruments contain Homer Beacons (acoustic responders) that can communicate through modest thicknesses of sediments. This involves establishing communications from the surface. While this can be done from a small boat, it is a slow process, and still needs to be almost in a line of sight path. Thus, we intend to program the Wave-Glider to conduct these searches by systematically looping above the canyon floor.  This slide shows a cartoon of a search pattern that the Wave Glider might take over the canyon’s floor when it is searching for the beacons. </a:t>
            </a:r>
          </a:p>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76EDCAA9-83EE-EB47-9922-8CBFDA18186F}" type="slidenum">
              <a:rPr lang="en-US">
                <a:solidFill>
                  <a:prstClr val="black"/>
                </a:solidFill>
              </a:rPr>
              <a:pPr/>
              <a:t>2</a:t>
            </a:fld>
            <a:endParaRPr lang="en-US">
              <a:solidFill>
                <a:prstClr val="black"/>
              </a:solidFill>
            </a:endParaRPr>
          </a:p>
        </p:txBody>
      </p:sp>
      <p:sp>
        <p:nvSpPr>
          <p:cNvPr id="40960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prstTxWarp prst="textNoShape">
              <a:avLst/>
            </a:prstTxWarp>
          </a:bodyPr>
          <a:lstStyle/>
          <a:p>
            <a:pPr algn="r" defTabSz="914400" eaLnBrk="0" fontAlgn="base" hangingPunct="0">
              <a:spcBef>
                <a:spcPct val="0"/>
              </a:spcBef>
              <a:spcAft>
                <a:spcPct val="0"/>
              </a:spcAft>
            </a:pPr>
            <a:fld id="{2A69E03D-8360-454B-918A-70F73EEB8785}" type="slidenum">
              <a:rPr lang="en-US" sz="1200">
                <a:solidFill>
                  <a:prstClr val="black"/>
                </a:solidFill>
                <a:latin typeface="Arial" charset="0"/>
                <a:ea typeface="ＭＳ Ｐゴシック" charset="-128"/>
                <a:cs typeface="ＭＳ Ｐゴシック" charset="-128"/>
              </a:rPr>
              <a:pPr algn="r" defTabSz="914400" eaLnBrk="0" fontAlgn="base" hangingPunct="0">
                <a:spcBef>
                  <a:spcPct val="0"/>
                </a:spcBef>
                <a:spcAft>
                  <a:spcPct val="0"/>
                </a:spcAft>
              </a:pPr>
              <a:t>2</a:t>
            </a:fld>
            <a:endParaRPr lang="en-US" sz="1200">
              <a:solidFill>
                <a:prstClr val="black"/>
              </a:solidFill>
              <a:latin typeface="Arial" charset="0"/>
              <a:ea typeface="ＭＳ Ｐゴシック" charset="-128"/>
              <a:cs typeface="ＭＳ Ｐゴシック" charset="-128"/>
            </a:endParaRPr>
          </a:p>
        </p:txBody>
      </p:sp>
      <p:sp>
        <p:nvSpPr>
          <p:cNvPr id="409603"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09604"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sz="1200" kern="1200" dirty="0" smtClean="0">
                <a:solidFill>
                  <a:schemeClr val="tx1"/>
                </a:solidFill>
                <a:effectLst/>
                <a:latin typeface="+mn-lt"/>
                <a:ea typeface="+mn-ea"/>
                <a:cs typeface="+mn-cs"/>
              </a:rPr>
              <a:t>Relocating BEDs after they are displaced is possible because the BED instruments contain Homer Beacons (acoustic responders) that can communicate through modest thicknesses of sediments. This involves establishing communications from the surface. While this can be done from a small boat, it is a slow process, and still needs to be almost in a line of sight path. Thus, we intend to program the Wave-Glider to conduct these searches by systematically looping above the canyon floor.  This slide shows a cartoon of a search pattern (looping</a:t>
            </a:r>
            <a:r>
              <a:rPr lang="en-US" sz="1200" kern="1200" baseline="0" dirty="0" smtClean="0">
                <a:solidFill>
                  <a:schemeClr val="tx1"/>
                </a:solidFill>
                <a:effectLst/>
                <a:latin typeface="+mn-lt"/>
                <a:ea typeface="+mn-ea"/>
                <a:cs typeface="+mn-cs"/>
              </a:rPr>
              <a:t> black line) </a:t>
            </a:r>
            <a:r>
              <a:rPr lang="en-US" sz="1200" kern="1200" dirty="0" smtClean="0">
                <a:solidFill>
                  <a:schemeClr val="tx1"/>
                </a:solidFill>
                <a:effectLst/>
                <a:latin typeface="+mn-lt"/>
                <a:ea typeface="+mn-ea"/>
                <a:cs typeface="+mn-cs"/>
              </a:rPr>
              <a:t> that the Wave Glider might take over the canyon’s floor when it is searching for the beacons. Red dots are actual</a:t>
            </a:r>
            <a:r>
              <a:rPr lang="en-US" sz="1200" kern="1200" baseline="0" dirty="0" smtClean="0">
                <a:solidFill>
                  <a:schemeClr val="tx1"/>
                </a:solidFill>
                <a:effectLst/>
                <a:latin typeface="+mn-lt"/>
                <a:ea typeface="+mn-ea"/>
                <a:cs typeface="+mn-cs"/>
              </a:rPr>
              <a:t> positions where beacons on our 2007 monument experiment rested for days to months. </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76EDCAA9-83EE-EB47-9922-8CBFDA18186F}" type="slidenum">
              <a:rPr lang="en-US">
                <a:solidFill>
                  <a:prstClr val="black"/>
                </a:solidFill>
              </a:rPr>
              <a:pPr/>
              <a:t>3</a:t>
            </a:fld>
            <a:endParaRPr lang="en-US">
              <a:solidFill>
                <a:prstClr val="black"/>
              </a:solidFill>
            </a:endParaRPr>
          </a:p>
        </p:txBody>
      </p:sp>
      <p:sp>
        <p:nvSpPr>
          <p:cNvPr id="40960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prstTxWarp prst="textNoShape">
              <a:avLst/>
            </a:prstTxWarp>
          </a:bodyPr>
          <a:lstStyle/>
          <a:p>
            <a:pPr algn="r" defTabSz="914400" eaLnBrk="0" fontAlgn="base" hangingPunct="0">
              <a:spcBef>
                <a:spcPct val="0"/>
              </a:spcBef>
              <a:spcAft>
                <a:spcPct val="0"/>
              </a:spcAft>
            </a:pPr>
            <a:fld id="{2A69E03D-8360-454B-918A-70F73EEB8785}" type="slidenum">
              <a:rPr lang="en-US" sz="1200">
                <a:solidFill>
                  <a:prstClr val="black"/>
                </a:solidFill>
                <a:latin typeface="Arial" charset="0"/>
                <a:ea typeface="ＭＳ Ｐゴシック" charset="-128"/>
                <a:cs typeface="ＭＳ Ｐゴシック" charset="-128"/>
              </a:rPr>
              <a:pPr algn="r" defTabSz="914400" eaLnBrk="0" fontAlgn="base" hangingPunct="0">
                <a:spcBef>
                  <a:spcPct val="0"/>
                </a:spcBef>
                <a:spcAft>
                  <a:spcPct val="0"/>
                </a:spcAft>
              </a:pPr>
              <a:t>3</a:t>
            </a:fld>
            <a:endParaRPr lang="en-US" sz="1200">
              <a:solidFill>
                <a:prstClr val="black"/>
              </a:solidFill>
              <a:latin typeface="Arial" charset="0"/>
              <a:ea typeface="ＭＳ Ｐゴシック" charset="-128"/>
              <a:cs typeface="ＭＳ Ｐゴシック" charset="-128"/>
            </a:endParaRPr>
          </a:p>
        </p:txBody>
      </p:sp>
      <p:sp>
        <p:nvSpPr>
          <p:cNvPr id="409603"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09604"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sz="1200" kern="1200" dirty="0" smtClean="0">
                <a:solidFill>
                  <a:schemeClr val="tx1"/>
                </a:solidFill>
                <a:effectLst/>
                <a:latin typeface="+mn-lt"/>
                <a:ea typeface="+mn-ea"/>
                <a:cs typeface="+mn-cs"/>
              </a:rPr>
              <a:t>Once located the Wave Glider has two other functions. After the general location of the BED instrument is determined, more detailed surveys will be conducted to refine its position to sub meter accuracy. This will again involve programing the Wave Glider to circle or figure-eight in the vicinity of the BEDS until ~1000 returns have been recorded.  Red arrow indicates</a:t>
            </a:r>
            <a:r>
              <a:rPr lang="en-US" sz="1200" kern="1200" baseline="0" dirty="0" smtClean="0">
                <a:solidFill>
                  <a:schemeClr val="tx1"/>
                </a:solidFill>
                <a:effectLst/>
                <a:latin typeface="+mn-lt"/>
                <a:ea typeface="+mn-ea"/>
                <a:cs typeface="+mn-cs"/>
              </a:rPr>
              <a:t> the illustrates the location of two beacons. Figure 8 </a:t>
            </a:r>
            <a:r>
              <a:rPr lang="en-US" sz="1200" kern="1200" baseline="0" smtClean="0">
                <a:solidFill>
                  <a:schemeClr val="tx1"/>
                </a:solidFill>
                <a:effectLst/>
                <a:latin typeface="+mn-lt"/>
                <a:ea typeface="+mn-ea"/>
                <a:cs typeface="+mn-cs"/>
              </a:rPr>
              <a:t>pattern illustrates Wave </a:t>
            </a:r>
            <a:r>
              <a:rPr lang="en-US" sz="1200" kern="1200" baseline="0" dirty="0" smtClean="0">
                <a:solidFill>
                  <a:schemeClr val="tx1"/>
                </a:solidFill>
                <a:effectLst/>
                <a:latin typeface="+mn-lt"/>
                <a:ea typeface="+mn-ea"/>
                <a:cs typeface="+mn-cs"/>
              </a:rPr>
              <a:t>Glider track….</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third potential use of the Wave Glider is to download data. A full download of the data from a BEDS instruments can take several hours.  During this time the Wave Glider will hover over the instrument and act as a mobile hot-spot. </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smtClean="0"/>
            </a:lvl1pPr>
          </a:lstStyle>
          <a:p>
            <a:fld id="{F4E6D0B7-900D-5F40-8DC2-F46364DD09B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93510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smtClean="0"/>
            </a:lvl1pPr>
          </a:lstStyle>
          <a:p>
            <a:fld id="{054E094E-F6D5-AA48-9143-5C538E4EF8F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50499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smtClean="0"/>
            </a:lvl1pPr>
          </a:lstStyle>
          <a:p>
            <a:fld id="{EACA78F6-59AF-B24F-8D1C-18301B595B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26465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smtClean="0"/>
            </a:lvl1pPr>
          </a:lstStyle>
          <a:p>
            <a:fld id="{38668AE7-FC87-C543-AE51-1FFA01DB6E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28005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smtClean="0"/>
            </a:lvl1pPr>
          </a:lstStyle>
          <a:p>
            <a:fld id="{BC5B04BE-D04E-0442-ADFC-9110285C0A1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08292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smtClean="0"/>
            </a:lvl1pPr>
          </a:lstStyle>
          <a:p>
            <a:fld id="{B35BFA8B-9F7C-A14A-AB78-B72E2F74A5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6887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smtClean="0"/>
            </a:lvl1pPr>
          </a:lstStyle>
          <a:p>
            <a:fld id="{64AA0944-7C11-5B4A-A076-37C9B7F9A8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53045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smtClean="0"/>
            </a:lvl1pPr>
          </a:lstStyle>
          <a:p>
            <a:fld id="{AA915776-2320-D642-B17C-A22FE116FF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04886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smtClean="0"/>
            </a:lvl1pPr>
          </a:lstStyle>
          <a:p>
            <a:fld id="{F93A4E7F-9236-384E-AE65-377B8B500E0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50071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smtClean="0"/>
            </a:lvl1pPr>
          </a:lstStyle>
          <a:p>
            <a:fld id="{9402A7D5-1384-844B-9210-AC69A943E1F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62765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smtClean="0"/>
            </a:lvl1pPr>
          </a:lstStyle>
          <a:p>
            <a:fld id="{49A78718-2B44-7941-8B69-9EDB95540D4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8238701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pPr defTabSz="914400" eaLnBrk="0" fontAlgn="base" hangingPunct="0">
              <a:spcBef>
                <a:spcPct val="0"/>
              </a:spcBef>
              <a:spcAft>
                <a:spcPct val="0"/>
              </a:spcAft>
            </a:pPr>
            <a:endParaRPr lang="en-US">
              <a:solidFill>
                <a:srgbClr val="000000"/>
              </a:solidFill>
              <a:latin typeface="Arial" charset="0"/>
              <a:ea typeface="ＭＳ Ｐゴシック" charset="-128"/>
              <a:cs typeface="ＭＳ Ｐゴシック" charset="-128"/>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defTabSz="914400" eaLnBrk="0" fontAlgn="base" hangingPunct="0">
              <a:spcBef>
                <a:spcPct val="0"/>
              </a:spcBef>
              <a:spcAft>
                <a:spcPct val="0"/>
              </a:spcAft>
            </a:pPr>
            <a:endParaRPr lang="en-US">
              <a:solidFill>
                <a:srgbClr val="000000"/>
              </a:solidFill>
              <a:latin typeface="Arial" charset="0"/>
              <a:ea typeface="ＭＳ Ｐゴシック" charset="-128"/>
              <a:cs typeface="ＭＳ Ｐゴシック" charset="-128"/>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defTabSz="914400" eaLnBrk="0" fontAlgn="base" hangingPunct="0">
              <a:spcBef>
                <a:spcPct val="0"/>
              </a:spcBef>
              <a:spcAft>
                <a:spcPct val="0"/>
              </a:spcAft>
            </a:pPr>
            <a:fld id="{78FAE4A7-F244-DC45-9B34-FCC1539BB873}" type="slidenum">
              <a:rPr lang="en-US">
                <a:solidFill>
                  <a:srgbClr val="000000"/>
                </a:solidFill>
                <a:latin typeface="Arial" charset="0"/>
                <a:ea typeface="ＭＳ Ｐゴシック" charset="-128"/>
                <a:cs typeface="ＭＳ Ｐゴシック" charset="-128"/>
              </a:rPr>
              <a:pPr defTabSz="914400" eaLnBrk="0" fontAlgn="base" hangingPunct="0">
                <a:spcBef>
                  <a:spcPct val="0"/>
                </a:spcBef>
                <a:spcAft>
                  <a:spcPct val="0"/>
                </a:spcAft>
              </a:pPr>
              <a:t>‹#›</a:t>
            </a:fld>
            <a:endParaRPr lang="en-US">
              <a:solidFill>
                <a:srgbClr val="000000"/>
              </a:solidFill>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698896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128"/>
          <a:cs typeface="ＭＳ Ｐゴシック" charset="-128"/>
        </a:defRPr>
      </a:lvl2pPr>
      <a:lvl3pPr algn="ctr" rtl="0" fontAlgn="base">
        <a:spcBef>
          <a:spcPct val="0"/>
        </a:spcBef>
        <a:spcAft>
          <a:spcPct val="0"/>
        </a:spcAft>
        <a:defRPr sz="4400">
          <a:solidFill>
            <a:schemeClr val="tx2"/>
          </a:solidFill>
          <a:latin typeface="Arial" charset="0"/>
          <a:ea typeface="ＭＳ Ｐゴシック" charset="-128"/>
          <a:cs typeface="ＭＳ Ｐゴシック" charset="-128"/>
        </a:defRPr>
      </a:lvl3pPr>
      <a:lvl4pPr algn="ctr" rtl="0" fontAlgn="base">
        <a:spcBef>
          <a:spcPct val="0"/>
        </a:spcBef>
        <a:spcAft>
          <a:spcPct val="0"/>
        </a:spcAft>
        <a:defRPr sz="4400">
          <a:solidFill>
            <a:schemeClr val="tx2"/>
          </a:solidFill>
          <a:latin typeface="Arial" charset="0"/>
          <a:ea typeface="ＭＳ Ｐゴシック" charset="-128"/>
          <a:cs typeface="ＭＳ Ｐゴシック" charset="-128"/>
        </a:defRPr>
      </a:lvl4pPr>
      <a:lvl5pPr algn="ctr" rtl="0" fontAlgn="base">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microsoft.com/office/2007/relationships/hdphoto" Target="../media/hdphoto1.wdp"/><Relationship Id="rId6" Type="http://schemas.openxmlformats.org/officeDocument/2006/relationships/image" Target="../media/image3.jpg"/><Relationship Id="rId7" Type="http://schemas.openxmlformats.org/officeDocument/2006/relationships/image" Target="../media/image4.jp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emf"/><Relationship Id="rId5" Type="http://schemas.openxmlformats.org/officeDocument/2006/relationships/image" Target="../media/image7.JP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7.JPG"/><Relationship Id="rId5" Type="http://schemas.openxmlformats.org/officeDocument/2006/relationships/image" Target="../media/image8.emf"/><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1891" name="Picture 3" descr="bob_10lg"/>
          <p:cNvPicPr>
            <a:picLocks noChangeAspect="1" noChangeArrowheads="1"/>
          </p:cNvPicPr>
          <p:nvPr/>
        </p:nvPicPr>
        <p:blipFill rotWithShape="1">
          <a:blip r:embed="rId3">
            <a:extLst>
              <a:ext uri="{28A0092B-C50C-407E-A947-70E740481C1C}">
                <a14:useLocalDpi xmlns:a14="http://schemas.microsoft.com/office/drawing/2010/main" val="0"/>
              </a:ext>
            </a:extLst>
          </a:blip>
          <a:srcRect t="2758" r="7851"/>
          <a:stretch/>
        </p:blipFill>
        <p:spPr bwMode="auto">
          <a:xfrm>
            <a:off x="1" y="-45086"/>
            <a:ext cx="3901440" cy="6946691"/>
          </a:xfrm>
          <a:prstGeom prst="rect">
            <a:avLst/>
          </a:prstGeom>
          <a:noFill/>
          <a:extLst>
            <a:ext uri="{909E8E84-426E-40dd-AFC4-6F175D3DCCD1}">
              <a14:hiddenFill xmlns:a14="http://schemas.microsoft.com/office/drawing/2010/main">
                <a:solidFill>
                  <a:srgbClr val="FFFFFF"/>
                </a:solidFill>
              </a14:hiddenFill>
            </a:ext>
          </a:extLst>
        </p:spPr>
      </p:pic>
      <p:sp>
        <p:nvSpPr>
          <p:cNvPr id="421892" name="Text Box 4"/>
          <p:cNvSpPr txBox="1">
            <a:spLocks noChangeArrowheads="1"/>
          </p:cNvSpPr>
          <p:nvPr/>
        </p:nvSpPr>
        <p:spPr bwMode="auto">
          <a:xfrm>
            <a:off x="188913" y="7094"/>
            <a:ext cx="3278187"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r>
              <a:rPr lang="en-US" sz="3200" dirty="0">
                <a:solidFill>
                  <a:srgbClr val="FFFF00"/>
                </a:solidFill>
                <a:latin typeface="Arial Black" charset="0"/>
              </a:rPr>
              <a:t>Bobsled track</a:t>
            </a:r>
          </a:p>
        </p:txBody>
      </p:sp>
      <p:sp>
        <p:nvSpPr>
          <p:cNvPr id="421899" name="Line 11"/>
          <p:cNvSpPr>
            <a:spLocks noChangeShapeType="1"/>
          </p:cNvSpPr>
          <p:nvPr/>
        </p:nvSpPr>
        <p:spPr bwMode="auto">
          <a:xfrm>
            <a:off x="2235200" y="510331"/>
            <a:ext cx="406400" cy="1066800"/>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21902" name="Oval 14"/>
          <p:cNvSpPr>
            <a:spLocks noChangeArrowheads="1"/>
          </p:cNvSpPr>
          <p:nvPr/>
        </p:nvSpPr>
        <p:spPr bwMode="auto">
          <a:xfrm>
            <a:off x="947738" y="4625131"/>
            <a:ext cx="136525" cy="1524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endParaRPr lang="en-US" sz="3200">
              <a:solidFill>
                <a:srgbClr val="FF0000"/>
              </a:solidFill>
              <a:latin typeface="Arial Black" charset="0"/>
            </a:endParaRPr>
          </a:p>
        </p:txBody>
      </p:sp>
      <p:sp>
        <p:nvSpPr>
          <p:cNvPr id="421903" name="Oval 15"/>
          <p:cNvSpPr>
            <a:spLocks noChangeArrowheads="1"/>
          </p:cNvSpPr>
          <p:nvPr/>
        </p:nvSpPr>
        <p:spPr bwMode="auto">
          <a:xfrm>
            <a:off x="1354138" y="891331"/>
            <a:ext cx="136525" cy="1524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endParaRPr lang="en-US" sz="3200">
              <a:solidFill>
                <a:srgbClr val="FF0000"/>
              </a:solidFill>
              <a:latin typeface="Arial Black" charset="0"/>
            </a:endParaRPr>
          </a:p>
        </p:txBody>
      </p:sp>
      <p:sp>
        <p:nvSpPr>
          <p:cNvPr id="421905" name="Line 17"/>
          <p:cNvSpPr>
            <a:spLocks noChangeShapeType="1"/>
          </p:cNvSpPr>
          <p:nvPr/>
        </p:nvSpPr>
        <p:spPr bwMode="auto">
          <a:xfrm>
            <a:off x="474663" y="2567731"/>
            <a:ext cx="473075" cy="1905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21906" name="Line 18"/>
          <p:cNvSpPr>
            <a:spLocks noChangeShapeType="1"/>
          </p:cNvSpPr>
          <p:nvPr/>
        </p:nvSpPr>
        <p:spPr bwMode="auto">
          <a:xfrm flipV="1">
            <a:off x="677863" y="1119931"/>
            <a:ext cx="609600" cy="457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21907" name="Text Box 19"/>
          <p:cNvSpPr txBox="1">
            <a:spLocks noChangeArrowheads="1"/>
          </p:cNvSpPr>
          <p:nvPr/>
        </p:nvSpPr>
        <p:spPr bwMode="auto">
          <a:xfrm>
            <a:off x="68263" y="1429920"/>
            <a:ext cx="1672303" cy="1200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r>
              <a:rPr lang="en-US" sz="2400" dirty="0">
                <a:solidFill>
                  <a:srgbClr val="FF0000"/>
                </a:solidFill>
                <a:latin typeface="Arial Black" charset="0"/>
              </a:rPr>
              <a:t>Measure</a:t>
            </a:r>
          </a:p>
          <a:p>
            <a:pPr eaLnBrk="0" hangingPunct="0"/>
            <a:r>
              <a:rPr lang="en-US" sz="2400" dirty="0" smtClean="0">
                <a:solidFill>
                  <a:srgbClr val="FF0000"/>
                </a:solidFill>
                <a:latin typeface="Arial Black" charset="0"/>
              </a:rPr>
              <a:t>Time &amp; </a:t>
            </a:r>
          </a:p>
          <a:p>
            <a:pPr eaLnBrk="0" hangingPunct="0"/>
            <a:r>
              <a:rPr lang="en-US" sz="2400" dirty="0" smtClean="0">
                <a:solidFill>
                  <a:srgbClr val="FF0000"/>
                </a:solidFill>
                <a:latin typeface="Arial Black" charset="0"/>
              </a:rPr>
              <a:t>Distance</a:t>
            </a:r>
            <a:endParaRPr lang="en-US" sz="2400" dirty="0">
              <a:solidFill>
                <a:srgbClr val="FF0000"/>
              </a:solidFill>
              <a:latin typeface="Arial Black" charset="0"/>
            </a:endParaRPr>
          </a:p>
        </p:txBody>
      </p:sp>
      <p:pic>
        <p:nvPicPr>
          <p:cNvPr id="4" name="Picture 3" descr="MontereyCanyon_Perspective.tiff"/>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12599" y1="81904" x2="42731" y2="96913"/>
                        <a14:foregroundMark x1="69075" y1="9777" x2="87489" y2="13036"/>
                        <a14:foregroundMark x1="38590" y1="86364" x2="60529" y2="97942"/>
                        <a14:foregroundMark x1="35419" y1="1630" x2="39207" y2="772"/>
                        <a14:backgroundMark x1="66608" y1="16038" x2="69780" y2="17153"/>
                        <a14:backgroundMark x1="70396" y1="22813" x2="70749" y2="24185"/>
                        <a14:backgroundMark x1="70749" y1="26501" x2="70749" y2="26501"/>
                      </a14:backgroundRemoval>
                    </a14:imgEffect>
                  </a14:imgLayer>
                </a14:imgProps>
              </a:ext>
              <a:ext uri="{28A0092B-C50C-407E-A947-70E740481C1C}">
                <a14:useLocalDpi xmlns:a14="http://schemas.microsoft.com/office/drawing/2010/main" val="0"/>
              </a:ext>
            </a:extLst>
          </a:blip>
          <a:stretch>
            <a:fillRect/>
          </a:stretch>
        </p:blipFill>
        <p:spPr>
          <a:xfrm>
            <a:off x="1892300" y="0"/>
            <a:ext cx="6675669" cy="6858000"/>
          </a:xfrm>
          <a:prstGeom prst="rect">
            <a:avLst/>
          </a:prstGeom>
        </p:spPr>
      </p:pic>
      <p:sp>
        <p:nvSpPr>
          <p:cNvPr id="421893" name="Text Box 5"/>
          <p:cNvSpPr txBox="1">
            <a:spLocks noChangeArrowheads="1"/>
          </p:cNvSpPr>
          <p:nvPr/>
        </p:nvSpPr>
        <p:spPr bwMode="auto">
          <a:xfrm>
            <a:off x="5198025" y="-45085"/>
            <a:ext cx="4181475"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r>
              <a:rPr lang="en-US" sz="3200" dirty="0">
                <a:solidFill>
                  <a:srgbClr val="FFFF00"/>
                </a:solidFill>
                <a:latin typeface="Arial Black" charset="0"/>
              </a:rPr>
              <a:t>Monterey Canyon </a:t>
            </a:r>
          </a:p>
        </p:txBody>
      </p:sp>
      <p:sp>
        <p:nvSpPr>
          <p:cNvPr id="421900" name="Line 12"/>
          <p:cNvSpPr>
            <a:spLocks noChangeShapeType="1"/>
          </p:cNvSpPr>
          <p:nvPr/>
        </p:nvSpPr>
        <p:spPr bwMode="auto">
          <a:xfrm>
            <a:off x="4817533" y="2286000"/>
            <a:ext cx="1408866" cy="92804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21901" name="Text Box 13"/>
          <p:cNvSpPr txBox="1">
            <a:spLocks noChangeArrowheads="1"/>
          </p:cNvSpPr>
          <p:nvPr/>
        </p:nvSpPr>
        <p:spPr bwMode="auto">
          <a:xfrm>
            <a:off x="7304417" y="1225550"/>
            <a:ext cx="1910198" cy="1938992"/>
          </a:xfrm>
          <a:prstGeom prst="rect">
            <a:avLst/>
          </a:prstGeom>
          <a:noFill/>
          <a:ln>
            <a:noFill/>
          </a:ln>
          <a:effectLst/>
          <a:extLst/>
        </p:spPr>
        <p:txBody>
          <a:bodyPr wrap="none">
            <a:spAutoFit/>
          </a:bodyPr>
          <a:lstStyle/>
          <a:p>
            <a:pPr eaLnBrk="0" hangingPunct="0"/>
            <a:r>
              <a:rPr lang="en-US" sz="2400" dirty="0" smtClean="0">
                <a:solidFill>
                  <a:schemeClr val="bg1"/>
                </a:solidFill>
                <a:latin typeface="Arial Black" charset="0"/>
              </a:rPr>
              <a:t>Also </a:t>
            </a:r>
          </a:p>
          <a:p>
            <a:pPr eaLnBrk="0" hangingPunct="0"/>
            <a:r>
              <a:rPr lang="en-US" sz="2400" dirty="0" smtClean="0">
                <a:solidFill>
                  <a:schemeClr val="bg1"/>
                </a:solidFill>
                <a:latin typeface="Arial Black" charset="0"/>
              </a:rPr>
              <a:t>Measures</a:t>
            </a:r>
          </a:p>
          <a:p>
            <a:pPr eaLnBrk="0" hangingPunct="0"/>
            <a:r>
              <a:rPr lang="en-US" sz="2400" dirty="0" smtClean="0">
                <a:solidFill>
                  <a:schemeClr val="bg1"/>
                </a:solidFill>
                <a:latin typeface="Arial Black" charset="0"/>
              </a:rPr>
              <a:t>Motion </a:t>
            </a:r>
          </a:p>
          <a:p>
            <a:pPr eaLnBrk="0" hangingPunct="0"/>
            <a:r>
              <a:rPr lang="en-US" sz="2400" dirty="0" smtClean="0">
                <a:solidFill>
                  <a:schemeClr val="bg1"/>
                </a:solidFill>
                <a:latin typeface="Arial Black" charset="0"/>
              </a:rPr>
              <a:t>During </a:t>
            </a:r>
          </a:p>
          <a:p>
            <a:pPr eaLnBrk="0" hangingPunct="0"/>
            <a:r>
              <a:rPr lang="en-US" sz="2400" dirty="0" smtClean="0">
                <a:solidFill>
                  <a:schemeClr val="bg1"/>
                </a:solidFill>
                <a:latin typeface="Arial Black" charset="0"/>
              </a:rPr>
              <a:t>Movement</a:t>
            </a:r>
            <a:endParaRPr lang="en-US" sz="2400" dirty="0">
              <a:solidFill>
                <a:schemeClr val="bg1"/>
              </a:solidFill>
              <a:latin typeface="Arial Black" charset="0"/>
            </a:endParaRPr>
          </a:p>
        </p:txBody>
      </p:sp>
      <p:sp>
        <p:nvSpPr>
          <p:cNvPr id="421904" name="Line 16"/>
          <p:cNvSpPr>
            <a:spLocks noChangeShapeType="1"/>
          </p:cNvSpPr>
          <p:nvPr/>
        </p:nvSpPr>
        <p:spPr bwMode="auto">
          <a:xfrm flipV="1">
            <a:off x="5757551" y="1301750"/>
            <a:ext cx="1427262"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pic>
        <p:nvPicPr>
          <p:cNvPr id="2" name="Picture 1" descr="IMG_1249.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9986" y="3329731"/>
            <a:ext cx="2253259" cy="1689944"/>
          </a:xfrm>
          <a:prstGeom prst="rect">
            <a:avLst/>
          </a:prstGeom>
        </p:spPr>
      </p:pic>
      <p:pic>
        <p:nvPicPr>
          <p:cNvPr id="3" name="Picture 2" descr="IMG_1345.jpg"/>
          <p:cNvPicPr>
            <a:picLocks noChangeAspect="1"/>
          </p:cNvPicPr>
          <p:nvPr/>
        </p:nvPicPr>
        <p:blipFill rotWithShape="1">
          <a:blip r:embed="rId7">
            <a:extLst>
              <a:ext uri="{28A0092B-C50C-407E-A947-70E740481C1C}">
                <a14:useLocalDpi xmlns:a14="http://schemas.microsoft.com/office/drawing/2010/main" val="0"/>
              </a:ext>
            </a:extLst>
          </a:blip>
          <a:srcRect l="8484" t="18578" r="5354" b="12544"/>
          <a:stretch/>
        </p:blipFill>
        <p:spPr>
          <a:xfrm>
            <a:off x="6167641" y="5019675"/>
            <a:ext cx="2976359" cy="1784514"/>
          </a:xfrm>
          <a:prstGeom prst="rect">
            <a:avLst/>
          </a:prstGeom>
        </p:spPr>
      </p:pic>
      <p:sp>
        <p:nvSpPr>
          <p:cNvPr id="421897" name="Text Box 9"/>
          <p:cNvSpPr txBox="1">
            <a:spLocks noChangeArrowheads="1"/>
          </p:cNvSpPr>
          <p:nvPr/>
        </p:nvSpPr>
        <p:spPr bwMode="auto">
          <a:xfrm>
            <a:off x="7876353" y="5154925"/>
            <a:ext cx="873556"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r>
              <a:rPr lang="en-US" sz="3200" b="1" dirty="0" smtClean="0"/>
              <a:t>BED</a:t>
            </a:r>
            <a:endParaRPr lang="en-US" sz="3200" b="1" dirty="0"/>
          </a:p>
        </p:txBody>
      </p:sp>
      <p:sp>
        <p:nvSpPr>
          <p:cNvPr id="5" name="TextBox 4"/>
          <p:cNvSpPr txBox="1"/>
          <p:nvPr/>
        </p:nvSpPr>
        <p:spPr>
          <a:xfrm>
            <a:off x="4148667" y="1127451"/>
            <a:ext cx="1608884" cy="369332"/>
          </a:xfrm>
          <a:prstGeom prst="rect">
            <a:avLst/>
          </a:prstGeom>
          <a:noFill/>
        </p:spPr>
        <p:txBody>
          <a:bodyPr wrap="none" rtlCol="0">
            <a:spAutoFit/>
          </a:bodyPr>
          <a:lstStyle/>
          <a:p>
            <a:r>
              <a:rPr lang="en-US" dirty="0" smtClean="0">
                <a:solidFill>
                  <a:schemeClr val="bg1"/>
                </a:solidFill>
              </a:rPr>
              <a:t>Initial Position</a:t>
            </a:r>
            <a:endParaRPr lang="en-US" dirty="0">
              <a:solidFill>
                <a:schemeClr val="bg1"/>
              </a:solidFill>
            </a:endParaRPr>
          </a:p>
        </p:txBody>
      </p:sp>
      <p:sp>
        <p:nvSpPr>
          <p:cNvPr id="21" name="TextBox 20"/>
          <p:cNvSpPr txBox="1"/>
          <p:nvPr/>
        </p:nvSpPr>
        <p:spPr>
          <a:xfrm>
            <a:off x="4080925" y="1821739"/>
            <a:ext cx="1531789" cy="369332"/>
          </a:xfrm>
          <a:prstGeom prst="rect">
            <a:avLst/>
          </a:prstGeom>
          <a:noFill/>
        </p:spPr>
        <p:txBody>
          <a:bodyPr wrap="none" rtlCol="0">
            <a:spAutoFit/>
          </a:bodyPr>
          <a:lstStyle/>
          <a:p>
            <a:r>
              <a:rPr lang="en-US" dirty="0" smtClean="0">
                <a:solidFill>
                  <a:schemeClr val="bg1"/>
                </a:solidFill>
              </a:rPr>
              <a:t>New Position</a:t>
            </a:r>
            <a:endParaRPr lang="en-US" dirty="0">
              <a:solidFill>
                <a:schemeClr val="bg1"/>
              </a:solidFill>
            </a:endParaRPr>
          </a:p>
        </p:txBody>
      </p:sp>
    </p:spTree>
    <p:extLst>
      <p:ext uri="{BB962C8B-B14F-4D97-AF65-F5344CB8AC3E}">
        <p14:creationId xmlns:p14="http://schemas.microsoft.com/office/powerpoint/2010/main" val="411607097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78" name="Picture 2" descr="Beacons20081205"/>
          <p:cNvPicPr>
            <a:picLocks noChangeAspect="1" noChangeArrowheads="1"/>
          </p:cNvPicPr>
          <p:nvPr/>
        </p:nvPicPr>
        <p:blipFill>
          <a:blip r:embed="rId3"/>
          <a:srcRect/>
          <a:stretch>
            <a:fillRect/>
          </a:stretch>
        </p:blipFill>
        <p:spPr bwMode="auto">
          <a:xfrm>
            <a:off x="-228600" y="-404813"/>
            <a:ext cx="9601200" cy="7418388"/>
          </a:xfrm>
          <a:prstGeom prst="rect">
            <a:avLst/>
          </a:prstGeom>
          <a:noFill/>
          <a:ln w="9525">
            <a:noFill/>
            <a:miter lim="800000"/>
            <a:headEnd/>
            <a:tailEnd/>
          </a:ln>
        </p:spPr>
      </p:pic>
      <p:pic>
        <p:nvPicPr>
          <p:cNvPr id="3" name="Picture 2"/>
          <p:cNvPicPr>
            <a:picLocks noChangeAspect="1"/>
          </p:cNvPicPr>
          <p:nvPr/>
        </p:nvPicPr>
        <p:blipFill>
          <a:blip r:embed="rId4"/>
          <a:stretch>
            <a:fillRect/>
          </a:stretch>
        </p:blipFill>
        <p:spPr>
          <a:xfrm>
            <a:off x="-686377" y="241874"/>
            <a:ext cx="9830377" cy="5593146"/>
          </a:xfrm>
          <a:prstGeom prst="rect">
            <a:avLst/>
          </a:prstGeom>
        </p:spPr>
      </p:pic>
      <p:sp>
        <p:nvSpPr>
          <p:cNvPr id="408579" name="Text Box 3"/>
          <p:cNvSpPr txBox="1">
            <a:spLocks noChangeArrowheads="1"/>
          </p:cNvSpPr>
          <p:nvPr/>
        </p:nvSpPr>
        <p:spPr bwMode="auto">
          <a:xfrm>
            <a:off x="381000" y="3352800"/>
            <a:ext cx="2738438" cy="457200"/>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2400">
                <a:solidFill>
                  <a:srgbClr val="000000"/>
                </a:solidFill>
                <a:latin typeface="Arial" charset="0"/>
                <a:ea typeface="ＭＳ Ｐゴシック" charset="-128"/>
                <a:cs typeface="ＭＳ Ｐゴシック" charset="-128"/>
              </a:rPr>
              <a:t>(280 to 375 m)</a:t>
            </a:r>
          </a:p>
        </p:txBody>
      </p:sp>
      <p:sp>
        <p:nvSpPr>
          <p:cNvPr id="408584" name="Oval 8"/>
          <p:cNvSpPr>
            <a:spLocks noChangeArrowheads="1"/>
          </p:cNvSpPr>
          <p:nvPr/>
        </p:nvSpPr>
        <p:spPr bwMode="auto">
          <a:xfrm>
            <a:off x="1828800" y="533400"/>
            <a:ext cx="76200" cy="76200"/>
          </a:xfrm>
          <a:prstGeom prst="ellipse">
            <a:avLst/>
          </a:prstGeom>
          <a:solidFill>
            <a:srgbClr val="053CB7"/>
          </a:solidFill>
          <a:ln w="9525">
            <a:solidFill>
              <a:schemeClr val="tx1"/>
            </a:solidFill>
            <a:round/>
            <a:headEnd/>
            <a:tailEnd/>
          </a:ln>
        </p:spPr>
        <p:txBody>
          <a:bodyPr>
            <a:prstTxWarp prst="textNoShape">
              <a:avLst/>
            </a:prstTxWarp>
          </a:bodyPr>
          <a:lstStyle/>
          <a:p>
            <a:pPr defTabSz="914400" eaLnBrk="0" fontAlgn="base" hangingPunct="0">
              <a:spcBef>
                <a:spcPct val="0"/>
              </a:spcBef>
              <a:spcAft>
                <a:spcPct val="0"/>
              </a:spcAft>
            </a:pPr>
            <a:endParaRPr lang="en-US" sz="2400">
              <a:solidFill>
                <a:srgbClr val="000000"/>
              </a:solidFill>
              <a:latin typeface="Arial" charset="0"/>
              <a:ea typeface="ＭＳ Ｐゴシック" charset="-128"/>
              <a:cs typeface="ＭＳ Ｐゴシック" charset="-128"/>
            </a:endParaRPr>
          </a:p>
        </p:txBody>
      </p:sp>
      <p:sp>
        <p:nvSpPr>
          <p:cNvPr id="22" name="Oval 21"/>
          <p:cNvSpPr/>
          <p:nvPr/>
        </p:nvSpPr>
        <p:spPr bwMode="auto">
          <a:xfrm>
            <a:off x="3662101" y="3147135"/>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9" name="Oval 8"/>
          <p:cNvSpPr/>
          <p:nvPr/>
        </p:nvSpPr>
        <p:spPr bwMode="auto">
          <a:xfrm>
            <a:off x="3472660" y="3064930"/>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0" name="Oval 9"/>
          <p:cNvSpPr/>
          <p:nvPr/>
        </p:nvSpPr>
        <p:spPr bwMode="auto">
          <a:xfrm>
            <a:off x="1347558" y="637641"/>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1" name="Oval 10"/>
          <p:cNvSpPr/>
          <p:nvPr/>
        </p:nvSpPr>
        <p:spPr bwMode="auto">
          <a:xfrm>
            <a:off x="1828800" y="533400"/>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3" name="Oval 12"/>
          <p:cNvSpPr/>
          <p:nvPr/>
        </p:nvSpPr>
        <p:spPr bwMode="auto">
          <a:xfrm>
            <a:off x="2353166" y="1383510"/>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4" name="Oval 13"/>
          <p:cNvSpPr/>
          <p:nvPr/>
        </p:nvSpPr>
        <p:spPr bwMode="auto">
          <a:xfrm>
            <a:off x="8597462" y="5269104"/>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5" name="Oval 14"/>
          <p:cNvSpPr/>
          <p:nvPr/>
        </p:nvSpPr>
        <p:spPr bwMode="auto">
          <a:xfrm>
            <a:off x="8447272" y="5244087"/>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6" name="Oval 15"/>
          <p:cNvSpPr/>
          <p:nvPr/>
        </p:nvSpPr>
        <p:spPr bwMode="auto">
          <a:xfrm>
            <a:off x="8244184" y="5150559"/>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7" name="Oval 16"/>
          <p:cNvSpPr/>
          <p:nvPr/>
        </p:nvSpPr>
        <p:spPr bwMode="auto">
          <a:xfrm>
            <a:off x="8030289" y="5052479"/>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8" name="Oval 17"/>
          <p:cNvSpPr/>
          <p:nvPr/>
        </p:nvSpPr>
        <p:spPr bwMode="auto">
          <a:xfrm>
            <a:off x="7982880" y="5049304"/>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9" name="Oval 18"/>
          <p:cNvSpPr/>
          <p:nvPr/>
        </p:nvSpPr>
        <p:spPr bwMode="auto">
          <a:xfrm>
            <a:off x="7899892" y="4992499"/>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20" name="Oval 19"/>
          <p:cNvSpPr/>
          <p:nvPr/>
        </p:nvSpPr>
        <p:spPr bwMode="auto">
          <a:xfrm>
            <a:off x="7758464" y="4913469"/>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21" name="Oval 20"/>
          <p:cNvSpPr/>
          <p:nvPr/>
        </p:nvSpPr>
        <p:spPr bwMode="auto">
          <a:xfrm>
            <a:off x="3653635" y="3125255"/>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23" name="Oval 22"/>
          <p:cNvSpPr/>
          <p:nvPr/>
        </p:nvSpPr>
        <p:spPr bwMode="auto">
          <a:xfrm>
            <a:off x="3466310" y="3030005"/>
            <a:ext cx="82988" cy="7903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pic>
        <p:nvPicPr>
          <p:cNvPr id="24" name="Picture 23" descr="syntactic collar2.JPG"/>
          <p:cNvPicPr>
            <a:picLocks noChangeAspect="1"/>
          </p:cNvPicPr>
          <p:nvPr/>
        </p:nvPicPr>
        <p:blipFill rotWithShape="1">
          <a:blip r:embed="rId5">
            <a:extLst>
              <a:ext uri="{28A0092B-C50C-407E-A947-70E740481C1C}">
                <a14:useLocalDpi xmlns:a14="http://schemas.microsoft.com/office/drawing/2010/main" val="0"/>
              </a:ext>
            </a:extLst>
          </a:blip>
          <a:srcRect l="18886" r="15271"/>
          <a:stretch/>
        </p:blipFill>
        <p:spPr>
          <a:xfrm>
            <a:off x="6044353" y="281458"/>
            <a:ext cx="2282819" cy="2204104"/>
          </a:xfrm>
          <a:prstGeom prst="rect">
            <a:avLst/>
          </a:prstGeom>
        </p:spPr>
      </p:pic>
      <p:sp>
        <p:nvSpPr>
          <p:cNvPr id="2" name="TextBox 1"/>
          <p:cNvSpPr txBox="1"/>
          <p:nvPr/>
        </p:nvSpPr>
        <p:spPr>
          <a:xfrm>
            <a:off x="3125989" y="5366554"/>
            <a:ext cx="2759715" cy="1384995"/>
          </a:xfrm>
          <a:prstGeom prst="rect">
            <a:avLst/>
          </a:prstGeom>
          <a:noFill/>
        </p:spPr>
        <p:txBody>
          <a:bodyPr wrap="none" rtlCol="0">
            <a:spAutoFit/>
          </a:bodyPr>
          <a:lstStyle/>
          <a:p>
            <a:r>
              <a:rPr lang="en-US" sz="2800" dirty="0" smtClean="0"/>
              <a:t>Surveying to </a:t>
            </a:r>
          </a:p>
          <a:p>
            <a:r>
              <a:rPr lang="en-US" sz="2800" dirty="0" smtClean="0"/>
              <a:t>locate displaced</a:t>
            </a:r>
          </a:p>
          <a:p>
            <a:r>
              <a:rPr lang="en-US" sz="2800" dirty="0" smtClean="0"/>
              <a:t>BEDs</a:t>
            </a:r>
            <a:endParaRPr lang="en-US" sz="2800" dirty="0"/>
          </a:p>
        </p:txBody>
      </p:sp>
    </p:spTree>
    <p:extLst>
      <p:ext uri="{BB962C8B-B14F-4D97-AF65-F5344CB8AC3E}">
        <p14:creationId xmlns:p14="http://schemas.microsoft.com/office/powerpoint/2010/main" val="61864912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78" name="Picture 2" descr="Beacons20081205"/>
          <p:cNvPicPr>
            <a:picLocks noChangeAspect="1" noChangeArrowheads="1"/>
          </p:cNvPicPr>
          <p:nvPr/>
        </p:nvPicPr>
        <p:blipFill>
          <a:blip r:embed="rId3"/>
          <a:srcRect/>
          <a:stretch>
            <a:fillRect/>
          </a:stretch>
        </p:blipFill>
        <p:spPr bwMode="auto">
          <a:xfrm>
            <a:off x="-228600" y="-404813"/>
            <a:ext cx="9601200" cy="7418388"/>
          </a:xfrm>
          <a:prstGeom prst="rect">
            <a:avLst/>
          </a:prstGeom>
          <a:noFill/>
          <a:ln w="9525">
            <a:noFill/>
            <a:miter lim="800000"/>
            <a:headEnd/>
            <a:tailEnd/>
          </a:ln>
        </p:spPr>
      </p:pic>
      <p:sp>
        <p:nvSpPr>
          <p:cNvPr id="408579" name="Text Box 3"/>
          <p:cNvSpPr txBox="1">
            <a:spLocks noChangeArrowheads="1"/>
          </p:cNvSpPr>
          <p:nvPr/>
        </p:nvSpPr>
        <p:spPr bwMode="auto">
          <a:xfrm>
            <a:off x="381000" y="3352800"/>
            <a:ext cx="2738438" cy="457200"/>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2400">
                <a:solidFill>
                  <a:srgbClr val="000000"/>
                </a:solidFill>
                <a:latin typeface="Arial" charset="0"/>
                <a:ea typeface="ＭＳ Ｐゴシック" charset="-128"/>
                <a:cs typeface="ＭＳ Ｐゴシック" charset="-128"/>
              </a:rPr>
              <a:t>(280 to 375 m)</a:t>
            </a:r>
          </a:p>
        </p:txBody>
      </p:sp>
      <p:sp>
        <p:nvSpPr>
          <p:cNvPr id="408584" name="Oval 8"/>
          <p:cNvSpPr>
            <a:spLocks noChangeArrowheads="1"/>
          </p:cNvSpPr>
          <p:nvPr/>
        </p:nvSpPr>
        <p:spPr bwMode="auto">
          <a:xfrm>
            <a:off x="1828800" y="533400"/>
            <a:ext cx="76200" cy="76200"/>
          </a:xfrm>
          <a:prstGeom prst="ellipse">
            <a:avLst/>
          </a:prstGeom>
          <a:solidFill>
            <a:schemeClr val="tx1">
              <a:lumMod val="65000"/>
              <a:lumOff val="35000"/>
            </a:schemeClr>
          </a:solidFill>
          <a:ln w="9525">
            <a:solidFill>
              <a:schemeClr val="tx1">
                <a:lumMod val="65000"/>
                <a:lumOff val="35000"/>
              </a:schemeClr>
            </a:solidFill>
            <a:round/>
            <a:headEnd/>
            <a:tailEnd/>
          </a:ln>
        </p:spPr>
        <p:txBody>
          <a:bodyPr>
            <a:prstTxWarp prst="textNoShape">
              <a:avLst/>
            </a:prstTxWarp>
          </a:bodyPr>
          <a:lstStyle/>
          <a:p>
            <a:pPr defTabSz="914400" eaLnBrk="0" fontAlgn="base" hangingPunct="0">
              <a:spcBef>
                <a:spcPct val="0"/>
              </a:spcBef>
              <a:spcAft>
                <a:spcPct val="0"/>
              </a:spcAft>
            </a:pPr>
            <a:endParaRPr lang="en-US" sz="2400">
              <a:solidFill>
                <a:srgbClr val="000000"/>
              </a:solidFill>
              <a:latin typeface="Arial" charset="0"/>
              <a:ea typeface="ＭＳ Ｐゴシック" charset="-128"/>
              <a:cs typeface="ＭＳ Ｐゴシック" charset="-128"/>
            </a:endParaRPr>
          </a:p>
        </p:txBody>
      </p:sp>
      <p:sp>
        <p:nvSpPr>
          <p:cNvPr id="10" name="Oval 9"/>
          <p:cNvSpPr/>
          <p:nvPr/>
        </p:nvSpPr>
        <p:spPr bwMode="auto">
          <a:xfrm>
            <a:off x="1347558" y="637641"/>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1" name="Oval 10"/>
          <p:cNvSpPr/>
          <p:nvPr/>
        </p:nvSpPr>
        <p:spPr bwMode="auto">
          <a:xfrm>
            <a:off x="1828800" y="533400"/>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3" name="Oval 12"/>
          <p:cNvSpPr/>
          <p:nvPr/>
        </p:nvSpPr>
        <p:spPr bwMode="auto">
          <a:xfrm>
            <a:off x="2353166" y="1383510"/>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4" name="Oval 13"/>
          <p:cNvSpPr/>
          <p:nvPr/>
        </p:nvSpPr>
        <p:spPr bwMode="auto">
          <a:xfrm>
            <a:off x="8597462" y="5269104"/>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5" name="Oval 14"/>
          <p:cNvSpPr/>
          <p:nvPr/>
        </p:nvSpPr>
        <p:spPr bwMode="auto">
          <a:xfrm>
            <a:off x="8447272" y="5244087"/>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6" name="Oval 15"/>
          <p:cNvSpPr/>
          <p:nvPr/>
        </p:nvSpPr>
        <p:spPr bwMode="auto">
          <a:xfrm>
            <a:off x="8244184" y="5150559"/>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7" name="Oval 16"/>
          <p:cNvSpPr/>
          <p:nvPr/>
        </p:nvSpPr>
        <p:spPr bwMode="auto">
          <a:xfrm>
            <a:off x="8030289" y="5052479"/>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8" name="Oval 17"/>
          <p:cNvSpPr/>
          <p:nvPr/>
        </p:nvSpPr>
        <p:spPr bwMode="auto">
          <a:xfrm>
            <a:off x="7982880" y="5049304"/>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19" name="Oval 18"/>
          <p:cNvSpPr/>
          <p:nvPr/>
        </p:nvSpPr>
        <p:spPr bwMode="auto">
          <a:xfrm>
            <a:off x="7899892" y="4992499"/>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20" name="Oval 19"/>
          <p:cNvSpPr/>
          <p:nvPr/>
        </p:nvSpPr>
        <p:spPr bwMode="auto">
          <a:xfrm>
            <a:off x="7758464" y="4913469"/>
            <a:ext cx="82988" cy="79030"/>
          </a:xfrm>
          <a:prstGeom prst="ellipse">
            <a:avLst/>
          </a:prstGeom>
          <a:solidFill>
            <a:schemeClr val="tx1">
              <a:lumMod val="65000"/>
              <a:lumOff val="35000"/>
            </a:schemeClr>
          </a:solidFill>
          <a:ln w="9525" cap="flat" cmpd="sng" algn="ctr">
            <a:solidFill>
              <a:schemeClr val="tx1">
                <a:lumMod val="65000"/>
                <a:lumOff val="35000"/>
              </a:schemeClr>
            </a:solidFill>
            <a:prstDash val="solid"/>
            <a:round/>
            <a:headEnd type="none" w="med" len="med"/>
            <a:tailEnd type="none" w="med" len="med"/>
          </a:ln>
          <a:effectLst/>
        </p:spPr>
        <p:txBody>
          <a:bodyPr>
            <a:prstTxWarp prst="textNoShape">
              <a:avLst/>
            </a:prstTxWarp>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1" charset="-128"/>
              <a:cs typeface="ＭＳ Ｐゴシック"/>
            </a:endParaRPr>
          </a:p>
        </p:txBody>
      </p:sp>
      <p:sp>
        <p:nvSpPr>
          <p:cNvPr id="5" name="Down Arrow 4"/>
          <p:cNvSpPr/>
          <p:nvPr/>
        </p:nvSpPr>
        <p:spPr bwMode="auto">
          <a:xfrm rot="2511303">
            <a:off x="4286476" y="1367871"/>
            <a:ext cx="785091" cy="1476524"/>
          </a:xfrm>
          <a:prstGeom prst="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0000"/>
              </a:solidFill>
              <a:effectLst/>
              <a:latin typeface="Arial" charset="0"/>
              <a:ea typeface="ＭＳ Ｐゴシック" charset="-128"/>
              <a:cs typeface="ＭＳ Ｐゴシック" charset="-128"/>
            </a:endParaRPr>
          </a:p>
        </p:txBody>
      </p:sp>
      <p:pic>
        <p:nvPicPr>
          <p:cNvPr id="6" name="Picture 5" descr="syntactic collar2.JPG"/>
          <p:cNvPicPr>
            <a:picLocks noChangeAspect="1"/>
          </p:cNvPicPr>
          <p:nvPr/>
        </p:nvPicPr>
        <p:blipFill rotWithShape="1">
          <a:blip r:embed="rId4">
            <a:extLst>
              <a:ext uri="{28A0092B-C50C-407E-A947-70E740481C1C}">
                <a14:useLocalDpi xmlns:a14="http://schemas.microsoft.com/office/drawing/2010/main" val="0"/>
              </a:ext>
            </a:extLst>
          </a:blip>
          <a:srcRect l="18886" r="15271"/>
          <a:stretch/>
        </p:blipFill>
        <p:spPr>
          <a:xfrm>
            <a:off x="6044353" y="281458"/>
            <a:ext cx="2282819" cy="2204104"/>
          </a:xfrm>
          <a:prstGeom prst="rect">
            <a:avLst/>
          </a:prstGeom>
        </p:spPr>
      </p:pic>
      <p:pic>
        <p:nvPicPr>
          <p:cNvPr id="8" name="Picture 7"/>
          <p:cNvPicPr>
            <a:picLocks noChangeAspect="1"/>
          </p:cNvPicPr>
          <p:nvPr/>
        </p:nvPicPr>
        <p:blipFill>
          <a:blip r:embed="rId5"/>
          <a:stretch>
            <a:fillRect/>
          </a:stretch>
        </p:blipFill>
        <p:spPr>
          <a:xfrm>
            <a:off x="2794221" y="2265515"/>
            <a:ext cx="1884800" cy="1763240"/>
          </a:xfrm>
          <a:prstGeom prst="rect">
            <a:avLst/>
          </a:prstGeom>
        </p:spPr>
      </p:pic>
    </p:spTree>
    <p:extLst>
      <p:ext uri="{BB962C8B-B14F-4D97-AF65-F5344CB8AC3E}">
        <p14:creationId xmlns:p14="http://schemas.microsoft.com/office/powerpoint/2010/main" val="250731392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126</TotalTime>
  <Words>285</Words>
  <Application>Microsoft Macintosh PowerPoint</Application>
  <PresentationFormat>On-screen Show (4:3)</PresentationFormat>
  <Paragraphs>30</Paragraphs>
  <Slides>3</Slides>
  <Notes>3</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Blank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Krystle Anderson</dc:creator>
  <cp:lastModifiedBy>Krystle Anderson</cp:lastModifiedBy>
  <cp:revision>12</cp:revision>
  <cp:lastPrinted>2013-12-20T18:19:39Z</cp:lastPrinted>
  <dcterms:created xsi:type="dcterms:W3CDTF">2013-10-25T20:22:09Z</dcterms:created>
  <dcterms:modified xsi:type="dcterms:W3CDTF">2013-12-20T18:20:14Z</dcterms:modified>
</cp:coreProperties>
</file>