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8" r:id="rId6"/>
    <p:sldId id="269" r:id="rId7"/>
    <p:sldId id="267" r:id="rId8"/>
    <p:sldId id="260" r:id="rId9"/>
    <p:sldId id="284" r:id="rId10"/>
    <p:sldId id="261" r:id="rId11"/>
    <p:sldId id="262" r:id="rId12"/>
    <p:sldId id="263" r:id="rId13"/>
    <p:sldId id="264" r:id="rId14"/>
    <p:sldId id="265" r:id="rId15"/>
    <p:sldId id="266" r:id="rId16"/>
    <p:sldId id="279" r:id="rId17"/>
    <p:sldId id="271" r:id="rId18"/>
    <p:sldId id="272" r:id="rId19"/>
    <p:sldId id="273" r:id="rId20"/>
    <p:sldId id="270" r:id="rId21"/>
    <p:sldId id="280" r:id="rId22"/>
    <p:sldId id="274" r:id="rId23"/>
    <p:sldId id="275" r:id="rId24"/>
    <p:sldId id="278" r:id="rId25"/>
    <p:sldId id="281" r:id="rId26"/>
    <p:sldId id="282" r:id="rId27"/>
    <p:sldId id="283" r:id="rId28"/>
    <p:sldId id="277" r:id="rId29"/>
    <p:sldId id="285" r:id="rId30"/>
    <p:sldId id="276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BE66373-EE43-4063-8715-091CA0DF9948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8F6EA30-D466-452F-B912-AEB1CC70D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993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ED4E073-8F8F-4237-B9C2-3F55CEAA3BC5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B015C5B-FDC6-409A-9463-A36F798AC3BC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C06ADE0-EDA3-466F-9C44-217A4F529F2B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940D14E-F35E-441B-A45B-BAD68D54E767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A18F7E0-133C-4D73-A0C8-2549C540551C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399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7682115-7B6A-4752-AF39-AD7121EFCEA7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19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5583A9-34EB-4CB3-B054-42C6190C1016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40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CD6276-D0E6-4AF2-AB64-D721B78B13B0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60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879E00-0D75-41C9-9E98-FAF3517A67AE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481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4EA2C38-BA4E-4F48-847D-CAC63E1A0B36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01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23D49B-61DB-4454-9DBF-531349FF59F9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222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420CB9-BE36-4851-8EE4-1347A4464910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A1BCB20-5427-48F4-ADC0-2736CFFFB8ED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42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EFB932-ABC5-43A4-9095-A29BB35868EE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632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E8367B-C15B-4A09-8C95-AD4025708178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5837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93951A-8E36-4AF2-B11D-31EB59E5327D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6041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93951A-8E36-4AF2-B11D-31EB59E5327D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6041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93951A-8E36-4AF2-B11D-31EB59E5327D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6041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93951A-8E36-4AF2-B11D-31EB59E5327D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6041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317BAF-FE95-4F85-811B-27C0E678914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EE74E41-FF36-44FF-92F3-99A7E44793EA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ACFB95-ADB1-47FD-8653-EB18641D0930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5A21FE3-8BDB-4E8C-B43A-A2473594ACE5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2560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CBEFBD-4257-47DF-89E8-C07511E1A6AA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276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30300" y="676275"/>
            <a:ext cx="4610100" cy="34575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6938" y="4359275"/>
            <a:ext cx="5076825" cy="4133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89940" tIns="44970" rIns="89940" bIns="4497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B872EB-AA5F-4022-B4EC-B4687B2875D2}" type="slidenum">
              <a:rPr lang="en-US">
                <a:latin typeface="Arial" charset="0"/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2969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2B280D-17E8-4C58-890B-0CB919B8514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A84864-744A-4896-BC8A-0690475E090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074E2-BCCB-4180-B887-2D08EBEEF0C4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C8189-7935-44A1-925C-8A0E94B96C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72B236-165D-461C-B741-5D2D4EA5E3C1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8216B-6AE5-4601-B47E-CAF36141D0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3D48E-0A3C-4AA6-9CC6-6A390A4590E6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A87B3-74CC-422A-96FF-B1901E75A2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81693-9F33-4027-8EC8-D437181C0AF4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81522-CCC6-45EE-8161-780C9B2A6B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0BB0C-6AD7-4F40-A89C-09F8B87EE64C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46CA3-AD26-4B93-B952-08500F6C4F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9D343-D5F7-4DA8-BF11-E324C7E3A2CD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EE113-3303-4DF6-88A1-814448606C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E458F-DB01-4FC1-B659-6B4FB7A3B123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2057A-66D9-47C7-9B74-002F2FC27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E9520-47C8-45A7-9462-FDC111C6CA63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6A0E4-6C68-4D2F-B9F3-C8CD310ED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4E956-B1D2-44A9-B231-BA57A50CA5B0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6382C-50EC-43B3-8CA2-0598C0A1B8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C69E4-A7C6-4FC8-8C11-8DA378B79C08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DBDAB-8FA5-4B2B-8185-E67A6452AF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0E78D-8D6A-4035-89FD-25D6D9612003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0732F-7101-4414-911C-8BF090FB1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80EF852-B41D-4EF0-8E31-21A625FF3578}" type="datetimeFigureOut">
              <a:rPr lang="en-US"/>
              <a:pPr>
                <a:defRPr/>
              </a:pPr>
              <a:t>3/29/2012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A8A77A-B4E5-4EE9-9167-EFCFE9DF82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nctr.pmel.noaa.gov/Dart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gif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ps.edu/About/News/NPS-Pioneers-Seaweb-Underwater-Sensor-Networks.html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mel.noaa.gov/vents/nemo/realtime/index.html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Users/bkieft/Desktop/Jelly%20Flyby%201.mov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ighlights_for_Alana.mov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IMG_35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29640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81000" y="152400"/>
            <a:ext cx="8305800" cy="1447800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Deep Ocean Research and</a:t>
            </a:r>
            <a:br>
              <a:rPr lang="en-US" smtClean="0">
                <a:solidFill>
                  <a:schemeClr val="bg1"/>
                </a:solidFill>
              </a:rPr>
            </a:br>
            <a:r>
              <a:rPr lang="en-US" smtClean="0">
                <a:solidFill>
                  <a:schemeClr val="bg1"/>
                </a:solidFill>
              </a:rPr>
              <a:t>Acoustic Platforms at MBARI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4800" y="5791200"/>
            <a:ext cx="8458200" cy="609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bg1"/>
                </a:solidFill>
              </a:rPr>
              <a:t>bkieft@mbari.org</a:t>
            </a:r>
            <a:endParaRPr lang="en-US" sz="2800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800" dirty="0" smtClean="0"/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457200" y="4648200"/>
            <a:ext cx="8458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3200" kern="0" dirty="0">
                <a:solidFill>
                  <a:schemeClr val="bg1"/>
                </a:solidFill>
                <a:latin typeface="+mn-lt"/>
              </a:rPr>
              <a:t>Brian Kieft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kern="0" dirty="0">
                <a:solidFill>
                  <a:schemeClr val="bg1"/>
                </a:solidFill>
                <a:latin typeface="+mn-lt"/>
              </a:rPr>
              <a:t>Monterey Bay Aquarium Research Institute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280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8" descr="auv_launch4_7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963988"/>
            <a:ext cx="4114800" cy="274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5" descr="T:\bkieft\Tethy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1138" y="1371600"/>
            <a:ext cx="4267200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6" descr="T:\bkieft\P222003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1371600"/>
            <a:ext cx="35052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Underwater Vehicles: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>Autonomous Underwater Vehicles (AUVs)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30725" name="Picture 2" descr="C:\Projects\personal\Tours\Vryhof\spray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4343400"/>
            <a:ext cx="3319463" cy="209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2"/>
          <p:cNvSpPr>
            <a:spLocks noChangeArrowheads="1"/>
          </p:cNvSpPr>
          <p:nvPr/>
        </p:nvSpPr>
        <p:spPr bwMode="auto">
          <a:xfrm>
            <a:off x="1219200" y="76200"/>
            <a:ext cx="6934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en-US" sz="2800">
                <a:solidFill>
                  <a:schemeClr val="bg1"/>
                </a:solidFill>
              </a:rPr>
              <a:t>Routine AUV Operations for Science</a:t>
            </a:r>
          </a:p>
          <a:p>
            <a:pPr marL="342900" indent="-342900" algn="ctr">
              <a:spcBef>
                <a:spcPct val="20000"/>
              </a:spcBef>
            </a:pPr>
            <a:endParaRPr lang="en-US" sz="2400">
              <a:solidFill>
                <a:schemeClr val="bg1"/>
              </a:solidFill>
              <a:effectLst>
                <a:outerShdw blurRad="38100" dist="38100" dir="2700000" algn="tl">
                  <a:srgbClr val="EEECE1"/>
                </a:outerShdw>
              </a:effectLst>
            </a:endParaRPr>
          </a:p>
        </p:txBody>
      </p:sp>
      <p:pic>
        <p:nvPicPr>
          <p:cNvPr id="372739" name="Picture 3" descr="auvctd20032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762000"/>
            <a:ext cx="7162800" cy="5372100"/>
          </a:xfrm>
          <a:prstGeom prst="rect">
            <a:avLst/>
          </a:prstGeom>
          <a:noFill/>
          <a:ln w="9525">
            <a:solidFill>
              <a:srgbClr val="003366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7340600" cy="609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Interior of the Mapping AUV </a:t>
            </a:r>
          </a:p>
        </p:txBody>
      </p:sp>
      <p:pic>
        <p:nvPicPr>
          <p:cNvPr id="3481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013" y="1600200"/>
            <a:ext cx="8712200" cy="330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1201738" y="898525"/>
            <a:ext cx="3654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6000 m rated syntactic foam</a:t>
            </a:r>
          </a:p>
        </p:txBody>
      </p:sp>
      <p:sp>
        <p:nvSpPr>
          <p:cNvPr id="34820" name="Text Box 5"/>
          <p:cNvSpPr txBox="1">
            <a:spLocks noChangeArrowheads="1"/>
          </p:cNvSpPr>
          <p:nvPr/>
        </p:nvSpPr>
        <p:spPr bwMode="auto">
          <a:xfrm>
            <a:off x="5332413" y="838200"/>
            <a:ext cx="1852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ABS Fairings</a:t>
            </a:r>
          </a:p>
        </p:txBody>
      </p:sp>
      <p:sp>
        <p:nvSpPr>
          <p:cNvPr id="34821" name="Line 6"/>
          <p:cNvSpPr>
            <a:spLocks noChangeShapeType="1"/>
          </p:cNvSpPr>
          <p:nvPr/>
        </p:nvSpPr>
        <p:spPr bwMode="auto">
          <a:xfrm flipH="1">
            <a:off x="2436813" y="1371600"/>
            <a:ext cx="228600" cy="685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Line 7"/>
          <p:cNvSpPr>
            <a:spLocks noChangeShapeType="1"/>
          </p:cNvSpPr>
          <p:nvPr/>
        </p:nvSpPr>
        <p:spPr bwMode="auto">
          <a:xfrm>
            <a:off x="6323013" y="1295400"/>
            <a:ext cx="381000" cy="15240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Line 8"/>
          <p:cNvSpPr>
            <a:spLocks noChangeShapeType="1"/>
          </p:cNvSpPr>
          <p:nvPr/>
        </p:nvSpPr>
        <p:spPr bwMode="auto">
          <a:xfrm flipH="1">
            <a:off x="4875213" y="1295400"/>
            <a:ext cx="762000" cy="9906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4" name="Line 9"/>
          <p:cNvSpPr>
            <a:spLocks noChangeShapeType="1"/>
          </p:cNvSpPr>
          <p:nvPr/>
        </p:nvSpPr>
        <p:spPr bwMode="auto">
          <a:xfrm>
            <a:off x="4037013" y="1295400"/>
            <a:ext cx="228600" cy="6096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Text Box 10"/>
          <p:cNvSpPr txBox="1">
            <a:spLocks noChangeArrowheads="1"/>
          </p:cNvSpPr>
          <p:nvPr/>
        </p:nvSpPr>
        <p:spPr bwMode="auto">
          <a:xfrm>
            <a:off x="303213" y="5105400"/>
            <a:ext cx="892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CTD</a:t>
            </a:r>
          </a:p>
        </p:txBody>
      </p:sp>
      <p:sp>
        <p:nvSpPr>
          <p:cNvPr id="34826" name="Rectangle 11"/>
          <p:cNvSpPr>
            <a:spLocks noChangeArrowheads="1"/>
          </p:cNvSpPr>
          <p:nvPr/>
        </p:nvSpPr>
        <p:spPr bwMode="auto">
          <a:xfrm>
            <a:off x="684213" y="5562600"/>
            <a:ext cx="12763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" pitchFamily="18" charset="0"/>
              </a:rPr>
              <a:t>Li-Ion</a:t>
            </a:r>
          </a:p>
          <a:p>
            <a:r>
              <a:rPr lang="en-US" sz="2400">
                <a:solidFill>
                  <a:schemeClr val="bg1"/>
                </a:solidFill>
                <a:latin typeface="Times" pitchFamily="18" charset="0"/>
              </a:rPr>
              <a:t>Batteries</a:t>
            </a:r>
          </a:p>
        </p:txBody>
      </p:sp>
      <p:sp>
        <p:nvSpPr>
          <p:cNvPr id="34827" name="Text Box 12"/>
          <p:cNvSpPr txBox="1">
            <a:spLocks noChangeArrowheads="1"/>
          </p:cNvSpPr>
          <p:nvPr/>
        </p:nvSpPr>
        <p:spPr bwMode="auto">
          <a:xfrm>
            <a:off x="2436813" y="4876800"/>
            <a:ext cx="14366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Sonar</a:t>
            </a:r>
          </a:p>
          <a:p>
            <a:pPr algn="ctr"/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Controller</a:t>
            </a:r>
          </a:p>
        </p:txBody>
      </p:sp>
      <p:sp>
        <p:nvSpPr>
          <p:cNvPr id="34828" name="Text Box 13"/>
          <p:cNvSpPr txBox="1">
            <a:spLocks noChangeArrowheads="1"/>
          </p:cNvSpPr>
          <p:nvPr/>
        </p:nvSpPr>
        <p:spPr bwMode="auto">
          <a:xfrm>
            <a:off x="3276600" y="5638800"/>
            <a:ext cx="15224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Subbottom</a:t>
            </a:r>
          </a:p>
          <a:p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Profiler</a:t>
            </a:r>
          </a:p>
        </p:txBody>
      </p:sp>
      <p:sp>
        <p:nvSpPr>
          <p:cNvPr id="34829" name="Text Box 14"/>
          <p:cNvSpPr txBox="1">
            <a:spLocks noChangeArrowheads="1"/>
          </p:cNvSpPr>
          <p:nvPr/>
        </p:nvSpPr>
        <p:spPr bwMode="auto">
          <a:xfrm>
            <a:off x="4341813" y="4953000"/>
            <a:ext cx="13446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Sidescan </a:t>
            </a:r>
          </a:p>
          <a:p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Sonars</a:t>
            </a:r>
          </a:p>
        </p:txBody>
      </p:sp>
      <p:sp>
        <p:nvSpPr>
          <p:cNvPr id="34830" name="Text Box 15"/>
          <p:cNvSpPr txBox="1">
            <a:spLocks noChangeArrowheads="1"/>
          </p:cNvSpPr>
          <p:nvPr/>
        </p:nvSpPr>
        <p:spPr bwMode="auto">
          <a:xfrm>
            <a:off x="5105400" y="5638800"/>
            <a:ext cx="15224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Multibeam</a:t>
            </a:r>
          </a:p>
          <a:p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Sonar</a:t>
            </a:r>
          </a:p>
        </p:txBody>
      </p:sp>
      <p:sp>
        <p:nvSpPr>
          <p:cNvPr id="34831" name="Line 16"/>
          <p:cNvSpPr>
            <a:spLocks noChangeShapeType="1"/>
          </p:cNvSpPr>
          <p:nvPr/>
        </p:nvSpPr>
        <p:spPr bwMode="auto">
          <a:xfrm flipV="1">
            <a:off x="684213" y="3810000"/>
            <a:ext cx="0" cy="1219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2" name="Line 17"/>
          <p:cNvSpPr>
            <a:spLocks noChangeShapeType="1"/>
          </p:cNvSpPr>
          <p:nvPr/>
        </p:nvSpPr>
        <p:spPr bwMode="auto">
          <a:xfrm flipV="1">
            <a:off x="1446213" y="3733800"/>
            <a:ext cx="381000" cy="18288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3" name="Line 18"/>
          <p:cNvSpPr>
            <a:spLocks noChangeShapeType="1"/>
          </p:cNvSpPr>
          <p:nvPr/>
        </p:nvSpPr>
        <p:spPr bwMode="auto">
          <a:xfrm flipV="1">
            <a:off x="3122613" y="3733800"/>
            <a:ext cx="0" cy="1219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4" name="Line 19"/>
          <p:cNvSpPr>
            <a:spLocks noChangeShapeType="1"/>
          </p:cNvSpPr>
          <p:nvPr/>
        </p:nvSpPr>
        <p:spPr bwMode="auto">
          <a:xfrm flipV="1">
            <a:off x="4113213" y="3733800"/>
            <a:ext cx="0" cy="1981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5" name="Line 20"/>
          <p:cNvSpPr>
            <a:spLocks noChangeShapeType="1"/>
          </p:cNvSpPr>
          <p:nvPr/>
        </p:nvSpPr>
        <p:spPr bwMode="auto">
          <a:xfrm flipV="1">
            <a:off x="4951413" y="3886200"/>
            <a:ext cx="0" cy="1219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6" name="Line 21"/>
          <p:cNvSpPr>
            <a:spLocks noChangeShapeType="1"/>
          </p:cNvSpPr>
          <p:nvPr/>
        </p:nvSpPr>
        <p:spPr bwMode="auto">
          <a:xfrm flipH="1" flipV="1">
            <a:off x="5561013" y="4114800"/>
            <a:ext cx="76200" cy="15240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7" name="Text Box 22"/>
          <p:cNvSpPr txBox="1">
            <a:spLocks noChangeArrowheads="1"/>
          </p:cNvSpPr>
          <p:nvPr/>
        </p:nvSpPr>
        <p:spPr bwMode="auto">
          <a:xfrm>
            <a:off x="5867400" y="4953000"/>
            <a:ext cx="674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INS</a:t>
            </a:r>
          </a:p>
        </p:txBody>
      </p:sp>
      <p:sp>
        <p:nvSpPr>
          <p:cNvPr id="34838" name="Line 23"/>
          <p:cNvSpPr>
            <a:spLocks noChangeShapeType="1"/>
          </p:cNvSpPr>
          <p:nvPr/>
        </p:nvSpPr>
        <p:spPr bwMode="auto">
          <a:xfrm flipH="1" flipV="1">
            <a:off x="6018213" y="3657600"/>
            <a:ext cx="152400" cy="1219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39" name="Line 24"/>
          <p:cNvSpPr>
            <a:spLocks noChangeShapeType="1"/>
          </p:cNvSpPr>
          <p:nvPr/>
        </p:nvSpPr>
        <p:spPr bwMode="auto">
          <a:xfrm flipH="1" flipV="1">
            <a:off x="6551613" y="3657600"/>
            <a:ext cx="762000" cy="1600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0" name="Text Box 25"/>
          <p:cNvSpPr txBox="1">
            <a:spLocks noChangeArrowheads="1"/>
          </p:cNvSpPr>
          <p:nvPr/>
        </p:nvSpPr>
        <p:spPr bwMode="auto">
          <a:xfrm>
            <a:off x="6704013" y="5181600"/>
            <a:ext cx="12763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USBL &amp;</a:t>
            </a:r>
          </a:p>
          <a:p>
            <a:pPr algn="ctr"/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Acoustic</a:t>
            </a:r>
          </a:p>
          <a:p>
            <a:pPr algn="ctr"/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Modem</a:t>
            </a:r>
          </a:p>
        </p:txBody>
      </p:sp>
      <p:sp>
        <p:nvSpPr>
          <p:cNvPr id="34841" name="Text Box 26"/>
          <p:cNvSpPr txBox="1">
            <a:spLocks noChangeArrowheads="1"/>
          </p:cNvSpPr>
          <p:nvPr/>
        </p:nvSpPr>
        <p:spPr bwMode="auto">
          <a:xfrm>
            <a:off x="8012113" y="4800600"/>
            <a:ext cx="113188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MVC</a:t>
            </a:r>
          </a:p>
          <a:p>
            <a:pPr algn="ctr"/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GPS</a:t>
            </a:r>
          </a:p>
          <a:p>
            <a:pPr algn="ctr"/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Comms</a:t>
            </a:r>
          </a:p>
        </p:txBody>
      </p:sp>
      <p:sp>
        <p:nvSpPr>
          <p:cNvPr id="34842" name="Text Box 27"/>
          <p:cNvSpPr txBox="1">
            <a:spLocks noChangeArrowheads="1"/>
          </p:cNvSpPr>
          <p:nvPr/>
        </p:nvSpPr>
        <p:spPr bwMode="auto">
          <a:xfrm>
            <a:off x="7616825" y="838200"/>
            <a:ext cx="1250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Times" pitchFamily="18" charset="0"/>
                <a:ea typeface="ＭＳ Ｐゴシック"/>
                <a:cs typeface="ＭＳ Ｐゴシック"/>
              </a:rPr>
              <a:t>Tailcone</a:t>
            </a:r>
          </a:p>
        </p:txBody>
      </p:sp>
      <p:sp>
        <p:nvSpPr>
          <p:cNvPr id="34843" name="Line 28"/>
          <p:cNvSpPr>
            <a:spLocks noChangeShapeType="1"/>
          </p:cNvSpPr>
          <p:nvPr/>
        </p:nvSpPr>
        <p:spPr bwMode="auto">
          <a:xfrm flipH="1" flipV="1">
            <a:off x="7161213" y="3657600"/>
            <a:ext cx="1219200" cy="1219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44" name="Line 29"/>
          <p:cNvSpPr>
            <a:spLocks noChangeShapeType="1"/>
          </p:cNvSpPr>
          <p:nvPr/>
        </p:nvSpPr>
        <p:spPr bwMode="auto">
          <a:xfrm>
            <a:off x="8304213" y="1295400"/>
            <a:ext cx="76200" cy="22860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SMBSBP2m_gra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371600"/>
            <a:ext cx="8229600" cy="506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2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/>
          </a:bodyPr>
          <a:lstStyle/>
          <a:p>
            <a:r>
              <a:rPr lang="en-US" sz="2800" smtClean="0">
                <a:solidFill>
                  <a:schemeClr val="bg1"/>
                </a:solidFill>
              </a:rPr>
              <a:t>Sub-bottom Profile</a:t>
            </a:r>
          </a:p>
        </p:txBody>
      </p:sp>
      <p:sp>
        <p:nvSpPr>
          <p:cNvPr id="36867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33400" y="4267200"/>
            <a:ext cx="8229600" cy="4572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sz="2000" smtClean="0"/>
              <a:t>S-to-N crossing of north mound directly over the gas seep site</a:t>
            </a:r>
          </a:p>
        </p:txBody>
      </p:sp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838200" y="990600"/>
            <a:ext cx="746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Tahoma" pitchFamily="34" charset="0"/>
                <a:ea typeface="ＭＳ Ｐゴシック"/>
                <a:cs typeface="ＭＳ Ｐゴシック"/>
              </a:rPr>
              <a:t>Mud Volcano - previously suspected but not found due to shipping lanes</a:t>
            </a:r>
          </a:p>
        </p:txBody>
      </p:sp>
      <p:sp>
        <p:nvSpPr>
          <p:cNvPr id="36869" name="Text Box 6"/>
          <p:cNvSpPr txBox="1">
            <a:spLocks noChangeArrowheads="1"/>
          </p:cNvSpPr>
          <p:nvPr/>
        </p:nvSpPr>
        <p:spPr bwMode="auto">
          <a:xfrm>
            <a:off x="1447800" y="609600"/>
            <a:ext cx="6411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Tahoma" pitchFamily="34" charset="0"/>
                <a:ea typeface="ＭＳ Ｐゴシック"/>
                <a:cs typeface="ＭＳ Ｐゴシック"/>
              </a:rPr>
              <a:t>Off shore of Los Angeles, California in the Santa Monica Basin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76200"/>
            <a:ext cx="4191000" cy="457200"/>
          </a:xfrm>
        </p:spPr>
        <p:txBody>
          <a:bodyPr>
            <a:normAutofit fontScale="90000"/>
          </a:bodyPr>
          <a:lstStyle/>
          <a:p>
            <a:r>
              <a:rPr lang="en-US" sz="2800" smtClean="0">
                <a:solidFill>
                  <a:schemeClr val="bg1"/>
                </a:solidFill>
              </a:rPr>
              <a:t>Axial Seamount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53000" y="685800"/>
            <a:ext cx="3886200" cy="3657600"/>
          </a:xfrm>
        </p:spPr>
        <p:txBody>
          <a:bodyPr/>
          <a:lstStyle/>
          <a:p>
            <a:r>
              <a:rPr lang="en-US" sz="2000" smtClean="0">
                <a:solidFill>
                  <a:schemeClr val="bg1"/>
                </a:solidFill>
              </a:rPr>
              <a:t>Combination of data from 2006, 2007, and 2008 cruises aboard R/V Thompson and R/V Atlantis</a:t>
            </a:r>
          </a:p>
          <a:p>
            <a:endParaRPr lang="en-US" sz="1000" smtClean="0">
              <a:solidFill>
                <a:schemeClr val="bg1"/>
              </a:solidFill>
            </a:endParaRPr>
          </a:p>
          <a:p>
            <a:r>
              <a:rPr lang="en-US" sz="2000" smtClean="0">
                <a:solidFill>
                  <a:schemeClr val="bg1"/>
                </a:solidFill>
              </a:rPr>
              <a:t>1 x 1 m resolution or better and 30 cm or better vertical… </a:t>
            </a:r>
          </a:p>
        </p:txBody>
      </p:sp>
      <p:pic>
        <p:nvPicPr>
          <p:cNvPr id="137220" name="Picture 4" descr="LocAxialMissions"/>
          <p:cNvPicPr>
            <a:picLocks noChangeAspect="1" noChangeArrowheads="1"/>
          </p:cNvPicPr>
          <p:nvPr/>
        </p:nvPicPr>
        <p:blipFill>
          <a:blip r:embed="rId3"/>
          <a:srcRect t="2380" b="8571"/>
          <a:stretch>
            <a:fillRect/>
          </a:stretch>
        </p:blipFill>
        <p:spPr bwMode="auto">
          <a:xfrm>
            <a:off x="990600" y="762000"/>
            <a:ext cx="3778250" cy="5943600"/>
          </a:xfrm>
          <a:prstGeom prst="rect">
            <a:avLst/>
          </a:prstGeom>
          <a:noFill/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</p:pic>
      <p:pic>
        <p:nvPicPr>
          <p:cNvPr id="137222" name="Picture 6" descr="northwest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3048000"/>
            <a:ext cx="2398713" cy="3644900"/>
          </a:xfrm>
          <a:prstGeom prst="rect">
            <a:avLst/>
          </a:prstGeom>
          <a:noFill/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38917" name="Oval 7"/>
          <p:cNvSpPr>
            <a:spLocks noChangeArrowheads="1"/>
          </p:cNvSpPr>
          <p:nvPr/>
        </p:nvSpPr>
        <p:spPr bwMode="auto">
          <a:xfrm>
            <a:off x="6172200" y="5029200"/>
            <a:ext cx="228600" cy="228600"/>
          </a:xfrm>
          <a:prstGeom prst="ellipse">
            <a:avLst/>
          </a:prstGeom>
          <a:noFill/>
          <a:ln w="19050">
            <a:solidFill>
              <a:srgbClr val="FF00FF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8918" name="Oval 8"/>
          <p:cNvSpPr>
            <a:spLocks noChangeArrowheads="1"/>
          </p:cNvSpPr>
          <p:nvPr/>
        </p:nvSpPr>
        <p:spPr bwMode="auto">
          <a:xfrm rot="1384153">
            <a:off x="6321425" y="4187825"/>
            <a:ext cx="152400" cy="398463"/>
          </a:xfrm>
          <a:prstGeom prst="ellipse">
            <a:avLst/>
          </a:prstGeom>
          <a:noFill/>
          <a:ln w="19050">
            <a:solidFill>
              <a:srgbClr val="FF00FF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8919" name="Line 9"/>
          <p:cNvSpPr>
            <a:spLocks noChangeShapeType="1"/>
          </p:cNvSpPr>
          <p:nvPr/>
        </p:nvSpPr>
        <p:spPr bwMode="auto">
          <a:xfrm flipH="1" flipV="1">
            <a:off x="3048000" y="1371600"/>
            <a:ext cx="3200400" cy="3657600"/>
          </a:xfrm>
          <a:prstGeom prst="line">
            <a:avLst/>
          </a:prstGeom>
          <a:noFill/>
          <a:ln w="19050">
            <a:solidFill>
              <a:srgbClr val="FF00FF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0" name="Line 10"/>
          <p:cNvSpPr>
            <a:spLocks noChangeShapeType="1"/>
          </p:cNvSpPr>
          <p:nvPr/>
        </p:nvSpPr>
        <p:spPr bwMode="auto">
          <a:xfrm flipH="1">
            <a:off x="4191000" y="5257800"/>
            <a:ext cx="1981200" cy="990600"/>
          </a:xfrm>
          <a:prstGeom prst="line">
            <a:avLst/>
          </a:prstGeom>
          <a:noFill/>
          <a:ln w="19050">
            <a:solidFill>
              <a:srgbClr val="FF00FF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533400"/>
          </a:xfrm>
        </p:spPr>
        <p:txBody>
          <a:bodyPr>
            <a:normAutofit/>
          </a:bodyPr>
          <a:lstStyle/>
          <a:p>
            <a:r>
              <a:rPr lang="en-US" sz="2800" smtClean="0">
                <a:solidFill>
                  <a:schemeClr val="bg1"/>
                </a:solidFill>
              </a:rPr>
              <a:t>Endeavour Chimneys</a:t>
            </a:r>
          </a:p>
        </p:txBody>
      </p:sp>
      <p:pic>
        <p:nvPicPr>
          <p:cNvPr id="40962" name="Picture 3" descr="MainEndeavourField_3D_from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295400"/>
            <a:ext cx="8458200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Text Box 4"/>
          <p:cNvSpPr txBox="1">
            <a:spLocks noChangeArrowheads="1"/>
          </p:cNvSpPr>
          <p:nvPr/>
        </p:nvSpPr>
        <p:spPr bwMode="auto">
          <a:xfrm>
            <a:off x="1295400" y="5570538"/>
            <a:ext cx="69342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solidFill>
                  <a:schemeClr val="bg1"/>
                </a:solidFill>
                <a:latin typeface="Tahoma" pitchFamily="34" charset="0"/>
                <a:ea typeface="ＭＳ Ｐゴシック"/>
                <a:cs typeface="ＭＳ Ｐゴシック"/>
              </a:rPr>
              <a:t>Zooming in and tilting shows greater detail of chimney structures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362200"/>
            <a:ext cx="7772400" cy="1524000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Acoustic Platforms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5334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Acoustic Modems</a:t>
            </a:r>
          </a:p>
        </p:txBody>
      </p:sp>
      <p:sp>
        <p:nvSpPr>
          <p:cNvPr id="2" name="Rectangle 1"/>
          <p:cNvSpPr/>
          <p:nvPr/>
        </p:nvSpPr>
        <p:spPr>
          <a:xfrm>
            <a:off x="381000" y="1143000"/>
            <a:ext cx="4800600" cy="52736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Dorado Class AUV usage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LF (8-14 kHz)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Vertical channel</a:t>
            </a:r>
          </a:p>
          <a:p>
            <a:pPr marL="285750" indent="-285750">
              <a:buFont typeface="Arial" charset="0"/>
              <a:buChar char="•"/>
            </a:pPr>
            <a:endParaRPr lang="en-US" sz="2000">
              <a:solidFill>
                <a:schemeClr val="bg1"/>
              </a:solidFill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Routine comms: 4km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Longest comms: 7km @300-800 bps</a:t>
            </a:r>
          </a:p>
          <a:p>
            <a:pPr marL="285750" indent="-285750">
              <a:buFont typeface="Arial" charset="0"/>
              <a:buChar char="•"/>
            </a:pPr>
            <a:endParaRPr lang="en-US" sz="2000">
              <a:solidFill>
                <a:schemeClr val="bg1"/>
              </a:solidFill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Biggest degradation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Surface bounce ( installation &amp; baffling)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Bottom bounce (wait until closer)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Ship noise</a:t>
            </a:r>
          </a:p>
          <a:p>
            <a:pPr marL="742950" lvl="1" indent="-285750"/>
            <a:endParaRPr lang="en-US" sz="2000">
              <a:solidFill>
                <a:schemeClr val="bg1"/>
              </a:solidFill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Would go MF if we could do it again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Less background noise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More directional</a:t>
            </a:r>
          </a:p>
          <a:p>
            <a:pPr marL="285750" indent="-285750">
              <a:buFont typeface="Arial" charset="0"/>
              <a:buChar char="•"/>
            </a:pPr>
            <a:endParaRPr lang="en-US" sz="20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5059" name="Picture 2" descr="C:\Projects\personal\Tours\Vryhof\auv_descent_cro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6038" y="1076325"/>
            <a:ext cx="348456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000" dirty="0" smtClean="0">
                <a:solidFill>
                  <a:schemeClr val="bg1"/>
                </a:solidFill>
              </a:rPr>
              <a:t>Acoustic Modems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600" y="1143000"/>
            <a:ext cx="4800600" cy="37496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Benthic Rover – Ship &lt;-&gt; vehicle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MF (16-21 kHz) &amp; LF 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Vertical channel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Baffled top-side dunking transducer</a:t>
            </a:r>
          </a:p>
          <a:p>
            <a:pPr marL="285750" indent="-285750">
              <a:buFont typeface="Arial" charset="0"/>
              <a:buChar char="•"/>
            </a:pPr>
            <a:endParaRPr lang="en-US" sz="2000">
              <a:solidFill>
                <a:schemeClr val="bg1"/>
              </a:solidFill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Longest comms: 4km</a:t>
            </a:r>
          </a:p>
          <a:p>
            <a:pPr marL="285750" indent="-285750">
              <a:buFont typeface="Arial" charset="0"/>
              <a:buChar char="•"/>
            </a:pPr>
            <a:endParaRPr lang="en-US" sz="2000">
              <a:solidFill>
                <a:schemeClr val="bg1"/>
              </a:solidFill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Used for minimal communication (300 bps), and release via burnwire </a:t>
            </a:r>
          </a:p>
          <a:p>
            <a:pPr marL="742950" lvl="1" indent="-285750"/>
            <a:endParaRPr lang="en-US" sz="2000">
              <a:solidFill>
                <a:schemeClr val="bg1"/>
              </a:solidFill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Difficulty communicating on louder ships,</a:t>
            </a:r>
          </a:p>
          <a:p>
            <a:pPr marL="285750" indent="-285750">
              <a:buFont typeface="Arial" charset="0"/>
              <a:buNone/>
            </a:pPr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	especially before addition of baffle</a:t>
            </a:r>
          </a:p>
        </p:txBody>
      </p:sp>
      <p:pic>
        <p:nvPicPr>
          <p:cNvPr id="47107" name="Picture 2" descr="C:\Projects\personal\Tours\Vryhof\Rover launch from Atlanti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40300" y="762000"/>
            <a:ext cx="3840163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3" descr="C:\Projects\personal\Tours\Vryhof\Sub_observation_of_rove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02238" y="4233863"/>
            <a:ext cx="3082925" cy="231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6" descr="tib-9_rg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4467225"/>
            <a:ext cx="327660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000" dirty="0" smtClean="0">
                <a:solidFill>
                  <a:schemeClr val="bg1"/>
                </a:solidFill>
              </a:rPr>
              <a:t>Acoustic Modems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" y="1143000"/>
            <a:ext cx="4800600" cy="28352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Doc Ricketts &amp; Tiburon ROV usage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LF (8-14 kHz)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50 m up tether - twist counter</a:t>
            </a:r>
          </a:p>
          <a:p>
            <a:pPr marL="285750" indent="-285750">
              <a:buFont typeface="Arial" charset="0"/>
              <a:buChar char="•"/>
            </a:pP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Outages and spotty communication due to motor controller noise on Tiburon (electric vehicle)</a:t>
            </a:r>
          </a:p>
          <a:p>
            <a:pPr marL="285750" indent="-285750">
              <a:buFont typeface="Arial" charset="0"/>
              <a:buChar char="•"/>
            </a:pP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285750" indent="-285750"/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9156" name="Picture 2" descr="C:\Projects\personal\Tours\Vryhof\ricketts_walsh2-7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60925" y="914400"/>
            <a:ext cx="4283075" cy="309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Projects\personal\Tours\Vryhof\MBARI_ge.jpg"/>
          <p:cNvPicPr>
            <a:picLocks noChangeAspect="1" noChangeArrowheads="1"/>
          </p:cNvPicPr>
          <p:nvPr/>
        </p:nvPicPr>
        <p:blipFill>
          <a:blip r:embed="rId3"/>
          <a:srcRect l="7118" r="4863" b="13269"/>
          <a:stretch>
            <a:fillRect/>
          </a:stretch>
        </p:blipFill>
        <p:spPr bwMode="auto">
          <a:xfrm>
            <a:off x="685800" y="1143000"/>
            <a:ext cx="4316413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can-L"/>
          <p:cNvPicPr>
            <a:picLocks noChangeAspect="1" noChangeArrowheads="1"/>
          </p:cNvPicPr>
          <p:nvPr/>
        </p:nvPicPr>
        <p:blipFill>
          <a:blip r:embed="rId4"/>
          <a:srcRect l="28070" t="2048"/>
          <a:stretch>
            <a:fillRect/>
          </a:stretch>
        </p:blipFill>
        <p:spPr bwMode="auto">
          <a:xfrm>
            <a:off x="5410200" y="1143000"/>
            <a:ext cx="3581400" cy="417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Monterey Bay Aquarium Research Institute (MBARI)</a:t>
            </a:r>
          </a:p>
        </p:txBody>
      </p:sp>
      <p:pic>
        <p:nvPicPr>
          <p:cNvPr id="16388" name="Picture 8" descr="BldgA"/>
          <p:cNvPicPr>
            <a:picLocks noChangeAspect="1" noChangeArrowheads="1"/>
          </p:cNvPicPr>
          <p:nvPr/>
        </p:nvPicPr>
        <p:blipFill>
          <a:blip r:embed="rId5"/>
          <a:srcRect t="12439" r="14545" b="40570"/>
          <a:stretch>
            <a:fillRect/>
          </a:stretch>
        </p:blipFill>
        <p:spPr bwMode="auto">
          <a:xfrm>
            <a:off x="228600" y="4191000"/>
            <a:ext cx="7010400" cy="232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Line 12"/>
          <p:cNvSpPr>
            <a:spLocks noChangeShapeType="1"/>
          </p:cNvSpPr>
          <p:nvPr/>
        </p:nvSpPr>
        <p:spPr bwMode="auto">
          <a:xfrm flipV="1">
            <a:off x="5867400" y="3124200"/>
            <a:ext cx="2286000" cy="175260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stealth" w="med" len="lg"/>
          </a:ln>
        </p:spPr>
        <p:txBody>
          <a:bodyPr/>
          <a:lstStyle/>
          <a:p>
            <a:endParaRPr lang="en-US"/>
          </a:p>
        </p:txBody>
      </p:sp>
      <p:sp>
        <p:nvSpPr>
          <p:cNvPr id="3" name="Down Arrow 2"/>
          <p:cNvSpPr/>
          <p:nvPr/>
        </p:nvSpPr>
        <p:spPr>
          <a:xfrm rot="18176987">
            <a:off x="1874044" y="2521744"/>
            <a:ext cx="204788" cy="533400"/>
          </a:xfrm>
          <a:prstGeom prst="downArrow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000" dirty="0" smtClean="0">
                <a:solidFill>
                  <a:schemeClr val="bg1"/>
                </a:solidFill>
              </a:rPr>
              <a:t>Directional Acoustic Transducer (DAT)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51202" name="Rectangle 1"/>
          <p:cNvSpPr>
            <a:spLocks noChangeArrowheads="1"/>
          </p:cNvSpPr>
          <p:nvPr/>
        </p:nvSpPr>
        <p:spPr bwMode="auto">
          <a:xfrm>
            <a:off x="990600" y="762000"/>
            <a:ext cx="6858000" cy="310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Tethys class Long Range AUV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Combination acoustic communication and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iUSBL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 dirty="0" err="1" smtClean="0">
                <a:solidFill>
                  <a:schemeClr val="bg1"/>
                </a:solidFill>
                <a:latin typeface="Calibri" pitchFamily="34" charset="0"/>
              </a:rPr>
              <a:t>iUSBL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estimates azimuth and vertical arrival angles from remote acoustic modem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USBL range calculated via two-way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comms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 and measured travel time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Accuracy specified at 2 degrees and 0.5 m range</a:t>
            </a:r>
          </a:p>
          <a:p>
            <a:pPr marL="285750" indent="-285750">
              <a:buFont typeface="Arial" charset="0"/>
              <a:buChar char="•"/>
            </a:pP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Multipath and calibration have been major issues</a:t>
            </a:r>
          </a:p>
          <a:p>
            <a:pPr marL="285750" indent="-285750">
              <a:buFont typeface="Arial" charset="0"/>
              <a:buChar char="•"/>
            </a:pPr>
            <a:endParaRPr lang="en-US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51203" name="Picture 18" descr="PB-ConeDock_U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3851275"/>
            <a:ext cx="4386263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Picture 2" descr="C:\Projects\personal\Tours\Vryhof\PC070246.JPG"/>
          <p:cNvPicPr>
            <a:picLocks noChangeAspect="1" noChangeArrowheads="1"/>
          </p:cNvPicPr>
          <p:nvPr/>
        </p:nvPicPr>
        <p:blipFill>
          <a:blip r:embed="rId4"/>
          <a:srcRect t="18614" r="21146"/>
          <a:stretch>
            <a:fillRect/>
          </a:stretch>
        </p:blipFill>
        <p:spPr bwMode="auto">
          <a:xfrm>
            <a:off x="609600" y="4105275"/>
            <a:ext cx="316388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000" dirty="0" smtClean="0">
                <a:solidFill>
                  <a:schemeClr val="bg1"/>
                </a:solidFill>
              </a:rPr>
              <a:t>Directional Acoustic Transducer (DAT)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53250" name="Picture 2" descr="C:\Projects\personal\Tours\Vryhof\navplot_depl62_run4.jpg"/>
          <p:cNvPicPr>
            <a:picLocks noChangeAspect="1" noChangeArrowheads="1"/>
          </p:cNvPicPr>
          <p:nvPr/>
        </p:nvPicPr>
        <p:blipFill>
          <a:blip r:embed="rId3"/>
          <a:srcRect r="27531"/>
          <a:stretch>
            <a:fillRect/>
          </a:stretch>
        </p:blipFill>
        <p:spPr bwMode="auto">
          <a:xfrm>
            <a:off x="533400" y="914400"/>
            <a:ext cx="7924800" cy="566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000" dirty="0" smtClean="0">
                <a:solidFill>
                  <a:schemeClr val="bg1"/>
                </a:solidFill>
              </a:rPr>
              <a:t>Acoustic Modems – Benthic Events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" y="1066800"/>
            <a:ext cx="4210050" cy="25860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+mn-lt"/>
              </a:rPr>
              <a:t>Benthic Event Detector (BED) 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+mn-lt"/>
              </a:rPr>
              <a:t>Measure motion of benthic events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>
              <a:solidFill>
                <a:schemeClr val="bg1"/>
              </a:solidFill>
              <a:latin typeface="+mn-lt"/>
            </a:endParaRP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+mn-lt"/>
              </a:rPr>
              <a:t>Return data acoustically through sediment (up to 3m)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+mn-lt"/>
              </a:rPr>
              <a:t>Will we be able to transmit data through the sediment? Benthos said “It should work… Let us know”</a:t>
            </a:r>
          </a:p>
        </p:txBody>
      </p:sp>
      <p:pic>
        <p:nvPicPr>
          <p:cNvPr id="55299" name="Picture 6" descr="Fig_11_HomerBeacons"/>
          <p:cNvPicPr>
            <a:picLocks noChangeAspect="1" noChangeArrowheads="1"/>
          </p:cNvPicPr>
          <p:nvPr/>
        </p:nvPicPr>
        <p:blipFill>
          <a:blip r:embed="rId3">
            <a:lum contrast="36000"/>
          </a:blip>
          <a:srcRect l="5469" t="2817" r="5203" b="18311"/>
          <a:stretch>
            <a:fillRect/>
          </a:stretch>
        </p:blipFill>
        <p:spPr bwMode="auto">
          <a:xfrm>
            <a:off x="4267200" y="914400"/>
            <a:ext cx="48006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 descr="Fig_5_Monuments"/>
          <p:cNvPicPr>
            <a:picLocks noChangeAspect="1" noChangeArrowheads="1"/>
          </p:cNvPicPr>
          <p:nvPr/>
        </p:nvPicPr>
        <p:blipFill>
          <a:blip r:embed="rId4"/>
          <a:srcRect t="25000" b="25757"/>
          <a:stretch>
            <a:fillRect/>
          </a:stretch>
        </p:blipFill>
        <p:spPr bwMode="auto">
          <a:xfrm>
            <a:off x="152400" y="3886200"/>
            <a:ext cx="40671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000" dirty="0" smtClean="0">
                <a:solidFill>
                  <a:schemeClr val="bg1"/>
                </a:solidFill>
              </a:rPr>
              <a:t>Acoustic Modems – Benthic Events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6225" y="825500"/>
            <a:ext cx="6200775" cy="283154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</a:rPr>
              <a:t>Will we be able to transmit data through the sediment? Benthos said “It should work… Let us know”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>
              <a:solidFill>
                <a:schemeClr val="bg1"/>
              </a:solidFill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</a:rPr>
              <a:t>Data transfer tests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</a:rPr>
              <a:t>Tank tests – 1200 bps @ 3’ depth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</a:rPr>
              <a:t>Sediment to sediment – 10kbps @ 91 m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</a:rPr>
              <a:t>Wharf /burial sea test – 1200 – 2560 bps @ 1m depth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7347" name="Picture 2" descr="C:\Projects\personal\Tours\Vryhof\DSC_07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6225" y="3054350"/>
            <a:ext cx="2951163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2" descr="subbtm_acousticmod13"/>
          <p:cNvPicPr>
            <a:picLocks noChangeAspect="1" noChangeArrowheads="1"/>
          </p:cNvPicPr>
          <p:nvPr/>
        </p:nvPicPr>
        <p:blipFill>
          <a:blip r:embed="rId4"/>
          <a:srcRect l="20215" t="13586" r="17596" b="20583"/>
          <a:stretch>
            <a:fillRect/>
          </a:stretch>
        </p:blipFill>
        <p:spPr bwMode="auto">
          <a:xfrm>
            <a:off x="2992438" y="4327525"/>
            <a:ext cx="3484562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7349" name="Group 4"/>
          <p:cNvGrpSpPr>
            <a:grpSpLocks/>
          </p:cNvGrpSpPr>
          <p:nvPr/>
        </p:nvGrpSpPr>
        <p:grpSpPr bwMode="auto">
          <a:xfrm>
            <a:off x="6553200" y="838200"/>
            <a:ext cx="2286000" cy="4114800"/>
            <a:chOff x="5410200" y="1447800"/>
            <a:chExt cx="2776580" cy="5105400"/>
          </a:xfrm>
        </p:grpSpPr>
        <p:sp>
          <p:nvSpPr>
            <p:cNvPr id="57350" name="Rectangle 16"/>
            <p:cNvSpPr>
              <a:spLocks noChangeArrowheads="1"/>
            </p:cNvSpPr>
            <p:nvPr/>
          </p:nvSpPr>
          <p:spPr bwMode="auto">
            <a:xfrm>
              <a:off x="5465805" y="1447800"/>
              <a:ext cx="2720975" cy="510540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57351" name="Rectangle 14"/>
            <p:cNvSpPr>
              <a:spLocks noChangeArrowheads="1"/>
            </p:cNvSpPr>
            <p:nvPr/>
          </p:nvSpPr>
          <p:spPr bwMode="auto">
            <a:xfrm>
              <a:off x="5791200" y="3686432"/>
              <a:ext cx="2057400" cy="2638167"/>
            </a:xfrm>
            <a:prstGeom prst="rect">
              <a:avLst/>
            </a:pr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57352" name="Rectangle 31"/>
            <p:cNvSpPr>
              <a:spLocks noChangeArrowheads="1"/>
            </p:cNvSpPr>
            <p:nvPr/>
          </p:nvSpPr>
          <p:spPr bwMode="auto">
            <a:xfrm>
              <a:off x="6019800" y="2616200"/>
              <a:ext cx="1600200" cy="1219200"/>
            </a:xfrm>
            <a:prstGeom prst="rect">
              <a:avLst/>
            </a:prstGeom>
            <a:solidFill>
              <a:srgbClr val="FFCC00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57353" name="Oval 32"/>
            <p:cNvSpPr>
              <a:spLocks noChangeArrowheads="1"/>
            </p:cNvSpPr>
            <p:nvPr/>
          </p:nvSpPr>
          <p:spPr bwMode="auto">
            <a:xfrm>
              <a:off x="6019800" y="3657600"/>
              <a:ext cx="1600200" cy="381000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57354" name="Oval 33"/>
            <p:cNvSpPr>
              <a:spLocks noChangeArrowheads="1"/>
            </p:cNvSpPr>
            <p:nvPr/>
          </p:nvSpPr>
          <p:spPr bwMode="auto">
            <a:xfrm>
              <a:off x="6019800" y="2387600"/>
              <a:ext cx="1600200" cy="381000"/>
            </a:xfrm>
            <a:prstGeom prst="ellipse">
              <a:avLst/>
            </a:prstGeom>
            <a:solidFill>
              <a:srgbClr val="FFCC00"/>
            </a:solidFill>
            <a:ln w="63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57355" name="AutoShape 34"/>
            <p:cNvSpPr>
              <a:spLocks noChangeArrowheads="1"/>
            </p:cNvSpPr>
            <p:nvPr/>
          </p:nvSpPr>
          <p:spPr bwMode="auto">
            <a:xfrm>
              <a:off x="6019800" y="2057400"/>
              <a:ext cx="1600200" cy="1981200"/>
            </a:xfrm>
            <a:prstGeom prst="can">
              <a:avLst>
                <a:gd name="adj" fmla="val 30952"/>
              </a:avLst>
            </a:prstGeom>
            <a:solidFill>
              <a:srgbClr val="0000FF">
                <a:alpha val="27843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57356" name="Line 39"/>
            <p:cNvSpPr>
              <a:spLocks noChangeShapeType="1"/>
            </p:cNvSpPr>
            <p:nvPr/>
          </p:nvSpPr>
          <p:spPr bwMode="auto">
            <a:xfrm>
              <a:off x="6858000" y="3733800"/>
              <a:ext cx="0" cy="304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57" name="Line 40"/>
            <p:cNvSpPr>
              <a:spLocks noChangeShapeType="1"/>
            </p:cNvSpPr>
            <p:nvPr/>
          </p:nvSpPr>
          <p:spPr bwMode="auto">
            <a:xfrm>
              <a:off x="6858000" y="2616200"/>
              <a:ext cx="0" cy="3048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7358" name="Group 47"/>
            <p:cNvGrpSpPr>
              <a:grpSpLocks/>
            </p:cNvGrpSpPr>
            <p:nvPr/>
          </p:nvGrpSpPr>
          <p:grpSpPr bwMode="auto">
            <a:xfrm>
              <a:off x="5486400" y="1498600"/>
              <a:ext cx="1524000" cy="1117600"/>
              <a:chOff x="2016" y="1680"/>
              <a:chExt cx="960" cy="704"/>
            </a:xfrm>
          </p:grpSpPr>
          <p:grpSp>
            <p:nvGrpSpPr>
              <p:cNvPr id="57364" name="Group 35"/>
              <p:cNvGrpSpPr>
                <a:grpSpLocks/>
              </p:cNvGrpSpPr>
              <p:nvPr/>
            </p:nvGrpSpPr>
            <p:grpSpPr bwMode="auto">
              <a:xfrm>
                <a:off x="2784" y="2144"/>
                <a:ext cx="192" cy="192"/>
                <a:chOff x="2400" y="1824"/>
                <a:chExt cx="192" cy="192"/>
              </a:xfrm>
            </p:grpSpPr>
            <p:sp>
              <p:nvSpPr>
                <p:cNvPr id="57367" name="Rectangle 36"/>
                <p:cNvSpPr>
                  <a:spLocks noChangeArrowheads="1"/>
                </p:cNvSpPr>
                <p:nvPr/>
              </p:nvSpPr>
              <p:spPr bwMode="auto">
                <a:xfrm>
                  <a:off x="2400" y="1920"/>
                  <a:ext cx="192" cy="96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  <p:sp>
              <p:nvSpPr>
                <p:cNvPr id="57368" name="Rectangle 37"/>
                <p:cNvSpPr>
                  <a:spLocks noChangeArrowheads="1"/>
                </p:cNvSpPr>
                <p:nvPr/>
              </p:nvSpPr>
              <p:spPr bwMode="auto">
                <a:xfrm>
                  <a:off x="2448" y="1824"/>
                  <a:ext cx="96" cy="96"/>
                </a:xfrm>
                <a:prstGeom prst="rect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>
                    <a:latin typeface="Calibri" pitchFamily="34" charset="0"/>
                  </a:endParaRPr>
                </a:p>
              </p:txBody>
            </p:sp>
          </p:grpSp>
          <p:sp>
            <p:nvSpPr>
              <p:cNvPr id="57365" name="Freeform 38"/>
              <p:cNvSpPr>
                <a:spLocks/>
              </p:cNvSpPr>
              <p:nvPr/>
            </p:nvSpPr>
            <p:spPr bwMode="auto">
              <a:xfrm>
                <a:off x="2016" y="1680"/>
                <a:ext cx="928" cy="656"/>
              </a:xfrm>
              <a:custGeom>
                <a:avLst/>
                <a:gdLst>
                  <a:gd name="T0" fmla="*/ 864 w 928"/>
                  <a:gd name="T1" fmla="*/ 464 h 656"/>
                  <a:gd name="T2" fmla="*/ 816 w 928"/>
                  <a:gd name="T3" fmla="*/ 416 h 656"/>
                  <a:gd name="T4" fmla="*/ 864 w 928"/>
                  <a:gd name="T5" fmla="*/ 224 h 656"/>
                  <a:gd name="T6" fmla="*/ 432 w 928"/>
                  <a:gd name="T7" fmla="*/ 32 h 656"/>
                  <a:gd name="T8" fmla="*/ 240 w 928"/>
                  <a:gd name="T9" fmla="*/ 416 h 656"/>
                  <a:gd name="T10" fmla="*/ 0 w 928"/>
                  <a:gd name="T11" fmla="*/ 656 h 65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28"/>
                  <a:gd name="T19" fmla="*/ 0 h 656"/>
                  <a:gd name="T20" fmla="*/ 928 w 928"/>
                  <a:gd name="T21" fmla="*/ 656 h 65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28" h="656">
                    <a:moveTo>
                      <a:pt x="864" y="464"/>
                    </a:moveTo>
                    <a:cubicBezTo>
                      <a:pt x="840" y="460"/>
                      <a:pt x="816" y="456"/>
                      <a:pt x="816" y="416"/>
                    </a:cubicBezTo>
                    <a:cubicBezTo>
                      <a:pt x="816" y="376"/>
                      <a:pt x="928" y="288"/>
                      <a:pt x="864" y="224"/>
                    </a:cubicBezTo>
                    <a:cubicBezTo>
                      <a:pt x="800" y="160"/>
                      <a:pt x="536" y="0"/>
                      <a:pt x="432" y="32"/>
                    </a:cubicBezTo>
                    <a:cubicBezTo>
                      <a:pt x="328" y="64"/>
                      <a:pt x="312" y="312"/>
                      <a:pt x="240" y="416"/>
                    </a:cubicBezTo>
                    <a:cubicBezTo>
                      <a:pt x="168" y="520"/>
                      <a:pt x="40" y="616"/>
                      <a:pt x="0" y="656"/>
                    </a:cubicBezTo>
                  </a:path>
                </a:pathLst>
              </a:cu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66" name="Rectangle 41"/>
              <p:cNvSpPr>
                <a:spLocks noChangeArrowheads="1"/>
              </p:cNvSpPr>
              <p:nvPr/>
            </p:nvSpPr>
            <p:spPr bwMode="auto">
              <a:xfrm>
                <a:off x="2784" y="2336"/>
                <a:ext cx="192" cy="48"/>
              </a:xfrm>
              <a:prstGeom prst="rect">
                <a:avLst/>
              </a:prstGeom>
              <a:solidFill>
                <a:srgbClr val="000000">
                  <a:alpha val="50195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57359" name="Freeform 48"/>
            <p:cNvSpPr>
              <a:spLocks/>
            </p:cNvSpPr>
            <p:nvPr/>
          </p:nvSpPr>
          <p:spPr bwMode="auto">
            <a:xfrm>
              <a:off x="5410200" y="3149600"/>
              <a:ext cx="1371600" cy="2667000"/>
            </a:xfrm>
            <a:custGeom>
              <a:avLst/>
              <a:gdLst>
                <a:gd name="T0" fmla="*/ 1371600 w 1680"/>
                <a:gd name="T1" fmla="*/ 2144598 h 776"/>
                <a:gd name="T2" fmla="*/ 1214846 w 1680"/>
                <a:gd name="T3" fmla="*/ 2639505 h 776"/>
                <a:gd name="T4" fmla="*/ 979714 w 1680"/>
                <a:gd name="T5" fmla="*/ 2309567 h 776"/>
                <a:gd name="T6" fmla="*/ 548640 w 1680"/>
                <a:gd name="T7" fmla="*/ 1814660 h 776"/>
                <a:gd name="T8" fmla="*/ 509451 w 1680"/>
                <a:gd name="T9" fmla="*/ 824845 h 776"/>
                <a:gd name="T10" fmla="*/ 0 w 1680"/>
                <a:gd name="T11" fmla="*/ 0 h 7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80"/>
                <a:gd name="T19" fmla="*/ 0 h 776"/>
                <a:gd name="T20" fmla="*/ 1680 w 1680"/>
                <a:gd name="T21" fmla="*/ 776 h 77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80" h="776">
                  <a:moveTo>
                    <a:pt x="1680" y="624"/>
                  </a:moveTo>
                  <a:cubicBezTo>
                    <a:pt x="1624" y="692"/>
                    <a:pt x="1568" y="760"/>
                    <a:pt x="1488" y="768"/>
                  </a:cubicBezTo>
                  <a:cubicBezTo>
                    <a:pt x="1408" y="776"/>
                    <a:pt x="1336" y="712"/>
                    <a:pt x="1200" y="672"/>
                  </a:cubicBezTo>
                  <a:cubicBezTo>
                    <a:pt x="1064" y="632"/>
                    <a:pt x="768" y="600"/>
                    <a:pt x="672" y="528"/>
                  </a:cubicBezTo>
                  <a:cubicBezTo>
                    <a:pt x="576" y="456"/>
                    <a:pt x="736" y="328"/>
                    <a:pt x="624" y="240"/>
                  </a:cubicBezTo>
                  <a:cubicBezTo>
                    <a:pt x="512" y="152"/>
                    <a:pt x="104" y="40"/>
                    <a:pt x="0" y="0"/>
                  </a:cubicBezTo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7360" name="Group 42"/>
            <p:cNvGrpSpPr>
              <a:grpSpLocks/>
            </p:cNvGrpSpPr>
            <p:nvPr/>
          </p:nvGrpSpPr>
          <p:grpSpPr bwMode="auto">
            <a:xfrm>
              <a:off x="6400800" y="4826000"/>
              <a:ext cx="838200" cy="838200"/>
              <a:chOff x="1104" y="2976"/>
              <a:chExt cx="528" cy="528"/>
            </a:xfrm>
          </p:grpSpPr>
          <p:sp>
            <p:nvSpPr>
              <p:cNvPr id="57362" name="AutoShape 43"/>
              <p:cNvSpPr>
                <a:spLocks noChangeArrowheads="1"/>
              </p:cNvSpPr>
              <p:nvPr/>
            </p:nvSpPr>
            <p:spPr bwMode="auto">
              <a:xfrm>
                <a:off x="1104" y="2976"/>
                <a:ext cx="528" cy="528"/>
              </a:xfrm>
              <a:prstGeom prst="can">
                <a:avLst>
                  <a:gd name="adj" fmla="val 25000"/>
                </a:avLst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57363" name="AutoShape 44"/>
              <p:cNvSpPr>
                <a:spLocks noChangeArrowheads="1"/>
              </p:cNvSpPr>
              <p:nvPr/>
            </p:nvSpPr>
            <p:spPr bwMode="auto">
              <a:xfrm>
                <a:off x="1296" y="2976"/>
                <a:ext cx="144" cy="96"/>
              </a:xfrm>
              <a:prstGeom prst="can">
                <a:avLst>
                  <a:gd name="adj" fmla="val 25000"/>
                </a:avLst>
              </a:prstGeom>
              <a:solidFill>
                <a:schemeClr val="tx1">
                  <a:alpha val="83136"/>
                </a:scheme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57361" name="Text Box 7"/>
            <p:cNvSpPr txBox="1">
              <a:spLocks noChangeArrowheads="1"/>
            </p:cNvSpPr>
            <p:nvPr/>
          </p:nvSpPr>
          <p:spPr bwMode="auto">
            <a:xfrm>
              <a:off x="6686550" y="3073400"/>
              <a:ext cx="3238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b="1" i="1">
                  <a:latin typeface="Calibri" pitchFamily="34" charset="0"/>
                </a:rPr>
                <a:t>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000" dirty="0" smtClean="0">
                <a:solidFill>
                  <a:schemeClr val="bg1"/>
                </a:solidFill>
              </a:rPr>
              <a:t>Acoustic Modems – BEDs Housing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6225" y="825500"/>
            <a:ext cx="6810375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chemeClr val="bg1"/>
                </a:solidFill>
                <a:latin typeface="+mn-lt"/>
              </a:rPr>
              <a:t>Main cylindrical housing with common mechanical interface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9395" name="Picture 2" descr="\\TORNADO\ProjectLibrary\901006.BEDS\BEDS.Drawings\Project.ME.Dwgs\beds\housing.JPG"/>
          <p:cNvPicPr>
            <a:picLocks noChangeAspect="1" noChangeArrowheads="1"/>
          </p:cNvPicPr>
          <p:nvPr/>
        </p:nvPicPr>
        <p:blipFill>
          <a:blip r:embed="rId3"/>
          <a:srcRect l="31424" t="31558" r="30554" b="32607"/>
          <a:stretch>
            <a:fillRect/>
          </a:stretch>
        </p:blipFill>
        <p:spPr bwMode="auto">
          <a:xfrm>
            <a:off x="5029200" y="1752600"/>
            <a:ext cx="34194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3" descr="\\TORNADO\ProjectLibrary\901006.BEDS\BEDS.Drawings\Project.ME.Dwgs\beds\Main assembly.JPG"/>
          <p:cNvPicPr>
            <a:picLocks noChangeAspect="1" noChangeArrowheads="1"/>
          </p:cNvPicPr>
          <p:nvPr/>
        </p:nvPicPr>
        <p:blipFill>
          <a:blip r:embed="rId4"/>
          <a:srcRect l="31055" t="20476" r="33067" b="21458"/>
          <a:stretch>
            <a:fillRect/>
          </a:stretch>
        </p:blipFill>
        <p:spPr bwMode="auto">
          <a:xfrm>
            <a:off x="666750" y="2246313"/>
            <a:ext cx="3752850" cy="377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000" dirty="0" smtClean="0">
                <a:solidFill>
                  <a:schemeClr val="bg1"/>
                </a:solidFill>
              </a:rPr>
              <a:t>Acoustic Modems – non MBARI Specific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6225" y="825500"/>
            <a:ext cx="6810375" cy="28315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DART  Tsunami detection and reporting  buoy designed by Pacific Marine Environmental Laboratory (PMEL)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Acoustic link from seafloor sensors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to surface buoy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 smtClean="0">
              <a:solidFill>
                <a:schemeClr val="bg1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 smtClean="0">
              <a:solidFill>
                <a:schemeClr val="bg1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chemeClr val="bg1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  <a:hlinkClick r:id="rId3"/>
              </a:rPr>
              <a:t>http://nctr.pmel.noaa.gov/Dart/</a:t>
            </a:r>
            <a:endParaRPr lang="en-US" sz="2000" dirty="0">
              <a:solidFill>
                <a:schemeClr val="bg1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6" name="Picture 2" descr="C:\Projects\personal\Tours\Vryhof\DART_II_metric-p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224" y="1600200"/>
            <a:ext cx="4151176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kieft\Desktop\DAR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508713"/>
            <a:ext cx="4525566" cy="258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4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000" dirty="0" smtClean="0">
                <a:solidFill>
                  <a:schemeClr val="bg1"/>
                </a:solidFill>
              </a:rPr>
              <a:t>Acoustic Modems – non MBARI Specific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6225" y="825500"/>
            <a:ext cx="8715375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Naval Post Graduate School (NPS) “</a:t>
            </a:r>
            <a:r>
              <a:rPr lang="en-US" sz="2000" dirty="0" err="1" smtClean="0">
                <a:solidFill>
                  <a:schemeClr val="bg1"/>
                </a:solidFill>
                <a:latin typeface="+mn-lt"/>
              </a:rPr>
              <a:t>Seaweb</a:t>
            </a: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”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An underwater wireless wide-area network using acoustic modems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Underwater network nodes linked to surface gateway node 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Bidirectional real-time communication to the underwater network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dirty="0">
              <a:solidFill>
                <a:schemeClr val="bg1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hlinkClick r:id="rId3"/>
              </a:rPr>
              <a:t>http://www.nps.edu/About/News/NPS-Pioneers-Seaweb-Underwater-Sensor-Networks.html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050" name="Picture 2" descr="C:\Projects\personal\Tours\Vryhof\News_Seaweb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73014"/>
            <a:ext cx="5513387" cy="368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34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533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000" dirty="0" smtClean="0">
                <a:solidFill>
                  <a:schemeClr val="bg1"/>
                </a:solidFill>
              </a:rPr>
              <a:t>Acoustic Modems – non MBARI Specific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6225" y="825500"/>
            <a:ext cx="8715375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 smtClean="0">
                <a:solidFill>
                  <a:schemeClr val="bg1"/>
                </a:solidFill>
                <a:latin typeface="+mn-lt"/>
              </a:rPr>
              <a:t>NeMO</a:t>
            </a: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 Net (</a:t>
            </a:r>
            <a:r>
              <a:rPr lang="en-US" sz="2000" b="1" dirty="0" smtClean="0">
                <a:solidFill>
                  <a:schemeClr val="bg1"/>
                </a:solidFill>
                <a:latin typeface="+mn-lt"/>
              </a:rPr>
              <a:t>Ne</a:t>
            </a: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w </a:t>
            </a:r>
            <a:r>
              <a:rPr lang="en-US" sz="2000" b="1" dirty="0" smtClean="0">
                <a:solidFill>
                  <a:schemeClr val="bg1"/>
                </a:solidFill>
                <a:latin typeface="+mn-lt"/>
              </a:rPr>
              <a:t>M</a:t>
            </a: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illennium </a:t>
            </a:r>
            <a:r>
              <a:rPr lang="en-US" sz="2000" b="1" dirty="0" smtClean="0">
                <a:solidFill>
                  <a:schemeClr val="bg1"/>
                </a:solidFill>
                <a:latin typeface="+mn-lt"/>
              </a:rPr>
              <a:t>O</a:t>
            </a: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bservatory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Bidirectional link to seafloor instruments on the Axial volcano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 smtClean="0">
                <a:solidFill>
                  <a:schemeClr val="bg1"/>
                </a:solidFill>
                <a:latin typeface="+mn-lt"/>
              </a:rPr>
              <a:t>NeMO</a:t>
            </a:r>
            <a:r>
              <a:rPr lang="en-US" sz="2000" dirty="0" smtClean="0">
                <a:solidFill>
                  <a:schemeClr val="bg1"/>
                </a:solidFill>
                <a:latin typeface="+mn-lt"/>
              </a:rPr>
              <a:t> Net buoy on surface communicates acoustically @ 600 baud and back to shore via Iridium (2400 baud)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000" dirty="0">
              <a:solidFill>
                <a:schemeClr val="bg1"/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hlinkClick r:id="rId3"/>
              </a:rPr>
              <a:t>http://www.pmel.noaa.gov/vents/nemo/realtime/index.html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074" name="Picture 2" descr="image of NeMO Net buo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124200"/>
            <a:ext cx="190500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8" t="13487" r="30713" b="51544"/>
          <a:stretch/>
        </p:blipFill>
        <p:spPr bwMode="auto">
          <a:xfrm>
            <a:off x="838200" y="2855522"/>
            <a:ext cx="4289685" cy="392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43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Content Placeholder 4"/>
          <p:cNvSpPr>
            <a:spLocks noGrp="1"/>
          </p:cNvSpPr>
          <p:nvPr>
            <p:ph idx="1"/>
          </p:nvPr>
        </p:nvSpPr>
        <p:spPr>
          <a:xfrm>
            <a:off x="2209800" y="3124200"/>
            <a:ext cx="4876800" cy="914399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dirty="0" smtClean="0">
                <a:hlinkClick r:id="rId2" action="ppaction://hlinkfile"/>
              </a:rPr>
              <a:t>AUV Transit Jellies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9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7" name="Picture 3" descr="Bldg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676400"/>
            <a:ext cx="5791200" cy="3492500"/>
          </a:xfrm>
          <a:prstGeom prst="rect">
            <a:avLst/>
          </a:prstGeom>
          <a:noFill/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</p:pic>
      <p:pic>
        <p:nvPicPr>
          <p:cNvPr id="118789" name="Picture 5" descr="pack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1447800"/>
            <a:ext cx="2660650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118791" name="Text Box 7"/>
          <p:cNvSpPr txBox="1">
            <a:spLocks noChangeArrowheads="1"/>
          </p:cNvSpPr>
          <p:nvPr/>
        </p:nvSpPr>
        <p:spPr bwMode="auto">
          <a:xfrm>
            <a:off x="6248400" y="3733800"/>
            <a:ext cx="2038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i="1" u="sng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charset="0"/>
              </a:rPr>
              <a:t>David Packard</a:t>
            </a:r>
          </a:p>
        </p:txBody>
      </p:sp>
      <p:sp>
        <p:nvSpPr>
          <p:cNvPr id="118792" name="Text Box 8"/>
          <p:cNvSpPr txBox="1">
            <a:spLocks noChangeArrowheads="1"/>
          </p:cNvSpPr>
          <p:nvPr/>
        </p:nvSpPr>
        <p:spPr bwMode="auto">
          <a:xfrm>
            <a:off x="533400" y="3432175"/>
            <a:ext cx="6172200" cy="21304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b="1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rPr>
              <a:t>Established in 1987</a:t>
            </a:r>
          </a:p>
          <a:p>
            <a:pPr>
              <a:spcBef>
                <a:spcPct val="20000"/>
              </a:spcBef>
            </a:pPr>
            <a:endParaRPr lang="en-US" sz="600" b="1">
              <a:solidFill>
                <a:schemeClr val="bg1"/>
              </a:solidFill>
              <a:latin typeface="Calibri" pitchFamily="34" charset="0"/>
              <a:ea typeface="ＭＳ Ｐゴシック"/>
              <a:cs typeface="ＭＳ Ｐゴシック"/>
            </a:endParaRP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rPr>
              <a:t>Funded by the David and Lucile Packard Foundation</a:t>
            </a:r>
          </a:p>
          <a:p>
            <a:pPr>
              <a:spcBef>
                <a:spcPct val="20000"/>
              </a:spcBef>
            </a:pPr>
            <a:endParaRPr lang="en-US" sz="600" b="1">
              <a:solidFill>
                <a:schemeClr val="bg1"/>
              </a:solidFill>
              <a:latin typeface="Calibri" pitchFamily="34" charset="0"/>
              <a:ea typeface="ＭＳ Ｐゴシック"/>
              <a:cs typeface="ＭＳ Ｐゴシック"/>
            </a:endParaRP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rPr>
              <a:t>Annual budget approx. $45 M</a:t>
            </a:r>
          </a:p>
          <a:p>
            <a:pPr>
              <a:spcBef>
                <a:spcPct val="20000"/>
              </a:spcBef>
            </a:pPr>
            <a:endParaRPr lang="en-US" sz="600" b="1">
              <a:solidFill>
                <a:schemeClr val="bg1"/>
              </a:solidFill>
              <a:latin typeface="Calibri" pitchFamily="34" charset="0"/>
              <a:ea typeface="ＭＳ Ｐゴシック"/>
              <a:cs typeface="ＭＳ Ｐゴシック"/>
            </a:endParaRPr>
          </a:p>
          <a:p>
            <a:pPr>
              <a:spcBef>
                <a:spcPct val="20000"/>
              </a:spcBef>
            </a:pPr>
            <a:r>
              <a:rPr lang="en-US" sz="2000" b="1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rPr>
              <a:t>210 Staff </a:t>
            </a:r>
          </a:p>
          <a:p>
            <a:endParaRPr lang="en-US" sz="2000">
              <a:solidFill>
                <a:schemeClr val="bg1"/>
              </a:solidFill>
              <a:latin typeface="Tahoma" pitchFamily="34" charset="0"/>
              <a:ea typeface="ＭＳ Ｐゴシック"/>
              <a:cs typeface="ＭＳ Ｐゴシック"/>
            </a:endParaRPr>
          </a:p>
        </p:txBody>
      </p:sp>
      <p:sp>
        <p:nvSpPr>
          <p:cNvPr id="18437" name="Rectangle 9"/>
          <p:cNvSpPr>
            <a:spLocks noChangeArrowheads="1"/>
          </p:cNvSpPr>
          <p:nvPr/>
        </p:nvSpPr>
        <p:spPr bwMode="auto">
          <a:xfrm>
            <a:off x="533400" y="5410200"/>
            <a:ext cx="8077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 sz="2400" i="1">
                <a:solidFill>
                  <a:schemeClr val="bg1"/>
                </a:solidFill>
                <a:ea typeface="ＭＳ Ｐゴシック"/>
                <a:cs typeface="ＭＳ Ｐゴシック"/>
              </a:rPr>
              <a:t>	</a:t>
            </a:r>
            <a:r>
              <a:rPr lang="en-US" sz="2400" i="1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rPr>
              <a:t>Mission: Science and Engineering 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 sz="2400" i="1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rPr>
              <a:t>working together to advance ocean science (paraphrased)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 sz="2400" i="1">
                <a:solidFill>
                  <a:schemeClr val="bg1"/>
                </a:solidFill>
                <a:latin typeface="Calibri" pitchFamily="34" charset="0"/>
                <a:ea typeface="ＭＳ Ｐゴシック"/>
                <a:cs typeface="ＭＳ Ｐゴシック"/>
              </a:rPr>
              <a:t>www.mbari.org</a:t>
            </a:r>
          </a:p>
        </p:txBody>
      </p:sp>
      <p:sp>
        <p:nvSpPr>
          <p:cNvPr id="12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bg1"/>
                </a:solidFill>
              </a:rPr>
              <a:t>Monterey Bay Aquarium Research Institute (MBARI)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smtClean="0"/>
              <a:t>Tank Ping Test</a:t>
            </a:r>
          </a:p>
        </p:txBody>
      </p:sp>
      <p:pic>
        <p:nvPicPr>
          <p:cNvPr id="62467" name="Picture 4" descr="image002"/>
          <p:cNvPicPr>
            <a:picLocks noChangeAspect="1" noChangeArrowheads="1"/>
          </p:cNvPicPr>
          <p:nvPr/>
        </p:nvPicPr>
        <p:blipFill>
          <a:blip r:embed="rId3"/>
          <a:srcRect l="2150" t="3552" r="22580" b="4071"/>
          <a:stretch>
            <a:fillRect/>
          </a:stretch>
        </p:blipFill>
        <p:spPr bwMode="auto">
          <a:xfrm>
            <a:off x="228600" y="2779713"/>
            <a:ext cx="5181600" cy="384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8" name="Picture 5" descr="2_foot_sa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1387475"/>
            <a:ext cx="30781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944563"/>
          </a:xfrm>
        </p:spPr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Ships</a:t>
            </a:r>
          </a:p>
        </p:txBody>
      </p:sp>
      <p:pic>
        <p:nvPicPr>
          <p:cNvPr id="20482" name="Picture 7" descr="wf-1_pp"/>
          <p:cNvPicPr>
            <a:picLocks noChangeAspect="1" noChangeArrowheads="1"/>
          </p:cNvPicPr>
          <p:nvPr/>
        </p:nvPicPr>
        <p:blipFill>
          <a:blip r:embed="rId3"/>
          <a:srcRect l="4041" t="15475"/>
          <a:stretch>
            <a:fillRect/>
          </a:stretch>
        </p:blipFill>
        <p:spPr bwMode="auto">
          <a:xfrm>
            <a:off x="76200" y="990600"/>
            <a:ext cx="394811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11" descr="NathanielBPalm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25" y="3784600"/>
            <a:ext cx="4191000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1" descr="District 10-20111031-0030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91000" y="1143000"/>
            <a:ext cx="495141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772400" cy="533400"/>
          </a:xfrm>
        </p:spPr>
        <p:txBody>
          <a:bodyPr>
            <a:normAutofit fontScale="90000"/>
          </a:bodyPr>
          <a:lstStyle/>
          <a:p>
            <a:r>
              <a:rPr lang="en-US" sz="3600" smtClean="0">
                <a:solidFill>
                  <a:schemeClr val="bg1"/>
                </a:solidFill>
              </a:rPr>
              <a:t>MARS</a:t>
            </a:r>
          </a:p>
        </p:txBody>
      </p:sp>
      <p:pic>
        <p:nvPicPr>
          <p:cNvPr id="24578" name="Picture 3" descr="MARS_fig1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900113"/>
            <a:ext cx="41783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6248400" y="2819400"/>
            <a:ext cx="230822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Tahoma" pitchFamily="34" charset="0"/>
                <a:ea typeface="ＭＳ Ｐゴシック"/>
                <a:cs typeface="ＭＳ Ｐゴシック"/>
              </a:rPr>
              <a:t>60 km distance</a:t>
            </a:r>
          </a:p>
          <a:p>
            <a:endParaRPr lang="en-US" sz="2000">
              <a:solidFill>
                <a:schemeClr val="bg1"/>
              </a:solidFill>
              <a:latin typeface="Tahoma" pitchFamily="34" charset="0"/>
              <a:ea typeface="ＭＳ Ｐゴシック"/>
              <a:cs typeface="ＭＳ Ｐゴシック"/>
            </a:endParaRPr>
          </a:p>
          <a:p>
            <a:r>
              <a:rPr lang="en-US" sz="2000">
                <a:solidFill>
                  <a:schemeClr val="bg1"/>
                </a:solidFill>
                <a:latin typeface="Tahoma" pitchFamily="34" charset="0"/>
                <a:ea typeface="ＭＳ Ｐゴシック"/>
                <a:cs typeface="ＭＳ Ｐゴシック"/>
              </a:rPr>
              <a:t>10 Kva power</a:t>
            </a:r>
          </a:p>
          <a:p>
            <a:endParaRPr lang="en-US" sz="2000">
              <a:solidFill>
                <a:schemeClr val="bg1"/>
              </a:solidFill>
              <a:latin typeface="Tahoma" pitchFamily="34" charset="0"/>
              <a:ea typeface="ＭＳ Ｐゴシック"/>
              <a:cs typeface="ＭＳ Ｐゴシック"/>
            </a:endParaRPr>
          </a:p>
          <a:p>
            <a:r>
              <a:rPr lang="en-US" sz="2000">
                <a:solidFill>
                  <a:schemeClr val="bg1"/>
                </a:solidFill>
                <a:latin typeface="Tahoma" pitchFamily="34" charset="0"/>
                <a:ea typeface="ＭＳ Ｐゴシック"/>
                <a:cs typeface="ＭＳ Ｐゴシック"/>
              </a:rPr>
              <a:t>Gigabit Ethernet</a:t>
            </a:r>
          </a:p>
          <a:p>
            <a:endParaRPr lang="en-US" sz="2000">
              <a:solidFill>
                <a:schemeClr val="bg1"/>
              </a:solidFill>
              <a:latin typeface="Tahoma" pitchFamily="34" charset="0"/>
              <a:ea typeface="ＭＳ Ｐゴシック"/>
              <a:cs typeface="ＭＳ Ｐゴシック"/>
            </a:endParaRPr>
          </a:p>
          <a:p>
            <a:r>
              <a:rPr lang="en-US" sz="2000" i="1">
                <a:solidFill>
                  <a:schemeClr val="bg1"/>
                </a:solidFill>
                <a:latin typeface="Tahoma" pitchFamily="34" charset="0"/>
                <a:ea typeface="ＭＳ Ｐゴシック"/>
                <a:cs typeface="ＭＳ Ｐゴシック"/>
              </a:rPr>
              <a:t>A community asset</a:t>
            </a:r>
            <a:endParaRPr lang="en-US" sz="2000">
              <a:solidFill>
                <a:schemeClr val="bg1"/>
              </a:solidFill>
              <a:latin typeface="Tahoma" pitchFamily="34" charset="0"/>
              <a:ea typeface="ＭＳ Ｐゴシック"/>
              <a:cs typeface="ＭＳ Ｐゴシック"/>
            </a:endParaRP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7708900" y="47371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latin typeface="Calibri" pitchFamily="34" charset="0"/>
            </a:endParaRPr>
          </a:p>
        </p:txBody>
      </p:sp>
      <p:sp>
        <p:nvSpPr>
          <p:cNvPr id="176136" name="Text Box 8"/>
          <p:cNvSpPr txBox="1">
            <a:spLocks noChangeArrowheads="1"/>
          </p:cNvSpPr>
          <p:nvPr/>
        </p:nvSpPr>
        <p:spPr bwMode="auto">
          <a:xfrm>
            <a:off x="6172200" y="1143000"/>
            <a:ext cx="2128838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Calibri" pitchFamily="34" charset="0"/>
              </a:rPr>
              <a:t>Monterey Accelerated Research Site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228600"/>
            <a:ext cx="6705600" cy="533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mtClean="0">
                <a:solidFill>
                  <a:schemeClr val="bg1"/>
                </a:solidFill>
              </a:rPr>
              <a:t>MARS Experiments</a:t>
            </a:r>
            <a:endParaRPr lang="en-US" smtClean="0">
              <a:solidFill>
                <a:srgbClr val="898989"/>
              </a:solidFill>
            </a:endParaRPr>
          </a:p>
        </p:txBody>
      </p:sp>
      <p:pic>
        <p:nvPicPr>
          <p:cNvPr id="180227" name="Picture 3" descr="rover-portrait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724400"/>
            <a:ext cx="2667000" cy="166846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85001"/>
              </a:srgbClr>
            </a:outerShdw>
          </a:effectLst>
        </p:spPr>
      </p:pic>
      <p:pic>
        <p:nvPicPr>
          <p:cNvPr id="180228" name="Picture 4" descr="esp-scottlab-35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958850"/>
            <a:ext cx="1295400" cy="10414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85001"/>
              </a:srgbClr>
            </a:outerShdw>
          </a:effectLst>
        </p:spPr>
      </p:pic>
      <p:pic>
        <p:nvPicPr>
          <p:cNvPr id="180229" name="Picture 5" descr="eye-in-sea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5400" y="4191000"/>
            <a:ext cx="1676400" cy="22336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85001"/>
              </a:srgbClr>
            </a:outerShdw>
          </a:effectLst>
        </p:spPr>
      </p:pic>
      <p:pic>
        <p:nvPicPr>
          <p:cNvPr id="180230" name="Picture 6" descr="node_gut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00200" y="914400"/>
            <a:ext cx="1676400" cy="1163638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85001"/>
              </a:srgbClr>
            </a:outerShdw>
          </a:effectLst>
        </p:spPr>
      </p:pic>
      <p:pic>
        <p:nvPicPr>
          <p:cNvPr id="180231" name="Picture 7" descr="node_plus_trf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1000" y="2209800"/>
            <a:ext cx="2590800" cy="1724025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85001"/>
              </a:srgbClr>
            </a:outerShdw>
          </a:effectLst>
        </p:spPr>
      </p:pic>
      <p:pic>
        <p:nvPicPr>
          <p:cNvPr id="180232" name="Picture 8" descr="dataworkshop-marsclose-35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29000" y="2362200"/>
            <a:ext cx="2514600" cy="210026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85001"/>
              </a:srgbClr>
            </a:outerShdw>
          </a:effectLst>
        </p:spPr>
      </p:pic>
      <p:pic>
        <p:nvPicPr>
          <p:cNvPr id="180233" name="Picture 9" descr="mse-inst-bin-35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77000" y="4572000"/>
            <a:ext cx="1981200" cy="15351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85001"/>
              </a:srgbClr>
            </a:outerShdw>
          </a:effectLst>
        </p:spPr>
      </p:pic>
      <p:pic>
        <p:nvPicPr>
          <p:cNvPr id="180234" name="Picture 10" descr="esp-matrix2-35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48400" y="2514600"/>
            <a:ext cx="2527300" cy="18272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85001"/>
              </a:srgbClr>
            </a:outerShdw>
          </a:effectLst>
        </p:spPr>
      </p:pic>
      <p:pic>
        <p:nvPicPr>
          <p:cNvPr id="180235" name="Picture 11" descr="esp-2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629400" y="990600"/>
            <a:ext cx="1676400" cy="1271588"/>
          </a:xfrm>
          <a:prstGeom prst="rect">
            <a:avLst/>
          </a:prstGeom>
          <a:noFill/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180236" name="Line 12"/>
          <p:cNvSpPr>
            <a:spLocks noChangeShapeType="1"/>
          </p:cNvSpPr>
          <p:nvPr/>
        </p:nvSpPr>
        <p:spPr bwMode="auto">
          <a:xfrm flipV="1">
            <a:off x="2971800" y="3733800"/>
            <a:ext cx="838200" cy="60960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80237" name="Line 13"/>
          <p:cNvSpPr>
            <a:spLocks noChangeShapeType="1"/>
          </p:cNvSpPr>
          <p:nvPr/>
        </p:nvSpPr>
        <p:spPr bwMode="auto">
          <a:xfrm>
            <a:off x="2971800" y="2590800"/>
            <a:ext cx="1295400" cy="68580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80238" name="Line 14"/>
          <p:cNvSpPr>
            <a:spLocks noChangeShapeType="1"/>
          </p:cNvSpPr>
          <p:nvPr/>
        </p:nvSpPr>
        <p:spPr bwMode="auto">
          <a:xfrm flipH="1">
            <a:off x="1676400" y="1524000"/>
            <a:ext cx="381000" cy="129540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80239" name="Line 15"/>
          <p:cNvSpPr>
            <a:spLocks noChangeShapeType="1"/>
          </p:cNvSpPr>
          <p:nvPr/>
        </p:nvSpPr>
        <p:spPr bwMode="auto">
          <a:xfrm>
            <a:off x="6324600" y="1295400"/>
            <a:ext cx="838200" cy="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80240" name="Line 16"/>
          <p:cNvSpPr>
            <a:spLocks noChangeShapeType="1"/>
          </p:cNvSpPr>
          <p:nvPr/>
        </p:nvSpPr>
        <p:spPr bwMode="auto">
          <a:xfrm flipH="1">
            <a:off x="5410200" y="1981200"/>
            <a:ext cx="1219200" cy="91440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80241" name="AutoShape 17"/>
          <p:cNvSpPr>
            <a:spLocks noChangeArrowheads="1"/>
          </p:cNvSpPr>
          <p:nvPr/>
        </p:nvSpPr>
        <p:spPr bwMode="auto">
          <a:xfrm rot="5400000">
            <a:off x="6819900" y="2247900"/>
            <a:ext cx="1219200" cy="228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400080">
                  <a:alpha val="60001"/>
                </a:srgbClr>
              </a:gs>
              <a:gs pos="100000">
                <a:srgbClr val="AFE890">
                  <a:alpha val="50999"/>
                </a:srgbClr>
              </a:gs>
            </a:gsLst>
            <a:lin ang="5400000" scaled="1"/>
          </a:gradFill>
          <a:ln w="9525">
            <a:solidFill>
              <a:srgbClr val="FFFF66"/>
            </a:solidFill>
            <a:miter lim="800000"/>
            <a:headEnd/>
            <a:tailEnd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80242" name="Line 18"/>
          <p:cNvSpPr>
            <a:spLocks noChangeShapeType="1"/>
          </p:cNvSpPr>
          <p:nvPr/>
        </p:nvSpPr>
        <p:spPr bwMode="auto">
          <a:xfrm flipV="1">
            <a:off x="3886200" y="4267200"/>
            <a:ext cx="76200" cy="45720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80243" name="Line 19"/>
          <p:cNvSpPr>
            <a:spLocks noChangeShapeType="1"/>
          </p:cNvSpPr>
          <p:nvPr/>
        </p:nvSpPr>
        <p:spPr bwMode="auto">
          <a:xfrm flipH="1" flipV="1">
            <a:off x="5715000" y="4038600"/>
            <a:ext cx="762000" cy="685800"/>
          </a:xfrm>
          <a:prstGeom prst="line">
            <a:avLst/>
          </a:prstGeom>
          <a:noFill/>
          <a:ln w="28575">
            <a:solidFill>
              <a:srgbClr val="FFFF66"/>
            </a:solidFill>
            <a:round/>
            <a:headEnd/>
            <a:tailEnd type="triangle" w="med" len="med"/>
          </a:ln>
          <a:effectLst>
            <a:outerShdw blurRad="63500" dist="38099" dir="2700000" algn="ctr" rotWithShape="0">
              <a:schemeClr val="bg2">
                <a:alpha val="74998"/>
              </a:scheme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609600"/>
          </a:xfrm>
        </p:spPr>
        <p:txBody>
          <a:bodyPr/>
          <a:lstStyle/>
          <a:p>
            <a:r>
              <a:rPr lang="en-US" sz="2800" smtClean="0">
                <a:solidFill>
                  <a:schemeClr val="bg1"/>
                </a:solidFill>
              </a:rPr>
              <a:t>MOOS System</a:t>
            </a:r>
          </a:p>
        </p:txBody>
      </p:sp>
      <p:pic>
        <p:nvPicPr>
          <p:cNvPr id="172035" name="Picture 3" descr="moosmoor_3-29-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371600"/>
            <a:ext cx="6858000" cy="5143500"/>
          </a:xfrm>
          <a:prstGeom prst="rect">
            <a:avLst/>
          </a:prstGeom>
          <a:noFill/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2743200" y="609600"/>
            <a:ext cx="4087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Tahoma" pitchFamily="34" charset="0"/>
                <a:ea typeface="ＭＳ Ｐゴシック"/>
                <a:cs typeface="ＭＳ Ｐゴシック"/>
              </a:rPr>
              <a:t>MBARI Ocean Observing System: 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Tahoma" pitchFamily="34" charset="0"/>
                <a:ea typeface="ＭＳ Ｐゴシック"/>
                <a:cs typeface="ＭＳ Ｐゴシック"/>
              </a:rPr>
              <a:t>Mobile, 1 to 2 years, but power limited</a:t>
            </a:r>
          </a:p>
        </p:txBody>
      </p:sp>
      <p:pic>
        <p:nvPicPr>
          <p:cNvPr id="172037" name="Picture 5" descr="Paul_on_MOOS cop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905000"/>
            <a:ext cx="2628900" cy="3505200"/>
          </a:xfrm>
          <a:prstGeom prst="rect">
            <a:avLst/>
          </a:prstGeom>
          <a:noFill/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 descr="vent_new_launch_p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468438"/>
            <a:ext cx="3886200" cy="257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5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/>
                </a:solidFill>
              </a:rPr>
              <a:t>Underwater Vehicles: 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sz="3200" dirty="0" smtClean="0">
                <a:solidFill>
                  <a:schemeClr val="bg1"/>
                </a:solidFill>
              </a:rPr>
              <a:t>Remotely Operated Vehicles (ROVs)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22531" name="Picture 5" descr="controlroom-45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3810000"/>
            <a:ext cx="4114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2" descr="C:\Projects\personal\Tours\Vryhof\ricketts_launch7-72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800" y="2193925"/>
            <a:ext cx="3292475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ROV Video</a:t>
            </a:r>
          </a:p>
        </p:txBody>
      </p:sp>
      <p:sp>
        <p:nvSpPr>
          <p:cNvPr id="3379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dirty="0" smtClean="0">
                <a:hlinkClick r:id="rId2" action="ppaction://hlinkfile"/>
              </a:rPr>
              <a:t>ROV Video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4643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683</Words>
  <Application>Microsoft Office PowerPoint</Application>
  <PresentationFormat>On-screen Show (4:3)</PresentationFormat>
  <Paragraphs>179</Paragraphs>
  <Slides>30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Deep Ocean Research and Acoustic Platforms at MBARI</vt:lpstr>
      <vt:lpstr>Monterey Bay Aquarium Research Institute (MBARI)</vt:lpstr>
      <vt:lpstr>Monterey Bay Aquarium Research Institute (MBARI)</vt:lpstr>
      <vt:lpstr>Ships</vt:lpstr>
      <vt:lpstr>MARS</vt:lpstr>
      <vt:lpstr>PowerPoint Presentation</vt:lpstr>
      <vt:lpstr>MOOS System</vt:lpstr>
      <vt:lpstr>Underwater Vehicles:  Remotely Operated Vehicles (ROVs)</vt:lpstr>
      <vt:lpstr>ROV Video</vt:lpstr>
      <vt:lpstr>Underwater Vehicles: Autonomous Underwater Vehicles (AUVs)</vt:lpstr>
      <vt:lpstr>PowerPoint Presentation</vt:lpstr>
      <vt:lpstr>Interior of the Mapping AUV </vt:lpstr>
      <vt:lpstr>Sub-bottom Profile</vt:lpstr>
      <vt:lpstr>Axial Seamount</vt:lpstr>
      <vt:lpstr>Endeavour Chimneys</vt:lpstr>
      <vt:lpstr>Acoustic Platforms</vt:lpstr>
      <vt:lpstr>Acoustic Modems</vt:lpstr>
      <vt:lpstr>Acoustic Modems</vt:lpstr>
      <vt:lpstr>Acoustic Modems</vt:lpstr>
      <vt:lpstr>Directional Acoustic Transducer (DAT)</vt:lpstr>
      <vt:lpstr>Directional Acoustic Transducer (DAT)</vt:lpstr>
      <vt:lpstr>Acoustic Modems – Benthic Events</vt:lpstr>
      <vt:lpstr>Acoustic Modems – Benthic Events</vt:lpstr>
      <vt:lpstr>Acoustic Modems – BEDs Housing</vt:lpstr>
      <vt:lpstr>Acoustic Modems – non MBARI Specific</vt:lpstr>
      <vt:lpstr>Acoustic Modems – non MBARI Specific</vt:lpstr>
      <vt:lpstr>Acoustic Modems – non MBARI Specific</vt:lpstr>
      <vt:lpstr>PowerPoint Presentation</vt:lpstr>
      <vt:lpstr>PowerPoint Presentation</vt:lpstr>
      <vt:lpstr>Tank Ping Test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Science and Technology to Study the Worlds Oceans</dc:title>
  <dc:creator>Kieft, Brian</dc:creator>
  <cp:lastModifiedBy>Kieft, Brian</cp:lastModifiedBy>
  <cp:revision>66</cp:revision>
  <dcterms:created xsi:type="dcterms:W3CDTF">2006-08-16T00:00:00Z</dcterms:created>
  <dcterms:modified xsi:type="dcterms:W3CDTF">2012-03-29T22:14:49Z</dcterms:modified>
</cp:coreProperties>
</file>