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989763" cy="92757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11" autoAdjust="0"/>
  </p:normalViewPr>
  <p:slideViewPr>
    <p:cSldViewPr>
      <p:cViewPr varScale="1">
        <p:scale>
          <a:sx n="112" d="100"/>
          <a:sy n="112" d="100"/>
        </p:scale>
        <p:origin x="-293" y="-8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9FA19-4E9A-4E55-85FE-44BC764EF7CA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400C7-1683-403A-A5BC-D0152AC282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F4DCC-A9F4-41D7-95E1-19C2F2B75465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78ED6-2B8F-4AA5-8854-A26B4CAD3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CFFE9-C6D5-42D2-8B46-EB1E87EB9177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CDAE6-2018-4752-871C-6F143572D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8FE00-E727-48EA-884B-8644635FBE12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CCA26-A7A8-45A0-8EB6-18FCFDBC3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62E04-8CC2-4027-BE20-8805EC51CFF6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013B4-E274-4481-8543-B01457630E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61E15-1D46-43D2-AE96-C5FBF2B3D32B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77EC6-E1F6-43D7-B3CC-8D8D7F2908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6F762-4763-4277-A699-733FE6192642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40D08-80B8-42C5-A5EA-95C7F9737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55113-65BC-42C5-AF15-0770150F0CFF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1E89F-53EA-49D4-B64C-2C567C84C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B90F4-267D-4C71-9F99-C1FC9125FCAC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B80F9-AB91-4137-B484-0A348FD42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C2CFB-DE0C-4A51-A72D-7AF484DDABA6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EDF5C-BFB8-4C39-833F-BC1AFE7021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E9E7C-AAFA-41F8-BAAC-4CF41AE0D749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DBFB2-A2B7-4C10-8865-03CA853E9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2E4628-F861-48D1-9214-91FDCB0D70D9}" type="datetimeFigureOut">
              <a:rPr lang="en-US"/>
              <a:pPr>
                <a:defRPr/>
              </a:pPr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841F75-365F-4DFC-ADD3-C9C7317F1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1066800" y="381000"/>
            <a:ext cx="7332663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Calibri" pitchFamily="34" charset="0"/>
              </a:rPr>
              <a:t>CANON LRAUV Water Sampler design options</a:t>
            </a:r>
          </a:p>
          <a:p>
            <a:pPr>
              <a:buFont typeface="Arial" charset="0"/>
              <a:buNone/>
            </a:pPr>
            <a:endParaRPr lang="en-US" sz="2000">
              <a:latin typeface="Calibri" pitchFamily="34" charset="0"/>
            </a:endParaRPr>
          </a:p>
          <a:p>
            <a:r>
              <a:rPr lang="en-US" sz="1600" b="1">
                <a:latin typeface="Calibri" pitchFamily="34" charset="0"/>
              </a:rPr>
              <a:t>Preliminary  Science Requirements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4 liter samples rapidly acquired and filtered  through modules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50 to 100 ml samples (treated with fixative) returned for analysis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Integrate with 3G ESP requirements</a:t>
            </a:r>
          </a:p>
          <a:p>
            <a:pPr>
              <a:buFont typeface="Arial" charset="0"/>
              <a:buNone/>
            </a:pPr>
            <a:endParaRPr lang="en-US" sz="1600">
              <a:latin typeface="Calibri" pitchFamily="34" charset="0"/>
            </a:endParaRPr>
          </a:p>
          <a:p>
            <a:pPr>
              <a:buFont typeface="Arial" charset="0"/>
              <a:buNone/>
            </a:pPr>
            <a:r>
              <a:rPr lang="en-US" sz="1600" b="1">
                <a:latin typeface="Calibri" pitchFamily="34" charset="0"/>
              </a:rPr>
              <a:t>Method</a:t>
            </a:r>
          </a:p>
          <a:p>
            <a:pPr>
              <a:buFontTx/>
              <a:buChar char="•"/>
            </a:pPr>
            <a:r>
              <a:rPr lang="en-US" sz="1600">
                <a:latin typeface="Calibri" pitchFamily="34" charset="0"/>
              </a:rPr>
              <a:t>Specification of the filter: physical size, material, um size?</a:t>
            </a:r>
          </a:p>
          <a:p>
            <a:pPr>
              <a:buFontTx/>
              <a:buChar char="•"/>
            </a:pPr>
            <a:r>
              <a:rPr lang="en-US" sz="1600">
                <a:latin typeface="Calibri" pitchFamily="34" charset="0"/>
              </a:rPr>
              <a:t>Method of post-processing (lab)? </a:t>
            </a:r>
          </a:p>
          <a:p>
            <a:pPr>
              <a:buFontTx/>
              <a:buChar char="•"/>
            </a:pPr>
            <a:r>
              <a:rPr lang="en-US" sz="1600">
                <a:latin typeface="Calibri" pitchFamily="34" charset="0"/>
              </a:rPr>
              <a:t>Maximum differential pressure for the type of the sample?</a:t>
            </a:r>
          </a:p>
          <a:p>
            <a:pPr>
              <a:buFontTx/>
              <a:buChar char="•"/>
            </a:pPr>
            <a:r>
              <a:rPr lang="en-US" sz="1600">
                <a:latin typeface="Calibri" pitchFamily="34" charset="0"/>
              </a:rPr>
              <a:t>Constant Volume and Rate filtering presents a risk of overpressure and unknown reduction of filtered volume. </a:t>
            </a:r>
          </a:p>
          <a:p>
            <a:pPr>
              <a:buFontTx/>
              <a:buChar char="•"/>
            </a:pPr>
            <a:r>
              <a:rPr lang="en-US" sz="1600">
                <a:latin typeface="Calibri" pitchFamily="34" charset="0"/>
              </a:rPr>
              <a:t> Adaptive filtering options:</a:t>
            </a:r>
          </a:p>
          <a:p>
            <a:pPr marL="742950" lvl="1" indent="-285750">
              <a:buFontTx/>
              <a:buChar char="•"/>
            </a:pPr>
            <a:r>
              <a:rPr lang="en-US" sz="1600">
                <a:latin typeface="Calibri" pitchFamily="34" charset="0"/>
              </a:rPr>
              <a:t>Constant Pressure with timeout, record filtered volume and time. </a:t>
            </a:r>
          </a:p>
          <a:p>
            <a:pPr marL="742950" lvl="1" indent="-285750">
              <a:buFontTx/>
              <a:buChar char="•"/>
            </a:pPr>
            <a:r>
              <a:rPr lang="en-US" sz="1600">
                <a:latin typeface="Calibri" pitchFamily="34" charset="0"/>
              </a:rPr>
              <a:t>Reach Pressure and Stop, record filtered volume</a:t>
            </a:r>
          </a:p>
          <a:p>
            <a:pPr marL="742950" lvl="1" indent="-285750">
              <a:buFontTx/>
              <a:buChar char="•"/>
            </a:pPr>
            <a:r>
              <a:rPr lang="en-US" sz="1600">
                <a:latin typeface="Calibri" pitchFamily="34" charset="0"/>
              </a:rPr>
              <a:t>Other? </a:t>
            </a:r>
          </a:p>
          <a:p>
            <a:pPr>
              <a:buFont typeface="Arial" charset="0"/>
              <a:buNone/>
            </a:pPr>
            <a:endParaRPr lang="en-US" sz="1600">
              <a:latin typeface="Calibri" pitchFamily="34" charset="0"/>
            </a:endParaRPr>
          </a:p>
          <a:p>
            <a:r>
              <a:rPr lang="en-US" sz="1600" b="1">
                <a:latin typeface="Calibri" pitchFamily="34" charset="0"/>
              </a:rPr>
              <a:t>LRAUV capabilities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Space, 6.5” diameter X 10.0” length at front of Long Nose Section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Buoyancy, package must be neutral (some room for dedicated foam pack)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Power, 14-15 nominal volts @ 2 amps</a:t>
            </a:r>
          </a:p>
          <a:p>
            <a:pPr>
              <a:buFont typeface="Arial" charset="0"/>
              <a:buChar char="•"/>
            </a:pPr>
            <a:endParaRPr lang="en-US" sz="16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en-US" sz="16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1066800" y="381000"/>
            <a:ext cx="733266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Calibri" pitchFamily="34" charset="0"/>
              </a:rPr>
              <a:t>CANON LRAUV Water Sampler design options</a:t>
            </a:r>
          </a:p>
          <a:p>
            <a:pPr>
              <a:buFont typeface="Arial" charset="0"/>
              <a:buNone/>
            </a:pPr>
            <a:endParaRPr lang="en-US" sz="1600">
              <a:latin typeface="Calibri" pitchFamily="34" charset="0"/>
            </a:endParaRPr>
          </a:p>
          <a:p>
            <a:r>
              <a:rPr lang="en-US" sz="1600" b="1">
                <a:latin typeface="Calibri" pitchFamily="34" charset="0"/>
              </a:rPr>
              <a:t>Preliminary Options</a:t>
            </a:r>
          </a:p>
          <a:p>
            <a:r>
              <a:rPr lang="en-US" sz="1600">
                <a:latin typeface="Calibri" pitchFamily="34" charset="0"/>
              </a:rPr>
              <a:t>Collection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Gulper type piston and cylinder driven by electrical actuator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Collapsible (IV type) bag filled and emptied by pump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Direct Pump</a:t>
            </a:r>
          </a:p>
          <a:p>
            <a:pPr>
              <a:buFont typeface="Arial" charset="0"/>
              <a:buChar char="•"/>
            </a:pPr>
            <a:endParaRPr lang="en-US" sz="1600">
              <a:latin typeface="Calibri" pitchFamily="34" charset="0"/>
            </a:endParaRPr>
          </a:p>
          <a:p>
            <a:r>
              <a:rPr lang="en-US" sz="1600">
                <a:latin typeface="Calibri" pitchFamily="34" charset="0"/>
              </a:rPr>
              <a:t>Sampling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Gulper or pump pushes samples through filter manifold 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Gulper or pump fills 50/100 ml syringes or bags manifold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itchFamily="34" charset="0"/>
              </a:rPr>
              <a:t>Sample path flushed prior to sampling</a:t>
            </a:r>
          </a:p>
          <a:p>
            <a:pPr>
              <a:buFont typeface="Arial" charset="0"/>
              <a:buChar char="•"/>
            </a:pPr>
            <a:endParaRPr lang="en-US" sz="16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en-US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en-US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en-US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/>
          <p:cNvPicPr>
            <a:picLocks noChangeAspect="1"/>
          </p:cNvPicPr>
          <p:nvPr/>
        </p:nvPicPr>
        <p:blipFill>
          <a:blip r:embed="rId2"/>
          <a:srcRect t="4022" b="2020"/>
          <a:stretch>
            <a:fillRect/>
          </a:stretch>
        </p:blipFill>
        <p:spPr bwMode="auto">
          <a:xfrm>
            <a:off x="533400" y="254000"/>
            <a:ext cx="5922963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5"/>
          <p:cNvPicPr>
            <a:picLocks noChangeAspect="1"/>
          </p:cNvPicPr>
          <p:nvPr/>
        </p:nvPicPr>
        <p:blipFill>
          <a:blip r:embed="rId3"/>
          <a:srcRect l="12878" t="15898" r="12878" b="20398"/>
          <a:stretch>
            <a:fillRect/>
          </a:stretch>
        </p:blipFill>
        <p:spPr bwMode="auto">
          <a:xfrm>
            <a:off x="2286000" y="3348038"/>
            <a:ext cx="6477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914400" y="2590800"/>
            <a:ext cx="533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1.5 liter Gulper &amp; Actuator</a:t>
            </a:r>
          </a:p>
        </p:txBody>
      </p:sp>
      <p:sp>
        <p:nvSpPr>
          <p:cNvPr id="15364" name="TextBox 7"/>
          <p:cNvSpPr txBox="1">
            <a:spLocks noChangeArrowheads="1"/>
          </p:cNvSpPr>
          <p:nvPr/>
        </p:nvSpPr>
        <p:spPr bwMode="auto">
          <a:xfrm>
            <a:off x="2819400" y="5791200"/>
            <a:ext cx="533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4.0 liter Gulper &amp; Actuator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186</Words>
  <Application>Microsoft Office PowerPoint</Application>
  <PresentationFormat>On-screen Show (4:3)</PresentationFormat>
  <Paragraphs>38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Bird, Larry</dc:creator>
  <cp:lastModifiedBy>Denis Klimov</cp:lastModifiedBy>
  <cp:revision>20</cp:revision>
  <cp:lastPrinted>2012-03-14T15:37:56Z</cp:lastPrinted>
  <dcterms:created xsi:type="dcterms:W3CDTF">2012-03-13T16:07:50Z</dcterms:created>
  <dcterms:modified xsi:type="dcterms:W3CDTF">2012-03-14T20:10:42Z</dcterms:modified>
</cp:coreProperties>
</file>