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Override PartName="/ppt/slides/slide11.xml" ContentType="application/vnd.openxmlformats-officedocument.presentationml.slide+xml"/>
  <Default Extension="xml" ContentType="application/xml"/>
  <Override PartName="/ppt/slides/slide9.xml" ContentType="application/vnd.openxmlformats-officedocument.presentationml.slide+xml"/>
  <Default Extension="jpeg" ContentType="image/jpeg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slide12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64" r:id="rId2"/>
    <p:sldId id="265" r:id="rId3"/>
    <p:sldId id="261" r:id="rId4"/>
    <p:sldId id="262" r:id="rId5"/>
    <p:sldId id="267" r:id="rId6"/>
    <p:sldId id="263" r:id="rId7"/>
    <p:sldId id="257" r:id="rId8"/>
    <p:sldId id="259" r:id="rId9"/>
    <p:sldId id="269" r:id="rId10"/>
    <p:sldId id="260" r:id="rId11"/>
    <p:sldId id="268" r:id="rId12"/>
    <p:sldId id="270" r:id="rId13"/>
    <p:sldId id="271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148" d="100"/>
          <a:sy n="148" d="100"/>
        </p:scale>
        <p:origin x="-13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2816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printerSettings" Target="printerSettings/printerSettings1.bin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B5369-56C2-564A-9210-132D6FDCD341}" type="datetimeFigureOut">
              <a:rPr lang="en-US" smtClean="0"/>
              <a:pPr/>
              <a:t>3/15/12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49974-2ADC-944C-B3F4-1512C8782D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B5369-56C2-564A-9210-132D6FDCD341}" type="datetimeFigureOut">
              <a:rPr lang="en-US" smtClean="0"/>
              <a:pPr/>
              <a:t>3/15/12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49974-2ADC-944C-B3F4-1512C8782D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B5369-56C2-564A-9210-132D6FDCD341}" type="datetimeFigureOut">
              <a:rPr lang="en-US" smtClean="0"/>
              <a:pPr/>
              <a:t>3/15/12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49974-2ADC-944C-B3F4-1512C8782D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B5369-56C2-564A-9210-132D6FDCD341}" type="datetimeFigureOut">
              <a:rPr lang="en-US" smtClean="0"/>
              <a:pPr/>
              <a:t>3/15/12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49974-2ADC-944C-B3F4-1512C8782D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B5369-56C2-564A-9210-132D6FDCD341}" type="datetimeFigureOut">
              <a:rPr lang="en-US" smtClean="0"/>
              <a:pPr/>
              <a:t>3/15/12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49974-2ADC-944C-B3F4-1512C8782D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B5369-56C2-564A-9210-132D6FDCD341}" type="datetimeFigureOut">
              <a:rPr lang="en-US" smtClean="0"/>
              <a:pPr/>
              <a:t>3/15/12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49974-2ADC-944C-B3F4-1512C8782D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B5369-56C2-564A-9210-132D6FDCD341}" type="datetimeFigureOut">
              <a:rPr lang="en-US" smtClean="0"/>
              <a:pPr/>
              <a:t>3/15/12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49974-2ADC-944C-B3F4-1512C8782D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B5369-56C2-564A-9210-132D6FDCD341}" type="datetimeFigureOut">
              <a:rPr lang="en-US" smtClean="0"/>
              <a:pPr/>
              <a:t>3/15/12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49974-2ADC-944C-B3F4-1512C8782D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B5369-56C2-564A-9210-132D6FDCD341}" type="datetimeFigureOut">
              <a:rPr lang="en-US" smtClean="0"/>
              <a:pPr/>
              <a:t>3/15/12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49974-2ADC-944C-B3F4-1512C8782D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B5369-56C2-564A-9210-132D6FDCD341}" type="datetimeFigureOut">
              <a:rPr lang="en-US" smtClean="0"/>
              <a:pPr/>
              <a:t>3/15/12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49974-2ADC-944C-B3F4-1512C8782D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B5369-56C2-564A-9210-132D6FDCD341}" type="datetimeFigureOut">
              <a:rPr lang="en-US" smtClean="0"/>
              <a:pPr/>
              <a:t>3/15/12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49974-2ADC-944C-B3F4-1512C8782D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FB5369-56C2-564A-9210-132D6FDCD341}" type="datetimeFigureOut">
              <a:rPr lang="en-US" smtClean="0"/>
              <a:pPr/>
              <a:t>3/15/12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B49974-2ADC-944C-B3F4-1512C8782D6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3404" y="1561659"/>
            <a:ext cx="618039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 smtClean="0"/>
              <a:t>CANON Experiment Planning</a:t>
            </a:r>
          </a:p>
          <a:p>
            <a:pPr algn="ctr"/>
            <a:r>
              <a:rPr lang="en-US" sz="4000" dirty="0" smtClean="0"/>
              <a:t>Focus: May-June</a:t>
            </a:r>
            <a:endParaRPr lang="en-US" sz="4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51854" y="0"/>
            <a:ext cx="29913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Ammonium Maximum</a:t>
            </a:r>
            <a:endParaRPr lang="en-US" sz="2400" dirty="0"/>
          </a:p>
        </p:txBody>
      </p:sp>
      <p:grpSp>
        <p:nvGrpSpPr>
          <p:cNvPr id="9" name="Group 8"/>
          <p:cNvGrpSpPr/>
          <p:nvPr/>
        </p:nvGrpSpPr>
        <p:grpSpPr>
          <a:xfrm>
            <a:off x="114264" y="915966"/>
            <a:ext cx="4411262" cy="2600595"/>
            <a:chOff x="157169" y="915967"/>
            <a:chExt cx="4142152" cy="2563748"/>
          </a:xfrm>
        </p:grpSpPr>
        <p:pic>
          <p:nvPicPr>
            <p:cNvPr id="7" name="Picture 6" descr="Screen shot 2012-03-13 at 3.00.23 PM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7169" y="915967"/>
              <a:ext cx="4142152" cy="2166959"/>
            </a:xfrm>
            <a:prstGeom prst="rect">
              <a:avLst/>
            </a:prstGeom>
          </p:spPr>
        </p:pic>
        <p:pic>
          <p:nvPicPr>
            <p:cNvPr id="8" name="Picture 7" descr="Screen shot 2012-03-13 at 3.00.45 PM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19998" y="3031440"/>
              <a:ext cx="3176351" cy="448275"/>
            </a:xfrm>
            <a:prstGeom prst="rect">
              <a:avLst/>
            </a:prstGeom>
          </p:spPr>
        </p:pic>
      </p:grpSp>
      <p:grpSp>
        <p:nvGrpSpPr>
          <p:cNvPr id="12" name="Group 11"/>
          <p:cNvGrpSpPr/>
          <p:nvPr/>
        </p:nvGrpSpPr>
        <p:grpSpPr>
          <a:xfrm>
            <a:off x="4568431" y="915966"/>
            <a:ext cx="4398588" cy="2600596"/>
            <a:chOff x="4568431" y="957784"/>
            <a:chExt cx="4230674" cy="2558778"/>
          </a:xfrm>
        </p:grpSpPr>
        <p:pic>
          <p:nvPicPr>
            <p:cNvPr id="10" name="Picture 9" descr="Screen shot 2012-03-13 at 3.02.13 PM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568431" y="957784"/>
              <a:ext cx="4204931" cy="2125142"/>
            </a:xfrm>
            <a:prstGeom prst="rect">
              <a:avLst/>
            </a:prstGeom>
          </p:spPr>
        </p:pic>
        <p:pic>
          <p:nvPicPr>
            <p:cNvPr id="11" name="Picture 10" descr="Screen shot 2012-03-13 at 3.02.36 PM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264424" y="3039976"/>
              <a:ext cx="3534681" cy="476586"/>
            </a:xfrm>
            <a:prstGeom prst="rect">
              <a:avLst/>
            </a:prstGeom>
          </p:spPr>
        </p:pic>
      </p:grpSp>
      <p:sp>
        <p:nvSpPr>
          <p:cNvPr id="13" name="TextBox 12"/>
          <p:cNvSpPr txBox="1"/>
          <p:nvPr/>
        </p:nvSpPr>
        <p:spPr>
          <a:xfrm>
            <a:off x="372298" y="461665"/>
            <a:ext cx="85947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8000"/>
                </a:solidFill>
              </a:rPr>
              <a:t>It is present within the bay, where its</a:t>
            </a:r>
            <a:r>
              <a:rPr lang="en-US" b="1" dirty="0" smtClean="0">
                <a:solidFill>
                  <a:srgbClr val="008000"/>
                </a:solidFill>
              </a:rPr>
              <a:t> intensity and vertical </a:t>
            </a:r>
            <a:r>
              <a:rPr lang="en-US" b="1" dirty="0" smtClean="0">
                <a:solidFill>
                  <a:srgbClr val="008000"/>
                </a:solidFill>
              </a:rPr>
              <a:t>extent</a:t>
            </a:r>
            <a:r>
              <a:rPr lang="en-US" b="1" dirty="0" smtClean="0">
                <a:solidFill>
                  <a:srgbClr val="008000"/>
                </a:solidFill>
              </a:rPr>
              <a:t> are evidently greatest</a:t>
            </a:r>
            <a:r>
              <a:rPr lang="en-US" b="1" dirty="0" smtClean="0">
                <a:solidFill>
                  <a:srgbClr val="008000"/>
                </a:solidFill>
              </a:rPr>
              <a:t>.</a:t>
            </a:r>
          </a:p>
        </p:txBody>
      </p:sp>
      <p:pic>
        <p:nvPicPr>
          <p:cNvPr id="14" name="Picture 13" descr="Screen shot 2012-03-15 at 9.24.18 AM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4275" y="3650860"/>
            <a:ext cx="6119605" cy="282645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889946" y="0"/>
            <a:ext cx="563948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Ammonium</a:t>
            </a:r>
            <a:r>
              <a:rPr lang="en-US" sz="3200" dirty="0" smtClean="0"/>
              <a:t> maximum in </a:t>
            </a:r>
            <a:r>
              <a:rPr lang="en-US" sz="3200" dirty="0" smtClean="0"/>
              <a:t>the bay</a:t>
            </a:r>
            <a:endParaRPr lang="en-US" sz="3200" dirty="0"/>
          </a:p>
        </p:txBody>
      </p:sp>
      <p:pic>
        <p:nvPicPr>
          <p:cNvPr id="14" name="Picture 13" descr="NH4_M0_April20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1390" y="703605"/>
            <a:ext cx="6521468" cy="483257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591425" y="5783287"/>
            <a:ext cx="392928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charset="2"/>
              <a:buChar char="v"/>
            </a:pPr>
            <a:r>
              <a:rPr lang="en-US" sz="2400" dirty="0" smtClean="0"/>
              <a:t> Shallow relative to offshore</a:t>
            </a:r>
          </a:p>
          <a:p>
            <a:pPr>
              <a:buFont typeface="Wingdings" charset="2"/>
              <a:buChar char="v"/>
            </a:pPr>
            <a:r>
              <a:rPr lang="en-US" sz="2400" dirty="0" smtClean="0"/>
              <a:t> Variable in depth: targeting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44071" y="0"/>
            <a:ext cx="5945057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ESP: riding the top of the NH4 max</a:t>
            </a:r>
            <a:endParaRPr lang="en-US" sz="3200" dirty="0"/>
          </a:p>
        </p:txBody>
      </p:sp>
      <p:pic>
        <p:nvPicPr>
          <p:cNvPr id="5" name="Picture 4" descr="Screen shot 2012-03-15 at 9.22.13 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21706"/>
            <a:ext cx="9144000" cy="401458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09242" y="1312823"/>
            <a:ext cx="2565684" cy="4015695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852160" y="1312823"/>
            <a:ext cx="2067992" cy="4015695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7689128" y="6375344"/>
            <a:ext cx="11544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C. Preston</a:t>
            </a:r>
            <a:endParaRPr lang="en-US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03-15 at 9.37.08 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759" y="1261242"/>
            <a:ext cx="8644759" cy="437502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97256" y="0"/>
            <a:ext cx="574929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smtClean="0"/>
              <a:t>Ammonium</a:t>
            </a:r>
            <a:r>
              <a:rPr lang="en-US" sz="3200" dirty="0" smtClean="0"/>
              <a:t> maximum in </a:t>
            </a:r>
            <a:r>
              <a:rPr lang="en-US" sz="3200" dirty="0" smtClean="0"/>
              <a:t>the bay:</a:t>
            </a:r>
          </a:p>
          <a:p>
            <a:pPr algn="ctr"/>
            <a:r>
              <a:rPr lang="en-US" sz="3200" dirty="0" smtClean="0"/>
              <a:t>W</a:t>
            </a:r>
            <a:r>
              <a:rPr lang="en-US" sz="3200" dirty="0" smtClean="0"/>
              <a:t>hich questions to focus on?</a:t>
            </a:r>
            <a:endParaRPr lang="en-U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1230650" y="5764321"/>
            <a:ext cx="722505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1" charset="2"/>
              <a:buChar char="à"/>
            </a:pPr>
            <a:r>
              <a:rPr lang="en-US" sz="2800" dirty="0" smtClean="0">
                <a:sym typeface="Wingdings"/>
              </a:rPr>
              <a:t> Specifically where, what and how.</a:t>
            </a:r>
          </a:p>
          <a:p>
            <a:pPr>
              <a:buFont typeface="Wingdings" pitchFamily="1" charset="2"/>
              <a:buChar char="à"/>
            </a:pPr>
            <a:r>
              <a:rPr lang="en-US" sz="2800" dirty="0" smtClean="0">
                <a:sym typeface="Wingdings"/>
              </a:rPr>
              <a:t> Adaptable plans, dependent upon conditions.</a:t>
            </a:r>
            <a:endParaRPr lang="en-US" sz="2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7361" y="360383"/>
            <a:ext cx="8829726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When?</a:t>
            </a:r>
          </a:p>
          <a:p>
            <a:pPr>
              <a:buFont typeface="Wingdings" charset="2"/>
              <a:buChar char="²"/>
            </a:pPr>
            <a:r>
              <a:rPr lang="en-US" sz="2800" dirty="0" smtClean="0"/>
              <a:t>The </a:t>
            </a:r>
            <a:r>
              <a:rPr lang="en-US" sz="2800" i="1" dirty="0" smtClean="0"/>
              <a:t>Main </a:t>
            </a:r>
            <a:r>
              <a:rPr lang="en-US" sz="2800" i="1" dirty="0" smtClean="0"/>
              <a:t>E</a:t>
            </a:r>
            <a:r>
              <a:rPr lang="en-US" sz="2800" i="1" dirty="0" smtClean="0"/>
              <a:t>vent </a:t>
            </a:r>
            <a:r>
              <a:rPr lang="en-US" sz="2800" dirty="0" smtClean="0"/>
              <a:t>remains scheduled for May 21 – June 1.</a:t>
            </a:r>
          </a:p>
          <a:p>
            <a:pPr>
              <a:buFont typeface="Wingdings" charset="2"/>
              <a:buChar char="²"/>
            </a:pPr>
            <a:r>
              <a:rPr lang="en-US" sz="2800" dirty="0" smtClean="0"/>
              <a:t>Preparatory and preliminary during the preceding ~week.</a:t>
            </a:r>
          </a:p>
          <a:p>
            <a:endParaRPr lang="en-US" sz="3200" dirty="0" smtClean="0"/>
          </a:p>
          <a:p>
            <a:r>
              <a:rPr lang="en-US" sz="3200" b="1" dirty="0" smtClean="0"/>
              <a:t>Where?</a:t>
            </a:r>
          </a:p>
          <a:p>
            <a:r>
              <a:rPr lang="en-US" sz="2800" dirty="0" smtClean="0"/>
              <a:t>Our “backyard”, i.e. the bay and immediately adjacent waters; not as far offshore as the September experiment.</a:t>
            </a:r>
          </a:p>
          <a:p>
            <a:endParaRPr lang="en-US" sz="3200" dirty="0" smtClean="0"/>
          </a:p>
          <a:p>
            <a:r>
              <a:rPr lang="en-US" sz="3200" b="1" dirty="0" smtClean="0"/>
              <a:t>More specifically where… and what and how?</a:t>
            </a:r>
          </a:p>
          <a:p>
            <a:r>
              <a:rPr lang="en-US" sz="2800" dirty="0" smtClean="0"/>
              <a:t>The answers depend on our chosen scientific and methodological foci.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1056" y="0"/>
            <a:ext cx="9041458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Upwelling filaments as</a:t>
            </a:r>
            <a:r>
              <a:rPr lang="en-US" sz="3200" dirty="0" smtClean="0"/>
              <a:t> ecosystem process </a:t>
            </a:r>
            <a:r>
              <a:rPr lang="en-US" sz="3200" dirty="0" smtClean="0"/>
              <a:t>integrators</a:t>
            </a:r>
            <a:endParaRPr lang="en-U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254207" y="4950967"/>
            <a:ext cx="879540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charset="2"/>
              <a:buChar char="v"/>
            </a:pPr>
            <a:r>
              <a:rPr lang="en-US" sz="2000" dirty="0" smtClean="0"/>
              <a:t> Supply of nutrients, including </a:t>
            </a:r>
            <a:r>
              <a:rPr lang="en-US" sz="2000" i="1" dirty="0" smtClean="0">
                <a:sym typeface="Wingdings"/>
              </a:rPr>
              <a:t>v</a:t>
            </a:r>
            <a:r>
              <a:rPr lang="en-US" sz="2000" i="1" dirty="0" smtClean="0">
                <a:sym typeface="Wingdings"/>
              </a:rPr>
              <a:t>entilation </a:t>
            </a:r>
            <a:r>
              <a:rPr lang="en-US" sz="2000" dirty="0" smtClean="0">
                <a:sym typeface="Wingdings"/>
              </a:rPr>
              <a:t>of subsurface ammonium </a:t>
            </a:r>
            <a:r>
              <a:rPr lang="en-US" sz="2000" dirty="0" smtClean="0">
                <a:sym typeface="Wingdings"/>
              </a:rPr>
              <a:t>maximum </a:t>
            </a:r>
            <a:r>
              <a:rPr lang="en-US" sz="2000" dirty="0" err="1" smtClean="0">
                <a:sym typeface="Wingdings"/>
              </a:rPr>
              <a:t></a:t>
            </a:r>
            <a:r>
              <a:rPr lang="en-US" sz="2000" dirty="0" smtClean="0">
                <a:sym typeface="Wingdings"/>
              </a:rPr>
              <a:t> </a:t>
            </a:r>
            <a:r>
              <a:rPr lang="en-US" sz="2000" dirty="0" smtClean="0"/>
              <a:t>phytoplankton productivity</a:t>
            </a:r>
            <a:r>
              <a:rPr lang="en-US" sz="2000" dirty="0" smtClean="0">
                <a:sym typeface="Wingdings"/>
              </a:rPr>
              <a:t> </a:t>
            </a:r>
            <a:endParaRPr lang="en-US" sz="2000" dirty="0" smtClean="0"/>
          </a:p>
          <a:p>
            <a:pPr>
              <a:buFont typeface="Wingdings" charset="2"/>
              <a:buChar char="v"/>
            </a:pPr>
            <a:r>
              <a:rPr lang="en-US" sz="2000" dirty="0" smtClean="0">
                <a:sym typeface="Wingdings"/>
              </a:rPr>
              <a:t> Zooplankton </a:t>
            </a:r>
            <a:r>
              <a:rPr lang="en-US" sz="2000" dirty="0" smtClean="0">
                <a:sym typeface="Wingdings"/>
              </a:rPr>
              <a:t>aggregation</a:t>
            </a:r>
            <a:r>
              <a:rPr lang="en-US" sz="2000" dirty="0" smtClean="0">
                <a:sym typeface="Wingdings"/>
              </a:rPr>
              <a:t> </a:t>
            </a:r>
            <a:r>
              <a:rPr lang="en-US" sz="2000" dirty="0" err="1" smtClean="0">
                <a:sym typeface="Wingdings"/>
              </a:rPr>
              <a:t></a:t>
            </a:r>
            <a:r>
              <a:rPr lang="en-US" sz="2000" dirty="0" smtClean="0">
                <a:sym typeface="Wingdings"/>
              </a:rPr>
              <a:t> </a:t>
            </a:r>
            <a:r>
              <a:rPr lang="en-US" sz="2000" dirty="0" smtClean="0">
                <a:sym typeface="Wingdings"/>
              </a:rPr>
              <a:t>ammonium production </a:t>
            </a:r>
            <a:r>
              <a:rPr lang="en-US" sz="2000" dirty="0" smtClean="0">
                <a:sym typeface="Wingdings"/>
              </a:rPr>
              <a:t>(nutrient recycling)</a:t>
            </a:r>
          </a:p>
          <a:p>
            <a:pPr>
              <a:buFont typeface="Wingdings" charset="2"/>
              <a:buChar char="v"/>
            </a:pPr>
            <a:r>
              <a:rPr lang="en-US" sz="2000" dirty="0" smtClean="0">
                <a:sym typeface="Wingdings"/>
              </a:rPr>
              <a:t>Transport </a:t>
            </a:r>
            <a:r>
              <a:rPr lang="en-US" sz="2000" dirty="0" smtClean="0">
                <a:sym typeface="Wingdings"/>
              </a:rPr>
              <a:t>of </a:t>
            </a:r>
            <a:r>
              <a:rPr lang="en-US" sz="2000" dirty="0" smtClean="0">
                <a:sym typeface="Wingdings"/>
              </a:rPr>
              <a:t>sediments</a:t>
            </a:r>
            <a:r>
              <a:rPr lang="en-US" sz="2000" dirty="0" smtClean="0">
                <a:sym typeface="Wingdings"/>
              </a:rPr>
              <a:t>, with consequences for </a:t>
            </a:r>
            <a:r>
              <a:rPr lang="en-US" sz="2000" dirty="0" err="1" smtClean="0">
                <a:sym typeface="Wingdings"/>
              </a:rPr>
              <a:t>phyto</a:t>
            </a:r>
            <a:r>
              <a:rPr lang="en-US" sz="2000" dirty="0" smtClean="0">
                <a:sym typeface="Wingdings"/>
              </a:rPr>
              <a:t>  / zoo ecology.</a:t>
            </a:r>
          </a:p>
          <a:p>
            <a:pPr>
              <a:buFont typeface="Wingdings" charset="2"/>
              <a:buChar char="v"/>
            </a:pPr>
            <a:r>
              <a:rPr lang="en-US" sz="2000" dirty="0" smtClean="0">
                <a:sym typeface="Wingdings"/>
              </a:rPr>
              <a:t> Establishment of primary ecosystem physical / chemical structure and processes.</a:t>
            </a:r>
            <a:endParaRPr lang="en-US" sz="2000" dirty="0"/>
          </a:p>
        </p:txBody>
      </p:sp>
      <p:pic>
        <p:nvPicPr>
          <p:cNvPr id="5" name="Picture 4" descr="Screen shot 2012-03-13 at 2.46.29 P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09055"/>
            <a:ext cx="9144000" cy="369605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38288" y="584776"/>
            <a:ext cx="74904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8000"/>
                </a:solidFill>
              </a:rPr>
              <a:t>[CANON April 2011 Experiment: Tethys leads Dorado in robot ballet.]</a:t>
            </a:r>
            <a:endParaRPr lang="en-US" sz="2000" b="1" dirty="0">
              <a:solidFill>
                <a:srgbClr val="008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76053" y="86645"/>
            <a:ext cx="466746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Patches are “where it’s at”.</a:t>
            </a:r>
          </a:p>
          <a:p>
            <a:r>
              <a:rPr lang="en-US" sz="3200" dirty="0" smtClean="0"/>
              <a:t>Patch processes revealed...</a:t>
            </a:r>
            <a:endParaRPr lang="en-US" sz="3200" dirty="0"/>
          </a:p>
        </p:txBody>
      </p:sp>
      <p:pic>
        <p:nvPicPr>
          <p:cNvPr id="4" name="Picture 3" descr="Screen shot 2012-03-13 at 2.47.15 P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294" y="1950458"/>
            <a:ext cx="8886674" cy="4768111"/>
          </a:xfrm>
          <a:prstGeom prst="rect">
            <a:avLst/>
          </a:prstGeom>
        </p:spPr>
      </p:pic>
      <p:pic>
        <p:nvPicPr>
          <p:cNvPr id="6" name="Picture 5" descr="Screen shot 2012-03-13 at 2.46.43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422"/>
            <a:ext cx="1452073" cy="194103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10468" y="86645"/>
            <a:ext cx="755507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Patch processes </a:t>
            </a:r>
            <a:r>
              <a:rPr lang="en-US" sz="3200" smtClean="0"/>
              <a:t>from CANON, </a:t>
            </a:r>
            <a:r>
              <a:rPr lang="en-US" sz="3200" dirty="0" smtClean="0"/>
              <a:t>October 2010</a:t>
            </a:r>
            <a:endParaRPr lang="en-US" sz="3200" dirty="0"/>
          </a:p>
        </p:txBody>
      </p:sp>
      <p:pic>
        <p:nvPicPr>
          <p:cNvPr id="4" name="Picture 3" descr="Screen shot 2012-03-15 at 9.11.39 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75053"/>
            <a:ext cx="9144000" cy="510789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shot 2012-03-13 at 2.47.36 P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21554"/>
            <a:ext cx="9144000" cy="322645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86834" y="0"/>
            <a:ext cx="753363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Process signals are large and highly variable.</a:t>
            </a:r>
          </a:p>
          <a:p>
            <a:r>
              <a:rPr lang="en-US" sz="3200" dirty="0" smtClean="0"/>
              <a:t>Effective study requires intelligent sampling.</a:t>
            </a:r>
            <a:endParaRPr lang="en-US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1852937" y="1221444"/>
            <a:ext cx="57554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8000"/>
                </a:solidFill>
              </a:rPr>
              <a:t>[CANON April 2011 Experiment: HICO / ISS imaging.]</a:t>
            </a:r>
            <a:endParaRPr lang="en-US" sz="2000" b="1" dirty="0">
              <a:solidFill>
                <a:srgbClr val="008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5971" y="4848008"/>
            <a:ext cx="7994496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charset="2"/>
              <a:buChar char="²"/>
            </a:pPr>
            <a:r>
              <a:rPr lang="en-US" sz="2800" dirty="0" smtClean="0"/>
              <a:t> Physical: </a:t>
            </a:r>
            <a:r>
              <a:rPr lang="en-US" sz="2800" dirty="0" err="1" smtClean="0"/>
              <a:t>Destratification</a:t>
            </a:r>
            <a:r>
              <a:rPr lang="en-US" sz="2800" dirty="0" smtClean="0"/>
              <a:t>, advection, mixing</a:t>
            </a:r>
          </a:p>
          <a:p>
            <a:pPr>
              <a:buFont typeface="Wingdings" charset="2"/>
              <a:buChar char="²"/>
            </a:pPr>
            <a:r>
              <a:rPr lang="en-US" sz="2800" dirty="0" smtClean="0"/>
              <a:t> Chemical: Nutrient concentrations and composition</a:t>
            </a:r>
          </a:p>
          <a:p>
            <a:pPr>
              <a:buFont typeface="Wingdings" charset="2"/>
              <a:buChar char="²"/>
            </a:pPr>
            <a:r>
              <a:rPr lang="en-US" sz="2800" dirty="0" smtClean="0"/>
              <a:t> Biological: Aggregation / </a:t>
            </a:r>
            <a:r>
              <a:rPr lang="en-US" sz="2800" dirty="0" err="1" smtClean="0"/>
              <a:t>trophic</a:t>
            </a:r>
            <a:r>
              <a:rPr lang="en-US" sz="2800" dirty="0" smtClean="0"/>
              <a:t> interaction</a:t>
            </a:r>
            <a:endParaRPr lang="en-US" sz="2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03-13 at 2.28.06 P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73079"/>
            <a:ext cx="9144000" cy="456892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26215" y="18929"/>
            <a:ext cx="641353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One focus: zooplankton aggregation</a:t>
            </a:r>
            <a:endParaRPr lang="en-U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159561" y="5527810"/>
            <a:ext cx="89501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/>
              <a:buChar char="•"/>
            </a:pPr>
            <a:r>
              <a:rPr lang="en-US" dirty="0" smtClean="0"/>
              <a:t> Certain copepods appear to be aggregated in upwelling frontal zones (Harvey et al., 2012).</a:t>
            </a:r>
          </a:p>
          <a:p>
            <a:pPr>
              <a:buFont typeface="Arial"/>
              <a:buChar char="•"/>
            </a:pPr>
            <a:r>
              <a:rPr lang="en-US" dirty="0" smtClean="0"/>
              <a:t> Are specific zooplankton consistently aggregated in the fronts of upwelling filaments? </a:t>
            </a:r>
            <a:r>
              <a:rPr lang="en-US" dirty="0" smtClean="0"/>
              <a:t> If so, what are their ecological roles and interactions?</a:t>
            </a:r>
          </a:p>
          <a:p>
            <a:pPr>
              <a:buFont typeface="Arial"/>
              <a:buChar char="•"/>
            </a:pPr>
            <a:r>
              <a:rPr lang="en-US" dirty="0" smtClean="0"/>
              <a:t> No “surgical sampling</a:t>
            </a:r>
            <a:r>
              <a:rPr lang="en-US" dirty="0" smtClean="0"/>
              <a:t>”, just luck.</a:t>
            </a:r>
            <a:endParaRPr lang="en-US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17531" y="0"/>
            <a:ext cx="309291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Surgical Sampling </a:t>
            </a:r>
            <a:endParaRPr lang="en-US" sz="3200" dirty="0"/>
          </a:p>
        </p:txBody>
      </p:sp>
      <p:pic>
        <p:nvPicPr>
          <p:cNvPr id="4" name="Picture 3" descr="Screen shot 2012-03-13 at 2.41.12 P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312" y="676549"/>
            <a:ext cx="8084596" cy="571632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043019" y="6444357"/>
            <a:ext cx="21009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Zhang et al., in prep.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17531" y="0"/>
            <a:ext cx="276169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Mixed Initiative</a:t>
            </a:r>
            <a:endParaRPr lang="en-US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7587380" y="6444357"/>
            <a:ext cx="10887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Rajan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Lab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5" name="Picture 9" descr="Screen shot 2010-02-18 at 8.36.12 AM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2940" y="857009"/>
            <a:ext cx="8976736" cy="4622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291</TotalTime>
  <Words>361</Words>
  <Application>Microsoft Macintosh PowerPoint</Application>
  <PresentationFormat>On-screen Show (4:3)</PresentationFormat>
  <Paragraphs>45</Paragraphs>
  <Slides>13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John Ryan</dc:creator>
  <cp:lastModifiedBy>John Ryan</cp:lastModifiedBy>
  <cp:revision>20</cp:revision>
  <dcterms:created xsi:type="dcterms:W3CDTF">2012-03-15T15:11:15Z</dcterms:created>
  <dcterms:modified xsi:type="dcterms:W3CDTF">2012-03-15T16:59:12Z</dcterms:modified>
</cp:coreProperties>
</file>