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56" r:id="rId2"/>
    <p:sldId id="419" r:id="rId3"/>
    <p:sldId id="385" r:id="rId4"/>
    <p:sldId id="386" r:id="rId5"/>
    <p:sldId id="271" r:id="rId6"/>
    <p:sldId id="349" r:id="rId7"/>
    <p:sldId id="411" r:id="rId8"/>
    <p:sldId id="350" r:id="rId9"/>
    <p:sldId id="397" r:id="rId10"/>
    <p:sldId id="398" r:id="rId11"/>
    <p:sldId id="399" r:id="rId12"/>
    <p:sldId id="400" r:id="rId13"/>
    <p:sldId id="401" r:id="rId14"/>
    <p:sldId id="402" r:id="rId15"/>
    <p:sldId id="403" r:id="rId16"/>
    <p:sldId id="404" r:id="rId17"/>
    <p:sldId id="405" r:id="rId18"/>
    <p:sldId id="406" r:id="rId19"/>
    <p:sldId id="407" r:id="rId20"/>
    <p:sldId id="408" r:id="rId21"/>
    <p:sldId id="371" r:id="rId22"/>
    <p:sldId id="410" r:id="rId23"/>
    <p:sldId id="396" r:id="rId24"/>
    <p:sldId id="409" r:id="rId25"/>
    <p:sldId id="384" r:id="rId26"/>
    <p:sldId id="387" r:id="rId27"/>
    <p:sldId id="388" r:id="rId28"/>
    <p:sldId id="389" r:id="rId29"/>
    <p:sldId id="390" r:id="rId30"/>
    <p:sldId id="391" r:id="rId31"/>
    <p:sldId id="392" r:id="rId32"/>
    <p:sldId id="393" r:id="rId33"/>
    <p:sldId id="394" r:id="rId34"/>
    <p:sldId id="395" r:id="rId35"/>
    <p:sldId id="422" r:id="rId36"/>
    <p:sldId id="427" r:id="rId37"/>
    <p:sldId id="413" r:id="rId38"/>
    <p:sldId id="429" r:id="rId39"/>
    <p:sldId id="417" r:id="rId40"/>
    <p:sldId id="418" r:id="rId41"/>
    <p:sldId id="430" r:id="rId42"/>
    <p:sldId id="428" r:id="rId43"/>
    <p:sldId id="431" r:id="rId44"/>
    <p:sldId id="433" r:id="rId45"/>
    <p:sldId id="432" r:id="rId46"/>
    <p:sldId id="434" r:id="rId47"/>
    <p:sldId id="416" r:id="rId48"/>
    <p:sldId id="415" r:id="rId49"/>
    <p:sldId id="367" r:id="rId50"/>
    <p:sldId id="412" r:id="rId51"/>
    <p:sldId id="368" r:id="rId52"/>
    <p:sldId id="373" r:id="rId53"/>
    <p:sldId id="374" r:id="rId54"/>
    <p:sldId id="375" r:id="rId55"/>
    <p:sldId id="382" r:id="rId56"/>
    <p:sldId id="376" r:id="rId57"/>
    <p:sldId id="379" r:id="rId58"/>
    <p:sldId id="380" r:id="rId59"/>
    <p:sldId id="378" r:id="rId60"/>
    <p:sldId id="425" r:id="rId61"/>
    <p:sldId id="426" r:id="rId62"/>
    <p:sldId id="273"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397" autoAdjust="0"/>
  </p:normalViewPr>
  <p:slideViewPr>
    <p:cSldViewPr>
      <p:cViewPr varScale="1">
        <p:scale>
          <a:sx n="78" d="100"/>
          <a:sy n="78" d="100"/>
        </p:scale>
        <p:origin x="-173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D00AB5-6379-49B0-97B2-E26B0BDEBAEC}" type="datetimeFigureOut">
              <a:rPr lang="en-US" smtClean="0"/>
              <a:t>10/3/2012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64F8C9-A222-4C28-963E-DA41252E01B2}" type="slidenum">
              <a:rPr lang="en-US" smtClean="0"/>
              <a:t>‹#›</a:t>
            </a:fld>
            <a:endParaRPr lang="en-US"/>
          </a:p>
        </p:txBody>
      </p:sp>
    </p:spTree>
    <p:extLst>
      <p:ext uri="{BB962C8B-B14F-4D97-AF65-F5344CB8AC3E}">
        <p14:creationId xmlns:p14="http://schemas.microsoft.com/office/powerpoint/2010/main" val="2604559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en.wikipedia.org/wiki/Expert_system"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en.wikipedia.org/wiki/Data_mart" TargetMode="External"/><Relationship Id="rId4" Type="http://schemas.openxmlformats.org/officeDocument/2006/relationships/hyperlink" Target="http://en.wikipedia.org/wiki/Data_warehouse"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ffectLst/>
              </a:rPr>
              <a:t>The Controlled, Agile, and Novel Observing Network (CANON) team at MBARI is creating new ways to remotely assess biological ocean conditions and collect samples of microorganisms. In addition to science, the CANON program has an engineering component. </a:t>
            </a:r>
          </a:p>
          <a:p>
            <a:endParaRPr lang="en-US" dirty="0" smtClean="0">
              <a:effectLst/>
            </a:endParaRPr>
          </a:p>
          <a:p>
            <a:r>
              <a:rPr lang="en-US" dirty="0" smtClean="0">
                <a:effectLst/>
              </a:rPr>
              <a:t>The coordination of multiple science objectives and multiple mobile platforms provides a rich problem domain for engineering.  </a:t>
            </a:r>
          </a:p>
          <a:p>
            <a:endParaRPr lang="en-US" dirty="0" smtClean="0">
              <a:effectLst/>
            </a:endParaRPr>
          </a:p>
          <a:p>
            <a:r>
              <a:rPr lang="en-US" dirty="0" smtClean="0">
                <a:effectLst/>
              </a:rPr>
              <a:t>MBARI engineering studied the workflow of the CANON science campaigns created requirements for an Oceanographic Decision Support System (ODSS). </a:t>
            </a:r>
          </a:p>
          <a:p>
            <a:pPr lvl="1"/>
            <a:r>
              <a:rPr lang="en-US" dirty="0" smtClean="0">
                <a:effectLst/>
              </a:rPr>
              <a:t>The tool provides a set of perspectives that map to the workflow of the experiment. The high level functionality provided in the tool: </a:t>
            </a:r>
          </a:p>
          <a:p>
            <a:pPr lvl="1"/>
            <a:r>
              <a:rPr lang="en-US" dirty="0" smtClean="0">
                <a:effectLst/>
              </a:rPr>
              <a:t> 	1) Situational Awareness: platform trajectory and real time data </a:t>
            </a:r>
          </a:p>
          <a:p>
            <a:pPr lvl="1"/>
            <a:r>
              <a:rPr lang="en-US" dirty="0" smtClean="0">
                <a:effectLst/>
              </a:rPr>
              <a:t>	2) Logistics and planning of asset deployment. </a:t>
            </a:r>
          </a:p>
          <a:p>
            <a:pPr lvl="1"/>
            <a:r>
              <a:rPr lang="en-US" dirty="0" smtClean="0">
                <a:effectLst/>
              </a:rPr>
              <a:t>	3) Collaborative discussion workspace </a:t>
            </a:r>
          </a:p>
          <a:p>
            <a:pPr lvl="1"/>
            <a:r>
              <a:rPr lang="en-US" dirty="0" smtClean="0">
                <a:effectLst/>
              </a:rPr>
              <a:t>	4) Real-time mobile platform control and coordination </a:t>
            </a:r>
          </a:p>
          <a:p>
            <a:pPr lvl="1"/>
            <a:r>
              <a:rPr lang="en-US" dirty="0" smtClean="0">
                <a:effectLst/>
              </a:rPr>
              <a:t>	5) Data access and analysis.</a:t>
            </a:r>
          </a:p>
          <a:p>
            <a:pPr lvl="1"/>
            <a:endParaRPr lang="en-US" dirty="0" smtClean="0">
              <a:effectLst/>
            </a:endParaRPr>
          </a:p>
          <a:p>
            <a:pPr lvl="1"/>
            <a:r>
              <a:rPr lang="en-US" dirty="0" smtClean="0">
                <a:effectLst/>
              </a:rPr>
              <a:t>The engineering team is following an iterative development process and is hosting the software as an open source project. The presentation will cover the high level requirements, architecture, implementation overview and lessons learned in the CANON experiments.</a:t>
            </a:r>
          </a:p>
          <a:p>
            <a:pPr lvl="1"/>
            <a:endParaRPr lang="en-US" dirty="0" smtClean="0">
              <a:effectLst/>
            </a:endParaRPr>
          </a:p>
          <a:p>
            <a:r>
              <a:rPr lang="en-US" dirty="0" smtClean="0">
                <a:effectLst/>
              </a:rPr>
              <a:t>The team has fielded various iterations of the ODSS software tool in several CANON experiments starting in 2010. The ODSS has successfully facilitated scientists in their efforts to adaptively follow, sense and sample the changing conditions of upwelling driven algal bloom. </a:t>
            </a:r>
          </a:p>
          <a:p>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1</a:t>
            </a:fld>
            <a:endParaRPr lang="en-US"/>
          </a:p>
        </p:txBody>
      </p:sp>
    </p:spTree>
    <p:extLst>
      <p:ext uri="{BB962C8B-B14F-4D97-AF65-F5344CB8AC3E}">
        <p14:creationId xmlns:p14="http://schemas.microsoft.com/office/powerpoint/2010/main" val="2400434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Rot="1" noChangeAspect="1" noChangeArrowheads="1" noTextEdit="1"/>
          </p:cNvSpPr>
          <p:nvPr>
            <p:ph type="sldImg"/>
          </p:nvPr>
        </p:nvSpPr>
        <p:spPr>
          <a:ln/>
        </p:spPr>
      </p:sp>
      <p:sp>
        <p:nvSpPr>
          <p:cNvPr id="206851" name="Rectangle 3"/>
          <p:cNvSpPr>
            <a:spLocks noGrp="1" noChangeArrowheads="1"/>
          </p:cNvSpPr>
          <p:nvPr>
            <p:ph type="body" idx="1"/>
          </p:nvPr>
        </p:nvSpPr>
        <p:spPr>
          <a:noFill/>
          <a:ln/>
        </p:spPr>
        <p:txBody>
          <a:bodyPr/>
          <a:lstStyle/>
          <a:p>
            <a:r>
              <a:rPr lang="en-US" sz="1600" dirty="0" smtClean="0">
                <a:latin typeface="Lucida Grande" charset="0"/>
                <a:sym typeface="Lucida Grande" charset="0"/>
              </a:rPr>
              <a:t>Event detection - Subscribed </a:t>
            </a:r>
            <a:r>
              <a:rPr lang="en-US" sz="1600" dirty="0">
                <a:latin typeface="Lucida Grande" charset="0"/>
                <a:sym typeface="Lucida Grande" charset="0"/>
              </a:rPr>
              <a:t>events could be sent out via email/RSS feeds to a personal computing device for the user where potentially the UI (User Interface) is also available 24X7.</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a web application – no install, runs in</a:t>
            </a:r>
            <a:r>
              <a:rPr lang="en-US" baseline="0" dirty="0" smtClean="0"/>
              <a:t> a browser.  The architecture imposes a discipline that is beneficial for mobile apps and standalone apps as well.</a:t>
            </a:r>
          </a:p>
          <a:p>
            <a:r>
              <a:rPr lang="en-US" baseline="0" dirty="0" smtClean="0"/>
              <a:t>Requirements:  Up 5 nines, runs in latest versions of Safari, Firefox, IE and Chrome</a:t>
            </a:r>
            <a:endParaRPr lang="en-US" dirty="0" smtClean="0"/>
          </a:p>
          <a:p>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24</a:t>
            </a:fld>
            <a:endParaRPr lang="en-US"/>
          </a:p>
        </p:txBody>
      </p:sp>
    </p:spTree>
    <p:extLst>
      <p:ext uri="{BB962C8B-B14F-4D97-AF65-F5344CB8AC3E}">
        <p14:creationId xmlns:p14="http://schemas.microsoft.com/office/powerpoint/2010/main" val="2743130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Sensor Tracks, Water Sample</a:t>
            </a:r>
            <a:r>
              <a:rPr lang="en-US" baseline="0" dirty="0" smtClean="0"/>
              <a:t> locations</a:t>
            </a:r>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28</a:t>
            </a:fld>
            <a:endParaRPr lang="en-US"/>
          </a:p>
        </p:txBody>
      </p:sp>
    </p:spTree>
    <p:extLst>
      <p:ext uri="{BB962C8B-B14F-4D97-AF65-F5344CB8AC3E}">
        <p14:creationId xmlns:p14="http://schemas.microsoft.com/office/powerpoint/2010/main" val="794611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Transparen</a:t>
            </a:r>
            <a:r>
              <a:rPr lang="en-US" baseline="0" dirty="0" smtClean="0"/>
              <a:t>t overlays of geo-referenced ‘select’ remote sensing and science data products</a:t>
            </a:r>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29</a:t>
            </a:fld>
            <a:endParaRPr lang="en-US"/>
          </a:p>
        </p:txBody>
      </p:sp>
    </p:spTree>
    <p:extLst>
      <p:ext uri="{BB962C8B-B14F-4D97-AF65-F5344CB8AC3E}">
        <p14:creationId xmlns:p14="http://schemas.microsoft.com/office/powerpoint/2010/main" val="1621147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Playback</a:t>
            </a:r>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30</a:t>
            </a:fld>
            <a:endParaRPr lang="en-US"/>
          </a:p>
        </p:txBody>
      </p:sp>
    </p:spTree>
    <p:extLst>
      <p:ext uri="{BB962C8B-B14F-4D97-AF65-F5344CB8AC3E}">
        <p14:creationId xmlns:p14="http://schemas.microsoft.com/office/powerpoint/2010/main" val="17821901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Observation log</a:t>
            </a:r>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32</a:t>
            </a:fld>
            <a:endParaRPr lang="en-US"/>
          </a:p>
        </p:txBody>
      </p:sp>
    </p:spTree>
    <p:extLst>
      <p:ext uri="{BB962C8B-B14F-4D97-AF65-F5344CB8AC3E}">
        <p14:creationId xmlns:p14="http://schemas.microsoft.com/office/powerpoint/2010/main" val="39849825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Day Planning, Platform Planning, pull together proposed plans into ‘the plan’</a:t>
            </a:r>
          </a:p>
          <a:p>
            <a:pPr lvl="1"/>
            <a:r>
              <a:rPr lang="en-US" dirty="0" smtClean="0"/>
              <a:t>‘The Plan’ -&gt; Cruise Plan</a:t>
            </a:r>
          </a:p>
          <a:p>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34</a:t>
            </a:fld>
            <a:endParaRPr lang="en-US"/>
          </a:p>
        </p:txBody>
      </p:sp>
    </p:spTree>
    <p:extLst>
      <p:ext uri="{BB962C8B-B14F-4D97-AF65-F5344CB8AC3E}">
        <p14:creationId xmlns:p14="http://schemas.microsoft.com/office/powerpoint/2010/main" val="33313155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Requirements Definition:</a:t>
            </a:r>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40</a:t>
            </a:fld>
            <a:endParaRPr lang="en-US"/>
          </a:p>
        </p:txBody>
      </p:sp>
    </p:spTree>
    <p:extLst>
      <p:ext uri="{BB962C8B-B14F-4D97-AF65-F5344CB8AC3E}">
        <p14:creationId xmlns:p14="http://schemas.microsoft.com/office/powerpoint/2010/main" val="15662454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Requirements Definition:</a:t>
            </a:r>
            <a:endParaRPr lang="en-US"/>
          </a:p>
        </p:txBody>
      </p:sp>
      <p:sp>
        <p:nvSpPr>
          <p:cNvPr id="4" name="Slide Number Placeholder 3"/>
          <p:cNvSpPr>
            <a:spLocks noGrp="1"/>
          </p:cNvSpPr>
          <p:nvPr>
            <p:ph type="sldNum" sz="quarter" idx="10"/>
          </p:nvPr>
        </p:nvSpPr>
        <p:spPr/>
        <p:txBody>
          <a:bodyPr/>
          <a:lstStyle/>
          <a:p>
            <a:fld id="{8F64F8C9-A222-4C28-963E-DA41252E01B2}" type="slidenum">
              <a:rPr lang="en-US" smtClean="0"/>
              <a:t>41</a:t>
            </a:fld>
            <a:endParaRPr lang="en-US"/>
          </a:p>
        </p:txBody>
      </p:sp>
    </p:spTree>
    <p:extLst>
      <p:ext uri="{BB962C8B-B14F-4D97-AF65-F5344CB8AC3E}">
        <p14:creationId xmlns:p14="http://schemas.microsoft.com/office/powerpoint/2010/main" val="15662454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Prototype by </a:t>
            </a:r>
            <a:r>
              <a:rPr lang="en-US" sz="1200" dirty="0" err="1" smtClean="0"/>
              <a:t>Jnaneswar</a:t>
            </a:r>
            <a:r>
              <a:rPr lang="en-US" sz="1200" baseline="0" dirty="0" smtClean="0"/>
              <a:t> Das, a grad student from USC who’s advisor  is </a:t>
            </a:r>
            <a:r>
              <a:rPr lang="en-US" sz="1200" b="1" u="sng" dirty="0" err="1" smtClean="0">
                <a:latin typeface="Garamond" pitchFamily="18" charset="0"/>
                <a:sym typeface="Garamond" pitchFamily="18" charset="0"/>
              </a:rPr>
              <a:t>Gaurav</a:t>
            </a:r>
            <a:r>
              <a:rPr lang="en-US" sz="1200" b="1" u="sng" dirty="0" smtClean="0">
                <a:latin typeface="Garamond" pitchFamily="18" charset="0"/>
                <a:sym typeface="Garamond" pitchFamily="18" charset="0"/>
              </a:rPr>
              <a:t> </a:t>
            </a:r>
            <a:r>
              <a:rPr lang="en-US" sz="1200" b="1" u="sng" dirty="0" err="1" smtClean="0">
                <a:latin typeface="Garamond" pitchFamily="18" charset="0"/>
                <a:sym typeface="Garamond" pitchFamily="18" charset="0"/>
              </a:rPr>
              <a:t>Sukhatme</a:t>
            </a:r>
            <a:r>
              <a:rPr lang="en-US" sz="1200" dirty="0" smtClean="0">
                <a:latin typeface="Garamond" pitchFamily="18" charset="0"/>
                <a:sym typeface="Garamond" pitchFamily="18" charset="0"/>
              </a:rPr>
              <a:t>, Prof. USC Robotics</a:t>
            </a:r>
          </a:p>
          <a:p>
            <a:endParaRPr lang="en-US" sz="1200" dirty="0" smtClean="0"/>
          </a:p>
          <a:p>
            <a:r>
              <a:rPr lang="en-US" sz="1200" dirty="0" smtClean="0"/>
              <a:t>“What’s Happening?” = “Where are the Platforms” + What’s being seen”</a:t>
            </a:r>
          </a:p>
          <a:p>
            <a:r>
              <a:rPr lang="en-US" sz="1200" dirty="0" smtClean="0"/>
              <a:t>Primary Decision space: ‘what operational scenario best fits science investigation of chosen hypothesis’ based on what is being seen</a:t>
            </a:r>
            <a:r>
              <a:rPr lang="en-US" sz="1200" baseline="0" dirty="0" smtClean="0"/>
              <a:t> on a daily basis</a:t>
            </a:r>
          </a:p>
          <a:p>
            <a:endParaRPr lang="en-US" sz="1200" baseline="0" dirty="0" smtClean="0"/>
          </a:p>
          <a:p>
            <a:pPr>
              <a:lnSpc>
                <a:spcPct val="90000"/>
              </a:lnSpc>
            </a:pPr>
            <a:r>
              <a:rPr lang="en-US" sz="2400" dirty="0" smtClean="0"/>
              <a:t>Simple, easy to use UI.  Default display for the DSS.</a:t>
            </a:r>
          </a:p>
          <a:p>
            <a:pPr>
              <a:lnSpc>
                <a:spcPct val="90000"/>
              </a:lnSpc>
            </a:pPr>
            <a:r>
              <a:rPr lang="en-US" sz="2400" dirty="0" smtClean="0"/>
              <a:t>Data (selected by scientists) that is most relevant to making decisions about what to do next</a:t>
            </a:r>
          </a:p>
          <a:p>
            <a:pPr lvl="1">
              <a:lnSpc>
                <a:spcPct val="90000"/>
              </a:lnSpc>
            </a:pPr>
            <a:r>
              <a:rPr lang="en-US" sz="2000" dirty="0" smtClean="0"/>
              <a:t>Chlorophyll fluorescents</a:t>
            </a:r>
          </a:p>
          <a:p>
            <a:pPr lvl="1">
              <a:lnSpc>
                <a:spcPct val="90000"/>
              </a:lnSpc>
            </a:pPr>
            <a:r>
              <a:rPr lang="en-US" sz="2000" dirty="0" smtClean="0"/>
              <a:t>Show ‘real time’ tracks colored with data</a:t>
            </a:r>
          </a:p>
          <a:p>
            <a:pPr lvl="1">
              <a:lnSpc>
                <a:spcPct val="90000"/>
              </a:lnSpc>
            </a:pPr>
            <a:r>
              <a:rPr lang="en-US" sz="2000" dirty="0" smtClean="0"/>
              <a:t>Remote sensing</a:t>
            </a:r>
          </a:p>
          <a:p>
            <a:pPr>
              <a:lnSpc>
                <a:spcPct val="90000"/>
              </a:lnSpc>
            </a:pPr>
            <a:r>
              <a:rPr lang="en-US" sz="2400" dirty="0" smtClean="0"/>
              <a:t>Data sources can come from scientists (hand drawn on screen or custom plots in </a:t>
            </a:r>
            <a:r>
              <a:rPr lang="en-US" sz="2400" dirty="0" err="1" smtClean="0"/>
              <a:t>matlab</a:t>
            </a:r>
            <a:r>
              <a:rPr lang="en-US" sz="2400" dirty="0" smtClean="0"/>
              <a:t>)</a:t>
            </a:r>
          </a:p>
          <a:p>
            <a:pPr>
              <a:lnSpc>
                <a:spcPct val="90000"/>
              </a:lnSpc>
            </a:pPr>
            <a:r>
              <a:rPr lang="en-US" sz="2400" dirty="0" smtClean="0"/>
              <a:t>Time slider to animate for viewing trends</a:t>
            </a:r>
          </a:p>
          <a:p>
            <a:pPr>
              <a:lnSpc>
                <a:spcPct val="90000"/>
              </a:lnSpc>
            </a:pPr>
            <a:r>
              <a:rPr lang="en-US" sz="2400" dirty="0" smtClean="0"/>
              <a:t>Transparent overlay of data planes</a:t>
            </a:r>
          </a:p>
          <a:p>
            <a:endParaRPr lang="en-US" sz="1200" dirty="0" smtClean="0"/>
          </a:p>
          <a:p>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51</a:t>
            </a:fld>
            <a:endParaRPr lang="en-US"/>
          </a:p>
        </p:txBody>
      </p:sp>
    </p:spTree>
    <p:extLst>
      <p:ext uri="{BB962C8B-B14F-4D97-AF65-F5344CB8AC3E}">
        <p14:creationId xmlns:p14="http://schemas.microsoft.com/office/powerpoint/2010/main" val="321812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3</a:t>
            </a:fld>
            <a:endParaRPr lang="en-US"/>
          </a:p>
        </p:txBody>
      </p:sp>
    </p:spTree>
    <p:extLst>
      <p:ext uri="{BB962C8B-B14F-4D97-AF65-F5344CB8AC3E}">
        <p14:creationId xmlns:p14="http://schemas.microsoft.com/office/powerpoint/2010/main" val="12234063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CoSci</a:t>
            </a:r>
            <a:r>
              <a:rPr lang="en-US" baseline="0" dirty="0" smtClean="0"/>
              <a:t>, collaborative science tool written by Mike Godin and developed under an ONR funded typhoon study</a:t>
            </a:r>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52</a:t>
            </a:fld>
            <a:endParaRPr lang="en-US"/>
          </a:p>
        </p:txBody>
      </p:sp>
    </p:spTree>
    <p:extLst>
      <p:ext uri="{BB962C8B-B14F-4D97-AF65-F5344CB8AC3E}">
        <p14:creationId xmlns:p14="http://schemas.microsoft.com/office/powerpoint/2010/main" val="36239908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Threaded discussion</a:t>
            </a:r>
          </a:p>
          <a:p>
            <a:r>
              <a:rPr lang="en-US" dirty="0" smtClean="0"/>
              <a:t>Chat room</a:t>
            </a:r>
          </a:p>
          <a:p>
            <a:r>
              <a:rPr lang="en-US" dirty="0" smtClean="0"/>
              <a:t>Bulletin Board</a:t>
            </a:r>
          </a:p>
          <a:p>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53</a:t>
            </a:fld>
            <a:endParaRPr lang="en-US"/>
          </a:p>
        </p:txBody>
      </p:sp>
    </p:spTree>
    <p:extLst>
      <p:ext uri="{BB962C8B-B14F-4D97-AF65-F5344CB8AC3E}">
        <p14:creationId xmlns:p14="http://schemas.microsoft.com/office/powerpoint/2010/main" val="2020177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CANON</a:t>
            </a:r>
            <a:r>
              <a:rPr lang="en-US" baseline="0" dirty="0" smtClean="0"/>
              <a:t> – Controlled Agile Novel Observation Network</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Garamond" pitchFamily="18" charset="0"/>
                <a:sym typeface="Garamond" pitchFamily="18" charset="0"/>
              </a:rPr>
              <a:t>CANON PIs: Bellingham (LE), Chavez (PM), </a:t>
            </a:r>
            <a:r>
              <a:rPr lang="en-US" sz="1200" dirty="0" err="1" smtClean="0">
                <a:latin typeface="Garamond" pitchFamily="18" charset="0"/>
                <a:sym typeface="Garamond" pitchFamily="18" charset="0"/>
              </a:rPr>
              <a:t>Rajan</a:t>
            </a:r>
            <a:r>
              <a:rPr lang="en-US" sz="1200" dirty="0" smtClean="0">
                <a:latin typeface="Garamond" pitchFamily="18" charset="0"/>
                <a:sym typeface="Garamond" pitchFamily="18" charset="0"/>
              </a:rPr>
              <a:t>, Ramp, Ryan, </a:t>
            </a:r>
            <a:r>
              <a:rPr lang="en-US" sz="1200" dirty="0" err="1" smtClean="0">
                <a:latin typeface="Garamond" pitchFamily="18" charset="0"/>
                <a:sym typeface="Garamond" pitchFamily="18" charset="0"/>
              </a:rPr>
              <a:t>Scholin</a:t>
            </a:r>
            <a:r>
              <a:rPr lang="en-US" sz="1200" dirty="0" smtClean="0">
                <a:latin typeface="Garamond" pitchFamily="18" charset="0"/>
                <a:sym typeface="Garamond" pitchFamily="18" charset="0"/>
              </a:rPr>
              <a:t>, Smith, </a:t>
            </a:r>
            <a:r>
              <a:rPr lang="en-US" sz="1200" dirty="0" err="1" smtClean="0">
                <a:latin typeface="Garamond" pitchFamily="18" charset="0"/>
                <a:sym typeface="Garamond" pitchFamily="18" charset="0"/>
              </a:rPr>
              <a:t>Vrijenhoek</a:t>
            </a:r>
            <a:r>
              <a:rPr lang="en-US" sz="1200" dirty="0" smtClean="0">
                <a:latin typeface="Garamond" pitchFamily="18" charset="0"/>
                <a:sym typeface="Garamond" pitchFamily="18" charset="0"/>
              </a:rPr>
              <a:t>, Worden</a:t>
            </a:r>
          </a:p>
          <a:p>
            <a:endParaRPr lang="en-US" dirty="0" smtClean="0"/>
          </a:p>
          <a:p>
            <a:endParaRPr lang="en-US" dirty="0" smtClean="0"/>
          </a:p>
          <a:p>
            <a:r>
              <a:rPr lang="en-US" dirty="0" smtClean="0"/>
              <a:t>Multiple platforms</a:t>
            </a:r>
          </a:p>
          <a:p>
            <a:r>
              <a:rPr lang="en-US" dirty="0" smtClean="0"/>
              <a:t>Multiple Science goals</a:t>
            </a:r>
          </a:p>
          <a:p>
            <a:r>
              <a:rPr lang="en-US" dirty="0" smtClean="0"/>
              <a:t>‘Patch Tracking’:</a:t>
            </a:r>
          </a:p>
          <a:p>
            <a:pPr lvl="1"/>
            <a:r>
              <a:rPr lang="en-US" dirty="0" smtClean="0"/>
              <a:t>Map, Tag, Track and Sample.  </a:t>
            </a:r>
          </a:p>
          <a:p>
            <a:r>
              <a:rPr lang="en-US" dirty="0" smtClean="0"/>
              <a:t>What tools are needed?</a:t>
            </a:r>
          </a:p>
          <a:p>
            <a:r>
              <a:rPr lang="en-US" dirty="0" smtClean="0"/>
              <a:t>How to pull it all together?</a:t>
            </a:r>
          </a:p>
          <a:p>
            <a:pPr lvl="1"/>
            <a:r>
              <a:rPr lang="en-US" dirty="0" smtClean="0"/>
              <a:t>Leverage research and experience from ONR funded AOSN effort.</a:t>
            </a:r>
          </a:p>
          <a:p>
            <a:pPr lvl="1"/>
            <a:r>
              <a:rPr lang="en-US" dirty="0" smtClean="0"/>
              <a:t>Leverage research and technology from NASA and Distributed Autonomy effort</a:t>
            </a:r>
          </a:p>
          <a:p>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5</a:t>
            </a:fld>
            <a:endParaRPr lang="en-US"/>
          </a:p>
        </p:txBody>
      </p:sp>
    </p:spTree>
    <p:extLst>
      <p:ext uri="{BB962C8B-B14F-4D97-AF65-F5344CB8AC3E}">
        <p14:creationId xmlns:p14="http://schemas.microsoft.com/office/powerpoint/2010/main" val="1404464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CANON</a:t>
            </a:r>
            <a:r>
              <a:rPr lang="en-US" baseline="0" dirty="0" smtClean="0"/>
              <a:t> – Controlled Agile Novel Oceanographic Network</a:t>
            </a:r>
            <a:endParaRPr lang="en-US" dirty="0" smtClean="0"/>
          </a:p>
          <a:p>
            <a:endParaRPr lang="en-US" dirty="0" smtClean="0"/>
          </a:p>
          <a:p>
            <a:r>
              <a:rPr lang="en-US" dirty="0" smtClean="0"/>
              <a:t>Multiple platforms</a:t>
            </a:r>
          </a:p>
          <a:p>
            <a:r>
              <a:rPr lang="en-US" dirty="0" smtClean="0"/>
              <a:t>Multiple Science goals</a:t>
            </a:r>
          </a:p>
          <a:p>
            <a:r>
              <a:rPr lang="en-US" dirty="0" smtClean="0"/>
              <a:t>‘Patch Tracking’:</a:t>
            </a:r>
          </a:p>
          <a:p>
            <a:pPr lvl="1"/>
            <a:r>
              <a:rPr lang="en-US" dirty="0" smtClean="0"/>
              <a:t>Map, Tag, Track and Sample.  </a:t>
            </a:r>
          </a:p>
          <a:p>
            <a:r>
              <a:rPr lang="en-US" dirty="0" smtClean="0"/>
              <a:t>What tools are needed?</a:t>
            </a:r>
          </a:p>
          <a:p>
            <a:r>
              <a:rPr lang="en-US" dirty="0" smtClean="0"/>
              <a:t>How to pull it all together?</a:t>
            </a:r>
          </a:p>
          <a:p>
            <a:pPr lvl="1"/>
            <a:r>
              <a:rPr lang="en-US" dirty="0" smtClean="0"/>
              <a:t>Leverage research and experience from ONR funded AOSN effort.</a:t>
            </a:r>
          </a:p>
          <a:p>
            <a:pPr lvl="1"/>
            <a:r>
              <a:rPr lang="en-US" dirty="0" smtClean="0"/>
              <a:t>Leverage research and technology from NASA and Distributed Autonomy effort</a:t>
            </a:r>
          </a:p>
          <a:p>
            <a:endParaRPr lang="en-US" dirty="0" smtClean="0"/>
          </a:p>
          <a:p>
            <a:endParaRPr lang="en-US" dirty="0" smtClean="0"/>
          </a:p>
          <a:p>
            <a:r>
              <a:rPr lang="en-US" dirty="0" smtClean="0"/>
              <a:t>Deciding when and where to sample</a:t>
            </a:r>
          </a:p>
          <a:p>
            <a:pPr lvl="1"/>
            <a:r>
              <a:rPr lang="en-US" dirty="0" smtClean="0"/>
              <a:t>Hypothesis driven operational plans dynamically adjusted based on real time data analysis</a:t>
            </a:r>
          </a:p>
          <a:p>
            <a:pPr lvl="1"/>
            <a:r>
              <a:rPr lang="en-US" dirty="0" smtClean="0"/>
              <a:t>“Patch Following”</a:t>
            </a:r>
          </a:p>
          <a:p>
            <a:pPr lvl="2"/>
            <a:r>
              <a:rPr lang="en-US" dirty="0" smtClean="0"/>
              <a:t>Drifter, AUV, Model, Human</a:t>
            </a:r>
          </a:p>
          <a:p>
            <a:pPr lvl="1"/>
            <a:endParaRPr lang="en-US" dirty="0" smtClean="0"/>
          </a:p>
          <a:p>
            <a:r>
              <a:rPr lang="en-US" dirty="0" smtClean="0"/>
              <a:t>Deciding which water samples are best to invest for thorough analysis</a:t>
            </a:r>
          </a:p>
          <a:p>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6</a:t>
            </a:fld>
            <a:endParaRPr lang="en-US"/>
          </a:p>
        </p:txBody>
      </p:sp>
    </p:spTree>
    <p:extLst>
      <p:ext uri="{BB962C8B-B14F-4D97-AF65-F5344CB8AC3E}">
        <p14:creationId xmlns:p14="http://schemas.microsoft.com/office/powerpoint/2010/main" val="14044640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Active, intelligent</a:t>
            </a:r>
            <a:r>
              <a:rPr lang="en-US" baseline="0" dirty="0" smtClean="0"/>
              <a:t> decision support system</a:t>
            </a:r>
          </a:p>
          <a:p>
            <a:endParaRPr lang="en-US" baseline="0" dirty="0" smtClean="0"/>
          </a:p>
          <a:p>
            <a:pPr rtl="0"/>
            <a:endParaRPr lang="en-US" dirty="0" smtClean="0"/>
          </a:p>
          <a:p>
            <a:pPr rtl="0"/>
            <a:r>
              <a:rPr lang="en-US" dirty="0" smtClean="0"/>
              <a:t>DSSs include </a:t>
            </a:r>
            <a:r>
              <a:rPr lang="en-US" dirty="0" smtClean="0">
                <a:hlinkClick r:id="rId3" action="ppaction://hlinkfile" tooltip="Expert system"/>
              </a:rPr>
              <a:t>knowledge-based systems</a:t>
            </a:r>
            <a:r>
              <a:rPr lang="en-US" dirty="0" smtClean="0"/>
              <a:t>. A properly designed DSS is an interactive software-based system intended to help decision makers compile useful information from a combination of raw data, documents, and personal knowledge, or business models to identify and solve problems and make decisions.</a:t>
            </a:r>
          </a:p>
          <a:p>
            <a:pPr rtl="0"/>
            <a:r>
              <a:rPr lang="en-US" dirty="0" smtClean="0"/>
              <a:t>Typical information that a decision support application might gather and present are:</a:t>
            </a:r>
          </a:p>
          <a:p>
            <a:pPr rtl="0"/>
            <a:r>
              <a:rPr lang="en-US" dirty="0" smtClean="0"/>
              <a:t>inventories of information assets (including legacy and relational data sources, cubes, </a:t>
            </a:r>
            <a:r>
              <a:rPr lang="en-US" dirty="0" smtClean="0">
                <a:hlinkClick r:id="rId4" action="ppaction://hlinkfile" tooltip="Data warehouse"/>
              </a:rPr>
              <a:t>data warehouses</a:t>
            </a:r>
            <a:r>
              <a:rPr lang="en-US" dirty="0" smtClean="0"/>
              <a:t>, and </a:t>
            </a:r>
            <a:r>
              <a:rPr lang="en-US" dirty="0" smtClean="0">
                <a:hlinkClick r:id="rId5" action="ppaction://hlinkfile" tooltip="Data mart"/>
              </a:rPr>
              <a:t>data marts</a:t>
            </a:r>
            <a:r>
              <a:rPr lang="en-US" dirty="0" smtClean="0"/>
              <a:t>),</a:t>
            </a:r>
          </a:p>
          <a:p>
            <a:pPr rtl="0"/>
            <a:r>
              <a:rPr lang="en-US" dirty="0" smtClean="0"/>
              <a:t>comparative sales figures between one period and the next,</a:t>
            </a:r>
          </a:p>
          <a:p>
            <a:pPr rtl="0"/>
            <a:r>
              <a:rPr lang="en-US" dirty="0" smtClean="0"/>
              <a:t>projected revenue figures based on product sales assumptions.</a:t>
            </a:r>
          </a:p>
          <a:p>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7</a:t>
            </a:fld>
            <a:endParaRPr lang="en-US"/>
          </a:p>
        </p:txBody>
      </p:sp>
    </p:spTree>
    <p:extLst>
      <p:ext uri="{BB962C8B-B14F-4D97-AF65-F5344CB8AC3E}">
        <p14:creationId xmlns:p14="http://schemas.microsoft.com/office/powerpoint/2010/main" val="3587728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Workflow analysis of science experiment planning, execution, dissemination and data analysis for paper writing</a:t>
            </a:r>
          </a:p>
          <a:p>
            <a:r>
              <a:rPr lang="en-US" dirty="0" smtClean="0"/>
              <a:t>Captured the workflow in a set of pencil sketches</a:t>
            </a:r>
          </a:p>
          <a:p>
            <a:r>
              <a:rPr lang="en-US" dirty="0" smtClean="0"/>
              <a:t>Reviewed with Science one on one</a:t>
            </a:r>
          </a:p>
          <a:p>
            <a:r>
              <a:rPr lang="en-US" dirty="0" smtClean="0"/>
              <a:t>Reviewed as a group to insure ‘buy in’</a:t>
            </a:r>
          </a:p>
          <a:p>
            <a:r>
              <a:rPr lang="en-US" dirty="0" smtClean="0"/>
              <a:t>Built a quick prototype for 2010 – took feedback, validate requirements</a:t>
            </a:r>
          </a:p>
          <a:p>
            <a:r>
              <a:rPr lang="en-US" dirty="0" smtClean="0"/>
              <a:t>Started building a next generation prototype with ‘production’ infrastructure</a:t>
            </a:r>
          </a:p>
          <a:p>
            <a:pPr lvl="1"/>
            <a:r>
              <a:rPr lang="en-US" dirty="0" smtClean="0"/>
              <a:t>Three field experiments</a:t>
            </a:r>
          </a:p>
          <a:p>
            <a:r>
              <a:rPr lang="en-US" dirty="0" smtClean="0"/>
              <a:t>Where we are today</a:t>
            </a:r>
          </a:p>
          <a:p>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8</a:t>
            </a:fld>
            <a:endParaRPr lang="en-US"/>
          </a:p>
        </p:txBody>
      </p:sp>
    </p:spTree>
    <p:extLst>
      <p:ext uri="{BB962C8B-B14F-4D97-AF65-F5344CB8AC3E}">
        <p14:creationId xmlns:p14="http://schemas.microsoft.com/office/powerpoint/2010/main" val="1729548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Lucida Grande" charset="0"/>
                <a:sym typeface="Lucida Grande" charset="0"/>
              </a:rPr>
              <a:t>The vehicle is deployed and as it is undertaking its survey, it returns science and engineering data captured every 5 m in the water column for field reconstruction on shore. The DSS uses this data to indicate that there is a strong likelihood of water samples being triggered given the parameters set for sampling prior to the start of the mission. However, the DSS also has the capability to re-target the vehicle with new parameters based on shore/ship side user interaction.</a:t>
            </a:r>
          </a:p>
          <a:p>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12</a:t>
            </a:fld>
            <a:endParaRPr lang="en-US"/>
          </a:p>
        </p:txBody>
      </p:sp>
    </p:spTree>
    <p:extLst>
      <p:ext uri="{BB962C8B-B14F-4D97-AF65-F5344CB8AC3E}">
        <p14:creationId xmlns:p14="http://schemas.microsoft.com/office/powerpoint/2010/main" val="17104204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Visually aided</a:t>
            </a:r>
            <a:r>
              <a:rPr lang="en-US" baseline="0" dirty="0" smtClean="0"/>
              <a:t> planning – scientists able to visually plan vehicle surveys and resolve conflicts to result in an agreed to plan</a:t>
            </a:r>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14</a:t>
            </a:fld>
            <a:endParaRPr lang="en-US"/>
          </a:p>
        </p:txBody>
      </p:sp>
    </p:spTree>
    <p:extLst>
      <p:ext uri="{BB962C8B-B14F-4D97-AF65-F5344CB8AC3E}">
        <p14:creationId xmlns:p14="http://schemas.microsoft.com/office/powerpoint/2010/main" val="3159157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is</a:t>
            </a:r>
            <a:r>
              <a:rPr lang="en-US" baseline="0" dirty="0" smtClean="0"/>
              <a:t> the ODSS used – mobile apps, virtual meetings – no big bang meeting required, lessons learned from AOSN success.</a:t>
            </a:r>
            <a:endParaRPr lang="en-US" dirty="0"/>
          </a:p>
        </p:txBody>
      </p:sp>
      <p:sp>
        <p:nvSpPr>
          <p:cNvPr id="4" name="Slide Number Placeholder 3"/>
          <p:cNvSpPr>
            <a:spLocks noGrp="1"/>
          </p:cNvSpPr>
          <p:nvPr>
            <p:ph type="sldNum" sz="quarter" idx="10"/>
          </p:nvPr>
        </p:nvSpPr>
        <p:spPr/>
        <p:txBody>
          <a:bodyPr/>
          <a:lstStyle/>
          <a:p>
            <a:fld id="{8F64F8C9-A222-4C28-963E-DA41252E01B2}" type="slidenum">
              <a:rPr lang="en-US" smtClean="0"/>
              <a:t>18</a:t>
            </a:fld>
            <a:endParaRPr lang="en-US"/>
          </a:p>
        </p:txBody>
      </p:sp>
    </p:spTree>
    <p:extLst>
      <p:ext uri="{BB962C8B-B14F-4D97-AF65-F5344CB8AC3E}">
        <p14:creationId xmlns:p14="http://schemas.microsoft.com/office/powerpoint/2010/main" val="969332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5D1B7F1-AAB3-4830-93DD-27378AB3D091}" type="datetimeFigureOut">
              <a:rPr lang="en-US" smtClean="0"/>
              <a:t>10/3/2012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04D82-071C-4520-AD8E-45BDCA34FDDC}" type="slidenum">
              <a:rPr lang="en-US" smtClean="0"/>
              <a:t>‹#›</a:t>
            </a:fld>
            <a:endParaRPr lang="en-US"/>
          </a:p>
        </p:txBody>
      </p:sp>
    </p:spTree>
    <p:extLst>
      <p:ext uri="{BB962C8B-B14F-4D97-AF65-F5344CB8AC3E}">
        <p14:creationId xmlns:p14="http://schemas.microsoft.com/office/powerpoint/2010/main" val="247379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D1B7F1-AAB3-4830-93DD-27378AB3D091}" type="datetimeFigureOut">
              <a:rPr lang="en-US" smtClean="0"/>
              <a:t>10/3/2012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04D82-071C-4520-AD8E-45BDCA34FDDC}" type="slidenum">
              <a:rPr lang="en-US" smtClean="0"/>
              <a:t>‹#›</a:t>
            </a:fld>
            <a:endParaRPr lang="en-US"/>
          </a:p>
        </p:txBody>
      </p:sp>
    </p:spTree>
    <p:extLst>
      <p:ext uri="{BB962C8B-B14F-4D97-AF65-F5344CB8AC3E}">
        <p14:creationId xmlns:p14="http://schemas.microsoft.com/office/powerpoint/2010/main" val="1389639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D1B7F1-AAB3-4830-93DD-27378AB3D091}" type="datetimeFigureOut">
              <a:rPr lang="en-US" smtClean="0"/>
              <a:t>10/3/2012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04D82-071C-4520-AD8E-45BDCA34FDDC}" type="slidenum">
              <a:rPr lang="en-US" smtClean="0"/>
              <a:t>‹#›</a:t>
            </a:fld>
            <a:endParaRPr lang="en-US"/>
          </a:p>
        </p:txBody>
      </p:sp>
    </p:spTree>
    <p:extLst>
      <p:ext uri="{BB962C8B-B14F-4D97-AF65-F5344CB8AC3E}">
        <p14:creationId xmlns:p14="http://schemas.microsoft.com/office/powerpoint/2010/main" val="4050506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D1B7F1-AAB3-4830-93DD-27378AB3D091}" type="datetimeFigureOut">
              <a:rPr lang="en-US" smtClean="0"/>
              <a:t>10/3/2012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04D82-071C-4520-AD8E-45BDCA34FDDC}" type="slidenum">
              <a:rPr lang="en-US" smtClean="0"/>
              <a:t>‹#›</a:t>
            </a:fld>
            <a:endParaRPr lang="en-US"/>
          </a:p>
        </p:txBody>
      </p:sp>
    </p:spTree>
    <p:extLst>
      <p:ext uri="{BB962C8B-B14F-4D97-AF65-F5344CB8AC3E}">
        <p14:creationId xmlns:p14="http://schemas.microsoft.com/office/powerpoint/2010/main" val="1852562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D1B7F1-AAB3-4830-93DD-27378AB3D091}" type="datetimeFigureOut">
              <a:rPr lang="en-US" smtClean="0"/>
              <a:t>10/3/2012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04D82-071C-4520-AD8E-45BDCA34FDDC}" type="slidenum">
              <a:rPr lang="en-US" smtClean="0"/>
              <a:t>‹#›</a:t>
            </a:fld>
            <a:endParaRPr lang="en-US"/>
          </a:p>
        </p:txBody>
      </p:sp>
    </p:spTree>
    <p:extLst>
      <p:ext uri="{BB962C8B-B14F-4D97-AF65-F5344CB8AC3E}">
        <p14:creationId xmlns:p14="http://schemas.microsoft.com/office/powerpoint/2010/main" val="2641684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5D1B7F1-AAB3-4830-93DD-27378AB3D091}" type="datetimeFigureOut">
              <a:rPr lang="en-US" smtClean="0"/>
              <a:t>10/3/2012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C04D82-071C-4520-AD8E-45BDCA34FDDC}" type="slidenum">
              <a:rPr lang="en-US" smtClean="0"/>
              <a:t>‹#›</a:t>
            </a:fld>
            <a:endParaRPr lang="en-US"/>
          </a:p>
        </p:txBody>
      </p:sp>
    </p:spTree>
    <p:extLst>
      <p:ext uri="{BB962C8B-B14F-4D97-AF65-F5344CB8AC3E}">
        <p14:creationId xmlns:p14="http://schemas.microsoft.com/office/powerpoint/2010/main" val="2277743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D1B7F1-AAB3-4830-93DD-27378AB3D091}" type="datetimeFigureOut">
              <a:rPr lang="en-US" smtClean="0"/>
              <a:t>10/3/2012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C04D82-071C-4520-AD8E-45BDCA34FDDC}" type="slidenum">
              <a:rPr lang="en-US" smtClean="0"/>
              <a:t>‹#›</a:t>
            </a:fld>
            <a:endParaRPr lang="en-US"/>
          </a:p>
        </p:txBody>
      </p:sp>
    </p:spTree>
    <p:extLst>
      <p:ext uri="{BB962C8B-B14F-4D97-AF65-F5344CB8AC3E}">
        <p14:creationId xmlns:p14="http://schemas.microsoft.com/office/powerpoint/2010/main" val="3905824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5D1B7F1-AAB3-4830-93DD-27378AB3D091}" type="datetimeFigureOut">
              <a:rPr lang="en-US" smtClean="0"/>
              <a:t>10/3/2012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C04D82-071C-4520-AD8E-45BDCA34FDDC}" type="slidenum">
              <a:rPr lang="en-US" smtClean="0"/>
              <a:t>‹#›</a:t>
            </a:fld>
            <a:endParaRPr lang="en-US"/>
          </a:p>
        </p:txBody>
      </p:sp>
    </p:spTree>
    <p:extLst>
      <p:ext uri="{BB962C8B-B14F-4D97-AF65-F5344CB8AC3E}">
        <p14:creationId xmlns:p14="http://schemas.microsoft.com/office/powerpoint/2010/main" val="1522140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D1B7F1-AAB3-4830-93DD-27378AB3D091}" type="datetimeFigureOut">
              <a:rPr lang="en-US" smtClean="0"/>
              <a:t>10/3/2012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C04D82-071C-4520-AD8E-45BDCA34FDDC}" type="slidenum">
              <a:rPr lang="en-US" smtClean="0"/>
              <a:t>‹#›</a:t>
            </a:fld>
            <a:endParaRPr lang="en-US"/>
          </a:p>
        </p:txBody>
      </p:sp>
    </p:spTree>
    <p:extLst>
      <p:ext uri="{BB962C8B-B14F-4D97-AF65-F5344CB8AC3E}">
        <p14:creationId xmlns:p14="http://schemas.microsoft.com/office/powerpoint/2010/main" val="1194951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D1B7F1-AAB3-4830-93DD-27378AB3D091}" type="datetimeFigureOut">
              <a:rPr lang="en-US" smtClean="0"/>
              <a:t>10/3/2012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C04D82-071C-4520-AD8E-45BDCA34FDDC}" type="slidenum">
              <a:rPr lang="en-US" smtClean="0"/>
              <a:t>‹#›</a:t>
            </a:fld>
            <a:endParaRPr lang="en-US"/>
          </a:p>
        </p:txBody>
      </p:sp>
    </p:spTree>
    <p:extLst>
      <p:ext uri="{BB962C8B-B14F-4D97-AF65-F5344CB8AC3E}">
        <p14:creationId xmlns:p14="http://schemas.microsoft.com/office/powerpoint/2010/main" val="2362724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D1B7F1-AAB3-4830-93DD-27378AB3D091}" type="datetimeFigureOut">
              <a:rPr lang="en-US" smtClean="0"/>
              <a:t>10/3/2012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C04D82-071C-4520-AD8E-45BDCA34FDDC}" type="slidenum">
              <a:rPr lang="en-US" smtClean="0"/>
              <a:t>‹#›</a:t>
            </a:fld>
            <a:endParaRPr lang="en-US"/>
          </a:p>
        </p:txBody>
      </p:sp>
    </p:spTree>
    <p:extLst>
      <p:ext uri="{BB962C8B-B14F-4D97-AF65-F5344CB8AC3E}">
        <p14:creationId xmlns:p14="http://schemas.microsoft.com/office/powerpoint/2010/main" val="926059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D1B7F1-AAB3-4830-93DD-27378AB3D091}" type="datetimeFigureOut">
              <a:rPr lang="en-US" smtClean="0"/>
              <a:t>10/3/2012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C04D82-071C-4520-AD8E-45BDCA34FDDC}" type="slidenum">
              <a:rPr lang="en-US" smtClean="0"/>
              <a:t>‹#›</a:t>
            </a:fld>
            <a:endParaRPr lang="en-US"/>
          </a:p>
        </p:txBody>
      </p:sp>
    </p:spTree>
    <p:extLst>
      <p:ext uri="{BB962C8B-B14F-4D97-AF65-F5344CB8AC3E}">
        <p14:creationId xmlns:p14="http://schemas.microsoft.com/office/powerpoint/2010/main" val="1854865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3100" b="1" dirty="0" smtClean="0">
                <a:effectLst/>
              </a:rPr>
              <a:t>OCEANOGRAPHIC  DECISION  SUPPORT  SYSTEM</a:t>
            </a:r>
            <a:br>
              <a:rPr lang="en-US" sz="3100" b="1" dirty="0" smtClean="0">
                <a:effectLst/>
              </a:rPr>
            </a:br>
            <a:r>
              <a:rPr lang="en-US" sz="3100" b="1" dirty="0" smtClean="0">
                <a:effectLst/>
              </a:rPr>
              <a:t>(</a:t>
            </a:r>
            <a:r>
              <a:rPr lang="en-US" sz="3100" b="1" dirty="0" smtClean="0"/>
              <a:t>ODSS)</a:t>
            </a:r>
            <a:r>
              <a:rPr lang="en-US" b="1" dirty="0" smtClean="0">
                <a:effectLst/>
              </a:rPr>
              <a:t/>
            </a:r>
            <a:br>
              <a:rPr lang="en-US" b="1" dirty="0" smtClean="0">
                <a:effectLst/>
              </a:rPr>
            </a:br>
            <a:r>
              <a:rPr lang="en-US" sz="3600" b="1" dirty="0" smtClean="0">
                <a:effectLst/>
              </a:rPr>
              <a:t>A TOOL TO IMPROVE EFFICIENCY OF BIOLOGICAL OCEAN PROCESS STUDY</a:t>
            </a:r>
            <a:r>
              <a:rPr lang="en-US" b="1" dirty="0" smtClean="0">
                <a:effectLst/>
              </a:rPr>
              <a:t/>
            </a:r>
            <a:br>
              <a:rPr lang="en-US" b="1" dirty="0" smtClean="0">
                <a:effectLst/>
              </a:rPr>
            </a:br>
            <a:endParaRPr lang="en-US" dirty="0"/>
          </a:p>
        </p:txBody>
      </p:sp>
      <p:pic>
        <p:nvPicPr>
          <p:cNvPr id="4" name="Picture 20"/>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228600"/>
            <a:ext cx="738485" cy="610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5" name="Subtitle 4"/>
          <p:cNvSpPr>
            <a:spLocks noGrp="1"/>
          </p:cNvSpPr>
          <p:nvPr>
            <p:ph type="subTitle" idx="1"/>
          </p:nvPr>
        </p:nvSpPr>
        <p:spPr>
          <a:xfrm>
            <a:off x="1371600" y="3886200"/>
            <a:ext cx="6400800" cy="2514600"/>
          </a:xfrm>
        </p:spPr>
        <p:txBody>
          <a:bodyPr>
            <a:normAutofit fontScale="92500" lnSpcReduction="20000"/>
          </a:bodyPr>
          <a:lstStyle/>
          <a:p>
            <a:r>
              <a:rPr lang="en-US" b="1" dirty="0" smtClean="0"/>
              <a:t>ODSS Project Update</a:t>
            </a:r>
          </a:p>
          <a:p>
            <a:r>
              <a:rPr lang="en-US" b="1" dirty="0" smtClean="0"/>
              <a:t>8 May 2012</a:t>
            </a:r>
          </a:p>
          <a:p>
            <a:r>
              <a:rPr lang="en-US" sz="3000" dirty="0" smtClean="0"/>
              <a:t>ODSS Team: Duane Edgington, Kevin Gomes, Mike McCann, Danelle Cline, Tom O’Reilly, </a:t>
            </a:r>
            <a:r>
              <a:rPr lang="en-US" sz="3000" dirty="0"/>
              <a:t>Thom Maughan</a:t>
            </a:r>
            <a:r>
              <a:rPr lang="en-US" sz="3000" dirty="0" smtClean="0"/>
              <a:t>, and</a:t>
            </a:r>
          </a:p>
          <a:p>
            <a:r>
              <a:rPr lang="en-US" sz="3000" dirty="0" smtClean="0"/>
              <a:t> Francisco Chavez (CANON PM)</a:t>
            </a:r>
          </a:p>
        </p:txBody>
      </p:sp>
    </p:spTree>
    <p:extLst>
      <p:ext uri="{BB962C8B-B14F-4D97-AF65-F5344CB8AC3E}">
        <p14:creationId xmlns:p14="http://schemas.microsoft.com/office/powerpoint/2010/main" val="6628733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Text Placeholder 3"/>
          <p:cNvSpPr>
            <a:spLocks noGrp="1"/>
          </p:cNvSpPr>
          <p:nvPr>
            <p:ph type="body" sz="half" idx="2"/>
          </p:nvPr>
        </p:nvSpPr>
        <p:spPr/>
        <p:txBody>
          <a:bodyPr/>
          <a:lstStyle/>
          <a:p>
            <a:endParaRPr lang="en-US" dirty="0"/>
          </a:p>
        </p:txBody>
      </p:sp>
      <p:pic>
        <p:nvPicPr>
          <p:cNvPr id="10242" name="Picture 2" descr="C:\Users\tm.SHORE\Documents\2010\Distributed_Autonomy\Illustrator\04-13-10\dds_slide01a_04-13-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0"/>
            <a:ext cx="8572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9821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Text Placeholder 3"/>
          <p:cNvSpPr>
            <a:spLocks noGrp="1"/>
          </p:cNvSpPr>
          <p:nvPr>
            <p:ph type="body" sz="half" idx="2"/>
          </p:nvPr>
        </p:nvSpPr>
        <p:spPr/>
        <p:txBody>
          <a:bodyPr/>
          <a:lstStyle/>
          <a:p>
            <a:endParaRPr lang="en-US"/>
          </a:p>
        </p:txBody>
      </p:sp>
      <p:pic>
        <p:nvPicPr>
          <p:cNvPr id="9218" name="Picture 2" descr="C:\Users\tm.SHORE\Documents\2010\Distributed_Autonomy\Illustrator\04-13-10\dds_slide01b_04-13-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0"/>
            <a:ext cx="8572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1586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Text Placeholder 3"/>
          <p:cNvSpPr>
            <a:spLocks noGrp="1"/>
          </p:cNvSpPr>
          <p:nvPr>
            <p:ph type="body" sz="half" idx="2"/>
          </p:nvPr>
        </p:nvSpPr>
        <p:spPr/>
        <p:txBody>
          <a:bodyPr/>
          <a:lstStyle/>
          <a:p>
            <a:endParaRPr lang="en-US"/>
          </a:p>
        </p:txBody>
      </p:sp>
      <p:pic>
        <p:nvPicPr>
          <p:cNvPr id="11266" name="Picture 2" descr="C:\Users\tm.SHORE\Documents\2010\Distributed_Autonomy\Illustrator\04-13-10\dds_slide01c_04-13-10-t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 y="0"/>
            <a:ext cx="8572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8973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994" name="Picture 2" descr="dds_slide02b_05-04-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5244"/>
            <a:ext cx="8382000" cy="6767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095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Text Placeholder 3"/>
          <p:cNvSpPr>
            <a:spLocks noGrp="1"/>
          </p:cNvSpPr>
          <p:nvPr>
            <p:ph type="body" sz="half" idx="2"/>
          </p:nvPr>
        </p:nvSpPr>
        <p:spPr/>
        <p:txBody>
          <a:bodyPr/>
          <a:lstStyle/>
          <a:p>
            <a:endParaRPr lang="en-US"/>
          </a:p>
        </p:txBody>
      </p:sp>
      <p:pic>
        <p:nvPicPr>
          <p:cNvPr id="20482" name="Picture 2" descr="C:\Users\tm.SHORE\Documents\2010\Distributed_Autonomy\Illustrator\04-13-10\dds_slide06_04-13-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 y="0"/>
            <a:ext cx="8572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76181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Text Placeholder 3"/>
          <p:cNvSpPr>
            <a:spLocks noGrp="1"/>
          </p:cNvSpPr>
          <p:nvPr>
            <p:ph type="body" sz="half" idx="2"/>
          </p:nvPr>
        </p:nvSpPr>
        <p:spPr/>
        <p:txBody>
          <a:bodyPr/>
          <a:lstStyle/>
          <a:p>
            <a:endParaRPr lang="en-US"/>
          </a:p>
        </p:txBody>
      </p:sp>
      <p:pic>
        <p:nvPicPr>
          <p:cNvPr id="21506" name="Picture 2" descr="C:\Users\tm.SHORE\Documents\2010\Distributed_Autonomy\Illustrator\04-13-10\dds_slide06_04-13-10-t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0"/>
            <a:ext cx="8572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64039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tm.SHORE\Documents\2010\Distributed_Autonomy\Illustrator\05-04-10\dds_slide06_05-04-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87085"/>
            <a:ext cx="8545286" cy="6531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92953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2" name="Picture 2" descr="dds_slide06a_05-04-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
            <a:ext cx="8458200" cy="6812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24692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Text Placeholder 3"/>
          <p:cNvSpPr>
            <a:spLocks noGrp="1"/>
          </p:cNvSpPr>
          <p:nvPr>
            <p:ph type="body" sz="half" idx="2"/>
          </p:nvPr>
        </p:nvSpPr>
        <p:spPr/>
        <p:txBody>
          <a:bodyPr/>
          <a:lstStyle/>
          <a:p>
            <a:endParaRPr lang="en-US"/>
          </a:p>
        </p:txBody>
      </p:sp>
      <p:pic>
        <p:nvPicPr>
          <p:cNvPr id="16386" name="Picture 2" descr="C:\Users\tm.SHORE\Documents\2010\Distributed_Autonomy\Illustrator\04-13-10\dds_slide04_04-13-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 y="0"/>
            <a:ext cx="8572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94548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46435"/>
            <a:ext cx="8153400" cy="674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pic>
        <p:nvPicPr>
          <p:cNvPr id="205827" name="Picture 3"/>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508" y="6181725"/>
            <a:ext cx="737592" cy="610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Tree>
    <p:extLst>
      <p:ext uri="{BB962C8B-B14F-4D97-AF65-F5344CB8AC3E}">
        <p14:creationId xmlns:p14="http://schemas.microsoft.com/office/powerpoint/2010/main" val="37198272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2012</a:t>
            </a:r>
            <a:endParaRPr lang="en-US" dirty="0"/>
          </a:p>
        </p:txBody>
      </p:sp>
      <p:sp>
        <p:nvSpPr>
          <p:cNvPr id="3" name="Content Placeholder 2"/>
          <p:cNvSpPr>
            <a:spLocks noGrp="1"/>
          </p:cNvSpPr>
          <p:nvPr>
            <p:ph idx="1"/>
          </p:nvPr>
        </p:nvSpPr>
        <p:spPr>
          <a:xfrm>
            <a:off x="304800" y="1600200"/>
            <a:ext cx="8610600" cy="5029200"/>
          </a:xfrm>
        </p:spPr>
        <p:txBody>
          <a:bodyPr>
            <a:normAutofit fontScale="62500" lnSpcReduction="20000"/>
          </a:bodyPr>
          <a:lstStyle/>
          <a:p>
            <a:r>
              <a:rPr lang="en-US" sz="3600" b="1" dirty="0" smtClean="0"/>
              <a:t>Kevin Gomes</a:t>
            </a:r>
            <a:r>
              <a:rPr lang="en-US" sz="3600" dirty="0" smtClean="0"/>
              <a:t>, Web </a:t>
            </a:r>
            <a:r>
              <a:rPr lang="en-US" sz="3600" dirty="0"/>
              <a:t>applications (GUI</a:t>
            </a:r>
            <a:r>
              <a:rPr lang="en-US" sz="3600" dirty="0" smtClean="0"/>
              <a:t>), Web services </a:t>
            </a:r>
          </a:p>
          <a:p>
            <a:r>
              <a:rPr lang="en-US" sz="3600" b="1" dirty="0" smtClean="0"/>
              <a:t>Danelle Cline</a:t>
            </a:r>
            <a:r>
              <a:rPr lang="en-US" sz="3600" dirty="0" smtClean="0"/>
              <a:t>, Backend server, data access and visualization automation</a:t>
            </a:r>
          </a:p>
          <a:p>
            <a:r>
              <a:rPr lang="en-US" sz="3600" b="1" dirty="0" smtClean="0"/>
              <a:t>Mike McCann</a:t>
            </a:r>
            <a:r>
              <a:rPr lang="en-US" sz="3600" dirty="0" smtClean="0"/>
              <a:t>, Database, web services, communication backplane</a:t>
            </a:r>
          </a:p>
          <a:p>
            <a:r>
              <a:rPr lang="en-US" sz="3600" b="1" dirty="0" smtClean="0"/>
              <a:t>Tom O’Reilly</a:t>
            </a:r>
            <a:r>
              <a:rPr lang="en-US" sz="3600" dirty="0" smtClean="0"/>
              <a:t>, communication backplane, mobile apps</a:t>
            </a:r>
          </a:p>
          <a:p>
            <a:r>
              <a:rPr lang="en-US" sz="3600" b="1" dirty="0" smtClean="0"/>
              <a:t>Mike Godin</a:t>
            </a:r>
            <a:r>
              <a:rPr lang="en-US" sz="3600" dirty="0" smtClean="0"/>
              <a:t>, Web App, AOSN tools integration, update</a:t>
            </a:r>
          </a:p>
          <a:p>
            <a:r>
              <a:rPr lang="en-US" sz="3600" b="1" dirty="0" smtClean="0"/>
              <a:t>Duane Edgington</a:t>
            </a:r>
            <a:r>
              <a:rPr lang="en-US" sz="3600" dirty="0" smtClean="0"/>
              <a:t>, engineering execution management </a:t>
            </a:r>
          </a:p>
          <a:p>
            <a:r>
              <a:rPr lang="en-US" sz="3600" b="1" dirty="0" smtClean="0"/>
              <a:t>Thom Maughan</a:t>
            </a:r>
            <a:r>
              <a:rPr lang="en-US" sz="3600" dirty="0" smtClean="0"/>
              <a:t>, continuity, high level requirements and priorities, ‘customer interface’ to CANON PI’s, PM and Lead Engineer</a:t>
            </a:r>
          </a:p>
          <a:p>
            <a:r>
              <a:rPr lang="en-US" sz="3600" b="1" dirty="0" smtClean="0"/>
              <a:t>Francisco Chavez</a:t>
            </a:r>
            <a:r>
              <a:rPr lang="en-US" sz="3600" dirty="0" smtClean="0"/>
              <a:t>, CANON Project Manager</a:t>
            </a:r>
          </a:p>
          <a:p>
            <a:r>
              <a:rPr lang="en-US" sz="3600" b="1" dirty="0" smtClean="0"/>
              <a:t>Jim Bellingham</a:t>
            </a:r>
            <a:r>
              <a:rPr lang="en-US" sz="3600" dirty="0" smtClean="0"/>
              <a:t>, CANON Lead Engineer</a:t>
            </a:r>
          </a:p>
          <a:p>
            <a:r>
              <a:rPr lang="en-US" sz="3600" b="1" dirty="0" err="1" smtClean="0"/>
              <a:t>Kanna</a:t>
            </a:r>
            <a:r>
              <a:rPr lang="en-US" sz="3600" b="1" dirty="0" smtClean="0"/>
              <a:t> </a:t>
            </a:r>
            <a:r>
              <a:rPr lang="en-US" sz="3600" b="1" dirty="0" err="1" smtClean="0"/>
              <a:t>Rajan</a:t>
            </a:r>
            <a:r>
              <a:rPr lang="en-US" sz="3600" dirty="0" smtClean="0"/>
              <a:t>, Distributed Autonomy PI, ODSS Commissioner, CANON PI</a:t>
            </a:r>
          </a:p>
          <a:p>
            <a:endParaRPr lang="en-US" sz="3600" dirty="0" smtClean="0"/>
          </a:p>
          <a:p>
            <a:endParaRPr lang="en-US" dirty="0"/>
          </a:p>
        </p:txBody>
      </p:sp>
    </p:spTree>
    <p:extLst>
      <p:ext uri="{BB962C8B-B14F-4D97-AF65-F5344CB8AC3E}">
        <p14:creationId xmlns:p14="http://schemas.microsoft.com/office/powerpoint/2010/main" val="3852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164" name="Picture 4" descr="dds_slide07_05-12-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2400"/>
            <a:ext cx="83058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47035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Development Approach</a:t>
            </a:r>
            <a:endParaRPr lang="en-US" dirty="0"/>
          </a:p>
        </p:txBody>
      </p:sp>
      <p:sp>
        <p:nvSpPr>
          <p:cNvPr id="31" name="Text Placeholder 30"/>
          <p:cNvSpPr>
            <a:spLocks noGrp="1"/>
          </p:cNvSpPr>
          <p:nvPr>
            <p:ph type="body" idx="1"/>
          </p:nvPr>
        </p:nvSpPr>
        <p:spPr/>
        <p:txBody>
          <a:bodyPr>
            <a:normAutofit/>
          </a:bodyPr>
          <a:lstStyle/>
          <a:p>
            <a:r>
              <a:rPr lang="en-US" dirty="0" smtClean="0"/>
              <a:t>Spiral Development</a:t>
            </a:r>
            <a:endParaRPr lang="en-US" dirty="0"/>
          </a:p>
        </p:txBody>
      </p:sp>
      <p:sp>
        <p:nvSpPr>
          <p:cNvPr id="3" name="Content Placeholder 2"/>
          <p:cNvSpPr>
            <a:spLocks noGrp="1"/>
          </p:cNvSpPr>
          <p:nvPr>
            <p:ph sz="half" idx="2"/>
          </p:nvPr>
        </p:nvSpPr>
        <p:spPr>
          <a:xfrm>
            <a:off x="457200" y="2174875"/>
            <a:ext cx="5078918" cy="3951288"/>
          </a:xfrm>
        </p:spPr>
        <p:txBody>
          <a:bodyPr>
            <a:normAutofit fontScale="85000" lnSpcReduction="20000"/>
          </a:bodyPr>
          <a:lstStyle/>
          <a:p>
            <a:r>
              <a:rPr lang="en-US" dirty="0" smtClean="0"/>
              <a:t>Feasibility study started in 2010</a:t>
            </a:r>
          </a:p>
          <a:p>
            <a:r>
              <a:rPr lang="en-US" dirty="0" smtClean="0"/>
              <a:t>CANON experiment workflow analysis</a:t>
            </a:r>
          </a:p>
          <a:p>
            <a:r>
              <a:rPr lang="en-US" dirty="0" smtClean="0"/>
              <a:t>User requirements gathering</a:t>
            </a:r>
          </a:p>
          <a:p>
            <a:pPr lvl="1"/>
            <a:r>
              <a:rPr lang="en-US" dirty="0" smtClean="0"/>
              <a:t>Pencil sketches to aid the conversation with scientists</a:t>
            </a:r>
          </a:p>
          <a:p>
            <a:r>
              <a:rPr lang="en-US" dirty="0" smtClean="0"/>
              <a:t>High level architecture specified</a:t>
            </a:r>
          </a:p>
          <a:p>
            <a:r>
              <a:rPr lang="en-US" dirty="0" smtClean="0"/>
              <a:t>Prototyping and ‘agile’ software development</a:t>
            </a:r>
          </a:p>
          <a:p>
            <a:r>
              <a:rPr lang="en-US" dirty="0" smtClean="0"/>
              <a:t>For the first prototype, focus on features used ‘during the experiment’</a:t>
            </a:r>
          </a:p>
          <a:p>
            <a:pPr lvl="1"/>
            <a:r>
              <a:rPr lang="en-US" dirty="0" smtClean="0"/>
              <a:t>Situational Awareness</a:t>
            </a:r>
          </a:p>
          <a:p>
            <a:pPr lvl="1"/>
            <a:r>
              <a:rPr lang="en-US" dirty="0" smtClean="0"/>
              <a:t>Planning</a:t>
            </a:r>
          </a:p>
          <a:p>
            <a:pPr lvl="1"/>
            <a:r>
              <a:rPr lang="en-US" dirty="0" smtClean="0"/>
              <a:t>Collaboration</a:t>
            </a:r>
          </a:p>
          <a:p>
            <a:pPr lvl="1"/>
            <a:r>
              <a:rPr lang="en-US" dirty="0" smtClean="0"/>
              <a:t>Data management</a:t>
            </a:r>
          </a:p>
          <a:p>
            <a:pPr marL="0" indent="0">
              <a:buNone/>
            </a:pPr>
            <a:endParaRPr lang="en-US" dirty="0" smtClean="0"/>
          </a:p>
          <a:p>
            <a:endParaRPr lang="en-US" dirty="0"/>
          </a:p>
        </p:txBody>
      </p:sp>
      <p:grpSp>
        <p:nvGrpSpPr>
          <p:cNvPr id="5" name="Group 5"/>
          <p:cNvGrpSpPr>
            <a:grpSpLocks/>
          </p:cNvGrpSpPr>
          <p:nvPr/>
        </p:nvGrpSpPr>
        <p:grpSpPr bwMode="auto">
          <a:xfrm>
            <a:off x="5392629" y="1756861"/>
            <a:ext cx="3614005" cy="3932649"/>
            <a:chOff x="0" y="0"/>
            <a:chExt cx="4584" cy="3943"/>
          </a:xfrm>
        </p:grpSpPr>
        <p:sp>
          <p:nvSpPr>
            <p:cNvPr id="6" name="Oval 6"/>
            <p:cNvSpPr>
              <a:spLocks/>
            </p:cNvSpPr>
            <p:nvPr/>
          </p:nvSpPr>
          <p:spPr bwMode="auto">
            <a:xfrm>
              <a:off x="182" y="626"/>
              <a:ext cx="952" cy="814"/>
            </a:xfrm>
            <a:prstGeom prst="ellipse">
              <a:avLst/>
            </a:prstGeom>
            <a:solidFill>
              <a:srgbClr val="FFAF00"/>
            </a:solidFill>
            <a:ln w="25400">
              <a:solidFill>
                <a:schemeClr val="tx1"/>
              </a:solidFill>
              <a:miter lim="800000"/>
              <a:headEnd/>
              <a:tailEnd/>
            </a:ln>
          </p:spPr>
          <p:txBody>
            <a:bodyPr lIns="0" tIns="0" rIns="0" bIns="0"/>
            <a:lstStyle/>
            <a:p>
              <a:endParaRPr lang="en-US"/>
            </a:p>
          </p:txBody>
        </p:sp>
        <p:sp>
          <p:nvSpPr>
            <p:cNvPr id="7" name="Rectangle 7"/>
            <p:cNvSpPr>
              <a:spLocks/>
            </p:cNvSpPr>
            <p:nvPr/>
          </p:nvSpPr>
          <p:spPr bwMode="auto">
            <a:xfrm>
              <a:off x="268" y="748"/>
              <a:ext cx="774" cy="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sz="1400">
                  <a:solidFill>
                    <a:schemeClr val="tx1"/>
                  </a:solidFill>
                  <a:latin typeface="Gill Sans" charset="0"/>
                  <a:sym typeface="Gill Sans" charset="0"/>
                </a:rPr>
                <a:t>CANON</a:t>
              </a:r>
            </a:p>
            <a:p>
              <a:pPr algn="ctr"/>
              <a:r>
                <a:rPr lang="en-US" sz="1400">
                  <a:solidFill>
                    <a:schemeClr val="tx1"/>
                  </a:solidFill>
                  <a:latin typeface="Gill Sans" charset="0"/>
                  <a:sym typeface="Gill Sans" charset="0"/>
                </a:rPr>
                <a:t>Discussions</a:t>
              </a:r>
            </a:p>
          </p:txBody>
        </p:sp>
        <p:sp>
          <p:nvSpPr>
            <p:cNvPr id="8" name="Oval 8"/>
            <p:cNvSpPr>
              <a:spLocks/>
            </p:cNvSpPr>
            <p:nvPr/>
          </p:nvSpPr>
          <p:spPr bwMode="auto">
            <a:xfrm>
              <a:off x="0" y="2391"/>
              <a:ext cx="952" cy="814"/>
            </a:xfrm>
            <a:prstGeom prst="ellipse">
              <a:avLst/>
            </a:prstGeom>
            <a:solidFill>
              <a:srgbClr val="FFAF00"/>
            </a:solidFill>
            <a:ln w="25400">
              <a:solidFill>
                <a:schemeClr val="tx1"/>
              </a:solidFill>
              <a:miter lim="800000"/>
              <a:headEnd/>
              <a:tailEnd/>
            </a:ln>
          </p:spPr>
          <p:txBody>
            <a:bodyPr lIns="0" tIns="0" rIns="0" bIns="0"/>
            <a:lstStyle/>
            <a:p>
              <a:endParaRPr lang="en-US"/>
            </a:p>
          </p:txBody>
        </p:sp>
        <p:sp>
          <p:nvSpPr>
            <p:cNvPr id="9" name="Rectangle 9"/>
            <p:cNvSpPr>
              <a:spLocks/>
            </p:cNvSpPr>
            <p:nvPr/>
          </p:nvSpPr>
          <p:spPr bwMode="auto">
            <a:xfrm>
              <a:off x="47" y="2596"/>
              <a:ext cx="846" cy="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sz="1500">
                  <a:solidFill>
                    <a:schemeClr val="tx1"/>
                  </a:solidFill>
                  <a:latin typeface="Gill Sans" charset="0"/>
                  <a:sym typeface="Gill Sans" charset="0"/>
                </a:rPr>
                <a:t>Design</a:t>
              </a:r>
            </a:p>
            <a:p>
              <a:pPr algn="ctr"/>
              <a:r>
                <a:rPr lang="en-US" sz="1500">
                  <a:solidFill>
                    <a:schemeClr val="tx1"/>
                  </a:solidFill>
                  <a:latin typeface="Gill Sans" charset="0"/>
                  <a:sym typeface="Gill Sans" charset="0"/>
                </a:rPr>
                <a:t>Review</a:t>
              </a:r>
            </a:p>
          </p:txBody>
        </p:sp>
        <p:sp>
          <p:nvSpPr>
            <p:cNvPr id="10" name="Oval 10"/>
            <p:cNvSpPr>
              <a:spLocks/>
            </p:cNvSpPr>
            <p:nvPr/>
          </p:nvSpPr>
          <p:spPr bwMode="auto">
            <a:xfrm>
              <a:off x="2569" y="2858"/>
              <a:ext cx="1028" cy="962"/>
            </a:xfrm>
            <a:prstGeom prst="ellipse">
              <a:avLst/>
            </a:prstGeom>
            <a:solidFill>
              <a:srgbClr val="FFAF00"/>
            </a:solidFill>
            <a:ln w="25400">
              <a:solidFill>
                <a:schemeClr val="tx1"/>
              </a:solidFill>
              <a:miter lim="800000"/>
              <a:headEnd/>
              <a:tailEnd/>
            </a:ln>
          </p:spPr>
          <p:txBody>
            <a:bodyPr lIns="0" tIns="0" rIns="0" bIns="0"/>
            <a:lstStyle/>
            <a:p>
              <a:endParaRPr lang="en-US"/>
            </a:p>
          </p:txBody>
        </p:sp>
        <p:sp>
          <p:nvSpPr>
            <p:cNvPr id="11" name="Rectangle 11"/>
            <p:cNvSpPr>
              <a:spLocks/>
            </p:cNvSpPr>
            <p:nvPr/>
          </p:nvSpPr>
          <p:spPr bwMode="auto">
            <a:xfrm>
              <a:off x="2668" y="2851"/>
              <a:ext cx="712" cy="1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sz="1500">
                  <a:solidFill>
                    <a:schemeClr val="tx1"/>
                  </a:solidFill>
                  <a:latin typeface="Gill Sans" charset="0"/>
                  <a:sym typeface="Gill Sans" charset="0"/>
                </a:rPr>
                <a:t>CANON</a:t>
              </a:r>
            </a:p>
            <a:p>
              <a:pPr algn="ctr"/>
              <a:r>
                <a:rPr lang="en-US" sz="1500">
                  <a:solidFill>
                    <a:schemeClr val="tx1"/>
                  </a:solidFill>
                  <a:latin typeface="Gill Sans" charset="0"/>
                  <a:sym typeface="Gill Sans" charset="0"/>
                </a:rPr>
                <a:t>Tool Users</a:t>
              </a:r>
            </a:p>
            <a:p>
              <a:pPr algn="ctr"/>
              <a:r>
                <a:rPr lang="en-US" sz="1500">
                  <a:solidFill>
                    <a:schemeClr val="tx1"/>
                  </a:solidFill>
                  <a:latin typeface="Gill Sans" charset="0"/>
                  <a:sym typeface="Gill Sans" charset="0"/>
                </a:rPr>
                <a:t>Group</a:t>
              </a:r>
            </a:p>
          </p:txBody>
        </p:sp>
        <p:sp>
          <p:nvSpPr>
            <p:cNvPr id="12" name="Oval 12"/>
            <p:cNvSpPr>
              <a:spLocks/>
            </p:cNvSpPr>
            <p:nvPr/>
          </p:nvSpPr>
          <p:spPr bwMode="auto">
            <a:xfrm>
              <a:off x="2703" y="828"/>
              <a:ext cx="1078" cy="962"/>
            </a:xfrm>
            <a:prstGeom prst="ellipse">
              <a:avLst/>
            </a:prstGeom>
            <a:solidFill>
              <a:srgbClr val="FFAF00"/>
            </a:solidFill>
            <a:ln w="25400">
              <a:solidFill>
                <a:schemeClr val="tx1"/>
              </a:solidFill>
              <a:miter lim="800000"/>
              <a:headEnd/>
              <a:tailEnd/>
            </a:ln>
          </p:spPr>
          <p:txBody>
            <a:bodyPr lIns="0" tIns="0" rIns="0" bIns="0"/>
            <a:lstStyle/>
            <a:p>
              <a:endParaRPr lang="en-US"/>
            </a:p>
          </p:txBody>
        </p:sp>
        <p:sp>
          <p:nvSpPr>
            <p:cNvPr id="13" name="Rectangle 13"/>
            <p:cNvSpPr>
              <a:spLocks/>
            </p:cNvSpPr>
            <p:nvPr/>
          </p:nvSpPr>
          <p:spPr bwMode="auto">
            <a:xfrm>
              <a:off x="2817" y="894"/>
              <a:ext cx="885" cy="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sz="1400">
                  <a:solidFill>
                    <a:schemeClr val="tx1"/>
                  </a:solidFill>
                  <a:latin typeface="Gill Sans" charset="0"/>
                  <a:sym typeface="Gill Sans" charset="0"/>
                </a:rPr>
                <a:t>Requirements</a:t>
              </a:r>
            </a:p>
            <a:p>
              <a:pPr algn="ctr"/>
              <a:r>
                <a:rPr lang="en-US" sz="1400">
                  <a:solidFill>
                    <a:schemeClr val="tx1"/>
                  </a:solidFill>
                  <a:latin typeface="Gill Sans" charset="0"/>
                  <a:sym typeface="Gill Sans" charset="0"/>
                </a:rPr>
                <a:t>Gathering</a:t>
              </a:r>
            </a:p>
          </p:txBody>
        </p:sp>
        <p:sp>
          <p:nvSpPr>
            <p:cNvPr id="14" name="Oval 14"/>
            <p:cNvSpPr>
              <a:spLocks/>
            </p:cNvSpPr>
            <p:nvPr/>
          </p:nvSpPr>
          <p:spPr bwMode="auto">
            <a:xfrm>
              <a:off x="1390" y="411"/>
              <a:ext cx="952" cy="813"/>
            </a:xfrm>
            <a:prstGeom prst="ellipse">
              <a:avLst/>
            </a:prstGeom>
            <a:solidFill>
              <a:srgbClr val="FFAF00"/>
            </a:solidFill>
            <a:ln w="25400">
              <a:solidFill>
                <a:schemeClr val="tx1"/>
              </a:solidFill>
              <a:miter lim="800000"/>
              <a:headEnd/>
              <a:tailEnd/>
            </a:ln>
          </p:spPr>
          <p:txBody>
            <a:bodyPr lIns="0" tIns="0" rIns="0" bIns="0"/>
            <a:lstStyle/>
            <a:p>
              <a:endParaRPr lang="en-US"/>
            </a:p>
          </p:txBody>
        </p:sp>
        <p:sp>
          <p:nvSpPr>
            <p:cNvPr id="15" name="Rectangle 15"/>
            <p:cNvSpPr>
              <a:spLocks/>
            </p:cNvSpPr>
            <p:nvPr/>
          </p:nvSpPr>
          <p:spPr bwMode="auto">
            <a:xfrm>
              <a:off x="1499" y="614"/>
              <a:ext cx="743" cy="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sz="1500">
                  <a:solidFill>
                    <a:schemeClr val="tx1"/>
                  </a:solidFill>
                  <a:latin typeface="Gill Sans" charset="0"/>
                  <a:sym typeface="Gill Sans" charset="0"/>
                </a:rPr>
                <a:t>Data</a:t>
              </a:r>
            </a:p>
            <a:p>
              <a:pPr algn="ctr"/>
              <a:r>
                <a:rPr lang="en-US" sz="1500">
                  <a:solidFill>
                    <a:schemeClr val="tx1"/>
                  </a:solidFill>
                  <a:latin typeface="Gill Sans" charset="0"/>
                  <a:sym typeface="Gill Sans" charset="0"/>
                </a:rPr>
                <a:t>Mgmt</a:t>
              </a:r>
            </a:p>
          </p:txBody>
        </p:sp>
        <p:sp>
          <p:nvSpPr>
            <p:cNvPr id="16" name="Oval 16"/>
            <p:cNvSpPr>
              <a:spLocks/>
            </p:cNvSpPr>
            <p:nvPr/>
          </p:nvSpPr>
          <p:spPr bwMode="auto">
            <a:xfrm>
              <a:off x="1050" y="2865"/>
              <a:ext cx="952" cy="814"/>
            </a:xfrm>
            <a:prstGeom prst="ellipse">
              <a:avLst/>
            </a:prstGeom>
            <a:solidFill>
              <a:srgbClr val="FFAF00"/>
            </a:solidFill>
            <a:ln w="25400">
              <a:solidFill>
                <a:schemeClr val="tx1"/>
              </a:solidFill>
              <a:miter lim="800000"/>
              <a:headEnd/>
              <a:tailEnd/>
            </a:ln>
          </p:spPr>
          <p:txBody>
            <a:bodyPr lIns="0" tIns="0" rIns="0" bIns="0"/>
            <a:lstStyle/>
            <a:p>
              <a:endParaRPr lang="en-US"/>
            </a:p>
          </p:txBody>
        </p:sp>
        <p:sp>
          <p:nvSpPr>
            <p:cNvPr id="17" name="Rectangle 17"/>
            <p:cNvSpPr>
              <a:spLocks/>
            </p:cNvSpPr>
            <p:nvPr/>
          </p:nvSpPr>
          <p:spPr bwMode="auto">
            <a:xfrm>
              <a:off x="1051" y="2858"/>
              <a:ext cx="895" cy="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sz="1500">
                  <a:solidFill>
                    <a:schemeClr val="tx1"/>
                  </a:solidFill>
                  <a:latin typeface="Gill Sans" charset="0"/>
                  <a:sym typeface="Gill Sans" charset="0"/>
                </a:rPr>
                <a:t>Prototyping</a:t>
              </a:r>
            </a:p>
            <a:p>
              <a:pPr algn="ctr"/>
              <a:r>
                <a:rPr lang="en-US" sz="1500">
                  <a:solidFill>
                    <a:schemeClr val="tx1"/>
                  </a:solidFill>
                  <a:latin typeface="Gill Sans" charset="0"/>
                  <a:sym typeface="Gill Sans" charset="0"/>
                </a:rPr>
                <a:t>(JD)</a:t>
              </a:r>
            </a:p>
          </p:txBody>
        </p:sp>
        <p:grpSp>
          <p:nvGrpSpPr>
            <p:cNvPr id="18" name="Group 18"/>
            <p:cNvGrpSpPr>
              <a:grpSpLocks/>
            </p:cNvGrpSpPr>
            <p:nvPr/>
          </p:nvGrpSpPr>
          <p:grpSpPr bwMode="auto">
            <a:xfrm>
              <a:off x="123" y="153"/>
              <a:ext cx="3753" cy="3403"/>
              <a:chOff x="0" y="0"/>
              <a:chExt cx="3753" cy="3403"/>
            </a:xfrm>
          </p:grpSpPr>
          <p:sp>
            <p:nvSpPr>
              <p:cNvPr id="29" name="AutoShape 19"/>
              <p:cNvSpPr>
                <a:spLocks/>
              </p:cNvSpPr>
              <p:nvPr/>
            </p:nvSpPr>
            <p:spPr bwMode="auto">
              <a:xfrm rot="-10198759">
                <a:off x="271" y="272"/>
                <a:ext cx="3223" cy="2778"/>
              </a:xfrm>
              <a:custGeom>
                <a:avLst/>
                <a:gdLst/>
                <a:ahLst/>
                <a:cxnLst/>
                <a:rect l="0" t="0" r="r" b="b"/>
                <a:pathLst>
                  <a:path w="21494" h="18591">
                    <a:moveTo>
                      <a:pt x="21402" y="7685"/>
                    </a:moveTo>
                    <a:cubicBezTo>
                      <a:pt x="21307" y="15859"/>
                      <a:pt x="12528" y="18590"/>
                      <a:pt x="9145" y="18482"/>
                    </a:cubicBezTo>
                    <a:cubicBezTo>
                      <a:pt x="5760" y="18374"/>
                      <a:pt x="-198" y="16984"/>
                      <a:pt x="-82" y="6987"/>
                    </a:cubicBezTo>
                    <a:cubicBezTo>
                      <a:pt x="35" y="-3010"/>
                      <a:pt x="18069" y="-222"/>
                      <a:pt x="18523" y="2087"/>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alpha val="59999"/>
                      </a:schemeClr>
                    </a:solidFill>
                    <a:miter lim="800000"/>
                    <a:headEnd/>
                    <a:tailEnd/>
                  </a14:hiddenLine>
                </a:ext>
              </a:extLst>
            </p:spPr>
            <p:txBody>
              <a:bodyPr lIns="0" tIns="0" rIns="0" bIns="0"/>
              <a:lstStyle/>
              <a:p>
                <a:endParaRPr lang="en-US"/>
              </a:p>
            </p:txBody>
          </p:sp>
          <p:pic>
            <p:nvPicPr>
              <p:cNvPr id="30" name="Picture 20"/>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1241">
                <a:off x="224" y="265"/>
                <a:ext cx="3304" cy="2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grpSp>
        <p:sp>
          <p:nvSpPr>
            <p:cNvPr id="19" name="Oval 21"/>
            <p:cNvSpPr>
              <a:spLocks/>
            </p:cNvSpPr>
            <p:nvPr/>
          </p:nvSpPr>
          <p:spPr bwMode="auto">
            <a:xfrm>
              <a:off x="3631" y="0"/>
              <a:ext cx="953" cy="813"/>
            </a:xfrm>
            <a:prstGeom prst="ellipse">
              <a:avLst/>
            </a:prstGeom>
            <a:solidFill>
              <a:srgbClr val="FFAF00"/>
            </a:solidFill>
            <a:ln w="25400">
              <a:solidFill>
                <a:schemeClr val="tx1"/>
              </a:solidFill>
              <a:miter lim="800000"/>
              <a:headEnd/>
              <a:tailEnd/>
            </a:ln>
          </p:spPr>
          <p:txBody>
            <a:bodyPr lIns="0" tIns="0" rIns="0" bIns="0"/>
            <a:lstStyle/>
            <a:p>
              <a:endParaRPr lang="en-US"/>
            </a:p>
          </p:txBody>
        </p:sp>
        <p:sp>
          <p:nvSpPr>
            <p:cNvPr id="20" name="Rectangle 22"/>
            <p:cNvSpPr>
              <a:spLocks/>
            </p:cNvSpPr>
            <p:nvPr/>
          </p:nvSpPr>
          <p:spPr bwMode="auto">
            <a:xfrm>
              <a:off x="3774" y="200"/>
              <a:ext cx="653" cy="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sz="1400">
                  <a:solidFill>
                    <a:schemeClr val="tx1"/>
                  </a:solidFill>
                  <a:latin typeface="Gill Sans" charset="0"/>
                  <a:sym typeface="Gill Sans" charset="0"/>
                </a:rPr>
                <a:t>Crayon</a:t>
              </a:r>
            </a:p>
            <a:p>
              <a:pPr algn="ctr"/>
              <a:r>
                <a:rPr lang="en-US" sz="1400">
                  <a:solidFill>
                    <a:schemeClr val="tx1"/>
                  </a:solidFill>
                  <a:latin typeface="Gill Sans" charset="0"/>
                  <a:sym typeface="Gill Sans" charset="0"/>
                </a:rPr>
                <a:t>Sketches</a:t>
              </a:r>
            </a:p>
          </p:txBody>
        </p:sp>
        <p:sp>
          <p:nvSpPr>
            <p:cNvPr id="21" name="Line 23"/>
            <p:cNvSpPr>
              <a:spLocks noChangeShapeType="1"/>
            </p:cNvSpPr>
            <p:nvPr/>
          </p:nvSpPr>
          <p:spPr bwMode="auto">
            <a:xfrm rot="10800000" flipH="1">
              <a:off x="3621" y="731"/>
              <a:ext cx="173" cy="211"/>
            </a:xfrm>
            <a:prstGeom prst="line">
              <a:avLst/>
            </a:prstGeom>
            <a:noFill/>
            <a:ln w="38100">
              <a:solidFill>
                <a:schemeClr val="tx1"/>
              </a:solidFill>
              <a:miter lim="800000"/>
              <a:headEnd type="stealth" w="med" len="me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2" name="Oval 24"/>
            <p:cNvSpPr>
              <a:spLocks/>
            </p:cNvSpPr>
            <p:nvPr/>
          </p:nvSpPr>
          <p:spPr bwMode="auto">
            <a:xfrm>
              <a:off x="488" y="1513"/>
              <a:ext cx="952" cy="814"/>
            </a:xfrm>
            <a:prstGeom prst="ellipse">
              <a:avLst/>
            </a:prstGeom>
            <a:solidFill>
              <a:srgbClr val="FFAF00"/>
            </a:solidFill>
            <a:ln w="25400">
              <a:solidFill>
                <a:schemeClr val="tx1"/>
              </a:solidFill>
              <a:miter lim="800000"/>
              <a:headEnd/>
              <a:tailEnd/>
            </a:ln>
          </p:spPr>
          <p:txBody>
            <a:bodyPr lIns="0" tIns="0" rIns="0" bIns="0"/>
            <a:lstStyle/>
            <a:p>
              <a:endParaRPr lang="en-US"/>
            </a:p>
          </p:txBody>
        </p:sp>
        <p:sp>
          <p:nvSpPr>
            <p:cNvPr id="23" name="Rectangle 25"/>
            <p:cNvSpPr>
              <a:spLocks/>
            </p:cNvSpPr>
            <p:nvPr/>
          </p:nvSpPr>
          <p:spPr bwMode="auto">
            <a:xfrm>
              <a:off x="549" y="1714"/>
              <a:ext cx="846" cy="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sz="1500">
                  <a:solidFill>
                    <a:schemeClr val="tx1"/>
                  </a:solidFill>
                  <a:latin typeface="Gill Sans" charset="0"/>
                  <a:sym typeface="Gill Sans" charset="0"/>
                </a:rPr>
                <a:t>Eng.</a:t>
              </a:r>
            </a:p>
            <a:p>
              <a:pPr algn="ctr"/>
              <a:r>
                <a:rPr lang="en-US" sz="1500">
                  <a:solidFill>
                    <a:schemeClr val="tx1"/>
                  </a:solidFill>
                  <a:latin typeface="Gill Sans" charset="0"/>
                  <a:sym typeface="Gill Sans" charset="0"/>
                </a:rPr>
                <a:t>Cruise</a:t>
              </a:r>
            </a:p>
          </p:txBody>
        </p:sp>
        <p:sp>
          <p:nvSpPr>
            <p:cNvPr id="24" name="Oval 26"/>
            <p:cNvSpPr>
              <a:spLocks/>
            </p:cNvSpPr>
            <p:nvPr/>
          </p:nvSpPr>
          <p:spPr bwMode="auto">
            <a:xfrm>
              <a:off x="1566" y="1513"/>
              <a:ext cx="952" cy="814"/>
            </a:xfrm>
            <a:prstGeom prst="ellipse">
              <a:avLst/>
            </a:prstGeom>
            <a:solidFill>
              <a:srgbClr val="FFAF00"/>
            </a:solidFill>
            <a:ln w="25400">
              <a:solidFill>
                <a:schemeClr val="tx1"/>
              </a:solidFill>
              <a:miter lim="800000"/>
              <a:headEnd/>
              <a:tailEnd/>
            </a:ln>
          </p:spPr>
          <p:txBody>
            <a:bodyPr lIns="0" tIns="0" rIns="0" bIns="0"/>
            <a:lstStyle/>
            <a:p>
              <a:endParaRPr lang="en-US"/>
            </a:p>
          </p:txBody>
        </p:sp>
        <p:sp>
          <p:nvSpPr>
            <p:cNvPr id="25" name="Rectangle 27"/>
            <p:cNvSpPr>
              <a:spLocks/>
            </p:cNvSpPr>
            <p:nvPr/>
          </p:nvSpPr>
          <p:spPr bwMode="auto">
            <a:xfrm>
              <a:off x="1627" y="1714"/>
              <a:ext cx="846" cy="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p>
              <a:pPr algn="ctr"/>
              <a:r>
                <a:rPr lang="en-US" sz="1500" dirty="0">
                  <a:solidFill>
                    <a:schemeClr val="tx1"/>
                  </a:solidFill>
                  <a:latin typeface="Gill Sans" charset="0"/>
                  <a:sym typeface="Gill Sans" charset="0"/>
                </a:rPr>
                <a:t>Fall</a:t>
              </a:r>
            </a:p>
            <a:p>
              <a:pPr algn="ctr"/>
              <a:r>
                <a:rPr lang="en-US" sz="1500" dirty="0">
                  <a:solidFill>
                    <a:schemeClr val="tx1"/>
                  </a:solidFill>
                  <a:latin typeface="Gill Sans" charset="0"/>
                  <a:sym typeface="Gill Sans" charset="0"/>
                </a:rPr>
                <a:t>Experiment</a:t>
              </a:r>
            </a:p>
          </p:txBody>
        </p:sp>
        <p:grpSp>
          <p:nvGrpSpPr>
            <p:cNvPr id="26" name="Group 28"/>
            <p:cNvGrpSpPr>
              <a:grpSpLocks/>
            </p:cNvGrpSpPr>
            <p:nvPr/>
          </p:nvGrpSpPr>
          <p:grpSpPr bwMode="auto">
            <a:xfrm>
              <a:off x="453" y="1613"/>
              <a:ext cx="2819" cy="2004"/>
              <a:chOff x="0" y="0"/>
              <a:chExt cx="2818" cy="2003"/>
            </a:xfrm>
          </p:grpSpPr>
          <p:sp>
            <p:nvSpPr>
              <p:cNvPr id="27" name="AutoShape 29"/>
              <p:cNvSpPr>
                <a:spLocks/>
              </p:cNvSpPr>
              <p:nvPr/>
            </p:nvSpPr>
            <p:spPr bwMode="auto">
              <a:xfrm rot="6132421">
                <a:off x="723" y="-260"/>
                <a:ext cx="1405" cy="2459"/>
              </a:xfrm>
              <a:custGeom>
                <a:avLst/>
                <a:gdLst/>
                <a:ahLst/>
                <a:cxnLst/>
                <a:rect l="0" t="0" r="r" b="b"/>
                <a:pathLst>
                  <a:path w="21091" h="18267">
                    <a:moveTo>
                      <a:pt x="21303" y="8040"/>
                    </a:moveTo>
                    <a:cubicBezTo>
                      <a:pt x="21540" y="16870"/>
                      <a:pt x="13436" y="18505"/>
                      <a:pt x="9795" y="18322"/>
                    </a:cubicBezTo>
                    <a:cubicBezTo>
                      <a:pt x="6152" y="18140"/>
                      <a:pt x="520" y="19376"/>
                      <a:pt x="230" y="8576"/>
                    </a:cubicBezTo>
                    <a:cubicBezTo>
                      <a:pt x="-60" y="-2224"/>
                      <a:pt x="17391" y="-569"/>
                      <a:pt x="17976" y="1935"/>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alpha val="59999"/>
                      </a:schemeClr>
                    </a:solidFill>
                    <a:miter lim="800000"/>
                    <a:headEnd/>
                    <a:tailEnd/>
                  </a14:hiddenLine>
                </a:ext>
              </a:extLst>
            </p:spPr>
            <p:txBody>
              <a:bodyPr lIns="0" tIns="0" rIns="0" bIns="0"/>
              <a:lstStyle/>
              <a:p>
                <a:endParaRPr lang="en-US"/>
              </a:p>
            </p:txBody>
          </p:sp>
          <p:pic>
            <p:nvPicPr>
              <p:cNvPr id="28" name="Picture 30"/>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32422">
                <a:off x="129" y="253"/>
                <a:ext cx="2560" cy="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grpSp>
      </p:grpSp>
    </p:spTree>
    <p:extLst>
      <p:ext uri="{BB962C8B-B14F-4D97-AF65-F5344CB8AC3E}">
        <p14:creationId xmlns:p14="http://schemas.microsoft.com/office/powerpoint/2010/main" val="39344621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a:bodyPr>
          <a:lstStyle/>
          <a:p>
            <a:pPr eaLnBrk="1" hangingPunct="1"/>
            <a:r>
              <a:rPr lang="en-US" dirty="0" smtClean="0"/>
              <a:t>ODSS Architecture Block Diagram</a:t>
            </a:r>
          </a:p>
        </p:txBody>
      </p:sp>
      <p:sp>
        <p:nvSpPr>
          <p:cNvPr id="23555" name="Rectangle 3"/>
          <p:cNvSpPr>
            <a:spLocks noGrp="1" noChangeArrowheads="1"/>
          </p:cNvSpPr>
          <p:nvPr>
            <p:ph type="body" idx="1"/>
          </p:nvPr>
        </p:nvSpPr>
        <p:spPr>
          <a:xfrm>
            <a:off x="4876800" y="914400"/>
            <a:ext cx="4343400" cy="5943600"/>
          </a:xfrm>
        </p:spPr>
        <p:txBody>
          <a:bodyPr>
            <a:normAutofit/>
          </a:bodyPr>
          <a:lstStyle/>
          <a:p>
            <a:pPr eaLnBrk="1" hangingPunct="1">
              <a:lnSpc>
                <a:spcPct val="80000"/>
              </a:lnSpc>
            </a:pPr>
            <a:endParaRPr lang="en-US" sz="1400" dirty="0" smtClean="0"/>
          </a:p>
          <a:p>
            <a:pPr lvl="1" eaLnBrk="1" hangingPunct="1">
              <a:lnSpc>
                <a:spcPct val="80000"/>
              </a:lnSpc>
            </a:pPr>
            <a:endParaRPr lang="en-US" sz="1200" dirty="0" smtClean="0"/>
          </a:p>
          <a:p>
            <a:pPr eaLnBrk="1" hangingPunct="1">
              <a:lnSpc>
                <a:spcPct val="80000"/>
              </a:lnSpc>
            </a:pPr>
            <a:r>
              <a:rPr lang="en-US" sz="1400" dirty="0" smtClean="0"/>
              <a:t>Web Application</a:t>
            </a:r>
          </a:p>
          <a:p>
            <a:pPr lvl="1" eaLnBrk="1" hangingPunct="1">
              <a:lnSpc>
                <a:spcPct val="80000"/>
              </a:lnSpc>
            </a:pPr>
            <a:r>
              <a:rPr lang="en-US" sz="1000" dirty="0" err="1" smtClean="0"/>
              <a:t>Javascript</a:t>
            </a:r>
            <a:r>
              <a:rPr lang="en-US" sz="1000" dirty="0" smtClean="0"/>
              <a:t>, </a:t>
            </a:r>
            <a:r>
              <a:rPr lang="en-US" sz="1000" dirty="0" err="1" smtClean="0"/>
              <a:t>Sencha</a:t>
            </a:r>
            <a:r>
              <a:rPr lang="en-US" sz="1000" dirty="0" smtClean="0"/>
              <a:t> Ext-JS</a:t>
            </a:r>
          </a:p>
          <a:p>
            <a:pPr lvl="1" eaLnBrk="1" hangingPunct="1">
              <a:lnSpc>
                <a:spcPct val="80000"/>
              </a:lnSpc>
            </a:pPr>
            <a:r>
              <a:rPr lang="en-US" sz="1000" dirty="0" err="1" smtClean="0"/>
              <a:t>OpenLayers</a:t>
            </a:r>
            <a:r>
              <a:rPr lang="en-US" sz="1000" dirty="0" smtClean="0"/>
              <a:t> – map flexibility, printing without license</a:t>
            </a:r>
          </a:p>
          <a:p>
            <a:pPr eaLnBrk="1" hangingPunct="1">
              <a:lnSpc>
                <a:spcPct val="80000"/>
              </a:lnSpc>
            </a:pPr>
            <a:r>
              <a:rPr lang="en-US" sz="1400" dirty="0" smtClean="0"/>
              <a:t>Other Apps</a:t>
            </a:r>
          </a:p>
          <a:p>
            <a:pPr lvl="1" eaLnBrk="1" hangingPunct="1">
              <a:lnSpc>
                <a:spcPct val="80000"/>
              </a:lnSpc>
            </a:pPr>
            <a:r>
              <a:rPr lang="en-US" sz="1000" dirty="0" smtClean="0"/>
              <a:t>Mobile Apps</a:t>
            </a:r>
          </a:p>
          <a:p>
            <a:pPr lvl="1" eaLnBrk="1" hangingPunct="1">
              <a:lnSpc>
                <a:spcPct val="80000"/>
              </a:lnSpc>
            </a:pPr>
            <a:r>
              <a:rPr lang="en-US" sz="1000" dirty="0" smtClean="0"/>
              <a:t>Standalone applications</a:t>
            </a:r>
          </a:p>
          <a:p>
            <a:pPr lvl="1" eaLnBrk="1" hangingPunct="1">
              <a:lnSpc>
                <a:spcPct val="80000"/>
              </a:lnSpc>
            </a:pPr>
            <a:r>
              <a:rPr lang="en-US" sz="1000" dirty="0" smtClean="0"/>
              <a:t>Off the shelf </a:t>
            </a:r>
            <a:r>
              <a:rPr lang="en-US" sz="1000" dirty="0" err="1" smtClean="0"/>
              <a:t>aps</a:t>
            </a:r>
            <a:r>
              <a:rPr lang="en-US" sz="1000" dirty="0" smtClean="0"/>
              <a:t> (Ocean Data Viewer, etc)</a:t>
            </a:r>
          </a:p>
          <a:p>
            <a:pPr eaLnBrk="1" hangingPunct="1">
              <a:lnSpc>
                <a:spcPct val="80000"/>
              </a:lnSpc>
            </a:pPr>
            <a:r>
              <a:rPr lang="en-US" sz="1400" dirty="0" smtClean="0"/>
              <a:t>Web Services</a:t>
            </a:r>
          </a:p>
          <a:p>
            <a:pPr lvl="1" eaLnBrk="1" hangingPunct="1">
              <a:lnSpc>
                <a:spcPct val="80000"/>
              </a:lnSpc>
            </a:pPr>
            <a:r>
              <a:rPr lang="en-US" sz="1000" dirty="0" smtClean="0"/>
              <a:t>OGC Standards to enable ‘other tools’ (WMS, WFS via </a:t>
            </a:r>
            <a:r>
              <a:rPr lang="en-US" sz="1000" dirty="0" err="1" smtClean="0"/>
              <a:t>MapServer</a:t>
            </a:r>
            <a:r>
              <a:rPr lang="en-US" sz="1000" dirty="0" smtClean="0"/>
              <a:t>).</a:t>
            </a:r>
          </a:p>
          <a:p>
            <a:pPr lvl="1" eaLnBrk="1" hangingPunct="1">
              <a:lnSpc>
                <a:spcPct val="80000"/>
              </a:lnSpc>
            </a:pPr>
            <a:r>
              <a:rPr lang="en-US" sz="1000" dirty="0" smtClean="0"/>
              <a:t>Python packages to aid geo-spatial query</a:t>
            </a:r>
          </a:p>
          <a:p>
            <a:pPr lvl="1" eaLnBrk="1" hangingPunct="1">
              <a:lnSpc>
                <a:spcPct val="80000"/>
              </a:lnSpc>
            </a:pPr>
            <a:r>
              <a:rPr lang="en-US" sz="1000" dirty="0" smtClean="0"/>
              <a:t>Backend Python scripts</a:t>
            </a:r>
          </a:p>
          <a:p>
            <a:pPr eaLnBrk="1" hangingPunct="1">
              <a:lnSpc>
                <a:spcPct val="80000"/>
              </a:lnSpc>
            </a:pPr>
            <a:r>
              <a:rPr lang="en-US" sz="1400" dirty="0" smtClean="0"/>
              <a:t>Communication Backplane Service</a:t>
            </a:r>
          </a:p>
          <a:p>
            <a:pPr lvl="1" eaLnBrk="1" hangingPunct="1">
              <a:lnSpc>
                <a:spcPct val="80000"/>
              </a:lnSpc>
            </a:pPr>
            <a:r>
              <a:rPr lang="en-US" sz="1000" dirty="0" smtClean="0"/>
              <a:t>Status/Control message routing</a:t>
            </a:r>
          </a:p>
          <a:p>
            <a:pPr lvl="1" eaLnBrk="1" hangingPunct="1">
              <a:lnSpc>
                <a:spcPct val="80000"/>
              </a:lnSpc>
            </a:pPr>
            <a:r>
              <a:rPr lang="en-US" sz="1000" dirty="0" smtClean="0"/>
              <a:t>Platform communications</a:t>
            </a:r>
          </a:p>
          <a:p>
            <a:pPr lvl="1" eaLnBrk="1" hangingPunct="1">
              <a:lnSpc>
                <a:spcPct val="80000"/>
              </a:lnSpc>
            </a:pPr>
            <a:r>
              <a:rPr lang="en-US" sz="1000" dirty="0" smtClean="0"/>
              <a:t>Publish / process / subscribe model</a:t>
            </a:r>
          </a:p>
          <a:p>
            <a:pPr lvl="1" eaLnBrk="1" hangingPunct="1">
              <a:lnSpc>
                <a:spcPct val="80000"/>
              </a:lnSpc>
            </a:pPr>
            <a:r>
              <a:rPr lang="en-US" sz="1000" dirty="0" smtClean="0"/>
              <a:t>Inter-module communications</a:t>
            </a:r>
          </a:p>
          <a:p>
            <a:pPr eaLnBrk="1" hangingPunct="1">
              <a:lnSpc>
                <a:spcPct val="80000"/>
              </a:lnSpc>
            </a:pPr>
            <a:r>
              <a:rPr lang="en-US" sz="1400" dirty="0" smtClean="0"/>
              <a:t>Science Processing Interface</a:t>
            </a:r>
          </a:p>
          <a:p>
            <a:pPr lvl="1" eaLnBrk="1" hangingPunct="1">
              <a:lnSpc>
                <a:spcPct val="80000"/>
              </a:lnSpc>
            </a:pPr>
            <a:r>
              <a:rPr lang="en-US" sz="1000" dirty="0" smtClean="0"/>
              <a:t>Framework that allows </a:t>
            </a:r>
            <a:r>
              <a:rPr lang="en-US" sz="1000" dirty="0" err="1" smtClean="0"/>
              <a:t>Matlab</a:t>
            </a:r>
            <a:r>
              <a:rPr lang="en-US" sz="1000" dirty="0" smtClean="0"/>
              <a:t>, other science / research processing to </a:t>
            </a:r>
            <a:r>
              <a:rPr lang="en-US" sz="1000" dirty="0" err="1" smtClean="0"/>
              <a:t>plugin</a:t>
            </a:r>
            <a:r>
              <a:rPr lang="en-US" sz="1000" dirty="0" smtClean="0"/>
              <a:t> – access data, contribute results, </a:t>
            </a:r>
            <a:r>
              <a:rPr lang="en-US" sz="1000" dirty="0" err="1" smtClean="0"/>
              <a:t>actons</a:t>
            </a:r>
            <a:r>
              <a:rPr lang="en-US" sz="1000" dirty="0" smtClean="0"/>
              <a:t> or service.</a:t>
            </a:r>
          </a:p>
          <a:p>
            <a:pPr lvl="1" eaLnBrk="1" hangingPunct="1">
              <a:lnSpc>
                <a:spcPct val="80000"/>
              </a:lnSpc>
            </a:pPr>
            <a:r>
              <a:rPr lang="en-US" sz="1000" dirty="0" smtClean="0"/>
              <a:t>AI based Planning</a:t>
            </a:r>
          </a:p>
          <a:p>
            <a:pPr lvl="1" eaLnBrk="1" hangingPunct="1">
              <a:lnSpc>
                <a:spcPct val="80000"/>
              </a:lnSpc>
            </a:pPr>
            <a:r>
              <a:rPr lang="en-US" sz="1000" dirty="0" smtClean="0"/>
              <a:t>Adaptive Sampling</a:t>
            </a:r>
          </a:p>
          <a:p>
            <a:pPr lvl="1" eaLnBrk="1" hangingPunct="1">
              <a:lnSpc>
                <a:spcPct val="80000"/>
              </a:lnSpc>
            </a:pPr>
            <a:r>
              <a:rPr lang="en-US" sz="1000" dirty="0" smtClean="0"/>
              <a:t>Simulation / Predictive Modeling </a:t>
            </a:r>
          </a:p>
          <a:p>
            <a:pPr lvl="1" eaLnBrk="1" hangingPunct="1">
              <a:lnSpc>
                <a:spcPct val="80000"/>
              </a:lnSpc>
            </a:pPr>
            <a:r>
              <a:rPr lang="en-US" sz="1000" dirty="0" smtClean="0"/>
              <a:t>Automated Event detection, tagging</a:t>
            </a:r>
          </a:p>
          <a:p>
            <a:pPr lvl="1" eaLnBrk="1" hangingPunct="1">
              <a:lnSpc>
                <a:spcPct val="80000"/>
              </a:lnSpc>
            </a:pPr>
            <a:r>
              <a:rPr lang="en-US" sz="1000" dirty="0" smtClean="0"/>
              <a:t>‘Crowd Sourcing</a:t>
            </a:r>
            <a:endParaRPr lang="en-US" sz="600" dirty="0" smtClean="0"/>
          </a:p>
          <a:p>
            <a:pPr lvl="2" eaLnBrk="1" hangingPunct="1">
              <a:lnSpc>
                <a:spcPct val="80000"/>
              </a:lnSpc>
            </a:pPr>
            <a:endParaRPr lang="en-US" sz="600" dirty="0" smtClean="0"/>
          </a:p>
          <a:p>
            <a:pPr eaLnBrk="1" hangingPunct="1">
              <a:lnSpc>
                <a:spcPct val="80000"/>
              </a:lnSpc>
            </a:pPr>
            <a:r>
              <a:rPr lang="en-US" sz="1400" dirty="0" smtClean="0"/>
              <a:t>Data Management</a:t>
            </a:r>
          </a:p>
          <a:p>
            <a:pPr lvl="1" eaLnBrk="1" hangingPunct="1">
              <a:lnSpc>
                <a:spcPct val="80000"/>
              </a:lnSpc>
            </a:pPr>
            <a:r>
              <a:rPr lang="en-US" sz="1000" dirty="0" smtClean="0"/>
              <a:t>Spatial Temporal Oceanographic Query System (STOQS)</a:t>
            </a:r>
          </a:p>
          <a:p>
            <a:pPr lvl="1" eaLnBrk="1" hangingPunct="1">
              <a:lnSpc>
                <a:spcPct val="80000"/>
              </a:lnSpc>
            </a:pPr>
            <a:r>
              <a:rPr lang="en-US" sz="1000" dirty="0" smtClean="0"/>
              <a:t>Python ORM - </a:t>
            </a:r>
            <a:r>
              <a:rPr lang="en-US" sz="1000" dirty="0" err="1" smtClean="0"/>
              <a:t>Django</a:t>
            </a:r>
            <a:endParaRPr lang="en-US" sz="1000" dirty="0" smtClean="0"/>
          </a:p>
          <a:p>
            <a:pPr lvl="1" eaLnBrk="1" hangingPunct="1">
              <a:lnSpc>
                <a:spcPct val="80000"/>
              </a:lnSpc>
            </a:pPr>
            <a:r>
              <a:rPr lang="en-US" sz="1000" dirty="0" smtClean="0"/>
              <a:t>Tracking Database for deployed assets</a:t>
            </a:r>
          </a:p>
          <a:p>
            <a:pPr lvl="1" eaLnBrk="1" hangingPunct="1">
              <a:lnSpc>
                <a:spcPct val="80000"/>
              </a:lnSpc>
            </a:pPr>
            <a:r>
              <a:rPr lang="en-US" sz="1000" dirty="0" smtClean="0"/>
              <a:t>General Purpose database, SSDS</a:t>
            </a:r>
          </a:p>
          <a:p>
            <a:pPr lvl="1" eaLnBrk="1" hangingPunct="1">
              <a:lnSpc>
                <a:spcPct val="80000"/>
              </a:lnSpc>
            </a:pPr>
            <a:r>
              <a:rPr lang="en-US" sz="1000" dirty="0" smtClean="0"/>
              <a:t>File system</a:t>
            </a:r>
          </a:p>
          <a:p>
            <a:pPr lvl="1" eaLnBrk="1" hangingPunct="1">
              <a:lnSpc>
                <a:spcPct val="80000"/>
              </a:lnSpc>
            </a:pPr>
            <a:endParaRPr lang="en-US" sz="1000" dirty="0" smtClean="0"/>
          </a:p>
        </p:txBody>
      </p:sp>
      <p:sp>
        <p:nvSpPr>
          <p:cNvPr id="4" name="Rounded Rectangle 3"/>
          <p:cNvSpPr/>
          <p:nvPr/>
        </p:nvSpPr>
        <p:spPr>
          <a:xfrm>
            <a:off x="76200" y="5181600"/>
            <a:ext cx="4800600" cy="990600"/>
          </a:xfrm>
          <a:prstGeom prst="round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Data</a:t>
            </a:r>
            <a:r>
              <a:rPr lang="en-US" sz="2400" dirty="0" smtClean="0">
                <a:solidFill>
                  <a:schemeClr val="tx1"/>
                </a:solidFill>
              </a:rPr>
              <a:t> </a:t>
            </a:r>
            <a:r>
              <a:rPr lang="en-US" sz="2400" b="1" dirty="0" smtClean="0">
                <a:solidFill>
                  <a:schemeClr val="tx1"/>
                </a:solidFill>
              </a:rPr>
              <a:t>Management</a:t>
            </a:r>
            <a:endParaRPr lang="en-US" sz="2400" b="1" dirty="0">
              <a:solidFill>
                <a:schemeClr val="tx1"/>
              </a:solidFill>
            </a:endParaRPr>
          </a:p>
        </p:txBody>
      </p:sp>
      <p:sp>
        <p:nvSpPr>
          <p:cNvPr id="5" name="Rounded Rectangle 4"/>
          <p:cNvSpPr/>
          <p:nvPr/>
        </p:nvSpPr>
        <p:spPr>
          <a:xfrm>
            <a:off x="3352800" y="3505200"/>
            <a:ext cx="1524000" cy="838200"/>
          </a:xfrm>
          <a:prstGeom prst="round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Platform</a:t>
            </a:r>
          </a:p>
          <a:p>
            <a:pPr algn="ctr"/>
            <a:r>
              <a:rPr lang="en-US" b="1" dirty="0" err="1" smtClean="0">
                <a:solidFill>
                  <a:schemeClr val="tx1"/>
                </a:solidFill>
              </a:rPr>
              <a:t>Comm</a:t>
            </a:r>
            <a:endParaRPr lang="en-US" b="1" dirty="0">
              <a:solidFill>
                <a:schemeClr val="tx1"/>
              </a:solidFill>
            </a:endParaRPr>
          </a:p>
        </p:txBody>
      </p:sp>
      <p:sp>
        <p:nvSpPr>
          <p:cNvPr id="6" name="Rounded Rectangle 5"/>
          <p:cNvSpPr/>
          <p:nvPr/>
        </p:nvSpPr>
        <p:spPr>
          <a:xfrm>
            <a:off x="76200" y="2819400"/>
            <a:ext cx="4800600" cy="457200"/>
          </a:xfrm>
          <a:prstGeom prst="roundRect">
            <a:avLst/>
          </a:prstGeom>
          <a:blipFill>
            <a:blip r:embed="rId4"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Web</a:t>
            </a:r>
            <a:r>
              <a:rPr lang="en-US" sz="2400" dirty="0" smtClean="0"/>
              <a:t> </a:t>
            </a:r>
            <a:r>
              <a:rPr lang="en-US" sz="2400" b="1" dirty="0" smtClean="0">
                <a:solidFill>
                  <a:schemeClr val="tx1"/>
                </a:solidFill>
              </a:rPr>
              <a:t>Services</a:t>
            </a:r>
            <a:endParaRPr lang="en-US" sz="2400" b="1" dirty="0">
              <a:solidFill>
                <a:schemeClr val="tx1"/>
              </a:solidFill>
            </a:endParaRPr>
          </a:p>
        </p:txBody>
      </p:sp>
      <p:sp>
        <p:nvSpPr>
          <p:cNvPr id="7" name="Rounded Rectangle 6"/>
          <p:cNvSpPr/>
          <p:nvPr/>
        </p:nvSpPr>
        <p:spPr>
          <a:xfrm>
            <a:off x="1676400" y="1524000"/>
            <a:ext cx="3200400" cy="1143000"/>
          </a:xfrm>
          <a:prstGeom prst="roundRect">
            <a:avLst/>
          </a:prstGeom>
          <a:blipFill>
            <a:blip r:embed="rId5"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ODSS</a:t>
            </a:r>
            <a:endPar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endParaRPr>
          </a:p>
          <a:p>
            <a:pPr algn="ctr"/>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Web Application</a:t>
            </a:r>
            <a:endParaRPr lang="en-US"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9" name="Rounded Rectangle 8"/>
          <p:cNvSpPr/>
          <p:nvPr/>
        </p:nvSpPr>
        <p:spPr>
          <a:xfrm>
            <a:off x="76200" y="3505200"/>
            <a:ext cx="1295400" cy="838200"/>
          </a:xfrm>
          <a:prstGeom prst="roundRect">
            <a:avLst/>
          </a:prstGeom>
          <a:blipFill>
            <a:blip r:embed="rId6"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tx1"/>
                </a:solidFill>
              </a:rPr>
              <a:t>Sci</a:t>
            </a:r>
            <a:endParaRPr lang="en-US" b="1" dirty="0" smtClean="0">
              <a:solidFill>
                <a:schemeClr val="tx1"/>
              </a:solidFill>
            </a:endParaRPr>
          </a:p>
          <a:p>
            <a:pPr algn="ctr"/>
            <a:r>
              <a:rPr lang="en-US" b="1" dirty="0" smtClean="0">
                <a:solidFill>
                  <a:schemeClr val="tx1"/>
                </a:solidFill>
              </a:rPr>
              <a:t>Proc</a:t>
            </a:r>
            <a:endParaRPr lang="en-US" b="1" dirty="0">
              <a:solidFill>
                <a:schemeClr val="tx1"/>
              </a:solidFill>
            </a:endParaRPr>
          </a:p>
        </p:txBody>
      </p:sp>
      <p:sp>
        <p:nvSpPr>
          <p:cNvPr id="10" name="Rounded Rectangle 9"/>
          <p:cNvSpPr/>
          <p:nvPr/>
        </p:nvSpPr>
        <p:spPr>
          <a:xfrm>
            <a:off x="76200" y="1524000"/>
            <a:ext cx="1371600" cy="1143000"/>
          </a:xfrm>
          <a:prstGeom prst="roundRect">
            <a:avLst/>
          </a:prstGeom>
          <a:blipFill dpi="0" rotWithShape="1">
            <a:blip r:embed="rId7" cstate="print">
              <a:alphaModFix amt="44000"/>
            </a:blip>
            <a:srcRec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Mobile / </a:t>
            </a:r>
          </a:p>
          <a:p>
            <a:pPr algn="ctr"/>
            <a:r>
              <a:rPr lang="en-US" dirty="0" smtClean="0"/>
              <a:t>Standalone </a:t>
            </a:r>
          </a:p>
          <a:p>
            <a:pPr algn="ctr"/>
            <a:r>
              <a:rPr lang="en-US" dirty="0" smtClean="0"/>
              <a:t>Apps</a:t>
            </a:r>
          </a:p>
        </p:txBody>
      </p:sp>
      <p:sp>
        <p:nvSpPr>
          <p:cNvPr id="11" name="Rounded Rectangle 10"/>
          <p:cNvSpPr/>
          <p:nvPr/>
        </p:nvSpPr>
        <p:spPr>
          <a:xfrm>
            <a:off x="1600200" y="3505200"/>
            <a:ext cx="1524000" cy="838200"/>
          </a:xfrm>
          <a:prstGeom prst="roundRect">
            <a:avLst/>
          </a:prstGeom>
          <a:blipFill dpi="0" rotWithShape="1">
            <a:blip r:embed="rId8" cstate="print">
              <a:alphaModFix amt="55000"/>
            </a:blip>
            <a:srcRec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Shore-side</a:t>
            </a:r>
          </a:p>
          <a:p>
            <a:pPr algn="ctr"/>
            <a:r>
              <a:rPr lang="en-US" b="1" dirty="0" smtClean="0">
                <a:solidFill>
                  <a:schemeClr val="tx1"/>
                </a:solidFill>
              </a:rPr>
              <a:t>Autonomy</a:t>
            </a:r>
            <a:endParaRPr lang="en-US" b="1" dirty="0">
              <a:solidFill>
                <a:schemeClr val="tx1"/>
              </a:solidFill>
            </a:endParaRPr>
          </a:p>
        </p:txBody>
      </p:sp>
      <p:sp>
        <p:nvSpPr>
          <p:cNvPr id="12" name="Rounded Rectangle 11"/>
          <p:cNvSpPr/>
          <p:nvPr/>
        </p:nvSpPr>
        <p:spPr>
          <a:xfrm>
            <a:off x="76200" y="4572000"/>
            <a:ext cx="4800600" cy="381000"/>
          </a:xfrm>
          <a:prstGeom prst="round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Communication</a:t>
            </a:r>
            <a:r>
              <a:rPr lang="en-US" dirty="0" smtClean="0"/>
              <a:t> </a:t>
            </a:r>
            <a:r>
              <a:rPr lang="en-US" b="1" dirty="0" smtClean="0">
                <a:solidFill>
                  <a:schemeClr val="tx1"/>
                </a:solidFill>
              </a:rPr>
              <a:t>Backplane</a:t>
            </a:r>
            <a:endParaRPr lang="en-US" b="1" dirty="0">
              <a:solidFill>
                <a:schemeClr val="tx1"/>
              </a:solidFill>
            </a:endParaRPr>
          </a:p>
        </p:txBody>
      </p:sp>
    </p:spTree>
    <p:extLst>
      <p:ext uri="{BB962C8B-B14F-4D97-AF65-F5344CB8AC3E}">
        <p14:creationId xmlns:p14="http://schemas.microsoft.com/office/powerpoint/2010/main" val="25540980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Spiral Development</a:t>
            </a:r>
            <a:endParaRPr lang="en-US" dirty="0"/>
          </a:p>
        </p:txBody>
      </p:sp>
      <p:sp>
        <p:nvSpPr>
          <p:cNvPr id="8" name="Content Placeholder 7"/>
          <p:cNvSpPr>
            <a:spLocks noGrp="1"/>
          </p:cNvSpPr>
          <p:nvPr>
            <p:ph idx="1"/>
          </p:nvPr>
        </p:nvSpPr>
        <p:spPr/>
        <p:txBody>
          <a:bodyPr>
            <a:normAutofit fontScale="62500" lnSpcReduction="20000"/>
          </a:bodyPr>
          <a:lstStyle/>
          <a:p>
            <a:r>
              <a:rPr lang="en-US" dirty="0" smtClean="0"/>
              <a:t>2010</a:t>
            </a:r>
          </a:p>
          <a:p>
            <a:pPr lvl="1"/>
            <a:r>
              <a:rPr lang="en-US" dirty="0" smtClean="0"/>
              <a:t>Feasibility study – pencil sketches, high level requirements gathering</a:t>
            </a:r>
          </a:p>
          <a:p>
            <a:pPr lvl="1"/>
            <a:r>
              <a:rPr lang="en-US" dirty="0" smtClean="0"/>
              <a:t>First prototype leveraging USC grad student </a:t>
            </a:r>
            <a:r>
              <a:rPr lang="en-US" dirty="0" err="1" smtClean="0"/>
              <a:t>Jnaneswar</a:t>
            </a:r>
            <a:r>
              <a:rPr lang="en-US" dirty="0" smtClean="0"/>
              <a:t> Das (JD) – 6 weeks effort leveraging a web app base</a:t>
            </a:r>
          </a:p>
          <a:p>
            <a:r>
              <a:rPr lang="en-US" dirty="0" smtClean="0"/>
              <a:t>2011 Second prototype</a:t>
            </a:r>
          </a:p>
          <a:p>
            <a:pPr lvl="1"/>
            <a:r>
              <a:rPr lang="en-US" dirty="0" smtClean="0"/>
              <a:t>Carlos Rueda, 4 week effort to look at viability of candidate software – </a:t>
            </a:r>
            <a:r>
              <a:rPr lang="en-US" dirty="0" err="1" smtClean="0"/>
              <a:t>SmartGWT</a:t>
            </a:r>
            <a:r>
              <a:rPr lang="en-US" dirty="0" smtClean="0"/>
              <a:t>, GWT, Open Layers</a:t>
            </a:r>
          </a:p>
          <a:p>
            <a:pPr lvl="1"/>
            <a:r>
              <a:rPr lang="en-US" dirty="0" smtClean="0"/>
              <a:t>Danelle Cline GUI</a:t>
            </a:r>
          </a:p>
          <a:p>
            <a:pPr lvl="1"/>
            <a:r>
              <a:rPr lang="en-US" dirty="0" smtClean="0"/>
              <a:t>Kevin Gomes, Web Services, </a:t>
            </a:r>
            <a:r>
              <a:rPr lang="en-US" dirty="0" err="1" smtClean="0"/>
              <a:t>Comm</a:t>
            </a:r>
            <a:r>
              <a:rPr lang="en-US" dirty="0" smtClean="0"/>
              <a:t> Backplane</a:t>
            </a:r>
          </a:p>
          <a:p>
            <a:pPr lvl="1"/>
            <a:r>
              <a:rPr lang="en-US" dirty="0" smtClean="0"/>
              <a:t>Mike McCann, Database, Web Services, </a:t>
            </a:r>
            <a:r>
              <a:rPr lang="en-US" dirty="0" err="1" smtClean="0"/>
              <a:t>Comm</a:t>
            </a:r>
            <a:r>
              <a:rPr lang="en-US" dirty="0" smtClean="0"/>
              <a:t> Backplane</a:t>
            </a:r>
          </a:p>
          <a:p>
            <a:pPr lvl="1"/>
            <a:r>
              <a:rPr lang="en-US" dirty="0" smtClean="0"/>
              <a:t>Tom O’Reilly, </a:t>
            </a:r>
            <a:r>
              <a:rPr lang="en-US" dirty="0" err="1" smtClean="0"/>
              <a:t>Comm</a:t>
            </a:r>
            <a:r>
              <a:rPr lang="en-US" dirty="0" smtClean="0"/>
              <a:t> Backplane, </a:t>
            </a:r>
          </a:p>
          <a:p>
            <a:r>
              <a:rPr lang="en-US" dirty="0" smtClean="0"/>
              <a:t>2012 Production</a:t>
            </a:r>
          </a:p>
          <a:p>
            <a:pPr lvl="1"/>
            <a:r>
              <a:rPr lang="en-US" dirty="0" smtClean="0"/>
              <a:t>20% on Bug fixes (rip out </a:t>
            </a:r>
            <a:r>
              <a:rPr lang="en-US" dirty="0" err="1" smtClean="0"/>
              <a:t>SmartGwt</a:t>
            </a:r>
            <a:r>
              <a:rPr lang="en-US" dirty="0" smtClean="0"/>
              <a:t>, implement in </a:t>
            </a:r>
            <a:r>
              <a:rPr lang="en-US" dirty="0" err="1" smtClean="0"/>
              <a:t>Javascript</a:t>
            </a:r>
            <a:r>
              <a:rPr lang="en-US" dirty="0" smtClean="0"/>
              <a:t>)</a:t>
            </a:r>
          </a:p>
          <a:p>
            <a:pPr lvl="1"/>
            <a:r>
              <a:rPr lang="en-US" dirty="0" smtClean="0"/>
              <a:t>20% on Planning prototype</a:t>
            </a:r>
          </a:p>
          <a:p>
            <a:pPr lvl="1"/>
            <a:r>
              <a:rPr lang="en-US" dirty="0" smtClean="0"/>
              <a:t>60% on Data Analysis perspective</a:t>
            </a:r>
            <a:endParaRPr lang="en-US" dirty="0"/>
          </a:p>
        </p:txBody>
      </p:sp>
    </p:spTree>
    <p:extLst>
      <p:ext uri="{BB962C8B-B14F-4D97-AF65-F5344CB8AC3E}">
        <p14:creationId xmlns:p14="http://schemas.microsoft.com/office/powerpoint/2010/main" val="33366230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ODSS GUI Design</a:t>
            </a:r>
            <a:endParaRPr lang="en-US" dirty="0"/>
          </a:p>
        </p:txBody>
      </p:sp>
      <p:sp>
        <p:nvSpPr>
          <p:cNvPr id="8" name="Content Placeholder 7"/>
          <p:cNvSpPr>
            <a:spLocks noGrp="1"/>
          </p:cNvSpPr>
          <p:nvPr>
            <p:ph idx="1"/>
          </p:nvPr>
        </p:nvSpPr>
        <p:spPr/>
        <p:txBody>
          <a:bodyPr/>
          <a:lstStyle/>
          <a:p>
            <a:r>
              <a:rPr lang="en-US" dirty="0" smtClean="0"/>
              <a:t>A collection of tabs called perspectives</a:t>
            </a:r>
          </a:p>
          <a:p>
            <a:pPr lvl="1"/>
            <a:r>
              <a:rPr lang="en-US" dirty="0" smtClean="0"/>
              <a:t>Situational Awareness</a:t>
            </a:r>
          </a:p>
          <a:p>
            <a:pPr lvl="1"/>
            <a:r>
              <a:rPr lang="en-US" dirty="0" smtClean="0"/>
              <a:t>Planning</a:t>
            </a:r>
          </a:p>
          <a:p>
            <a:pPr lvl="1"/>
            <a:r>
              <a:rPr lang="en-US" dirty="0" err="1" smtClean="0"/>
              <a:t>CoSci</a:t>
            </a:r>
            <a:endParaRPr lang="en-US" dirty="0" smtClean="0"/>
          </a:p>
          <a:p>
            <a:pPr lvl="1"/>
            <a:r>
              <a:rPr lang="en-US" dirty="0" smtClean="0"/>
              <a:t>Data Analysis</a:t>
            </a:r>
          </a:p>
          <a:p>
            <a:pPr lvl="1"/>
            <a:r>
              <a:rPr lang="en-US" dirty="0" smtClean="0"/>
              <a:t>Water Management</a:t>
            </a:r>
            <a:endParaRPr lang="en-US" dirty="0"/>
          </a:p>
        </p:txBody>
      </p:sp>
    </p:spTree>
    <p:extLst>
      <p:ext uri="{BB962C8B-B14F-4D97-AF65-F5344CB8AC3E}">
        <p14:creationId xmlns:p14="http://schemas.microsoft.com/office/powerpoint/2010/main" val="3392378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Situational Awareness</a:t>
            </a:r>
            <a:endParaRPr lang="en-US" dirty="0"/>
          </a:p>
        </p:txBody>
      </p:sp>
      <p:sp>
        <p:nvSpPr>
          <p:cNvPr id="8" name="Content Placeholder 7"/>
          <p:cNvSpPr>
            <a:spLocks noGrp="1"/>
          </p:cNvSpPr>
          <p:nvPr>
            <p:ph idx="1"/>
          </p:nvPr>
        </p:nvSpPr>
        <p:spPr/>
        <p:txBody>
          <a:bodyPr>
            <a:normAutofit fontScale="92500" lnSpcReduction="20000"/>
          </a:bodyPr>
          <a:lstStyle/>
          <a:p>
            <a:r>
              <a:rPr lang="en-US" dirty="0" smtClean="0"/>
              <a:t>What’s Happening?</a:t>
            </a:r>
          </a:p>
          <a:p>
            <a:r>
              <a:rPr lang="en-US" dirty="0" smtClean="0"/>
              <a:t>Where are the Platforms?</a:t>
            </a:r>
          </a:p>
          <a:p>
            <a:r>
              <a:rPr lang="en-US" dirty="0" smtClean="0"/>
              <a:t>Remote sensing with transparent overlay on the bay map</a:t>
            </a:r>
          </a:p>
          <a:p>
            <a:pPr lvl="1"/>
            <a:r>
              <a:rPr lang="en-US" dirty="0" smtClean="0"/>
              <a:t>What can be seen from space?</a:t>
            </a:r>
          </a:p>
          <a:p>
            <a:pPr lvl="1"/>
            <a:r>
              <a:rPr lang="en-US" dirty="0" smtClean="0"/>
              <a:t>How’s the Weather and Sea state?</a:t>
            </a:r>
          </a:p>
          <a:p>
            <a:pPr lvl="1"/>
            <a:r>
              <a:rPr lang="en-US" dirty="0" smtClean="0"/>
              <a:t>What do the models tell us?</a:t>
            </a:r>
          </a:p>
          <a:p>
            <a:r>
              <a:rPr lang="en-US" dirty="0" smtClean="0"/>
              <a:t>Playback to see trends</a:t>
            </a:r>
          </a:p>
          <a:p>
            <a:r>
              <a:rPr lang="en-US" dirty="0" smtClean="0"/>
              <a:t>Real time observations</a:t>
            </a:r>
          </a:p>
          <a:p>
            <a:r>
              <a:rPr lang="en-US" dirty="0" smtClean="0"/>
              <a:t>‘Plan </a:t>
            </a:r>
            <a:r>
              <a:rPr lang="en-US" dirty="0" err="1" smtClean="0"/>
              <a:t>vs</a:t>
            </a:r>
            <a:r>
              <a:rPr lang="en-US" dirty="0" smtClean="0"/>
              <a:t> Actual’ vehicle tracks</a:t>
            </a:r>
          </a:p>
        </p:txBody>
      </p:sp>
    </p:spTree>
    <p:extLst>
      <p:ext uri="{BB962C8B-B14F-4D97-AF65-F5344CB8AC3E}">
        <p14:creationId xmlns:p14="http://schemas.microsoft.com/office/powerpoint/2010/main" val="34094412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634" y="0"/>
            <a:ext cx="857880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05687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305" y="0"/>
            <a:ext cx="860473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92485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
            <a:ext cx="8610600" cy="6883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257" y="1"/>
            <a:ext cx="8636396" cy="690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95271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974" y="0"/>
            <a:ext cx="859878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41197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TOC</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What the heck is CANON? (done)</a:t>
            </a:r>
          </a:p>
          <a:p>
            <a:r>
              <a:rPr lang="en-US" dirty="0" smtClean="0"/>
              <a:t>Why do we need a Decision Support System?</a:t>
            </a:r>
          </a:p>
          <a:p>
            <a:pPr lvl="1"/>
            <a:r>
              <a:rPr lang="en-US" dirty="0" smtClean="0"/>
              <a:t>Patch id, tracking</a:t>
            </a:r>
          </a:p>
          <a:p>
            <a:r>
              <a:rPr lang="en-US" dirty="0" smtClean="0"/>
              <a:t>What decisions?</a:t>
            </a:r>
          </a:p>
          <a:p>
            <a:pPr lvl="1"/>
            <a:r>
              <a:rPr lang="en-US" dirty="0" smtClean="0"/>
              <a:t>Where is it?</a:t>
            </a:r>
          </a:p>
          <a:p>
            <a:pPr lvl="1"/>
            <a:r>
              <a:rPr lang="en-US" dirty="0" smtClean="0"/>
              <a:t>where is the best place to put our stuff?</a:t>
            </a:r>
          </a:p>
          <a:p>
            <a:pPr lvl="1"/>
            <a:r>
              <a:rPr lang="en-US" dirty="0" smtClean="0"/>
              <a:t>Which water samples are the good ones?</a:t>
            </a:r>
          </a:p>
          <a:p>
            <a:r>
              <a:rPr lang="en-US" dirty="0" smtClean="0"/>
              <a:t>Drawing on AOSN and Mixed Initiative experience</a:t>
            </a:r>
          </a:p>
          <a:p>
            <a:r>
              <a:rPr lang="en-US" dirty="0" smtClean="0"/>
              <a:t>Components of the ODSS</a:t>
            </a:r>
          </a:p>
          <a:p>
            <a:pPr lvl="1"/>
            <a:r>
              <a:rPr lang="en-US" dirty="0" smtClean="0"/>
              <a:t>Web application:  </a:t>
            </a:r>
            <a:r>
              <a:rPr lang="en-US" dirty="0" err="1" smtClean="0"/>
              <a:t>SituA</a:t>
            </a:r>
            <a:r>
              <a:rPr lang="en-US" dirty="0" smtClean="0"/>
              <a:t>, Planning, </a:t>
            </a:r>
            <a:r>
              <a:rPr lang="en-US" dirty="0" err="1" smtClean="0"/>
              <a:t>CoSci</a:t>
            </a:r>
            <a:r>
              <a:rPr lang="en-US" dirty="0" smtClean="0"/>
              <a:t>, Data Analysis, Water</a:t>
            </a:r>
          </a:p>
          <a:p>
            <a:pPr lvl="1"/>
            <a:r>
              <a:rPr lang="en-US" dirty="0" smtClean="0"/>
              <a:t>Mobile apps: observation log, </a:t>
            </a:r>
            <a:r>
              <a:rPr lang="en-US" dirty="0" err="1" smtClean="0"/>
              <a:t>SituA</a:t>
            </a:r>
            <a:endParaRPr lang="en-US" dirty="0" smtClean="0"/>
          </a:p>
          <a:p>
            <a:pPr lvl="1"/>
            <a:r>
              <a:rPr lang="en-US" dirty="0" smtClean="0"/>
              <a:t>Infrastructure: </a:t>
            </a:r>
            <a:r>
              <a:rPr lang="en-US" dirty="0" err="1" smtClean="0"/>
              <a:t>Comm</a:t>
            </a:r>
            <a:r>
              <a:rPr lang="en-US" dirty="0" smtClean="0"/>
              <a:t> backplane, Web Services, Databases, Servers and Storage.</a:t>
            </a:r>
          </a:p>
          <a:p>
            <a:pPr lvl="1"/>
            <a:r>
              <a:rPr lang="en-US" dirty="0" smtClean="0"/>
              <a:t>Autonomy Central </a:t>
            </a:r>
          </a:p>
          <a:p>
            <a:pPr lvl="1"/>
            <a:r>
              <a:rPr lang="en-US" dirty="0" smtClean="0"/>
              <a:t>It’s about the Science and the Data, Data, Data</a:t>
            </a:r>
          </a:p>
          <a:p>
            <a:r>
              <a:rPr lang="en-US" dirty="0" smtClean="0"/>
              <a:t>What’s been done to date</a:t>
            </a:r>
          </a:p>
          <a:p>
            <a:r>
              <a:rPr lang="en-US" dirty="0" smtClean="0"/>
              <a:t>Next…</a:t>
            </a:r>
          </a:p>
          <a:p>
            <a:endParaRPr lang="en-US" dirty="0"/>
          </a:p>
        </p:txBody>
      </p:sp>
    </p:spTree>
    <p:extLst>
      <p:ext uri="{BB962C8B-B14F-4D97-AF65-F5344CB8AC3E}">
        <p14:creationId xmlns:p14="http://schemas.microsoft.com/office/powerpoint/2010/main" val="5917177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519" y="0"/>
            <a:ext cx="857880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29219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799" y="0"/>
            <a:ext cx="857880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01121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726" y="1"/>
            <a:ext cx="8578805" cy="6857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81030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82434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ODSS Planning Feature</a:t>
            </a:r>
            <a:endParaRPr lang="en-US" dirty="0"/>
          </a:p>
        </p:txBody>
      </p:sp>
      <p:sp>
        <p:nvSpPr>
          <p:cNvPr id="8" name="Content Placeholder 7"/>
          <p:cNvSpPr>
            <a:spLocks noGrp="1"/>
          </p:cNvSpPr>
          <p:nvPr>
            <p:ph idx="1"/>
          </p:nvPr>
        </p:nvSpPr>
        <p:spPr/>
        <p:txBody>
          <a:bodyPr>
            <a:normAutofit fontScale="77500" lnSpcReduction="20000"/>
          </a:bodyPr>
          <a:lstStyle/>
          <a:p>
            <a:r>
              <a:rPr lang="en-US" dirty="0" smtClean="0"/>
              <a:t>Visual Planning, platform coverage calculator</a:t>
            </a:r>
          </a:p>
          <a:p>
            <a:pPr lvl="1"/>
            <a:r>
              <a:rPr lang="en-US" dirty="0" smtClean="0"/>
              <a:t>can the vehicle cover the desired area?</a:t>
            </a:r>
          </a:p>
          <a:p>
            <a:pPr lvl="1"/>
            <a:r>
              <a:rPr lang="en-US" dirty="0" smtClean="0"/>
              <a:t>Data layers </a:t>
            </a:r>
            <a:r>
              <a:rPr lang="en-US" dirty="0"/>
              <a:t>inherited from Situational Awareness </a:t>
            </a:r>
            <a:r>
              <a:rPr lang="en-US" dirty="0" smtClean="0"/>
              <a:t>perspective</a:t>
            </a:r>
          </a:p>
          <a:p>
            <a:pPr lvl="1"/>
            <a:r>
              <a:rPr lang="en-US" dirty="0"/>
              <a:t>Feedback on ‘keep out’ areas,</a:t>
            </a:r>
          </a:p>
          <a:p>
            <a:pPr lvl="1"/>
            <a:r>
              <a:rPr lang="en-US" dirty="0"/>
              <a:t>Feedback on vehicle coverage capabilities </a:t>
            </a:r>
          </a:p>
          <a:p>
            <a:pPr lvl="2"/>
            <a:r>
              <a:rPr lang="en-US" dirty="0"/>
              <a:t>AUV survey coverage as a function of </a:t>
            </a:r>
            <a:r>
              <a:rPr lang="en-US" dirty="0" err="1"/>
              <a:t>yo</a:t>
            </a:r>
            <a:r>
              <a:rPr lang="en-US" dirty="0"/>
              <a:t> angle/depth </a:t>
            </a:r>
            <a:r>
              <a:rPr lang="en-US" dirty="0" err="1"/>
              <a:t>vs</a:t>
            </a:r>
            <a:r>
              <a:rPr lang="en-US" dirty="0"/>
              <a:t> speed </a:t>
            </a:r>
            <a:r>
              <a:rPr lang="en-US" dirty="0" err="1"/>
              <a:t>vs</a:t>
            </a:r>
            <a:r>
              <a:rPr lang="en-US" dirty="0"/>
              <a:t> battery </a:t>
            </a:r>
            <a:r>
              <a:rPr lang="en-US" dirty="0" err="1"/>
              <a:t>vs</a:t>
            </a:r>
            <a:r>
              <a:rPr lang="en-US" dirty="0"/>
              <a:t> </a:t>
            </a:r>
            <a:r>
              <a:rPr lang="en-US" dirty="0" smtClean="0"/>
              <a:t>?</a:t>
            </a:r>
          </a:p>
          <a:p>
            <a:pPr lvl="1"/>
            <a:r>
              <a:rPr lang="en-US" dirty="0"/>
              <a:t>Drifter projection, compact models, other tools to look a day in the future</a:t>
            </a:r>
          </a:p>
          <a:p>
            <a:pPr lvl="1"/>
            <a:endParaRPr lang="en-US" dirty="0"/>
          </a:p>
          <a:p>
            <a:pPr lvl="1"/>
            <a:endParaRPr lang="en-US" dirty="0" smtClean="0"/>
          </a:p>
          <a:p>
            <a:r>
              <a:rPr lang="en-US" dirty="0" smtClean="0"/>
              <a:t>Sharing and annotation of draft plans and ‘what if’ scenarios</a:t>
            </a:r>
          </a:p>
          <a:p>
            <a:endParaRPr lang="en-US" dirty="0" smtClean="0"/>
          </a:p>
        </p:txBody>
      </p:sp>
    </p:spTree>
    <p:extLst>
      <p:ext uri="{BB962C8B-B14F-4D97-AF65-F5344CB8AC3E}">
        <p14:creationId xmlns:p14="http://schemas.microsoft.com/office/powerpoint/2010/main" val="3129095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ODSS Planning cont’d</a:t>
            </a:r>
            <a:endParaRPr lang="en-US" dirty="0"/>
          </a:p>
        </p:txBody>
      </p:sp>
      <p:sp>
        <p:nvSpPr>
          <p:cNvPr id="3" name="Content Placeholder 2"/>
          <p:cNvSpPr>
            <a:spLocks noGrp="1"/>
          </p:cNvSpPr>
          <p:nvPr>
            <p:ph idx="1"/>
          </p:nvPr>
        </p:nvSpPr>
        <p:spPr>
          <a:xfrm>
            <a:off x="457200" y="1600200"/>
            <a:ext cx="8229600" cy="5105400"/>
          </a:xfrm>
        </p:spPr>
        <p:txBody>
          <a:bodyPr>
            <a:normAutofit/>
          </a:bodyPr>
          <a:lstStyle/>
          <a:p>
            <a:r>
              <a:rPr lang="en-US" dirty="0" smtClean="0"/>
              <a:t>Campaign </a:t>
            </a:r>
            <a:r>
              <a:rPr lang="en-US" dirty="0"/>
              <a:t>Timeline.   Day plans submitted to ‘the plan’ for the extent of the campaign.  </a:t>
            </a:r>
          </a:p>
          <a:p>
            <a:r>
              <a:rPr lang="en-US" dirty="0"/>
              <a:t>Connection to DMO</a:t>
            </a:r>
          </a:p>
          <a:p>
            <a:pPr lvl="1"/>
            <a:r>
              <a:rPr lang="en-US" dirty="0"/>
              <a:t>Cruise Plan, expedition database</a:t>
            </a:r>
          </a:p>
          <a:p>
            <a:pPr lvl="1"/>
            <a:r>
              <a:rPr lang="en-US" dirty="0"/>
              <a:t>Ships </a:t>
            </a:r>
            <a:r>
              <a:rPr lang="en-US" dirty="0" smtClean="0"/>
              <a:t>schedule</a:t>
            </a:r>
          </a:p>
          <a:p>
            <a:r>
              <a:rPr lang="en-US" dirty="0"/>
              <a:t>CSUMB Capstone project as a ‘</a:t>
            </a:r>
            <a:r>
              <a:rPr lang="en-US" dirty="0" err="1"/>
              <a:t>strawman</a:t>
            </a:r>
            <a:r>
              <a:rPr lang="en-US" dirty="0"/>
              <a:t>’ visual calculator prototype to solicit user feedback</a:t>
            </a:r>
          </a:p>
          <a:p>
            <a:endParaRPr lang="en-US" dirty="0"/>
          </a:p>
          <a:p>
            <a:endParaRPr lang="en-US" dirty="0" smtClean="0"/>
          </a:p>
        </p:txBody>
      </p:sp>
    </p:spTree>
    <p:extLst>
      <p:ext uri="{BB962C8B-B14F-4D97-AF65-F5344CB8AC3E}">
        <p14:creationId xmlns:p14="http://schemas.microsoft.com/office/powerpoint/2010/main" val="1596607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95" y="1916493"/>
            <a:ext cx="9071805" cy="493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p:cNvSpPr>
            <a:spLocks noGrp="1"/>
          </p:cNvSpPr>
          <p:nvPr>
            <p:ph type="title"/>
          </p:nvPr>
        </p:nvSpPr>
        <p:spPr/>
        <p:txBody>
          <a:bodyPr>
            <a:normAutofit/>
          </a:bodyPr>
          <a:lstStyle/>
          <a:p>
            <a:r>
              <a:rPr lang="en-US" dirty="0" smtClean="0"/>
              <a:t>CSUMB Planning Calculator ‘proto’</a:t>
            </a:r>
            <a:endParaRPr lang="en-US" dirty="0"/>
          </a:p>
        </p:txBody>
      </p:sp>
    </p:spTree>
    <p:extLst>
      <p:ext uri="{BB962C8B-B14F-4D97-AF65-F5344CB8AC3E}">
        <p14:creationId xmlns:p14="http://schemas.microsoft.com/office/powerpoint/2010/main" val="26171860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4" descr="dds_slide07_05-12-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2400"/>
            <a:ext cx="83058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9713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Shore-side (server) Autonomy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Communications Backplane provides connectivity to vehicles and data</a:t>
            </a:r>
          </a:p>
          <a:p>
            <a:pPr lvl="1"/>
            <a:r>
              <a:rPr lang="en-US" dirty="0" smtClean="0"/>
              <a:t>AMQP</a:t>
            </a:r>
          </a:p>
          <a:p>
            <a:pPr lvl="1"/>
            <a:r>
              <a:rPr lang="en-US" dirty="0" smtClean="0"/>
              <a:t>Google Protocol Buffers</a:t>
            </a:r>
          </a:p>
          <a:p>
            <a:pPr lvl="1"/>
            <a:r>
              <a:rPr lang="en-US" dirty="0" smtClean="0"/>
              <a:t>STOQS-RT</a:t>
            </a:r>
          </a:p>
          <a:p>
            <a:r>
              <a:rPr lang="en-US" dirty="0" smtClean="0"/>
              <a:t>Drifter Tracking App – the ‘hello world’ of autonomy written in Java choreographed the robot ballet – AUV driving boxes around a drifter</a:t>
            </a:r>
          </a:p>
          <a:p>
            <a:r>
              <a:rPr lang="en-US" dirty="0" err="1" smtClean="0"/>
              <a:t>Rajan</a:t>
            </a:r>
            <a:r>
              <a:rPr lang="en-US" dirty="0" smtClean="0"/>
              <a:t> lab enabled for more sophisticated shore-side autonomy using TREX and Europa.</a:t>
            </a:r>
            <a:endParaRPr lang="en-US" dirty="0"/>
          </a:p>
        </p:txBody>
      </p:sp>
    </p:spTree>
    <p:extLst>
      <p:ext uri="{BB962C8B-B14F-4D97-AF65-F5344CB8AC3E}">
        <p14:creationId xmlns:p14="http://schemas.microsoft.com/office/powerpoint/2010/main" val="16900955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 Log / Tagging</a:t>
            </a:r>
            <a:endParaRPr lang="en-US" dirty="0"/>
          </a:p>
        </p:txBody>
      </p:sp>
      <p:sp>
        <p:nvSpPr>
          <p:cNvPr id="3" name="Content Placeholder 2"/>
          <p:cNvSpPr>
            <a:spLocks noGrp="1"/>
          </p:cNvSpPr>
          <p:nvPr>
            <p:ph idx="1"/>
          </p:nvPr>
        </p:nvSpPr>
        <p:spPr/>
        <p:txBody>
          <a:bodyPr/>
          <a:lstStyle/>
          <a:p>
            <a:r>
              <a:rPr lang="en-US" dirty="0" smtClean="0"/>
              <a:t>Log notebook, implemented in 2011 as a web application.   </a:t>
            </a:r>
          </a:p>
          <a:p>
            <a:pPr lvl="1"/>
            <a:r>
              <a:rPr lang="en-US" dirty="0" smtClean="0"/>
              <a:t>Used infrequently, need something better suited to the users</a:t>
            </a:r>
          </a:p>
          <a:p>
            <a:r>
              <a:rPr lang="en-US" dirty="0" smtClean="0"/>
              <a:t>2012, CSUMB students produced prototype mobile applications built on ODSS web service</a:t>
            </a:r>
            <a:endParaRPr lang="en-US" dirty="0"/>
          </a:p>
        </p:txBody>
      </p:sp>
    </p:spTree>
    <p:extLst>
      <p:ext uri="{BB962C8B-B14F-4D97-AF65-F5344CB8AC3E}">
        <p14:creationId xmlns:p14="http://schemas.microsoft.com/office/powerpoint/2010/main" val="2096472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Technology Trails</a:t>
            </a:r>
            <a:endParaRPr lang="en-US" dirty="0"/>
          </a:p>
        </p:txBody>
      </p:sp>
      <p:sp>
        <p:nvSpPr>
          <p:cNvPr id="3" name="Content Placeholder 2"/>
          <p:cNvSpPr>
            <a:spLocks noGrp="1"/>
          </p:cNvSpPr>
          <p:nvPr>
            <p:ph idx="1"/>
          </p:nvPr>
        </p:nvSpPr>
        <p:spPr/>
        <p:txBody>
          <a:bodyPr/>
          <a:lstStyle/>
          <a:p>
            <a:r>
              <a:rPr lang="en-US" dirty="0" err="1" smtClean="0"/>
              <a:t>Rajan</a:t>
            </a:r>
            <a:r>
              <a:rPr lang="en-US" dirty="0" smtClean="0"/>
              <a:t> Lab – Planning, Distributed Autonomy, Mixed Initiative For Mars Rover at NASA</a:t>
            </a:r>
          </a:p>
          <a:p>
            <a:r>
              <a:rPr lang="en-US" dirty="0" smtClean="0"/>
              <a:t>Bellingham Lab – AOSN, Collaborative Science software tools, LRAUV</a:t>
            </a:r>
          </a:p>
          <a:p>
            <a:r>
              <a:rPr lang="en-US" dirty="0" smtClean="0"/>
              <a:t>MBARI Data Management – SSDS, One Stop Shopping, Upper Water Column Data Visualization</a:t>
            </a:r>
          </a:p>
          <a:p>
            <a:endParaRPr lang="en-US" dirty="0"/>
          </a:p>
        </p:txBody>
      </p:sp>
    </p:spTree>
    <p:extLst>
      <p:ext uri="{BB962C8B-B14F-4D97-AF65-F5344CB8AC3E}">
        <p14:creationId xmlns:p14="http://schemas.microsoft.com/office/powerpoint/2010/main" val="3718709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ODSS Data Analysis Feature</a:t>
            </a:r>
            <a:endParaRPr lang="en-US" dirty="0"/>
          </a:p>
        </p:txBody>
      </p:sp>
      <p:sp>
        <p:nvSpPr>
          <p:cNvPr id="3" name="Content Placeholder 2"/>
          <p:cNvSpPr>
            <a:spLocks noGrp="1"/>
          </p:cNvSpPr>
          <p:nvPr>
            <p:ph idx="1"/>
          </p:nvPr>
        </p:nvSpPr>
        <p:spPr/>
        <p:txBody>
          <a:bodyPr>
            <a:normAutofit fontScale="85000" lnSpcReduction="20000"/>
          </a:bodyPr>
          <a:lstStyle/>
          <a:p>
            <a:r>
              <a:rPr lang="en-US" sz="2500" dirty="0" smtClean="0"/>
              <a:t>Initial </a:t>
            </a:r>
            <a:r>
              <a:rPr lang="en-US" sz="2500" dirty="0"/>
              <a:t>draft of science user (DAC) requirements for the data analysis feature.  </a:t>
            </a:r>
            <a:r>
              <a:rPr lang="en-US" sz="2500" dirty="0" smtClean="0"/>
              <a:t>In </a:t>
            </a:r>
            <a:r>
              <a:rPr lang="en-US" sz="2500" dirty="0"/>
              <a:t>priority order:</a:t>
            </a:r>
          </a:p>
          <a:p>
            <a:pPr lvl="1"/>
            <a:r>
              <a:rPr lang="en-US" sz="2000" dirty="0"/>
              <a:t>“What </a:t>
            </a:r>
            <a:r>
              <a:rPr lang="en-US" sz="2000" dirty="0" smtClean="0"/>
              <a:t>data is available </a:t>
            </a:r>
            <a:r>
              <a:rPr lang="en-US" sz="2000" dirty="0"/>
              <a:t>and where is it”   </a:t>
            </a:r>
            <a:endParaRPr lang="en-US" sz="2000" dirty="0" smtClean="0"/>
          </a:p>
          <a:p>
            <a:pPr lvl="2"/>
            <a:r>
              <a:rPr lang="en-US" sz="1600" dirty="0" smtClean="0"/>
              <a:t>Centralized </a:t>
            </a:r>
            <a:r>
              <a:rPr lang="en-US" sz="1600" dirty="0"/>
              <a:t>Data Archive Description accessible through the ‘Data Analysis’ tab in odss.mbari.org.   Provides access to files with descriptions.</a:t>
            </a:r>
          </a:p>
          <a:p>
            <a:pPr lvl="1"/>
            <a:r>
              <a:rPr lang="en-US" sz="2000" dirty="0"/>
              <a:t>Query access to CANON data with browsing support (</a:t>
            </a:r>
            <a:r>
              <a:rPr lang="en-US" sz="2000" dirty="0" err="1"/>
              <a:t>Matlab</a:t>
            </a:r>
            <a:r>
              <a:rPr lang="en-US" sz="2000" dirty="0"/>
              <a:t> user is primary 'use case')</a:t>
            </a:r>
          </a:p>
          <a:p>
            <a:pPr lvl="2"/>
            <a:r>
              <a:rPr lang="en-US" sz="1900" dirty="0"/>
              <a:t>users want to be able to make queries against the CANON data sets and access the data via </a:t>
            </a:r>
            <a:r>
              <a:rPr lang="en-US" sz="1900" dirty="0" err="1"/>
              <a:t>Matlab</a:t>
            </a:r>
            <a:endParaRPr lang="en-US" sz="1900" dirty="0"/>
          </a:p>
          <a:p>
            <a:pPr lvl="2"/>
            <a:r>
              <a:rPr lang="en-US" sz="1900" dirty="0"/>
              <a:t>users want to be able to browse the CANON data sets based on space, time and instrument.</a:t>
            </a:r>
          </a:p>
          <a:p>
            <a:pPr lvl="2"/>
            <a:r>
              <a:rPr lang="en-US" sz="1900" dirty="0"/>
              <a:t>we are planning on supporting </a:t>
            </a:r>
            <a:r>
              <a:rPr lang="en-US" sz="1900" dirty="0" err="1"/>
              <a:t>Matlab</a:t>
            </a:r>
            <a:r>
              <a:rPr lang="en-US" sz="1900" dirty="0"/>
              <a:t> users with the first offerings. Queries generated in a GUI tool such as </a:t>
            </a:r>
            <a:r>
              <a:rPr lang="en-US" sz="1900" dirty="0" err="1"/>
              <a:t>MOQuA</a:t>
            </a:r>
            <a:endParaRPr lang="en-US" sz="1900" dirty="0"/>
          </a:p>
          <a:p>
            <a:pPr lvl="1"/>
            <a:r>
              <a:rPr lang="en-US" sz="2200" dirty="0"/>
              <a:t>“Consistent” data access </a:t>
            </a:r>
            <a:r>
              <a:rPr lang="en-US" sz="2200" dirty="0" smtClean="0"/>
              <a:t>method across CANON data sets</a:t>
            </a:r>
            <a:endParaRPr lang="en-US" sz="2200" dirty="0"/>
          </a:p>
          <a:p>
            <a:pPr lvl="1"/>
            <a:r>
              <a:rPr lang="en-US" sz="2200" dirty="0"/>
              <a:t>Embargo </a:t>
            </a:r>
            <a:r>
              <a:rPr lang="en-US" sz="2200" dirty="0" smtClean="0"/>
              <a:t>supported</a:t>
            </a:r>
            <a:endParaRPr lang="en-US" sz="2200" dirty="0"/>
          </a:p>
          <a:p>
            <a:pPr lvl="1"/>
            <a:r>
              <a:rPr lang="en-US" sz="2200" dirty="0"/>
              <a:t>Data citation obligation associated with the data</a:t>
            </a:r>
          </a:p>
          <a:p>
            <a:pPr lvl="1"/>
            <a:r>
              <a:rPr lang="en-US" sz="2200" dirty="0"/>
              <a:t>Notification on data updates </a:t>
            </a:r>
            <a:endParaRPr lang="en-US" sz="1700" dirty="0"/>
          </a:p>
          <a:p>
            <a:pPr marL="0" indent="0">
              <a:buNone/>
            </a:pPr>
            <a:endParaRPr lang="en-US" sz="1600" i="1" dirty="0"/>
          </a:p>
        </p:txBody>
      </p:sp>
    </p:spTree>
    <p:extLst>
      <p:ext uri="{BB962C8B-B14F-4D97-AF65-F5344CB8AC3E}">
        <p14:creationId xmlns:p14="http://schemas.microsoft.com/office/powerpoint/2010/main" val="8317772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ODSS Data Analysis Feature (cont’d)</a:t>
            </a:r>
            <a:endParaRPr lang="en-US" dirty="0"/>
          </a:p>
        </p:txBody>
      </p:sp>
      <p:sp>
        <p:nvSpPr>
          <p:cNvPr id="3" name="Content Placeholder 2"/>
          <p:cNvSpPr>
            <a:spLocks noGrp="1"/>
          </p:cNvSpPr>
          <p:nvPr>
            <p:ph idx="1"/>
          </p:nvPr>
        </p:nvSpPr>
        <p:spPr/>
        <p:txBody>
          <a:bodyPr>
            <a:normAutofit fontScale="77500" lnSpcReduction="20000"/>
          </a:bodyPr>
          <a:lstStyle/>
          <a:p>
            <a:r>
              <a:rPr lang="en-US" sz="2500" dirty="0" smtClean="0"/>
              <a:t>Basic </a:t>
            </a:r>
            <a:r>
              <a:rPr lang="en-US" sz="2500" dirty="0"/>
              <a:t>Access:</a:t>
            </a:r>
          </a:p>
          <a:p>
            <a:pPr lvl="1"/>
            <a:r>
              <a:rPr lang="en-US" sz="2100" dirty="0"/>
              <a:t>Find data using Data Archive Description</a:t>
            </a:r>
          </a:p>
          <a:p>
            <a:pPr lvl="1"/>
            <a:r>
              <a:rPr lang="en-US" sz="2100" dirty="0"/>
              <a:t>Data stored in file system (“consistent”: centralized file system, minimal file types) </a:t>
            </a:r>
          </a:p>
          <a:p>
            <a:pPr lvl="1"/>
            <a:r>
              <a:rPr lang="en-US" sz="2100" dirty="0"/>
              <a:t>Password protect embargoed data</a:t>
            </a:r>
          </a:p>
          <a:p>
            <a:pPr lvl="1"/>
            <a:r>
              <a:rPr lang="en-US" sz="2100" dirty="0"/>
              <a:t>Data archive description documents data citation </a:t>
            </a:r>
            <a:r>
              <a:rPr lang="en-US" sz="2100" dirty="0" smtClean="0"/>
              <a:t>obligation</a:t>
            </a:r>
          </a:p>
          <a:p>
            <a:pPr marL="457200" lvl="1" indent="0">
              <a:buNone/>
            </a:pPr>
            <a:endParaRPr lang="en-US" sz="2100" dirty="0"/>
          </a:p>
          <a:p>
            <a:r>
              <a:rPr lang="en-US" sz="2500" dirty="0"/>
              <a:t>Advanced Access:</a:t>
            </a:r>
          </a:p>
          <a:p>
            <a:pPr lvl="1"/>
            <a:r>
              <a:rPr lang="en-US" sz="2100" dirty="0"/>
              <a:t>Browse data using a GUI that builds a database query, </a:t>
            </a:r>
          </a:p>
          <a:p>
            <a:pPr lvl="2"/>
            <a:r>
              <a:rPr lang="en-US" dirty="0"/>
              <a:t>that can be used in </a:t>
            </a:r>
            <a:r>
              <a:rPr lang="en-US" dirty="0" err="1"/>
              <a:t>Matlab</a:t>
            </a:r>
            <a:r>
              <a:rPr lang="en-US" dirty="0"/>
              <a:t> or R</a:t>
            </a:r>
          </a:p>
          <a:p>
            <a:pPr lvl="2"/>
            <a:r>
              <a:rPr lang="en-US" dirty="0"/>
              <a:t>Or provides files containing the data selected via the GUI</a:t>
            </a:r>
          </a:p>
          <a:p>
            <a:pPr lvl="1"/>
            <a:r>
              <a:rPr lang="en-US" sz="2100" dirty="0"/>
              <a:t>Data is stored in databases</a:t>
            </a:r>
          </a:p>
          <a:p>
            <a:pPr lvl="1"/>
            <a:r>
              <a:rPr lang="en-US" sz="2100" dirty="0"/>
              <a:t>Embargo supported in the database with required authentication</a:t>
            </a:r>
          </a:p>
          <a:p>
            <a:pPr lvl="2"/>
            <a:r>
              <a:rPr lang="en-US" dirty="0"/>
              <a:t>Automated embargo control via database tools and science </a:t>
            </a:r>
            <a:r>
              <a:rPr lang="en-US" dirty="0" smtClean="0"/>
              <a:t>policy</a:t>
            </a:r>
          </a:p>
          <a:p>
            <a:pPr lvl="1"/>
            <a:r>
              <a:rPr lang="en-US" sz="2100" dirty="0" smtClean="0"/>
              <a:t>Integration of </a:t>
            </a:r>
            <a:r>
              <a:rPr lang="en-US" sz="2100" dirty="0" err="1" smtClean="0"/>
              <a:t>Moqua</a:t>
            </a:r>
            <a:r>
              <a:rPr lang="en-US" sz="2100" dirty="0" smtClean="0"/>
              <a:t> and STOQS.   </a:t>
            </a:r>
          </a:p>
          <a:p>
            <a:pPr lvl="2"/>
            <a:r>
              <a:rPr lang="en-US" sz="2300" dirty="0" smtClean="0"/>
              <a:t>The idea is to provide a data browser ( </a:t>
            </a:r>
            <a:r>
              <a:rPr lang="en-US" sz="2300" dirty="0"/>
              <a:t>‘DJ the Data</a:t>
            </a:r>
            <a:r>
              <a:rPr lang="en-US" sz="2300" dirty="0" smtClean="0"/>
              <a:t>’) </a:t>
            </a:r>
            <a:r>
              <a:rPr lang="en-US" sz="2300" dirty="0"/>
              <a:t>as a means to provide efficient access </a:t>
            </a:r>
            <a:r>
              <a:rPr lang="en-US" sz="2300" dirty="0" err="1"/>
              <a:t>spatio</a:t>
            </a:r>
            <a:r>
              <a:rPr lang="en-US" sz="2300" dirty="0"/>
              <a:t>-temporally, with vehicle tracks, water samples and </a:t>
            </a:r>
            <a:r>
              <a:rPr lang="en-US" sz="2300" dirty="0" smtClean="0"/>
              <a:t>available contextual data </a:t>
            </a:r>
            <a:r>
              <a:rPr lang="en-US" sz="2300" dirty="0"/>
              <a:t>sources</a:t>
            </a:r>
          </a:p>
          <a:p>
            <a:pPr marL="0" indent="0">
              <a:buNone/>
            </a:pPr>
            <a:endParaRPr lang="en-US" sz="1600" i="1" dirty="0"/>
          </a:p>
        </p:txBody>
      </p:sp>
    </p:spTree>
    <p:extLst>
      <p:ext uri="{BB962C8B-B14F-4D97-AF65-F5344CB8AC3E}">
        <p14:creationId xmlns:p14="http://schemas.microsoft.com/office/powerpoint/2010/main" val="2024747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0"/>
            <a:ext cx="9067800" cy="406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p:cNvSpPr>
            <a:spLocks noGrp="1"/>
          </p:cNvSpPr>
          <p:nvPr>
            <p:ph type="title"/>
          </p:nvPr>
        </p:nvSpPr>
        <p:spPr/>
        <p:txBody>
          <a:bodyPr/>
          <a:lstStyle/>
          <a:p>
            <a:r>
              <a:rPr lang="en-US" dirty="0" smtClean="0"/>
              <a:t>MOQUA + STOQS – “DJ the Data”</a:t>
            </a:r>
            <a:endParaRPr lang="en-US" dirty="0"/>
          </a:p>
        </p:txBody>
      </p:sp>
      <p:sp>
        <p:nvSpPr>
          <p:cNvPr id="5" name="Rounded Rectangle 4"/>
          <p:cNvSpPr/>
          <p:nvPr/>
        </p:nvSpPr>
        <p:spPr>
          <a:xfrm>
            <a:off x="304800" y="5486400"/>
            <a:ext cx="83820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t>STOQS</a:t>
            </a:r>
            <a:r>
              <a:rPr lang="en-US" dirty="0" smtClean="0"/>
              <a:t> – Spatial Temporal Oceanographic Query System</a:t>
            </a:r>
            <a:endParaRPr lang="en-US" dirty="0"/>
          </a:p>
        </p:txBody>
      </p:sp>
    </p:spTree>
    <p:extLst>
      <p:ext uri="{BB962C8B-B14F-4D97-AF65-F5344CB8AC3E}">
        <p14:creationId xmlns:p14="http://schemas.microsoft.com/office/powerpoint/2010/main" val="39474343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Collaborative Science Tools</a:t>
            </a:r>
            <a:endParaRPr lang="en-US" dirty="0"/>
          </a:p>
        </p:txBody>
      </p:sp>
      <p:sp>
        <p:nvSpPr>
          <p:cNvPr id="4" name="Content Placeholder 3"/>
          <p:cNvSpPr>
            <a:spLocks noGrp="1"/>
          </p:cNvSpPr>
          <p:nvPr>
            <p:ph idx="1"/>
          </p:nvPr>
        </p:nvSpPr>
        <p:spPr/>
        <p:txBody>
          <a:bodyPr/>
          <a:lstStyle/>
          <a:p>
            <a:r>
              <a:rPr lang="en-US" dirty="0" err="1" smtClean="0"/>
              <a:t>CoSci</a:t>
            </a:r>
            <a:endParaRPr lang="en-US" dirty="0" smtClean="0"/>
          </a:p>
          <a:p>
            <a:pPr lvl="1"/>
            <a:r>
              <a:rPr lang="en-US" dirty="0" smtClean="0"/>
              <a:t>Threaded email discussions</a:t>
            </a:r>
          </a:p>
          <a:p>
            <a:pPr lvl="1"/>
            <a:r>
              <a:rPr lang="en-US" dirty="0" smtClean="0"/>
              <a:t>Data product sharing</a:t>
            </a:r>
          </a:p>
          <a:p>
            <a:r>
              <a:rPr lang="en-US" dirty="0" smtClean="0"/>
              <a:t>COOP</a:t>
            </a:r>
          </a:p>
          <a:p>
            <a:pPr lvl="1"/>
            <a:r>
              <a:rPr lang="en-US" dirty="0" smtClean="0"/>
              <a:t>Chat and Voting</a:t>
            </a:r>
          </a:p>
          <a:p>
            <a:pPr lvl="1"/>
            <a:r>
              <a:rPr lang="en-US" dirty="0" smtClean="0"/>
              <a:t>Data descriptions, access</a:t>
            </a:r>
          </a:p>
          <a:p>
            <a:endParaRPr lang="en-US" dirty="0"/>
          </a:p>
        </p:txBody>
      </p:sp>
    </p:spTree>
    <p:extLst>
      <p:ext uri="{BB962C8B-B14F-4D97-AF65-F5344CB8AC3E}">
        <p14:creationId xmlns:p14="http://schemas.microsoft.com/office/powerpoint/2010/main" val="27644486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857880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95562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3528"/>
            <a:ext cx="8536866" cy="682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90269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1816"/>
            <a:ext cx="8540678" cy="6827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44632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been done today</a:t>
            </a:r>
            <a:endParaRPr lang="en-US" dirty="0"/>
          </a:p>
        </p:txBody>
      </p:sp>
      <p:sp>
        <p:nvSpPr>
          <p:cNvPr id="3" name="Content Placeholder 2"/>
          <p:cNvSpPr>
            <a:spLocks noGrp="1"/>
          </p:cNvSpPr>
          <p:nvPr>
            <p:ph idx="1"/>
          </p:nvPr>
        </p:nvSpPr>
        <p:spPr/>
        <p:txBody>
          <a:bodyPr/>
          <a:lstStyle/>
          <a:p>
            <a:r>
              <a:rPr lang="en-US" dirty="0" smtClean="0"/>
              <a:t>1Q2010 – Pencil sketches, requirements gathering, Preliminary Design Review</a:t>
            </a:r>
          </a:p>
          <a:p>
            <a:r>
              <a:rPr lang="en-US" dirty="0" smtClean="0"/>
              <a:t>2Q2010 – USC collaboration, </a:t>
            </a:r>
            <a:r>
              <a:rPr lang="en-US" dirty="0" err="1" smtClean="0"/>
              <a:t>Jnaneswar</a:t>
            </a:r>
            <a:r>
              <a:rPr lang="en-US" dirty="0" smtClean="0"/>
              <a:t> Das with support from MBARI </a:t>
            </a:r>
            <a:r>
              <a:rPr lang="en-US" dirty="0" err="1" smtClean="0"/>
              <a:t>cobbed</a:t>
            </a:r>
            <a:r>
              <a:rPr lang="en-US" dirty="0" smtClean="0"/>
              <a:t> together first prototype – used in Oct 2010 </a:t>
            </a:r>
            <a:r>
              <a:rPr lang="en-US" dirty="0" err="1" smtClean="0"/>
              <a:t>BioSpace</a:t>
            </a:r>
            <a:endParaRPr lang="en-US" dirty="0" smtClean="0"/>
          </a:p>
          <a:p>
            <a:r>
              <a:rPr lang="en-US" dirty="0" smtClean="0"/>
              <a:t>1H2011 – infrastructure development – database, </a:t>
            </a:r>
            <a:r>
              <a:rPr lang="en-US" dirty="0" err="1" smtClean="0"/>
              <a:t>comm</a:t>
            </a:r>
            <a:r>
              <a:rPr lang="en-US" dirty="0" smtClean="0"/>
              <a:t> backplane, server based autonomy (</a:t>
            </a:r>
            <a:r>
              <a:rPr lang="en-US" dirty="0" err="1" smtClean="0"/>
              <a:t>dta</a:t>
            </a:r>
            <a:r>
              <a:rPr lang="en-US" dirty="0" smtClean="0"/>
              <a:t>), web app using </a:t>
            </a:r>
            <a:r>
              <a:rPr lang="en-US" dirty="0" err="1" smtClean="0"/>
              <a:t>SmartGWT</a:t>
            </a:r>
            <a:endParaRPr lang="en-US" dirty="0" smtClean="0"/>
          </a:p>
          <a:p>
            <a:endParaRPr lang="en-US" dirty="0"/>
          </a:p>
        </p:txBody>
      </p:sp>
    </p:spTree>
    <p:extLst>
      <p:ext uri="{BB962C8B-B14F-4D97-AF65-F5344CB8AC3E}">
        <p14:creationId xmlns:p14="http://schemas.microsoft.com/office/powerpoint/2010/main" val="25463990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Backup slides</a:t>
            </a:r>
            <a:endParaRPr lang="en-US" dirty="0"/>
          </a:p>
        </p:txBody>
      </p:sp>
    </p:spTree>
    <p:extLst>
      <p:ext uri="{BB962C8B-B14F-4D97-AF65-F5344CB8AC3E}">
        <p14:creationId xmlns:p14="http://schemas.microsoft.com/office/powerpoint/2010/main" val="69825783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First Prototype ODSS</a:t>
            </a:r>
            <a:endParaRPr lang="en-US" dirty="0"/>
          </a:p>
        </p:txBody>
      </p:sp>
      <p:sp>
        <p:nvSpPr>
          <p:cNvPr id="8" name="Content Placeholder 7"/>
          <p:cNvSpPr>
            <a:spLocks noGrp="1"/>
          </p:cNvSpPr>
          <p:nvPr>
            <p:ph idx="1"/>
          </p:nvPr>
        </p:nvSpPr>
        <p:spPr/>
        <p:txBody>
          <a:bodyPr>
            <a:normAutofit lnSpcReduction="10000"/>
          </a:bodyPr>
          <a:lstStyle/>
          <a:p>
            <a:r>
              <a:rPr lang="en-US" dirty="0" smtClean="0"/>
              <a:t>Sep 2010, J. Das, a grad student from USC ‘volunteered’ to do a quick prototype from the pencil sketches.</a:t>
            </a:r>
          </a:p>
          <a:p>
            <a:pPr lvl="1"/>
            <a:r>
              <a:rPr lang="en-US" dirty="0" smtClean="0"/>
              <a:t>Several weeks of software investment</a:t>
            </a:r>
          </a:p>
          <a:p>
            <a:r>
              <a:rPr lang="en-US" dirty="0" smtClean="0"/>
              <a:t>Feature focus</a:t>
            </a:r>
          </a:p>
          <a:p>
            <a:pPr lvl="1"/>
            <a:r>
              <a:rPr lang="en-US" dirty="0" smtClean="0"/>
              <a:t>Situational Awareness</a:t>
            </a:r>
          </a:p>
          <a:p>
            <a:pPr lvl="1"/>
            <a:r>
              <a:rPr lang="en-US" dirty="0" smtClean="0"/>
              <a:t>Integration of collaborative science tools developed in ONR funded MBARI program called AOSN</a:t>
            </a:r>
          </a:p>
          <a:p>
            <a:pPr lvl="1"/>
            <a:endParaRPr lang="en-US" dirty="0" smtClean="0"/>
          </a:p>
          <a:p>
            <a:pPr marL="457200" lvl="1" indent="0">
              <a:buNone/>
            </a:pPr>
            <a:endParaRPr lang="en-US" dirty="0"/>
          </a:p>
        </p:txBody>
      </p:sp>
    </p:spTree>
    <p:extLst>
      <p:ext uri="{BB962C8B-B14F-4D97-AF65-F5344CB8AC3E}">
        <p14:creationId xmlns:p14="http://schemas.microsoft.com/office/powerpoint/2010/main" val="17758540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MBARI “CANON” Initiative</a:t>
            </a:r>
            <a:br>
              <a:rPr lang="en-US" dirty="0" smtClean="0"/>
            </a:br>
            <a:r>
              <a:rPr lang="en-US" sz="2700" dirty="0" smtClean="0"/>
              <a:t>Controlled Agile Novel Observation Network</a:t>
            </a:r>
            <a:endParaRPr lang="en-US" sz="2700" dirty="0"/>
          </a:p>
        </p:txBody>
      </p:sp>
      <p:sp>
        <p:nvSpPr>
          <p:cNvPr id="5" name="Text Placeholder 4"/>
          <p:cNvSpPr>
            <a:spLocks noGrp="1"/>
          </p:cNvSpPr>
          <p:nvPr>
            <p:ph type="body" idx="1"/>
          </p:nvPr>
        </p:nvSpPr>
        <p:spPr/>
        <p:txBody>
          <a:bodyPr>
            <a:normAutofit/>
          </a:bodyPr>
          <a:lstStyle/>
          <a:p>
            <a:r>
              <a:rPr lang="en-US" dirty="0" smtClean="0"/>
              <a:t>CANON Science</a:t>
            </a:r>
            <a:endParaRPr lang="en-US" dirty="0"/>
          </a:p>
        </p:txBody>
      </p:sp>
      <p:sp>
        <p:nvSpPr>
          <p:cNvPr id="6" name="Content Placeholder 5"/>
          <p:cNvSpPr>
            <a:spLocks noGrp="1"/>
          </p:cNvSpPr>
          <p:nvPr>
            <p:ph sz="half" idx="2"/>
          </p:nvPr>
        </p:nvSpPr>
        <p:spPr>
          <a:xfrm>
            <a:off x="457200" y="2174874"/>
            <a:ext cx="4040188" cy="4423149"/>
          </a:xfrm>
        </p:spPr>
        <p:txBody>
          <a:bodyPr>
            <a:normAutofit lnSpcReduction="10000"/>
          </a:bodyPr>
          <a:lstStyle/>
          <a:p>
            <a:r>
              <a:rPr lang="en-US" dirty="0" smtClean="0"/>
              <a:t>Persistent ocean presence reveals ecosystem dynamics</a:t>
            </a:r>
          </a:p>
          <a:p>
            <a:pPr lvl="1"/>
            <a:r>
              <a:rPr lang="en-US" dirty="0" smtClean="0"/>
              <a:t>Several weeks, several times a year</a:t>
            </a:r>
          </a:p>
          <a:p>
            <a:r>
              <a:rPr lang="en-US" dirty="0" smtClean="0"/>
              <a:t>Four science research themes in CANON.</a:t>
            </a:r>
          </a:p>
          <a:p>
            <a:pPr lvl="1"/>
            <a:r>
              <a:rPr lang="en-US" dirty="0"/>
              <a:t>Coastal phytoplankton blooms</a:t>
            </a:r>
          </a:p>
          <a:p>
            <a:pPr lvl="1"/>
            <a:r>
              <a:rPr lang="en-US" dirty="0"/>
              <a:t>Zooplankton dynamics</a:t>
            </a:r>
          </a:p>
          <a:p>
            <a:pPr lvl="1"/>
            <a:r>
              <a:rPr lang="en-US" dirty="0"/>
              <a:t>Oxygen minimum zones and ocean acidification</a:t>
            </a:r>
          </a:p>
          <a:p>
            <a:pPr lvl="1"/>
            <a:r>
              <a:rPr lang="en-US" dirty="0"/>
              <a:t>Open ocean eddies and global primary production. </a:t>
            </a:r>
          </a:p>
          <a:p>
            <a:endParaRPr lang="en-US" dirty="0"/>
          </a:p>
        </p:txBody>
      </p:sp>
      <p:pic>
        <p:nvPicPr>
          <p:cNvPr id="1026" name="Picture 2" descr="X:\thom\canon_04-07-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1371600"/>
            <a:ext cx="4038600" cy="522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748403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Situational Awareness</a:t>
            </a:r>
            <a:endParaRPr lang="en-US" dirty="0"/>
          </a:p>
        </p:txBody>
      </p:sp>
      <p:sp>
        <p:nvSpPr>
          <p:cNvPr id="8" name="Content Placeholder 7"/>
          <p:cNvSpPr>
            <a:spLocks noGrp="1"/>
          </p:cNvSpPr>
          <p:nvPr>
            <p:ph idx="1"/>
          </p:nvPr>
        </p:nvSpPr>
        <p:spPr/>
        <p:txBody>
          <a:bodyPr/>
          <a:lstStyle/>
          <a:p>
            <a:r>
              <a:rPr lang="en-US" dirty="0" smtClean="0"/>
              <a:t>What’s Happening?</a:t>
            </a:r>
          </a:p>
          <a:p>
            <a:r>
              <a:rPr lang="en-US" dirty="0" smtClean="0"/>
              <a:t>Where are the Platforms?</a:t>
            </a:r>
          </a:p>
          <a:p>
            <a:r>
              <a:rPr lang="en-US" dirty="0" smtClean="0"/>
              <a:t>What is being seen?</a:t>
            </a:r>
            <a:endParaRPr lang="en-US" dirty="0"/>
          </a:p>
        </p:txBody>
      </p:sp>
    </p:spTree>
    <p:extLst>
      <p:ext uri="{BB962C8B-B14F-4D97-AF65-F5344CB8AC3E}">
        <p14:creationId xmlns:p14="http://schemas.microsoft.com/office/powerpoint/2010/main" val="31010630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fontScale="90000"/>
          </a:bodyPr>
          <a:lstStyle/>
          <a:p>
            <a:r>
              <a:rPr lang="en-US" sz="4000" dirty="0" smtClean="0"/>
              <a:t>ODSS First Prototype</a:t>
            </a:r>
            <a:br>
              <a:rPr lang="en-US" sz="4000" dirty="0" smtClean="0"/>
            </a:br>
            <a:r>
              <a:rPr lang="en-US" sz="4000" dirty="0" smtClean="0"/>
              <a:t>Situational Awareness</a:t>
            </a:r>
            <a:endParaRPr lang="en-US" sz="4000" dirty="0"/>
          </a:p>
        </p:txBody>
      </p:sp>
      <p:pic>
        <p:nvPicPr>
          <p:cNvPr id="512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843" y="1622426"/>
            <a:ext cx="7295509" cy="4789488"/>
          </a:xfrm>
          <a:prstGeom prst="rect">
            <a:avLst/>
          </a:prstGeom>
          <a:noFill/>
          <a:extLst>
            <a:ext uri="{909E8E84-426E-40DD-AFC4-6F175D3DCCD1}">
              <a14:hiddenFill xmlns:a14="http://schemas.microsoft.com/office/drawing/2010/main">
                <a:solidFill>
                  <a:srgbClr val="FFFFFF"/>
                </a:solidFill>
              </a14:hiddenFill>
            </a:ext>
          </a:extLst>
        </p:spPr>
      </p:pic>
      <p:sp>
        <p:nvSpPr>
          <p:cNvPr id="51204" name="Text Box 4"/>
          <p:cNvSpPr txBox="1">
            <a:spLocks noChangeArrowheads="1"/>
          </p:cNvSpPr>
          <p:nvPr/>
        </p:nvSpPr>
        <p:spPr bwMode="auto">
          <a:xfrm>
            <a:off x="1584325" y="1255713"/>
            <a:ext cx="59594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266656951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noChangeArrowheads="1"/>
          </p:cNvSpPr>
          <p:nvPr>
            <p:ph type="title"/>
          </p:nvPr>
        </p:nvSpPr>
        <p:spPr>
          <a:xfrm>
            <a:off x="304800" y="274638"/>
            <a:ext cx="8458200" cy="1143000"/>
          </a:xfrm>
        </p:spPr>
        <p:txBody>
          <a:bodyPr>
            <a:normAutofit fontScale="90000"/>
          </a:bodyPr>
          <a:lstStyle/>
          <a:p>
            <a:r>
              <a:rPr lang="en-US" dirty="0" smtClean="0"/>
              <a:t>ODSS First Prototype</a:t>
            </a:r>
            <a:br>
              <a:rPr lang="en-US" dirty="0" smtClean="0"/>
            </a:br>
            <a:r>
              <a:rPr lang="en-US" dirty="0" smtClean="0"/>
              <a:t>Collaborative Science (</a:t>
            </a:r>
            <a:r>
              <a:rPr lang="en-US" dirty="0" err="1" smtClean="0"/>
              <a:t>CoSci</a:t>
            </a:r>
            <a:r>
              <a:rPr lang="en-US" dirty="0" smtClean="0"/>
              <a:t>) Data Tools</a:t>
            </a:r>
            <a:endParaRPr lang="en-US" dirty="0"/>
          </a:p>
        </p:txBody>
      </p:sp>
      <p:pic>
        <p:nvPicPr>
          <p:cNvPr id="1229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409700"/>
            <a:ext cx="7264400" cy="544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38899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r>
              <a:rPr lang="en-US" dirty="0" smtClean="0"/>
              <a:t>ODSS First Prototype</a:t>
            </a:r>
            <a:br>
              <a:rPr lang="en-US" dirty="0" smtClean="0"/>
            </a:br>
            <a:r>
              <a:rPr lang="en-US" dirty="0" err="1" smtClean="0"/>
              <a:t>CoSci</a:t>
            </a:r>
            <a:r>
              <a:rPr lang="en-US" dirty="0" smtClean="0"/>
              <a:t> Threaded Discussion Tool</a:t>
            </a:r>
            <a:endParaRPr lang="en-US" dirty="0"/>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524000"/>
            <a:ext cx="7010400"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01436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Data collaboration with CENCOOS</a:t>
            </a:r>
            <a:endParaRPr lang="en-US" dirty="0"/>
          </a:p>
        </p:txBody>
      </p:sp>
      <p:pic>
        <p:nvPicPr>
          <p:cNvPr id="3074" name="Picture 2" descr="C:\Users\tm.SHORE\Documents\2010\DSS_Requirements\DataAnalysis\CenCoosDataPortal.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524000"/>
            <a:ext cx="76200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66198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381000" y="274638"/>
            <a:ext cx="8382000" cy="1143000"/>
          </a:xfrm>
        </p:spPr>
        <p:txBody>
          <a:bodyPr>
            <a:normAutofit/>
          </a:bodyPr>
          <a:lstStyle/>
          <a:p>
            <a:pPr eaLnBrk="1" hangingPunct="1"/>
            <a:r>
              <a:rPr lang="en-US" sz="3600" b="1" dirty="0" smtClean="0"/>
              <a:t>ODSS used in 2010 Oct </a:t>
            </a:r>
            <a:r>
              <a:rPr lang="en-US" sz="3600" b="1" dirty="0" err="1" smtClean="0"/>
              <a:t>BloomEx</a:t>
            </a:r>
            <a:r>
              <a:rPr lang="en-US" sz="3600" b="1" dirty="0" smtClean="0"/>
              <a:t> / </a:t>
            </a:r>
            <a:r>
              <a:rPr lang="en-US" sz="3600" b="1" dirty="0" err="1" smtClean="0"/>
              <a:t>BioSpace</a:t>
            </a:r>
            <a:endParaRPr lang="en-US" sz="3600" b="1" dirty="0" smtClean="0"/>
          </a:p>
        </p:txBody>
      </p:sp>
      <p:pic>
        <p:nvPicPr>
          <p:cNvPr id="77827" name="Picture 4" descr="AVNIR-2_BloomEx_12October2010"/>
          <p:cNvPicPr>
            <a:picLocks noChangeAspect="1" noChangeArrowheads="1"/>
          </p:cNvPicPr>
          <p:nvPr/>
        </p:nvPicPr>
        <p:blipFill>
          <a:blip r:embed="rId2" cstate="print"/>
          <a:srcRect/>
          <a:stretch>
            <a:fillRect/>
          </a:stretch>
        </p:blipFill>
        <p:spPr bwMode="auto">
          <a:xfrm>
            <a:off x="1752600" y="1676400"/>
            <a:ext cx="5511800" cy="4573588"/>
          </a:xfrm>
          <a:prstGeom prst="rect">
            <a:avLst/>
          </a:prstGeom>
          <a:noFill/>
          <a:ln w="9525">
            <a:noFill/>
            <a:miter lim="800000"/>
            <a:headEnd/>
            <a:tailEnd/>
          </a:ln>
        </p:spPr>
      </p:pic>
      <p:sp>
        <p:nvSpPr>
          <p:cNvPr id="4" name="TextBox 3"/>
          <p:cNvSpPr txBox="1"/>
          <p:nvPr/>
        </p:nvSpPr>
        <p:spPr>
          <a:xfrm>
            <a:off x="7391400" y="1676400"/>
            <a:ext cx="1914421" cy="3693319"/>
          </a:xfrm>
          <a:prstGeom prst="rect">
            <a:avLst/>
          </a:prstGeom>
          <a:noFill/>
        </p:spPr>
        <p:txBody>
          <a:bodyPr wrap="square" rtlCol="0">
            <a:spAutoFit/>
          </a:bodyPr>
          <a:lstStyle/>
          <a:p>
            <a:r>
              <a:rPr lang="en-US" dirty="0" smtClean="0"/>
              <a:t>MBARI</a:t>
            </a:r>
          </a:p>
          <a:p>
            <a:r>
              <a:rPr lang="en-US" dirty="0" smtClean="0"/>
              <a:t>NRL SSC</a:t>
            </a:r>
          </a:p>
          <a:p>
            <a:r>
              <a:rPr lang="en-US" dirty="0" smtClean="0"/>
              <a:t>NRL DS</a:t>
            </a:r>
          </a:p>
          <a:p>
            <a:r>
              <a:rPr lang="en-US" dirty="0" smtClean="0"/>
              <a:t>NPS</a:t>
            </a:r>
          </a:p>
          <a:p>
            <a:r>
              <a:rPr lang="en-US" dirty="0" smtClean="0"/>
              <a:t>USC</a:t>
            </a:r>
          </a:p>
          <a:p>
            <a:r>
              <a:rPr lang="en-US" dirty="0" smtClean="0"/>
              <a:t>UCSC</a:t>
            </a:r>
          </a:p>
          <a:p>
            <a:r>
              <a:rPr lang="en-US" dirty="0" smtClean="0"/>
              <a:t>Cal Poly</a:t>
            </a:r>
          </a:p>
          <a:p>
            <a:r>
              <a:rPr lang="en-US" dirty="0" smtClean="0"/>
              <a:t>Liquid Robotics</a:t>
            </a:r>
          </a:p>
          <a:p>
            <a:r>
              <a:rPr lang="en-US" dirty="0" err="1" smtClean="0"/>
              <a:t>CenCOOS</a:t>
            </a:r>
            <a:endParaRPr lang="en-US" dirty="0" smtClean="0"/>
          </a:p>
          <a:p>
            <a:r>
              <a:rPr lang="en-US" dirty="0" smtClean="0"/>
              <a:t>Stanford</a:t>
            </a:r>
          </a:p>
          <a:p>
            <a:r>
              <a:rPr lang="en-US" dirty="0" smtClean="0"/>
              <a:t>U of H</a:t>
            </a:r>
          </a:p>
          <a:p>
            <a:r>
              <a:rPr lang="en-US" dirty="0" smtClean="0"/>
              <a:t>UCB</a:t>
            </a:r>
          </a:p>
          <a:p>
            <a:endParaRPr lang="en-US" dirty="0"/>
          </a:p>
        </p:txBody>
      </p:sp>
      <p:sp>
        <p:nvSpPr>
          <p:cNvPr id="5" name="TextBox 4"/>
          <p:cNvSpPr txBox="1"/>
          <p:nvPr/>
        </p:nvSpPr>
        <p:spPr>
          <a:xfrm>
            <a:off x="0" y="1371600"/>
            <a:ext cx="2133600" cy="5909310"/>
          </a:xfrm>
          <a:prstGeom prst="rect">
            <a:avLst/>
          </a:prstGeom>
          <a:noFill/>
        </p:spPr>
        <p:txBody>
          <a:bodyPr wrap="square" rtlCol="0">
            <a:spAutoFit/>
          </a:bodyPr>
          <a:lstStyle/>
          <a:p>
            <a:r>
              <a:rPr lang="en-US" dirty="0" smtClean="0"/>
              <a:t>R/V Pt. Sur</a:t>
            </a:r>
          </a:p>
          <a:p>
            <a:r>
              <a:rPr lang="en-US" dirty="0" smtClean="0"/>
              <a:t>R/V John Martin</a:t>
            </a:r>
          </a:p>
          <a:p>
            <a:r>
              <a:rPr lang="en-US" dirty="0" smtClean="0"/>
              <a:t>R/V Zephyr</a:t>
            </a:r>
          </a:p>
          <a:p>
            <a:r>
              <a:rPr lang="en-US" dirty="0" smtClean="0"/>
              <a:t>R/V Shanna Rae</a:t>
            </a:r>
          </a:p>
          <a:p>
            <a:r>
              <a:rPr lang="en-US" dirty="0" smtClean="0"/>
              <a:t>Dorado Gulper</a:t>
            </a:r>
          </a:p>
          <a:p>
            <a:r>
              <a:rPr lang="en-US" dirty="0" smtClean="0"/>
              <a:t>LRAUV</a:t>
            </a:r>
          </a:p>
          <a:p>
            <a:r>
              <a:rPr lang="en-US" dirty="0" err="1" smtClean="0"/>
              <a:t>Remus</a:t>
            </a:r>
            <a:r>
              <a:rPr lang="en-US" dirty="0" smtClean="0"/>
              <a:t> 100’s</a:t>
            </a:r>
          </a:p>
          <a:p>
            <a:r>
              <a:rPr lang="en-US" dirty="0" err="1" smtClean="0"/>
              <a:t>Remus</a:t>
            </a:r>
            <a:r>
              <a:rPr lang="en-US" dirty="0" smtClean="0"/>
              <a:t> 600</a:t>
            </a:r>
          </a:p>
          <a:p>
            <a:r>
              <a:rPr lang="en-US" dirty="0" smtClean="0"/>
              <a:t>Drifters</a:t>
            </a:r>
          </a:p>
          <a:p>
            <a:r>
              <a:rPr lang="en-US" dirty="0" smtClean="0"/>
              <a:t>Moorings</a:t>
            </a:r>
          </a:p>
          <a:p>
            <a:r>
              <a:rPr lang="en-US" dirty="0" smtClean="0"/>
              <a:t>Two Airplanes</a:t>
            </a:r>
          </a:p>
          <a:p>
            <a:r>
              <a:rPr lang="en-US" dirty="0" smtClean="0"/>
              <a:t>Spray Gliders</a:t>
            </a:r>
          </a:p>
          <a:p>
            <a:r>
              <a:rPr lang="en-US" dirty="0" smtClean="0"/>
              <a:t>UCSC Glider</a:t>
            </a:r>
          </a:p>
          <a:p>
            <a:r>
              <a:rPr lang="en-US" dirty="0" smtClean="0"/>
              <a:t>Web Glider</a:t>
            </a:r>
          </a:p>
          <a:p>
            <a:r>
              <a:rPr lang="en-US" dirty="0" smtClean="0"/>
              <a:t>Model ROMS</a:t>
            </a:r>
          </a:p>
          <a:p>
            <a:r>
              <a:rPr lang="en-US" dirty="0" smtClean="0"/>
              <a:t>Model COAMPS</a:t>
            </a:r>
          </a:p>
          <a:p>
            <a:r>
              <a:rPr lang="en-US" dirty="0" smtClean="0"/>
              <a:t>NASA Aqua</a:t>
            </a:r>
          </a:p>
          <a:p>
            <a:r>
              <a:rPr lang="en-US" dirty="0" smtClean="0"/>
              <a:t>ESA MERIS</a:t>
            </a:r>
          </a:p>
          <a:p>
            <a:r>
              <a:rPr lang="en-US" dirty="0" err="1" smtClean="0"/>
              <a:t>SeaWiFS</a:t>
            </a:r>
            <a:endParaRPr lang="en-US" dirty="0" smtClean="0"/>
          </a:p>
          <a:p>
            <a:r>
              <a:rPr lang="en-US" dirty="0" smtClean="0"/>
              <a:t>HF Radar</a:t>
            </a:r>
          </a:p>
          <a:p>
            <a:endParaRPr lang="en-US" dirty="0"/>
          </a:p>
        </p:txBody>
      </p:sp>
      <p:sp>
        <p:nvSpPr>
          <p:cNvPr id="6" name="TextBox 5"/>
          <p:cNvSpPr txBox="1"/>
          <p:nvPr/>
        </p:nvSpPr>
        <p:spPr>
          <a:xfrm>
            <a:off x="1676400" y="6211669"/>
            <a:ext cx="7162800" cy="646331"/>
          </a:xfrm>
          <a:prstGeom prst="rect">
            <a:avLst/>
          </a:prstGeom>
          <a:noFill/>
        </p:spPr>
        <p:txBody>
          <a:bodyPr wrap="square" rtlCol="0">
            <a:spAutoFit/>
          </a:bodyPr>
          <a:lstStyle/>
          <a:p>
            <a:r>
              <a:rPr lang="en-US" dirty="0" smtClean="0"/>
              <a:t>Logistics, Planning, Operations, Communications, and the data… </a:t>
            </a:r>
          </a:p>
          <a:p>
            <a:r>
              <a:rPr lang="en-US" dirty="0"/>
              <a:t>C</a:t>
            </a:r>
            <a:r>
              <a:rPr lang="en-US" dirty="0" smtClean="0"/>
              <a:t>an we get that in 4D, near real time?</a:t>
            </a:r>
            <a:endParaRPr lang="en-US" dirty="0"/>
          </a:p>
        </p:txBody>
      </p:sp>
      <p:pic>
        <p:nvPicPr>
          <p:cNvPr id="7" name="Picture 6" descr="BloomEx_Oct2010a.JPG"/>
          <p:cNvPicPr>
            <a:picLocks noChangeAspect="1"/>
          </p:cNvPicPr>
          <p:nvPr/>
        </p:nvPicPr>
        <p:blipFill>
          <a:blip r:embed="rId3" cstate="print"/>
          <a:stretch>
            <a:fillRect/>
          </a:stretch>
        </p:blipFill>
        <p:spPr>
          <a:xfrm>
            <a:off x="1752600" y="1600200"/>
            <a:ext cx="5486400" cy="4648200"/>
          </a:xfrm>
          <a:prstGeom prst="rect">
            <a:avLst/>
          </a:prstGeom>
        </p:spPr>
      </p:pic>
    </p:spTree>
    <p:extLst>
      <p:ext uri="{BB962C8B-B14F-4D97-AF65-F5344CB8AC3E}">
        <p14:creationId xmlns:p14="http://schemas.microsoft.com/office/powerpoint/2010/main" val="3362947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7826"/>
                                        </p:tgtEl>
                                        <p:attrNameLst>
                                          <p:attrName>style.visibility</p:attrName>
                                        </p:attrNameLst>
                                      </p:cBhvr>
                                      <p:to>
                                        <p:strVal val="visible"/>
                                      </p:to>
                                    </p:set>
                                    <p:anim calcmode="lin" valueType="num">
                                      <p:cBhvr additive="base">
                                        <p:cTn id="7" dur="500" fill="hold"/>
                                        <p:tgtEl>
                                          <p:spTgt spid="77826"/>
                                        </p:tgtEl>
                                        <p:attrNameLst>
                                          <p:attrName>ppt_x</p:attrName>
                                        </p:attrNameLst>
                                      </p:cBhvr>
                                      <p:tavLst>
                                        <p:tav tm="0">
                                          <p:val>
                                            <p:strVal val="#ppt_x"/>
                                          </p:val>
                                        </p:tav>
                                        <p:tav tm="100000">
                                          <p:val>
                                            <p:strVal val="#ppt_x"/>
                                          </p:val>
                                        </p:tav>
                                      </p:tavLst>
                                    </p:anim>
                                    <p:anim calcmode="lin" valueType="num">
                                      <p:cBhvr additive="base">
                                        <p:cTn id="8" dur="500" fill="hold"/>
                                        <p:tgtEl>
                                          <p:spTgt spid="7782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77827"/>
                                        </p:tgtEl>
                                        <p:attrNameLst>
                                          <p:attrName>style.visibility</p:attrName>
                                        </p:attrNameLst>
                                      </p:cBhvr>
                                      <p:to>
                                        <p:strVal val="visible"/>
                                      </p:to>
                                    </p:set>
                                    <p:animEffect transition="in" filter="checkerboard(across)">
                                      <p:cBhvr>
                                        <p:cTn id="13" dur="1000"/>
                                        <p:tgtEl>
                                          <p:spTgt spid="7782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3"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1+#ppt_w/2"/>
                                          </p:val>
                                        </p:tav>
                                        <p:tav tm="100000">
                                          <p:val>
                                            <p:strVal val="#ppt_x"/>
                                          </p:val>
                                        </p:tav>
                                      </p:tavLst>
                                    </p:anim>
                                    <p:anim calcmode="lin" valueType="num">
                                      <p:cBhvr additive="base">
                                        <p:cTn id="19"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2000" fill="hold"/>
                                        <p:tgtEl>
                                          <p:spTgt spid="5"/>
                                        </p:tgtEl>
                                        <p:attrNameLst>
                                          <p:attrName>ppt_x</p:attrName>
                                        </p:attrNameLst>
                                      </p:cBhvr>
                                      <p:tavLst>
                                        <p:tav tm="0">
                                          <p:val>
                                            <p:strVal val="0-#ppt_w/2"/>
                                          </p:val>
                                        </p:tav>
                                        <p:tav tm="100000">
                                          <p:val>
                                            <p:strVal val="#ppt_x"/>
                                          </p:val>
                                        </p:tav>
                                      </p:tavLst>
                                    </p:anim>
                                    <p:anim calcmode="lin" valueType="num">
                                      <p:cBhvr additive="base">
                                        <p:cTn id="25"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diamond(in)">
                                      <p:cBhvr>
                                        <p:cTn id="30" dur="10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blinds(horizontal)">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p:bldP spid="4" grpId="0"/>
      <p:bldP spid="5" grpId="0"/>
      <p:bldP spid="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2011 Activities</a:t>
            </a:r>
            <a:endParaRPr lang="en-US" dirty="0"/>
          </a:p>
        </p:txBody>
      </p:sp>
      <p:sp>
        <p:nvSpPr>
          <p:cNvPr id="4" name="Content Placeholder 3"/>
          <p:cNvSpPr>
            <a:spLocks noGrp="1"/>
          </p:cNvSpPr>
          <p:nvPr>
            <p:ph idx="1"/>
          </p:nvPr>
        </p:nvSpPr>
        <p:spPr/>
        <p:txBody>
          <a:bodyPr>
            <a:normAutofit fontScale="85000" lnSpcReduction="10000"/>
          </a:bodyPr>
          <a:lstStyle/>
          <a:p>
            <a:r>
              <a:rPr lang="en-US" dirty="0" smtClean="0"/>
              <a:t>MBARI engineering resources added</a:t>
            </a:r>
          </a:p>
          <a:p>
            <a:r>
              <a:rPr lang="en-US" dirty="0" smtClean="0"/>
              <a:t>Lessons learned from 2010</a:t>
            </a:r>
          </a:p>
          <a:p>
            <a:r>
              <a:rPr lang="en-US" dirty="0" smtClean="0"/>
              <a:t>Strong data management system foundation</a:t>
            </a:r>
          </a:p>
          <a:p>
            <a:r>
              <a:rPr lang="en-US" dirty="0"/>
              <a:t>S</a:t>
            </a:r>
            <a:r>
              <a:rPr lang="en-US" dirty="0" smtClean="0"/>
              <a:t>tandards based web services architecture </a:t>
            </a:r>
          </a:p>
          <a:p>
            <a:r>
              <a:rPr lang="en-US" dirty="0" smtClean="0"/>
              <a:t>Robust messaging and communications infrastructure</a:t>
            </a:r>
          </a:p>
          <a:p>
            <a:r>
              <a:rPr lang="en-US" dirty="0" smtClean="0"/>
              <a:t>Integrate ‘shore-side’ autonomy capability – “robot ballet”</a:t>
            </a:r>
          </a:p>
          <a:p>
            <a:r>
              <a:rPr lang="en-US" dirty="0" smtClean="0"/>
              <a:t>Explore web app software technologies </a:t>
            </a:r>
          </a:p>
          <a:p>
            <a:r>
              <a:rPr lang="en-US" dirty="0" smtClean="0"/>
              <a:t>Three field campaigns in 2011 – April, June, September</a:t>
            </a:r>
            <a:endParaRPr lang="en-US" dirty="0"/>
          </a:p>
        </p:txBody>
      </p:sp>
    </p:spTree>
    <p:extLst>
      <p:ext uri="{BB962C8B-B14F-4D97-AF65-F5344CB8AC3E}">
        <p14:creationId xmlns:p14="http://schemas.microsoft.com/office/powerpoint/2010/main" val="307068328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ODSS Web Application 2011</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685800" y="1600200"/>
            <a:ext cx="7946389" cy="4966493"/>
          </a:xfrm>
          <a:prstGeom prst="rect">
            <a:avLst/>
          </a:prstGeom>
          <a:noFill/>
          <a:ln w="9525">
            <a:noFill/>
            <a:miter lim="800000"/>
            <a:headEnd/>
            <a:tailEnd/>
          </a:ln>
        </p:spPr>
      </p:pic>
    </p:spTree>
    <p:extLst>
      <p:ext uri="{BB962C8B-B14F-4D97-AF65-F5344CB8AC3E}">
        <p14:creationId xmlns:p14="http://schemas.microsoft.com/office/powerpoint/2010/main" val="120657308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2012 Activities and Next Steps</a:t>
            </a:r>
            <a:endParaRPr lang="en-US" dirty="0"/>
          </a:p>
        </p:txBody>
      </p:sp>
      <p:sp>
        <p:nvSpPr>
          <p:cNvPr id="4" name="Content Placeholder 3"/>
          <p:cNvSpPr>
            <a:spLocks noGrp="1"/>
          </p:cNvSpPr>
          <p:nvPr>
            <p:ph idx="1"/>
          </p:nvPr>
        </p:nvSpPr>
        <p:spPr/>
        <p:txBody>
          <a:bodyPr>
            <a:normAutofit lnSpcReduction="10000"/>
          </a:bodyPr>
          <a:lstStyle/>
          <a:p>
            <a:r>
              <a:rPr lang="en-US" dirty="0" smtClean="0"/>
              <a:t>Lessons learned from 2011</a:t>
            </a:r>
          </a:p>
          <a:p>
            <a:pPr lvl="1"/>
            <a:r>
              <a:rPr lang="en-US" dirty="0" smtClean="0"/>
              <a:t>Bug fixes and replace </a:t>
            </a:r>
            <a:r>
              <a:rPr lang="en-US" dirty="0" err="1" smtClean="0"/>
              <a:t>SmartGWT</a:t>
            </a:r>
            <a:r>
              <a:rPr lang="en-US" dirty="0" smtClean="0"/>
              <a:t>, etc. web components used in Situational Awareness</a:t>
            </a:r>
          </a:p>
          <a:p>
            <a:r>
              <a:rPr lang="en-US" dirty="0" smtClean="0"/>
              <a:t>Start on “Data Analysis” capability</a:t>
            </a:r>
          </a:p>
          <a:p>
            <a:pPr lvl="1"/>
            <a:r>
              <a:rPr lang="en-US" dirty="0" smtClean="0"/>
              <a:t>Define requirements for data access system</a:t>
            </a:r>
          </a:p>
          <a:p>
            <a:pPr lvl="2"/>
            <a:r>
              <a:rPr lang="en-US" dirty="0" smtClean="0"/>
              <a:t>Access privileges for sensitive data</a:t>
            </a:r>
          </a:p>
          <a:p>
            <a:pPr lvl="1"/>
            <a:r>
              <a:rPr lang="en-US" dirty="0" smtClean="0"/>
              <a:t>Automate the execution of ‘select’ data analysis</a:t>
            </a:r>
          </a:p>
          <a:p>
            <a:r>
              <a:rPr lang="en-US" dirty="0" smtClean="0"/>
              <a:t>Implement visual planning capability</a:t>
            </a:r>
          </a:p>
          <a:p>
            <a:r>
              <a:rPr lang="en-US" dirty="0" smtClean="0"/>
              <a:t>May and September field experiments</a:t>
            </a:r>
          </a:p>
        </p:txBody>
      </p:sp>
    </p:spTree>
    <p:extLst>
      <p:ext uri="{BB962C8B-B14F-4D97-AF65-F5344CB8AC3E}">
        <p14:creationId xmlns:p14="http://schemas.microsoft.com/office/powerpoint/2010/main" val="403085565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Thank-you and Acknowledgements</a:t>
            </a:r>
            <a:endParaRPr lang="en-US" dirty="0"/>
          </a:p>
        </p:txBody>
      </p:sp>
      <p:sp>
        <p:nvSpPr>
          <p:cNvPr id="3" name="Content Placeholder 2"/>
          <p:cNvSpPr>
            <a:spLocks noGrp="1"/>
          </p:cNvSpPr>
          <p:nvPr>
            <p:ph idx="1"/>
          </p:nvPr>
        </p:nvSpPr>
        <p:spPr/>
        <p:txBody>
          <a:bodyPr/>
          <a:lstStyle/>
          <a:p>
            <a:r>
              <a:rPr lang="en-US" dirty="0" smtClean="0"/>
              <a:t>David and Lucille Packard Foundation</a:t>
            </a:r>
          </a:p>
          <a:p>
            <a:r>
              <a:rPr lang="en-US" dirty="0" smtClean="0"/>
              <a:t>Office of Naval Research</a:t>
            </a:r>
          </a:p>
          <a:p>
            <a:r>
              <a:rPr lang="en-US" dirty="0" smtClean="0"/>
              <a:t>NSF funding for J. Das (2010)</a:t>
            </a:r>
          </a:p>
          <a:p>
            <a:r>
              <a:rPr lang="en-US" dirty="0" smtClean="0"/>
              <a:t>MBARI engineering, science and marine operations</a:t>
            </a:r>
          </a:p>
        </p:txBody>
      </p:sp>
    </p:spTree>
    <p:extLst>
      <p:ext uri="{BB962C8B-B14F-4D97-AF65-F5344CB8AC3E}">
        <p14:creationId xmlns:p14="http://schemas.microsoft.com/office/powerpoint/2010/main" val="41732358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MBARI “CANON” Initiative</a:t>
            </a:r>
            <a:br>
              <a:rPr lang="en-US" dirty="0" smtClean="0"/>
            </a:br>
            <a:r>
              <a:rPr lang="en-US" sz="2700" dirty="0" smtClean="0"/>
              <a:t>Controlled Agile Novel Observation Network</a:t>
            </a:r>
            <a:endParaRPr lang="en-US" sz="2700" dirty="0"/>
          </a:p>
        </p:txBody>
      </p:sp>
      <p:sp>
        <p:nvSpPr>
          <p:cNvPr id="5" name="Text Placeholder 4"/>
          <p:cNvSpPr>
            <a:spLocks noGrp="1"/>
          </p:cNvSpPr>
          <p:nvPr>
            <p:ph type="body" idx="1"/>
          </p:nvPr>
        </p:nvSpPr>
        <p:spPr/>
        <p:txBody>
          <a:bodyPr>
            <a:normAutofit/>
          </a:bodyPr>
          <a:lstStyle/>
          <a:p>
            <a:r>
              <a:rPr lang="en-US" dirty="0" smtClean="0"/>
              <a:t>CANON Technology</a:t>
            </a:r>
            <a:endParaRPr lang="en-US" dirty="0"/>
          </a:p>
        </p:txBody>
      </p:sp>
      <p:sp>
        <p:nvSpPr>
          <p:cNvPr id="6" name="Content Placeholder 5"/>
          <p:cNvSpPr>
            <a:spLocks noGrp="1"/>
          </p:cNvSpPr>
          <p:nvPr>
            <p:ph sz="half" idx="2"/>
          </p:nvPr>
        </p:nvSpPr>
        <p:spPr>
          <a:xfrm>
            <a:off x="457200" y="2174874"/>
            <a:ext cx="4040188" cy="4530726"/>
          </a:xfrm>
        </p:spPr>
        <p:txBody>
          <a:bodyPr>
            <a:normAutofit fontScale="70000" lnSpcReduction="20000"/>
          </a:bodyPr>
          <a:lstStyle/>
          <a:p>
            <a:r>
              <a:rPr lang="en-US" dirty="0" smtClean="0"/>
              <a:t>Each CANON science theme involves:</a:t>
            </a:r>
          </a:p>
          <a:p>
            <a:pPr lvl="1"/>
            <a:r>
              <a:rPr lang="en-US" dirty="0" smtClean="0"/>
              <a:t>Process driven, ecologically oriented field experiments</a:t>
            </a:r>
          </a:p>
          <a:p>
            <a:pPr lvl="1"/>
            <a:r>
              <a:rPr lang="en-US" dirty="0" smtClean="0"/>
              <a:t>Multi-platform, multi-sensor,  multi-disciplinary, multi-scale</a:t>
            </a:r>
          </a:p>
          <a:p>
            <a:pPr lvl="1"/>
            <a:r>
              <a:rPr lang="en-US" dirty="0" smtClean="0"/>
              <a:t>‘Patch Tracking’ - Map, Tag, Track and Sample. </a:t>
            </a:r>
          </a:p>
          <a:p>
            <a:r>
              <a:rPr lang="en-US" dirty="0"/>
              <a:t>T</a:t>
            </a:r>
            <a:r>
              <a:rPr lang="en-US" dirty="0" smtClean="0"/>
              <a:t>echnology themes in CANON</a:t>
            </a:r>
          </a:p>
          <a:p>
            <a:pPr lvl="1"/>
            <a:r>
              <a:rPr lang="en-US" dirty="0" smtClean="0"/>
              <a:t>Sampling technologies</a:t>
            </a:r>
          </a:p>
          <a:p>
            <a:pPr lvl="1"/>
            <a:r>
              <a:rPr lang="en-US" dirty="0" smtClean="0"/>
              <a:t>Experiment and Data Management</a:t>
            </a:r>
          </a:p>
          <a:p>
            <a:r>
              <a:rPr lang="en-US" dirty="0" smtClean="0"/>
              <a:t>Why a Decision Support System?</a:t>
            </a:r>
          </a:p>
          <a:p>
            <a:pPr lvl="1"/>
            <a:r>
              <a:rPr lang="en-US" dirty="0" smtClean="0"/>
              <a:t>Experiment planning, </a:t>
            </a:r>
          </a:p>
          <a:p>
            <a:pPr lvl="1"/>
            <a:r>
              <a:rPr lang="en-US" dirty="0" smtClean="0"/>
              <a:t>Collaboration and communication</a:t>
            </a:r>
          </a:p>
          <a:p>
            <a:pPr lvl="1"/>
            <a:r>
              <a:rPr lang="en-US" dirty="0" smtClean="0"/>
              <a:t>Visibility on ‘what is happening’ in real time</a:t>
            </a:r>
          </a:p>
          <a:p>
            <a:pPr lvl="1"/>
            <a:r>
              <a:rPr lang="en-US" dirty="0" smtClean="0"/>
              <a:t>Logistic agility for platform planning and </a:t>
            </a:r>
          </a:p>
          <a:p>
            <a:pPr lvl="1"/>
            <a:r>
              <a:rPr lang="en-US" dirty="0" smtClean="0"/>
              <a:t>Centralized data access for analysis and data and results sharing</a:t>
            </a:r>
          </a:p>
          <a:p>
            <a:pPr lvl="1"/>
            <a:r>
              <a:rPr lang="en-US" dirty="0" smtClean="0"/>
              <a:t>Experiment logging – why, what, where, when</a:t>
            </a:r>
          </a:p>
          <a:p>
            <a:pPr lvl="1"/>
            <a:r>
              <a:rPr lang="en-US" dirty="0" smtClean="0"/>
              <a:t>Dissemination of results</a:t>
            </a:r>
          </a:p>
          <a:p>
            <a:endParaRPr lang="en-US" dirty="0"/>
          </a:p>
        </p:txBody>
      </p:sp>
      <p:pic>
        <p:nvPicPr>
          <p:cNvPr id="1026" name="Picture 2" descr="X:\thom\canon_04-07-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1371600"/>
            <a:ext cx="4038600" cy="522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06709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2012</a:t>
            </a:r>
            <a:endParaRPr lang="en-US" dirty="0"/>
          </a:p>
        </p:txBody>
      </p:sp>
      <p:sp>
        <p:nvSpPr>
          <p:cNvPr id="3" name="Content Placeholder 2"/>
          <p:cNvSpPr>
            <a:spLocks noGrp="1"/>
          </p:cNvSpPr>
          <p:nvPr>
            <p:ph idx="1"/>
          </p:nvPr>
        </p:nvSpPr>
        <p:spPr/>
        <p:txBody>
          <a:bodyPr>
            <a:normAutofit/>
          </a:bodyPr>
          <a:lstStyle/>
          <a:p>
            <a:r>
              <a:rPr lang="en-US" dirty="0" smtClean="0"/>
              <a:t>Bug Fixes for ODSS Situational Awareness</a:t>
            </a:r>
          </a:p>
          <a:p>
            <a:pPr lvl="1"/>
            <a:r>
              <a:rPr lang="en-US" dirty="0" smtClean="0"/>
              <a:t>Kevin, Mike M, Danelle</a:t>
            </a:r>
          </a:p>
          <a:p>
            <a:r>
              <a:rPr lang="en-US" dirty="0" smtClean="0"/>
              <a:t>Planning Prototype</a:t>
            </a:r>
          </a:p>
          <a:p>
            <a:pPr lvl="1"/>
            <a:r>
              <a:rPr lang="en-US" dirty="0" smtClean="0"/>
              <a:t>Kevin, Thom, CSUMB</a:t>
            </a:r>
          </a:p>
          <a:p>
            <a:r>
              <a:rPr lang="en-US" dirty="0" smtClean="0"/>
              <a:t>Collaborative tools</a:t>
            </a:r>
          </a:p>
          <a:p>
            <a:pPr lvl="1"/>
            <a:r>
              <a:rPr lang="en-US" dirty="0" smtClean="0"/>
              <a:t>Mike G, Kevin Gomes</a:t>
            </a:r>
          </a:p>
          <a:p>
            <a:r>
              <a:rPr lang="en-US" dirty="0" smtClean="0"/>
              <a:t>Data Analysis</a:t>
            </a:r>
          </a:p>
          <a:p>
            <a:pPr lvl="1"/>
            <a:r>
              <a:rPr lang="en-US" dirty="0" smtClean="0"/>
              <a:t>Mike M, Danelle, Kevin</a:t>
            </a:r>
          </a:p>
        </p:txBody>
      </p:sp>
    </p:spTree>
    <p:extLst>
      <p:ext uri="{BB962C8B-B14F-4D97-AF65-F5344CB8AC3E}">
        <p14:creationId xmlns:p14="http://schemas.microsoft.com/office/powerpoint/2010/main" val="38063653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2012</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Situational Awareness Perspectives ‘bug fixes’ in place for May</a:t>
            </a:r>
          </a:p>
          <a:p>
            <a:r>
              <a:rPr lang="en-US" dirty="0" smtClean="0"/>
              <a:t>Planning Perspective</a:t>
            </a:r>
          </a:p>
          <a:p>
            <a:pPr lvl="1"/>
            <a:r>
              <a:rPr lang="en-US" dirty="0" smtClean="0"/>
              <a:t>CSUMB concept design by April (NOT part of ODSS, primitive graphical planning calculator)</a:t>
            </a:r>
          </a:p>
          <a:p>
            <a:pPr lvl="1"/>
            <a:r>
              <a:rPr lang="en-US" dirty="0" smtClean="0"/>
              <a:t>Possible ODSS integration in Sept. – depends on engineering time remaining for GUI</a:t>
            </a:r>
          </a:p>
          <a:p>
            <a:r>
              <a:rPr lang="en-US" dirty="0" smtClean="0"/>
              <a:t>Data Analysis Perspective</a:t>
            </a:r>
          </a:p>
          <a:p>
            <a:pPr lvl="1"/>
            <a:r>
              <a:rPr lang="en-US" dirty="0" smtClean="0"/>
              <a:t>High level Science User Requirements by April</a:t>
            </a:r>
          </a:p>
          <a:p>
            <a:pPr lvl="2"/>
            <a:r>
              <a:rPr lang="en-US" dirty="0" smtClean="0"/>
              <a:t>Data Access (files, </a:t>
            </a:r>
            <a:r>
              <a:rPr lang="en-US" dirty="0" err="1" smtClean="0"/>
              <a:t>thredds</a:t>
            </a:r>
            <a:r>
              <a:rPr lang="en-US" dirty="0" smtClean="0"/>
              <a:t>, </a:t>
            </a:r>
            <a:r>
              <a:rPr lang="en-US" dirty="0" err="1" smtClean="0"/>
              <a:t>matlab</a:t>
            </a:r>
            <a:r>
              <a:rPr lang="en-US" dirty="0" smtClean="0"/>
              <a:t> libraries, etc.)</a:t>
            </a:r>
          </a:p>
          <a:p>
            <a:pPr lvl="1"/>
            <a:r>
              <a:rPr lang="en-US" dirty="0" smtClean="0"/>
              <a:t>Data Archive Descriptions with pointers to data in </a:t>
            </a:r>
            <a:r>
              <a:rPr lang="en-US" dirty="0" err="1" smtClean="0"/>
              <a:t>filesystem</a:t>
            </a:r>
            <a:r>
              <a:rPr lang="en-US" dirty="0" smtClean="0"/>
              <a:t> by May</a:t>
            </a:r>
          </a:p>
          <a:p>
            <a:pPr lvl="1"/>
            <a:r>
              <a:rPr lang="en-US" dirty="0" smtClean="0"/>
              <a:t>Evaluation of </a:t>
            </a:r>
            <a:r>
              <a:rPr lang="en-US" dirty="0" err="1" smtClean="0"/>
              <a:t>Moqua</a:t>
            </a:r>
            <a:r>
              <a:rPr lang="en-US" dirty="0" smtClean="0"/>
              <a:t> on </a:t>
            </a:r>
            <a:r>
              <a:rPr lang="en-US" dirty="0" err="1" smtClean="0"/>
              <a:t>Stoqs</a:t>
            </a:r>
            <a:r>
              <a:rPr lang="en-US" dirty="0" smtClean="0"/>
              <a:t> as a means of browsing and query build support for </a:t>
            </a:r>
            <a:r>
              <a:rPr lang="en-US" dirty="0" err="1" smtClean="0"/>
              <a:t>Matlab</a:t>
            </a:r>
            <a:r>
              <a:rPr lang="en-US" dirty="0" smtClean="0"/>
              <a:t> by July</a:t>
            </a:r>
          </a:p>
          <a:p>
            <a:pPr lvl="2"/>
            <a:endParaRPr lang="en-US" dirty="0" smtClean="0"/>
          </a:p>
          <a:p>
            <a:endParaRPr lang="en-US" dirty="0"/>
          </a:p>
        </p:txBody>
      </p:sp>
    </p:spTree>
    <p:extLst>
      <p:ext uri="{BB962C8B-B14F-4D97-AF65-F5344CB8AC3E}">
        <p14:creationId xmlns:p14="http://schemas.microsoft.com/office/powerpoint/2010/main" val="27308439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Abstract:   AN OCEANOGRAPHIC DECISION SUPPORT SYSTEM (ODSS) , A SOFTWARE TOOL TO IMPROVE EFFICIENCY OF BIOLOGICAL OCEAN STUDY</a:t>
            </a:r>
            <a:endParaRPr lang="en-US" sz="2800" dirty="0"/>
          </a:p>
        </p:txBody>
      </p:sp>
      <p:sp>
        <p:nvSpPr>
          <p:cNvPr id="3" name="Content Placeholder 2"/>
          <p:cNvSpPr>
            <a:spLocks noGrp="1"/>
          </p:cNvSpPr>
          <p:nvPr>
            <p:ph idx="1"/>
          </p:nvPr>
        </p:nvSpPr>
        <p:spPr>
          <a:xfrm>
            <a:off x="457200" y="1828800"/>
            <a:ext cx="8229600" cy="4800600"/>
          </a:xfrm>
        </p:spPr>
        <p:txBody>
          <a:bodyPr>
            <a:normAutofit fontScale="55000" lnSpcReduction="20000"/>
          </a:bodyPr>
          <a:lstStyle/>
          <a:p>
            <a:r>
              <a:rPr lang="en-US" dirty="0" smtClean="0">
                <a:effectLst/>
              </a:rPr>
              <a:t>The Controlled, Agile, and Novel Observing Network (CANON) team at MBARI is creating new ways to remotely assess biological ocean conditions and collect samples of microorganisms. In addition to science, the CANON program has an engineering component. </a:t>
            </a:r>
          </a:p>
          <a:p>
            <a:r>
              <a:rPr lang="en-US" dirty="0" smtClean="0">
                <a:effectLst/>
              </a:rPr>
              <a:t>The coordination of multiple science objectives and multiple mobile platforms provides a rich problem domain for engineering.  </a:t>
            </a:r>
          </a:p>
          <a:p>
            <a:r>
              <a:rPr lang="en-US" dirty="0" smtClean="0">
                <a:effectLst/>
              </a:rPr>
              <a:t>MBARI engineering studied the workflow of the CANON science campaigns created requirements for an Oceanographic Decision Support System (ODSS). </a:t>
            </a:r>
          </a:p>
          <a:p>
            <a:pPr lvl="1"/>
            <a:r>
              <a:rPr lang="en-US" dirty="0" smtClean="0">
                <a:effectLst/>
              </a:rPr>
              <a:t>The tool provides a set of perspectives that map to the workflow of the experiment. The high level functionality provided in the tool: 1) Situational Awareness: platform trajectory and real time data 2) Logistics and planning of asset deployment. 3) Collaborative discussion workspace 4) Real-time mobile platform control and coordination 5) Data access and analysis.</a:t>
            </a:r>
          </a:p>
          <a:p>
            <a:pPr lvl="1"/>
            <a:r>
              <a:rPr lang="en-US" dirty="0" smtClean="0">
                <a:effectLst/>
              </a:rPr>
              <a:t>The engineering team is following an iterative development process and is hosting the software as an open source project. The presentation will cover the high level requirements, architecture, implementation overview and lessons learned in the CANON experiments.</a:t>
            </a:r>
          </a:p>
          <a:p>
            <a:r>
              <a:rPr lang="en-US" dirty="0" smtClean="0">
                <a:effectLst/>
              </a:rPr>
              <a:t>The team has fielded various iterations of the ODSS software tool in several CANON experiments. The ODSS has successfully facilitated scientists in their efforts to adaptively follow, sense and sample the changing conditions of upwelling driven algal bloom. </a:t>
            </a:r>
          </a:p>
          <a:p>
            <a:endParaRPr lang="en-US" dirty="0"/>
          </a:p>
        </p:txBody>
      </p:sp>
    </p:spTree>
    <p:extLst>
      <p:ext uri="{BB962C8B-B14F-4D97-AF65-F5344CB8AC3E}">
        <p14:creationId xmlns:p14="http://schemas.microsoft.com/office/powerpoint/2010/main" val="4149004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Why a decision support system?</a:t>
            </a:r>
            <a:endParaRPr lang="en-US" dirty="0"/>
          </a:p>
        </p:txBody>
      </p:sp>
      <p:sp>
        <p:nvSpPr>
          <p:cNvPr id="4" name="Content Placeholder 3"/>
          <p:cNvSpPr>
            <a:spLocks noGrp="1"/>
          </p:cNvSpPr>
          <p:nvPr>
            <p:ph idx="1"/>
          </p:nvPr>
        </p:nvSpPr>
        <p:spPr/>
        <p:txBody>
          <a:bodyPr>
            <a:normAutofit fontScale="85000" lnSpcReduction="20000"/>
          </a:bodyPr>
          <a:lstStyle/>
          <a:p>
            <a:r>
              <a:rPr lang="en-US" dirty="0" smtClean="0"/>
              <a:t>A </a:t>
            </a:r>
            <a:r>
              <a:rPr lang="en-US" dirty="0"/>
              <a:t>decision support system (DSS) is a computer-based information system that supports business or organizational decision-making activities. </a:t>
            </a:r>
            <a:endParaRPr lang="en-US" dirty="0" smtClean="0"/>
          </a:p>
          <a:p>
            <a:pPr lvl="1"/>
            <a:r>
              <a:rPr lang="en-US" dirty="0" smtClean="0"/>
              <a:t>DSSs </a:t>
            </a:r>
            <a:r>
              <a:rPr lang="en-US" dirty="0"/>
              <a:t>serve the management, operations, and planning levels of an organization and help to make decisions, which may </a:t>
            </a:r>
            <a:r>
              <a:rPr lang="en-US" dirty="0" smtClean="0"/>
              <a:t>rely on </a:t>
            </a:r>
            <a:r>
              <a:rPr lang="en-US" b="1" dirty="0"/>
              <a:t>rapidly changing </a:t>
            </a:r>
            <a:r>
              <a:rPr lang="en-US" b="1" dirty="0" smtClean="0"/>
              <a:t>situations </a:t>
            </a:r>
            <a:r>
              <a:rPr lang="en-US" dirty="0" smtClean="0"/>
              <a:t>and </a:t>
            </a:r>
            <a:r>
              <a:rPr lang="en-US" dirty="0"/>
              <a:t>not easily specified in advance</a:t>
            </a:r>
            <a:r>
              <a:rPr lang="en-US" dirty="0" smtClean="0"/>
              <a:t>. (</a:t>
            </a:r>
            <a:r>
              <a:rPr lang="en-US" dirty="0" err="1" smtClean="0"/>
              <a:t>wikipedia</a:t>
            </a:r>
            <a:r>
              <a:rPr lang="en-US" dirty="0" smtClean="0"/>
              <a:t>)</a:t>
            </a:r>
          </a:p>
          <a:p>
            <a:r>
              <a:rPr lang="en-US" dirty="0" smtClean="0"/>
              <a:t>Using AUVs, ESP drifters, </a:t>
            </a:r>
            <a:r>
              <a:rPr lang="en-US" dirty="0" err="1" smtClean="0"/>
              <a:t>Lagrangian</a:t>
            </a:r>
            <a:r>
              <a:rPr lang="en-US" dirty="0" smtClean="0"/>
              <a:t> </a:t>
            </a:r>
            <a:r>
              <a:rPr lang="en-US" dirty="0" smtClean="0"/>
              <a:t>Sediment traps, drifters, ships is challenging. Mapping then zooming in on a ‘patch’ of interest and following for days or weeks requires agile planning and vehicle operations management as well as access to archive and live data and data products.</a:t>
            </a:r>
            <a:endParaRPr lang="en-US" dirty="0"/>
          </a:p>
          <a:p>
            <a:endParaRPr lang="en-US" dirty="0"/>
          </a:p>
        </p:txBody>
      </p:sp>
    </p:spTree>
    <p:extLst>
      <p:ext uri="{BB962C8B-B14F-4D97-AF65-F5344CB8AC3E}">
        <p14:creationId xmlns:p14="http://schemas.microsoft.com/office/powerpoint/2010/main" val="3699825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smtClean="0"/>
              <a:t>Oceanographic Decision Support System (ODSS)</a:t>
            </a:r>
            <a:r>
              <a:rPr lang="en-US" dirty="0" smtClean="0"/>
              <a:t/>
            </a:r>
            <a:br>
              <a:rPr lang="en-US" dirty="0" smtClean="0"/>
            </a:br>
            <a:r>
              <a:rPr lang="en-US" dirty="0" smtClean="0"/>
              <a:t>Workflow</a:t>
            </a:r>
            <a:endParaRPr lang="en-US" dirty="0"/>
          </a:p>
        </p:txBody>
      </p:sp>
      <p:sp>
        <p:nvSpPr>
          <p:cNvPr id="26" name="Slide Number Placeholder 3"/>
          <p:cNvSpPr>
            <a:spLocks noGrp="1"/>
          </p:cNvSpPr>
          <p:nvPr>
            <p:ph type="sldNum" sz="quarter" idx="12"/>
          </p:nvPr>
        </p:nvSpPr>
        <p:spPr/>
        <p:txBody>
          <a:bodyPr/>
          <a:lstStyle/>
          <a:p>
            <a:fld id="{F74A98A3-01E4-4F56-8F8E-F06F825E6312}" type="slidenum">
              <a:rPr lang="en-US"/>
              <a:pPr/>
              <a:t>8</a:t>
            </a:fld>
            <a:endParaRPr lang="en-US"/>
          </a:p>
        </p:txBody>
      </p:sp>
      <p:grpSp>
        <p:nvGrpSpPr>
          <p:cNvPr id="29697" name="Group 1"/>
          <p:cNvGrpSpPr>
            <a:grpSpLocks/>
          </p:cNvGrpSpPr>
          <p:nvPr/>
        </p:nvGrpSpPr>
        <p:grpSpPr bwMode="auto">
          <a:xfrm>
            <a:off x="526991" y="1377298"/>
            <a:ext cx="2294037" cy="4191000"/>
            <a:chOff x="0" y="0"/>
            <a:chExt cx="2569" cy="3520"/>
          </a:xfrm>
        </p:grpSpPr>
        <p:sp>
          <p:nvSpPr>
            <p:cNvPr id="29698" name="Rectangle 2"/>
            <p:cNvSpPr>
              <a:spLocks/>
            </p:cNvSpPr>
            <p:nvPr/>
          </p:nvSpPr>
          <p:spPr bwMode="auto">
            <a:xfrm>
              <a:off x="0" y="1424"/>
              <a:ext cx="2568" cy="2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54186" bIns="0"/>
            <a:lstStyle/>
            <a:p>
              <a:pPr marL="690086" lvl="1" indent="-336042">
                <a:spcBef>
                  <a:spcPts val="441"/>
                </a:spcBef>
                <a:buSzPct val="125000"/>
                <a:buFont typeface="Garamond" pitchFamily="18" charset="0"/>
                <a:buChar char="•"/>
              </a:pPr>
              <a:r>
                <a:rPr lang="en-US" sz="1400" dirty="0">
                  <a:latin typeface="Garamond" pitchFamily="18" charset="0"/>
                  <a:sym typeface="Garamond" pitchFamily="18" charset="0"/>
                </a:rPr>
                <a:t>Data collection</a:t>
              </a:r>
            </a:p>
            <a:p>
              <a:pPr marL="874109" lvl="2" indent="-336042">
                <a:spcBef>
                  <a:spcPts val="441"/>
                </a:spcBef>
                <a:buSzPct val="125000"/>
                <a:buFont typeface="Garamond" pitchFamily="18" charset="0"/>
                <a:buChar char="•"/>
              </a:pPr>
              <a:r>
                <a:rPr lang="en-US" sz="1400" dirty="0">
                  <a:latin typeface="Garamond" pitchFamily="18" charset="0"/>
                  <a:sym typeface="Garamond" pitchFamily="18" charset="0"/>
                </a:rPr>
                <a:t>recent events</a:t>
              </a:r>
            </a:p>
            <a:p>
              <a:pPr marL="874109" lvl="2" indent="-336042">
                <a:spcBef>
                  <a:spcPts val="441"/>
                </a:spcBef>
                <a:buSzPct val="125000"/>
                <a:buFont typeface="Garamond" pitchFamily="18" charset="0"/>
                <a:buChar char="•"/>
              </a:pPr>
              <a:r>
                <a:rPr lang="en-US" sz="1400" dirty="0">
                  <a:latin typeface="Garamond" pitchFamily="18" charset="0"/>
                  <a:sym typeface="Garamond" pitchFamily="18" charset="0"/>
                </a:rPr>
                <a:t>historical</a:t>
              </a:r>
            </a:p>
            <a:p>
              <a:pPr marL="690086" lvl="1" indent="-336042">
                <a:spcBef>
                  <a:spcPts val="441"/>
                </a:spcBef>
                <a:buSzPct val="125000"/>
                <a:buFont typeface="Garamond" pitchFamily="18" charset="0"/>
                <a:buChar char="•"/>
              </a:pPr>
              <a:r>
                <a:rPr lang="en-US" sz="1400" dirty="0">
                  <a:latin typeface="Garamond" pitchFamily="18" charset="0"/>
                  <a:sym typeface="Garamond" pitchFamily="18" charset="0"/>
                </a:rPr>
                <a:t>Analysis</a:t>
              </a:r>
            </a:p>
            <a:p>
              <a:pPr marL="690086" lvl="1" indent="-336042">
                <a:spcBef>
                  <a:spcPts val="441"/>
                </a:spcBef>
                <a:buSzPct val="125000"/>
                <a:buFont typeface="Garamond" pitchFamily="18" charset="0"/>
                <a:buChar char="•"/>
              </a:pPr>
              <a:r>
                <a:rPr lang="en-US" sz="1400" dirty="0">
                  <a:latin typeface="Garamond" pitchFamily="18" charset="0"/>
                  <a:sym typeface="Garamond" pitchFamily="18" charset="0"/>
                </a:rPr>
                <a:t>Planning</a:t>
              </a:r>
            </a:p>
            <a:p>
              <a:pPr marL="690086" lvl="1" indent="-336042">
                <a:spcBef>
                  <a:spcPts val="441"/>
                </a:spcBef>
                <a:buSzPct val="125000"/>
                <a:buFont typeface="Garamond" pitchFamily="18" charset="0"/>
                <a:buChar char="•"/>
              </a:pPr>
              <a:r>
                <a:rPr lang="en-US" sz="1400" dirty="0">
                  <a:latin typeface="Garamond" pitchFamily="18" charset="0"/>
                  <a:sym typeface="Garamond" pitchFamily="18" charset="0"/>
                </a:rPr>
                <a:t>Simulation experiments (VPE)</a:t>
              </a:r>
            </a:p>
            <a:p>
              <a:pPr marL="690086" lvl="1" indent="-336042">
                <a:spcBef>
                  <a:spcPts val="441"/>
                </a:spcBef>
                <a:buSzPct val="125000"/>
                <a:buFont typeface="Garamond" pitchFamily="18" charset="0"/>
                <a:buChar char="•"/>
              </a:pPr>
              <a:r>
                <a:rPr lang="en-US" sz="1400" dirty="0">
                  <a:latin typeface="Garamond" pitchFamily="18" charset="0"/>
                  <a:sym typeface="Garamond" pitchFamily="18" charset="0"/>
                </a:rPr>
                <a:t>Populating database(s)</a:t>
              </a:r>
            </a:p>
          </p:txBody>
        </p:sp>
        <p:grpSp>
          <p:nvGrpSpPr>
            <p:cNvPr id="29699" name="Group 3"/>
            <p:cNvGrpSpPr>
              <a:grpSpLocks/>
            </p:cNvGrpSpPr>
            <p:nvPr/>
          </p:nvGrpSpPr>
          <p:grpSpPr bwMode="auto">
            <a:xfrm>
              <a:off x="128" y="40"/>
              <a:ext cx="2441" cy="1432"/>
              <a:chOff x="0" y="0"/>
              <a:chExt cx="2441" cy="1432"/>
            </a:xfrm>
          </p:grpSpPr>
          <p:grpSp>
            <p:nvGrpSpPr>
              <p:cNvPr id="29700" name="Group 4"/>
              <p:cNvGrpSpPr>
                <a:grpSpLocks/>
              </p:cNvGrpSpPr>
              <p:nvPr/>
            </p:nvGrpSpPr>
            <p:grpSpPr bwMode="auto">
              <a:xfrm>
                <a:off x="0" y="0"/>
                <a:ext cx="2441" cy="1432"/>
                <a:chOff x="0" y="0"/>
                <a:chExt cx="2441" cy="1432"/>
              </a:xfrm>
            </p:grpSpPr>
            <p:pic>
              <p:nvPicPr>
                <p:cNvPr id="29701"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20"/>
                  <a:ext cx="1210" cy="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pic>
              <p:nvPicPr>
                <p:cNvPr id="29702"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l="8029" t="14815" r="32062" b="6584"/>
                <a:stretch>
                  <a:fillRect/>
                </a:stretch>
              </p:blipFill>
              <p:spPr bwMode="auto">
                <a:xfrm>
                  <a:off x="1152" y="0"/>
                  <a:ext cx="1289" cy="1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grpSp>
          <p:sp>
            <p:nvSpPr>
              <p:cNvPr id="29703" name="Line 7"/>
              <p:cNvSpPr>
                <a:spLocks noChangeShapeType="1"/>
              </p:cNvSpPr>
              <p:nvPr/>
            </p:nvSpPr>
            <p:spPr bwMode="auto">
              <a:xfrm rot="10800000" flipH="1">
                <a:off x="680" y="8"/>
                <a:ext cx="504" cy="528"/>
              </a:xfrm>
              <a:prstGeom prst="line">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4" name="Line 8"/>
              <p:cNvSpPr>
                <a:spLocks noChangeShapeType="1"/>
              </p:cNvSpPr>
              <p:nvPr/>
            </p:nvSpPr>
            <p:spPr bwMode="auto">
              <a:xfrm>
                <a:off x="768" y="632"/>
                <a:ext cx="368" cy="800"/>
              </a:xfrm>
              <a:prstGeom prst="line">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
          <p:nvSpPr>
            <p:cNvPr id="29705" name="Rectangle 9"/>
            <p:cNvSpPr>
              <a:spLocks/>
            </p:cNvSpPr>
            <p:nvPr/>
          </p:nvSpPr>
          <p:spPr bwMode="auto">
            <a:xfrm>
              <a:off x="288" y="0"/>
              <a:ext cx="822" cy="233"/>
            </a:xfrm>
            <a:prstGeom prst="rect">
              <a:avLst/>
            </a:prstGeom>
            <a:noFill/>
            <a:ln>
              <a:noFill/>
            </a:ln>
            <a:effectLst>
              <a:outerShdw blurRad="76200" dist="50799" dir="2880008" algn="ctr" rotWithShape="0">
                <a:schemeClr val="bg2">
                  <a:alpha val="4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50800" bIns="0">
              <a:spAutoFit/>
            </a:bodyPr>
            <a:lstStyle/>
            <a:p>
              <a:pPr marL="32004"/>
              <a:r>
                <a:rPr lang="en-US" b="1">
                  <a:solidFill>
                    <a:srgbClr val="343434"/>
                  </a:solidFill>
                  <a:latin typeface="Garamond" pitchFamily="18" charset="0"/>
                  <a:sym typeface="Garamond" pitchFamily="18" charset="0"/>
                </a:rPr>
                <a:t>Before</a:t>
              </a:r>
            </a:p>
          </p:txBody>
        </p:sp>
      </p:grpSp>
      <p:grpSp>
        <p:nvGrpSpPr>
          <p:cNvPr id="29706" name="Group 10"/>
          <p:cNvGrpSpPr>
            <a:grpSpLocks/>
          </p:cNvGrpSpPr>
          <p:nvPr/>
        </p:nvGrpSpPr>
        <p:grpSpPr bwMode="auto">
          <a:xfrm>
            <a:off x="5391745" y="1219200"/>
            <a:ext cx="3748945" cy="3895725"/>
            <a:chOff x="0" y="0"/>
            <a:chExt cx="4197" cy="3272"/>
          </a:xfrm>
        </p:grpSpPr>
        <p:grpSp>
          <p:nvGrpSpPr>
            <p:cNvPr id="29707" name="Group 11"/>
            <p:cNvGrpSpPr>
              <a:grpSpLocks/>
            </p:cNvGrpSpPr>
            <p:nvPr/>
          </p:nvGrpSpPr>
          <p:grpSpPr bwMode="auto">
            <a:xfrm>
              <a:off x="0" y="416"/>
              <a:ext cx="3689" cy="2856"/>
              <a:chOff x="0" y="0"/>
              <a:chExt cx="3689" cy="2856"/>
            </a:xfrm>
          </p:grpSpPr>
          <p:pic>
            <p:nvPicPr>
              <p:cNvPr id="29708" name="Picture 1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6"/>
                <a:ext cx="1229" cy="1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pic>
            <p:nvPicPr>
              <p:cNvPr id="29709" name="Picture 1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37" y="0"/>
                <a:ext cx="1622" cy="1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sp>
            <p:nvSpPr>
              <p:cNvPr id="29710" name="Rectangle 14"/>
              <p:cNvSpPr>
                <a:spLocks/>
              </p:cNvSpPr>
              <p:nvPr/>
            </p:nvSpPr>
            <p:spPr bwMode="auto">
              <a:xfrm>
                <a:off x="1129" y="1304"/>
                <a:ext cx="2560" cy="1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54186" bIns="0"/>
              <a:lstStyle/>
              <a:p>
                <a:pPr marL="690086" lvl="1" indent="-336042">
                  <a:spcBef>
                    <a:spcPts val="630"/>
                  </a:spcBef>
                  <a:buSzPct val="125000"/>
                  <a:buFont typeface="Garamond" pitchFamily="18" charset="0"/>
                  <a:buChar char="•"/>
                </a:pPr>
                <a:r>
                  <a:rPr lang="en-US" sz="1400" dirty="0">
                    <a:latin typeface="Garamond" pitchFamily="18" charset="0"/>
                    <a:sym typeface="Garamond" pitchFamily="18" charset="0"/>
                  </a:rPr>
                  <a:t>Situational awareness</a:t>
                </a:r>
              </a:p>
              <a:p>
                <a:pPr marL="690086" lvl="1" indent="-336042">
                  <a:spcBef>
                    <a:spcPts val="630"/>
                  </a:spcBef>
                  <a:buSzPct val="125000"/>
                  <a:buFont typeface="Garamond" pitchFamily="18" charset="0"/>
                  <a:buChar char="•"/>
                </a:pPr>
                <a:r>
                  <a:rPr lang="en-US" sz="1400" dirty="0">
                    <a:latin typeface="Garamond" pitchFamily="18" charset="0"/>
                    <a:sym typeface="Garamond" pitchFamily="18" charset="0"/>
                  </a:rPr>
                  <a:t>Planning</a:t>
                </a:r>
              </a:p>
              <a:p>
                <a:pPr marL="690086" lvl="1" indent="-336042">
                  <a:spcBef>
                    <a:spcPts val="630"/>
                  </a:spcBef>
                  <a:buSzPct val="125000"/>
                  <a:buFont typeface="Garamond" pitchFamily="18" charset="0"/>
                  <a:buChar char="•"/>
                </a:pPr>
                <a:r>
                  <a:rPr lang="en-US" sz="1400" dirty="0">
                    <a:latin typeface="Garamond" pitchFamily="18" charset="0"/>
                    <a:sym typeface="Garamond" pitchFamily="18" charset="0"/>
                  </a:rPr>
                  <a:t>Collaboration</a:t>
                </a:r>
              </a:p>
              <a:p>
                <a:pPr marL="690086" lvl="1" indent="-336042">
                  <a:spcBef>
                    <a:spcPts val="630"/>
                  </a:spcBef>
                  <a:buSzPct val="125000"/>
                  <a:buFont typeface="Garamond" pitchFamily="18" charset="0"/>
                  <a:buChar char="•"/>
                </a:pPr>
                <a:r>
                  <a:rPr lang="en-US" sz="1400" dirty="0" smtClean="0">
                    <a:latin typeface="Garamond" pitchFamily="18" charset="0"/>
                    <a:sym typeface="Garamond" pitchFamily="18" charset="0"/>
                  </a:rPr>
                  <a:t>Annotation, Tagging</a:t>
                </a:r>
              </a:p>
              <a:p>
                <a:pPr marL="690086" lvl="1" indent="-336042">
                  <a:spcBef>
                    <a:spcPts val="630"/>
                  </a:spcBef>
                  <a:buSzPct val="125000"/>
                  <a:buFont typeface="Garamond" pitchFamily="18" charset="0"/>
                  <a:buChar char="•"/>
                </a:pPr>
                <a:r>
                  <a:rPr lang="en-US" sz="1400" dirty="0" smtClean="0">
                    <a:latin typeface="Garamond" pitchFamily="18" charset="0"/>
                    <a:sym typeface="Garamond" pitchFamily="18" charset="0"/>
                  </a:rPr>
                  <a:t>Logistics</a:t>
                </a:r>
                <a:endParaRPr lang="en-US" sz="1400" dirty="0">
                  <a:latin typeface="Garamond" pitchFamily="18" charset="0"/>
                  <a:sym typeface="Garamond" pitchFamily="18" charset="0"/>
                </a:endParaRPr>
              </a:p>
            </p:txBody>
          </p:sp>
        </p:grpSp>
        <p:sp>
          <p:nvSpPr>
            <p:cNvPr id="29711" name="Rectangle 15"/>
            <p:cNvSpPr>
              <a:spLocks/>
            </p:cNvSpPr>
            <p:nvPr/>
          </p:nvSpPr>
          <p:spPr bwMode="auto">
            <a:xfrm>
              <a:off x="1121" y="0"/>
              <a:ext cx="3076" cy="233"/>
            </a:xfrm>
            <a:prstGeom prst="rect">
              <a:avLst/>
            </a:prstGeom>
            <a:noFill/>
            <a:ln>
              <a:noFill/>
            </a:ln>
            <a:effectLst>
              <a:outerShdw blurRad="76200" dist="50799" dir="2880008" algn="ctr" rotWithShape="0">
                <a:schemeClr val="bg2">
                  <a:alpha val="4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50800" bIns="0">
              <a:spAutoFit/>
            </a:bodyPr>
            <a:lstStyle/>
            <a:p>
              <a:pPr marL="32004"/>
              <a:r>
                <a:rPr lang="en-US" b="1">
                  <a:solidFill>
                    <a:srgbClr val="343434"/>
                  </a:solidFill>
                  <a:latin typeface="Garamond" pitchFamily="18" charset="0"/>
                  <a:sym typeface="Garamond" pitchFamily="18" charset="0"/>
                </a:rPr>
                <a:t>During a Field Experiment</a:t>
              </a:r>
            </a:p>
          </p:txBody>
        </p:sp>
      </p:grpSp>
      <p:grpSp>
        <p:nvGrpSpPr>
          <p:cNvPr id="29712" name="Group 16"/>
          <p:cNvGrpSpPr>
            <a:grpSpLocks/>
          </p:cNvGrpSpPr>
          <p:nvPr/>
        </p:nvGrpSpPr>
        <p:grpSpPr bwMode="auto">
          <a:xfrm>
            <a:off x="3358167" y="4684939"/>
            <a:ext cx="2823910" cy="1933575"/>
            <a:chOff x="-385" y="0"/>
            <a:chExt cx="2851" cy="1624"/>
          </a:xfrm>
        </p:grpSpPr>
        <p:sp>
          <p:nvSpPr>
            <p:cNvPr id="29713" name="Rectangle 17"/>
            <p:cNvSpPr>
              <a:spLocks/>
            </p:cNvSpPr>
            <p:nvPr/>
          </p:nvSpPr>
          <p:spPr bwMode="auto">
            <a:xfrm>
              <a:off x="-385" y="233"/>
              <a:ext cx="1841" cy="1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54186" bIns="0"/>
            <a:lstStyle/>
            <a:p>
              <a:pPr marL="690086" lvl="1" indent="-336042">
                <a:spcBef>
                  <a:spcPts val="630"/>
                </a:spcBef>
                <a:buSzPct val="125000"/>
                <a:buFont typeface="Garamond" pitchFamily="18" charset="0"/>
                <a:buChar char="•"/>
              </a:pPr>
              <a:r>
                <a:rPr lang="en-US" sz="1400" dirty="0">
                  <a:latin typeface="Garamond" pitchFamily="18" charset="0"/>
                  <a:sym typeface="Garamond" pitchFamily="18" charset="0"/>
                </a:rPr>
                <a:t>Replay</a:t>
              </a:r>
            </a:p>
            <a:p>
              <a:pPr marL="690086" lvl="1" indent="-336042">
                <a:spcBef>
                  <a:spcPts val="630"/>
                </a:spcBef>
                <a:buSzPct val="125000"/>
                <a:buFont typeface="Garamond" pitchFamily="18" charset="0"/>
                <a:buChar char="•"/>
              </a:pPr>
              <a:r>
                <a:rPr lang="en-US" sz="1400" dirty="0">
                  <a:latin typeface="Garamond" pitchFamily="18" charset="0"/>
                  <a:sym typeface="Garamond" pitchFamily="18" charset="0"/>
                </a:rPr>
                <a:t>Analysis</a:t>
              </a:r>
            </a:p>
            <a:p>
              <a:pPr marL="690086" lvl="1" indent="-336042">
                <a:spcBef>
                  <a:spcPts val="630"/>
                </a:spcBef>
                <a:buSzPct val="125000"/>
                <a:buFont typeface="Garamond" pitchFamily="18" charset="0"/>
                <a:buChar char="•"/>
              </a:pPr>
              <a:r>
                <a:rPr lang="en-US" sz="1400" dirty="0">
                  <a:latin typeface="Garamond" pitchFamily="18" charset="0"/>
                  <a:sym typeface="Garamond" pitchFamily="18" charset="0"/>
                </a:rPr>
                <a:t>Archival </a:t>
              </a:r>
              <a:r>
                <a:rPr lang="en-US" sz="1400" dirty="0" smtClean="0">
                  <a:latin typeface="Garamond" pitchFamily="18" charset="0"/>
                  <a:sym typeface="Garamond" pitchFamily="18" charset="0"/>
                </a:rPr>
                <a:t>use</a:t>
              </a:r>
            </a:p>
            <a:p>
              <a:pPr marL="690086" lvl="1" indent="-336042">
                <a:spcBef>
                  <a:spcPts val="630"/>
                </a:spcBef>
                <a:buSzPct val="125000"/>
                <a:buFont typeface="Garamond" pitchFamily="18" charset="0"/>
                <a:buChar char="•"/>
              </a:pPr>
              <a:r>
                <a:rPr lang="en-US" sz="1400" dirty="0" smtClean="0">
                  <a:latin typeface="Garamond" pitchFamily="18" charset="0"/>
                  <a:sym typeface="Garamond" pitchFamily="18" charset="0"/>
                </a:rPr>
                <a:t>Dissemination</a:t>
              </a:r>
            </a:p>
            <a:p>
              <a:pPr marL="690086" lvl="1" indent="-336042">
                <a:spcBef>
                  <a:spcPts val="630"/>
                </a:spcBef>
                <a:buSzPct val="125000"/>
                <a:buFont typeface="Garamond" pitchFamily="18" charset="0"/>
                <a:buChar char="•"/>
              </a:pPr>
              <a:r>
                <a:rPr lang="en-US" sz="1400" dirty="0" smtClean="0">
                  <a:latin typeface="Garamond" pitchFamily="18" charset="0"/>
                  <a:sym typeface="Garamond" pitchFamily="18" charset="0"/>
                </a:rPr>
                <a:t>Outreach</a:t>
              </a:r>
            </a:p>
            <a:p>
              <a:pPr marL="690086" lvl="1" indent="-336042">
                <a:spcBef>
                  <a:spcPts val="630"/>
                </a:spcBef>
                <a:buSzPct val="125000"/>
                <a:buFont typeface="Garamond" pitchFamily="18" charset="0"/>
                <a:buChar char="•"/>
              </a:pPr>
              <a:r>
                <a:rPr lang="en-US" sz="1400" dirty="0" smtClean="0">
                  <a:latin typeface="Garamond" pitchFamily="18" charset="0"/>
                  <a:sym typeface="Garamond" pitchFamily="18" charset="0"/>
                </a:rPr>
                <a:t>Water Sample processing</a:t>
              </a:r>
              <a:endParaRPr lang="en-US" sz="1400" dirty="0">
                <a:latin typeface="Garamond" pitchFamily="18" charset="0"/>
                <a:sym typeface="Garamond" pitchFamily="18" charset="0"/>
              </a:endParaRPr>
            </a:p>
            <a:p>
              <a:pPr marL="34004">
                <a:spcBef>
                  <a:spcPts val="630"/>
                </a:spcBef>
              </a:pPr>
              <a:endParaRPr lang="en-US" sz="1400" dirty="0">
                <a:latin typeface="Garamond" pitchFamily="18" charset="0"/>
                <a:sym typeface="Garamond" pitchFamily="18" charset="0"/>
              </a:endParaRPr>
            </a:p>
          </p:txBody>
        </p:sp>
        <p:pic>
          <p:nvPicPr>
            <p:cNvPr id="29714" name="Picture 1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56" y="24"/>
              <a:ext cx="1210" cy="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sp>
          <p:nvSpPr>
            <p:cNvPr id="29715" name="Rectangle 19"/>
            <p:cNvSpPr>
              <a:spLocks/>
            </p:cNvSpPr>
            <p:nvPr/>
          </p:nvSpPr>
          <p:spPr bwMode="auto">
            <a:xfrm>
              <a:off x="592" y="0"/>
              <a:ext cx="635" cy="233"/>
            </a:xfrm>
            <a:prstGeom prst="rect">
              <a:avLst/>
            </a:prstGeom>
            <a:noFill/>
            <a:ln>
              <a:noFill/>
            </a:ln>
            <a:effectLst>
              <a:outerShdw blurRad="76200" dist="50799" dir="2880008" algn="ctr" rotWithShape="0">
                <a:schemeClr val="bg2">
                  <a:alpha val="45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50800" bIns="0">
              <a:spAutoFit/>
            </a:bodyPr>
            <a:lstStyle/>
            <a:p>
              <a:pPr marL="32004"/>
              <a:r>
                <a:rPr lang="en-US" b="1">
                  <a:solidFill>
                    <a:srgbClr val="343434"/>
                  </a:solidFill>
                  <a:latin typeface="Garamond" pitchFamily="18" charset="0"/>
                  <a:sym typeface="Garamond" pitchFamily="18" charset="0"/>
                </a:rPr>
                <a:t>After</a:t>
              </a:r>
            </a:p>
          </p:txBody>
        </p:sp>
      </p:grpSp>
      <p:grpSp>
        <p:nvGrpSpPr>
          <p:cNvPr id="29717" name="Group 21"/>
          <p:cNvGrpSpPr>
            <a:grpSpLocks/>
          </p:cNvGrpSpPr>
          <p:nvPr/>
        </p:nvGrpSpPr>
        <p:grpSpPr bwMode="auto">
          <a:xfrm>
            <a:off x="1259814" y="1703528"/>
            <a:ext cx="7680378" cy="4574382"/>
            <a:chOff x="243" y="272"/>
            <a:chExt cx="8600" cy="3842"/>
          </a:xfrm>
        </p:grpSpPr>
        <p:sp>
          <p:nvSpPr>
            <p:cNvPr id="29718" name="Freeform 22"/>
            <p:cNvSpPr>
              <a:spLocks/>
            </p:cNvSpPr>
            <p:nvPr/>
          </p:nvSpPr>
          <p:spPr bwMode="auto">
            <a:xfrm rot="-10198759">
              <a:off x="287" y="762"/>
              <a:ext cx="8512" cy="3352"/>
            </a:xfrm>
            <a:custGeom>
              <a:avLst/>
              <a:gdLst>
                <a:gd name="T0" fmla="*/ 21600 w 21600"/>
                <a:gd name="T1" fmla="+- 0 11703 1052"/>
                <a:gd name="T2" fmla="*/ 11703 h 20420"/>
                <a:gd name="T3" fmla="*/ 10800 w 21600"/>
                <a:gd name="T4" fmla="+- 0 21467 1052"/>
                <a:gd name="T5" fmla="*/ 21467 h 20420"/>
                <a:gd name="T6" fmla="*/ 0 w 21600"/>
                <a:gd name="T7" fmla="+- 0 10483 1052"/>
                <a:gd name="T8" fmla="*/ 10483 h 20420"/>
                <a:gd name="T9" fmla="*/ 15943 w 21600"/>
                <a:gd name="T10" fmla="+- 0 1669 1052"/>
                <a:gd name="T11" fmla="*/ 1669 h 20420"/>
              </a:gdLst>
              <a:ahLst/>
              <a:cxnLst>
                <a:cxn ang="0">
                  <a:pos x="T0" y="T2"/>
                </a:cxn>
                <a:cxn ang="0">
                  <a:pos x="T3" y="T5"/>
                </a:cxn>
                <a:cxn ang="0">
                  <a:pos x="T6" y="T8"/>
                </a:cxn>
                <a:cxn ang="0">
                  <a:pos x="T9" y="T11"/>
                </a:cxn>
              </a:cxnLst>
              <a:rect l="0" t="0" r="r" b="b"/>
              <a:pathLst>
                <a:path w="21600" h="20420">
                  <a:moveTo>
                    <a:pt x="21600" y="10651"/>
                  </a:moveTo>
                  <a:cubicBezTo>
                    <a:pt x="21600" y="18136"/>
                    <a:pt x="13813" y="20548"/>
                    <a:pt x="10800" y="20415"/>
                  </a:cubicBezTo>
                  <a:cubicBezTo>
                    <a:pt x="7786" y="20282"/>
                    <a:pt x="0" y="18584"/>
                    <a:pt x="0" y="9431"/>
                  </a:cubicBezTo>
                  <a:cubicBezTo>
                    <a:pt x="0" y="278"/>
                    <a:pt x="11289" y="-1052"/>
                    <a:pt x="15943" y="617"/>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alpha val="59999"/>
                    </a:schemeClr>
                  </a:solidFill>
                  <a:miter lim="800000"/>
                  <a:headEnd type="none" w="med" len="med"/>
                  <a:tailEnd type="none" w="med" len="med"/>
                </a14:hiddenLine>
              </a:ext>
            </a:extLst>
          </p:spPr>
          <p:txBody>
            <a:bodyPr lIns="0" tIns="0" rIns="0" bIns="0"/>
            <a:lstStyle/>
            <a:p>
              <a:endParaRPr lang="en-US"/>
            </a:p>
          </p:txBody>
        </p:sp>
        <p:pic>
          <p:nvPicPr>
            <p:cNvPr id="29719" name="Picture 23"/>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601241">
              <a:off x="243" y="272"/>
              <a:ext cx="8600" cy="3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round/>
                  <a:headEnd/>
                  <a:tailEnd/>
                </a14:hiddenLine>
              </a:ext>
            </a:extLst>
          </p:spPr>
        </p:pic>
      </p:grpSp>
    </p:spTree>
    <p:extLst>
      <p:ext uri="{BB962C8B-B14F-4D97-AF65-F5344CB8AC3E}">
        <p14:creationId xmlns:p14="http://schemas.microsoft.com/office/powerpoint/2010/main" val="1280772999"/>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9717"/>
                                        </p:tgtEl>
                                        <p:attrNameLst>
                                          <p:attrName>style.visibility</p:attrName>
                                        </p:attrNameLst>
                                      </p:cBhvr>
                                      <p:to>
                                        <p:strVal val="visible"/>
                                      </p:to>
                                    </p:set>
                                    <p:animEffect transition="in" filter="wipe(up)">
                                      <p:cBhvr>
                                        <p:cTn id="7" dur="500"/>
                                        <p:tgtEl>
                                          <p:spTgt spid="297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How’d we collect and validate requirements?</a:t>
            </a:r>
            <a:endParaRPr lang="en-US" dirty="0"/>
          </a:p>
        </p:txBody>
      </p:sp>
      <p:sp>
        <p:nvSpPr>
          <p:cNvPr id="6" name="Text Placeholder 5"/>
          <p:cNvSpPr>
            <a:spLocks noGrp="1"/>
          </p:cNvSpPr>
          <p:nvPr>
            <p:ph idx="1"/>
          </p:nvPr>
        </p:nvSpPr>
        <p:spPr/>
        <p:txBody>
          <a:bodyPr/>
          <a:lstStyle/>
          <a:p>
            <a:r>
              <a:rPr lang="en-US" dirty="0" smtClean="0"/>
              <a:t>Pencil sketches</a:t>
            </a:r>
          </a:p>
          <a:p>
            <a:r>
              <a:rPr lang="en-US" dirty="0" smtClean="0"/>
              <a:t>1:1 with CANON PI’s</a:t>
            </a:r>
          </a:p>
          <a:p>
            <a:pPr lvl="1"/>
            <a:r>
              <a:rPr lang="en-US" dirty="0" smtClean="0"/>
              <a:t>Lessons Learned</a:t>
            </a:r>
          </a:p>
          <a:p>
            <a:r>
              <a:rPr lang="en-US" dirty="0" smtClean="0"/>
              <a:t>Preliminary Design Review June 2010</a:t>
            </a:r>
          </a:p>
          <a:p>
            <a:r>
              <a:rPr lang="en-US" dirty="0" smtClean="0"/>
              <a:t>Proposal process 2010</a:t>
            </a:r>
          </a:p>
          <a:p>
            <a:r>
              <a:rPr lang="en-US" dirty="0" smtClean="0"/>
              <a:t>USC collaborator </a:t>
            </a:r>
            <a:r>
              <a:rPr lang="en-US" dirty="0" err="1" smtClean="0"/>
              <a:t>Jnaneswar</a:t>
            </a:r>
            <a:r>
              <a:rPr lang="en-US" dirty="0" smtClean="0"/>
              <a:t> Das built a prototype from the pencil sketches, fielded in Oct 2010 </a:t>
            </a:r>
            <a:r>
              <a:rPr lang="en-US" dirty="0" err="1" smtClean="0"/>
              <a:t>BloomEx</a:t>
            </a:r>
            <a:r>
              <a:rPr lang="en-US" dirty="0" smtClean="0"/>
              <a:t> / </a:t>
            </a:r>
            <a:r>
              <a:rPr lang="en-US" dirty="0" err="1" smtClean="0"/>
              <a:t>BioSpace</a:t>
            </a:r>
            <a:endParaRPr lang="en-US" dirty="0"/>
          </a:p>
        </p:txBody>
      </p:sp>
    </p:spTree>
    <p:extLst>
      <p:ext uri="{BB962C8B-B14F-4D97-AF65-F5344CB8AC3E}">
        <p14:creationId xmlns:p14="http://schemas.microsoft.com/office/powerpoint/2010/main" val="19837727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19477</TotalTime>
  <Words>3277</Words>
  <Application>Microsoft Office PowerPoint</Application>
  <PresentationFormat>On-screen Show (4:3)</PresentationFormat>
  <Paragraphs>490</Paragraphs>
  <Slides>62</Slides>
  <Notes>21</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Office Theme</vt:lpstr>
      <vt:lpstr>OCEANOGRAPHIC  DECISION  SUPPORT  SYSTEM (ODSS) A TOOL TO IMPROVE EFFICIENCY OF BIOLOGICAL OCEAN PROCESS STUDY </vt:lpstr>
      <vt:lpstr>Who 2012</vt:lpstr>
      <vt:lpstr>TOC</vt:lpstr>
      <vt:lpstr>Technology Trails</vt:lpstr>
      <vt:lpstr>MBARI “CANON” Initiative Controlled Agile Novel Observation Network</vt:lpstr>
      <vt:lpstr>MBARI “CANON” Initiative Controlled Agile Novel Observation Network</vt:lpstr>
      <vt:lpstr>Why a decision support system?</vt:lpstr>
      <vt:lpstr>Oceanographic Decision Support System (ODSS) Workflow</vt:lpstr>
      <vt:lpstr>How’d we collect and validate requirements?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Software Development Approach</vt:lpstr>
      <vt:lpstr>ODSS Architecture Block Diagram</vt:lpstr>
      <vt:lpstr>Spiral Development</vt:lpstr>
      <vt:lpstr>ODSS GUI Design</vt:lpstr>
      <vt:lpstr>Situational Awareness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ODSS Planning Feature</vt:lpstr>
      <vt:lpstr>ODSS Planning cont’d</vt:lpstr>
      <vt:lpstr>CSUMB Planning Calculator ‘proto’</vt:lpstr>
      <vt:lpstr>PowerPoint Presentation</vt:lpstr>
      <vt:lpstr>Shore-side (server) Autonomy</vt:lpstr>
      <vt:lpstr>Observation Log / Tagging</vt:lpstr>
      <vt:lpstr>ODSS Data Analysis Feature</vt:lpstr>
      <vt:lpstr>ODSS Data Analysis Feature (cont’d)</vt:lpstr>
      <vt:lpstr>MOQUA + STOQS – “DJ the Data”</vt:lpstr>
      <vt:lpstr>Collaborative Science Tools</vt:lpstr>
      <vt:lpstr>PowerPoint Presentation</vt:lpstr>
      <vt:lpstr>PowerPoint Presentation</vt:lpstr>
      <vt:lpstr>PowerPoint Presentation</vt:lpstr>
      <vt:lpstr>What’s been done today</vt:lpstr>
      <vt:lpstr>Backup slides</vt:lpstr>
      <vt:lpstr>First Prototype ODSS</vt:lpstr>
      <vt:lpstr>Situational Awareness</vt:lpstr>
      <vt:lpstr>ODSS First Prototype Situational Awareness</vt:lpstr>
      <vt:lpstr>ODSS First Prototype Collaborative Science (CoSci) Data Tools</vt:lpstr>
      <vt:lpstr>ODSS First Prototype CoSci Threaded Discussion Tool</vt:lpstr>
      <vt:lpstr>Data collaboration with CENCOOS</vt:lpstr>
      <vt:lpstr>ODSS used in 2010 Oct BloomEx / BioSpace</vt:lpstr>
      <vt:lpstr>2011 Activities</vt:lpstr>
      <vt:lpstr>ODSS Web Application 2011</vt:lpstr>
      <vt:lpstr>2012 Activities and Next Steps</vt:lpstr>
      <vt:lpstr>Thank-you and Acknowledgements</vt:lpstr>
      <vt:lpstr>What 2012</vt:lpstr>
      <vt:lpstr>When 2012</vt:lpstr>
      <vt:lpstr>Abstract:   AN OCEANOGRAPHIC DECISION SUPPORT SYSTEM (ODSS) , A SOFTWARE TOOL TO IMPROVE EFFICIENCY OF BIOLOGICAL OCEAN STUDY</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Maughan, Thom</dc:creator>
  <cp:lastModifiedBy>Maughan, Thom</cp:lastModifiedBy>
  <cp:revision>446</cp:revision>
  <dcterms:created xsi:type="dcterms:W3CDTF">2012-02-13T17:37:34Z</dcterms:created>
  <dcterms:modified xsi:type="dcterms:W3CDTF">2012-10-04T23:06:13Z</dcterms:modified>
</cp:coreProperties>
</file>