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14.xml" ContentType="application/vnd.openxmlformats-officedocument.presentationml.notesSlide+xml"/>
  <Override PartName="/ppt/theme/theme2.xml" ContentType="application/vnd.openxmlformats-officedocument.theme+xml"/>
  <Override PartName="/ppt/notesSlides/notesSlide11.xml" ContentType="application/vnd.openxmlformats-officedocument.presentationml.notesSlide+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notesSlides/notesSlide9.xml" ContentType="application/vnd.openxmlformats-officedocument.presentationml.notesSlide+xml"/>
  <Override PartName="/ppt/slides/slide1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Override PartName="/ppt/notesSlides/notesSlide7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4.xml" ContentType="application/vnd.openxmlformats-officedocument.presentationml.notes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4.xml" ContentType="application/vnd.openxmlformats-officedocument.presentationml.slideLayout+xml"/>
  <Override PartName="/ppt/notesSlides/notesSlide5.xml" ContentType="application/vnd.openxmlformats-officedocument.presentationml.notesSlide+xml"/>
  <Override PartName="/ppt/slideLayouts/slideLayout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ppt/slides/slide8.xml" ContentType="application/vnd.openxmlformats-officedocument.presentationml.slide+xml"/>
  <Override PartName="/ppt/slides/slide15.xml" ContentType="application/vnd.openxmlformats-officedocument.presentationml.slide+xml"/>
  <Default Extension="bin" ContentType="application/vnd.openxmlformats-officedocument.presentationml.printerSettings"/>
  <Override PartName="/ppt/notesSlides/notesSlide10.xml" ContentType="application/vnd.openxmlformats-officedocument.presentationml.notesSlide+xml"/>
  <Default Extension="rels" ContentType="application/vnd.openxmlformats-package.relationships+xml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notesMasterIdLst>
    <p:notesMasterId r:id="rId17"/>
  </p:notesMasterIdLst>
  <p:sldIdLst>
    <p:sldId id="271" r:id="rId2"/>
    <p:sldId id="273" r:id="rId3"/>
    <p:sldId id="256" r:id="rId4"/>
    <p:sldId id="272" r:id="rId5"/>
    <p:sldId id="257" r:id="rId6"/>
    <p:sldId id="258" r:id="rId7"/>
    <p:sldId id="259" r:id="rId8"/>
    <p:sldId id="269" r:id="rId9"/>
    <p:sldId id="262" r:id="rId10"/>
    <p:sldId id="263" r:id="rId11"/>
    <p:sldId id="264" r:id="rId12"/>
    <p:sldId id="265" r:id="rId13"/>
    <p:sldId id="266" r:id="rId14"/>
    <p:sldId id="267" r:id="rId15"/>
    <p:sldId id="270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84" charset="0"/>
        <a:ea typeface="ＭＳ Ｐゴシック" pitchFamily="84" charset="-128"/>
        <a:cs typeface="ＭＳ Ｐゴシック" pitchFamily="84" charset="-128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84" charset="0"/>
        <a:ea typeface="ＭＳ Ｐゴシック" pitchFamily="84" charset="-128"/>
        <a:cs typeface="ＭＳ Ｐゴシック" pitchFamily="84" charset="-128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84" charset="0"/>
        <a:ea typeface="ＭＳ Ｐゴシック" pitchFamily="84" charset="-128"/>
        <a:cs typeface="ＭＳ Ｐゴシック" pitchFamily="84" charset="-128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84" charset="0"/>
        <a:ea typeface="ＭＳ Ｐゴシック" pitchFamily="84" charset="-128"/>
        <a:cs typeface="ＭＳ Ｐゴシック" pitchFamily="84" charset="-128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84" charset="0"/>
        <a:ea typeface="ＭＳ Ｐゴシック" pitchFamily="84" charset="-128"/>
        <a:cs typeface="ＭＳ Ｐゴシック" pitchFamily="84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84" charset="0"/>
        <a:ea typeface="ＭＳ Ｐゴシック" pitchFamily="84" charset="-128"/>
        <a:cs typeface="ＭＳ Ｐゴシック" pitchFamily="84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84" charset="0"/>
        <a:ea typeface="ＭＳ Ｐゴシック" pitchFamily="84" charset="-128"/>
        <a:cs typeface="ＭＳ Ｐゴシック" pitchFamily="84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84" charset="0"/>
        <a:ea typeface="ＭＳ Ｐゴシック" pitchFamily="84" charset="-128"/>
        <a:cs typeface="ＭＳ Ｐゴシック" pitchFamily="84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84" charset="0"/>
        <a:ea typeface="ＭＳ Ｐゴシック" pitchFamily="84" charset="-128"/>
        <a:cs typeface="ＭＳ Ｐゴシック" pitchFamily="84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>
      <p:cViewPr>
        <p:scale>
          <a:sx n="200" d="100"/>
          <a:sy n="200" d="100"/>
        </p:scale>
        <p:origin x="-96" y="5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slide" Target="slides/slide13.xml"/><Relationship Id="rId20" Type="http://schemas.openxmlformats.org/officeDocument/2006/relationships/viewProps" Target="viewProps.xml"/><Relationship Id="rId4" Type="http://schemas.openxmlformats.org/officeDocument/2006/relationships/slide" Target="slides/slide3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7" Type="http://schemas.openxmlformats.org/officeDocument/2006/relationships/slide" Target="slides/slide6.xml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" Type="http://schemas.openxmlformats.org/officeDocument/2006/relationships/slide" Target="slides/slide1.xml"/><Relationship Id="rId9" Type="http://schemas.openxmlformats.org/officeDocument/2006/relationships/slide" Target="slides/slide8.xml"/><Relationship Id="rId3" Type="http://schemas.openxmlformats.org/officeDocument/2006/relationships/slide" Target="slides/slide2.xml"/><Relationship Id="rId18" Type="http://schemas.openxmlformats.org/officeDocument/2006/relationships/printerSettings" Target="printerSettings/printerSettings1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4B720A9-0200-42E7-82F7-3D00E3E140EA}" type="datetime1">
              <a:rPr lang="en-US"/>
              <a:pPr/>
              <a:t>4/11/12</a:t>
            </a:fld>
            <a:endParaRPr lang="en-US"/>
          </a:p>
        </p:txBody>
      </p:sp>
      <p:sp>
        <p:nvSpPr>
          <p:cNvPr id="28676" name="Placeholder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8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B59050A-8F0C-4AA3-89ED-36D108058DA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84" charset="0"/>
        <a:ea typeface="ＭＳ Ｐゴシック" pitchFamily="84" charset="-128"/>
        <a:cs typeface="ＭＳ Ｐゴシック" pitchFamily="84" charset="-128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84" charset="0"/>
        <a:ea typeface="ＭＳ Ｐゴシック" pitchFamily="84" charset="-128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84" charset="0"/>
        <a:ea typeface="ＭＳ Ｐゴシック" pitchFamily="84" charset="-128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84" charset="0"/>
        <a:ea typeface="ＭＳ Ｐゴシック" pitchFamily="84" charset="-128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84" charset="0"/>
        <a:ea typeface="ＭＳ Ｐゴシック" pitchFamily="8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Placeholder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Placeholder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Placeholder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Placeholder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Placeholder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Placeholder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Placeholder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Placeholder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Placeholder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Placeholder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Placeholder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Placeholder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Placeholder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Placeholder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Placeholder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Placeholder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Placeholder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Placeholder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Placeholder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Placeholder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Placeholder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Placeholder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Placeholder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Placeholder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Placeholder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Placeholder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Placeholder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Placeholder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Placeholder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Placeholder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779F3-799C-4143-8959-6E7076D49164}" type="datetimeFigureOut">
              <a:rPr lang="en-US"/>
              <a:pPr>
                <a:defRPr/>
              </a:pPr>
              <a:t>4/11/12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148F0B-50F2-4477-8EFC-89AD992427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DCFAC5-6577-45AA-8230-E2BE8B136B5A}" type="datetimeFigureOut">
              <a:rPr lang="en-US"/>
              <a:pPr>
                <a:defRPr/>
              </a:pPr>
              <a:t>4/11/12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34B9E-2595-4BB9-BB98-5DD5D673AC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4C4E3-7E5E-4A2A-AD24-3E007C2D5A0C}" type="datetimeFigureOut">
              <a:rPr lang="en-US"/>
              <a:pPr>
                <a:defRPr/>
              </a:pPr>
              <a:t>4/11/12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BFDEE-9A0C-4C28-B16F-C171915CA0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84C38F-437A-4200-94B5-94D88A6E04C0}" type="datetimeFigureOut">
              <a:rPr lang="en-US"/>
              <a:pPr>
                <a:defRPr/>
              </a:pPr>
              <a:t>4/11/12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E9CCD2-DD26-4ED5-88A6-25EF1F4544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5228B3-DA99-492F-AA29-ADFC744E3A4D}" type="datetimeFigureOut">
              <a:rPr lang="en-US"/>
              <a:pPr>
                <a:defRPr/>
              </a:pPr>
              <a:t>4/11/12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93BF6-1BBA-44BE-94D9-2A52FEBC3C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26226C-C344-4A31-977C-D64FD566544F}" type="datetimeFigureOut">
              <a:rPr lang="en-US"/>
              <a:pPr>
                <a:defRPr/>
              </a:pPr>
              <a:t>4/11/12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0D78FE-75ED-4DF8-9F52-9AE27D4E89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9A235E-EC18-4E32-AFF5-E96025841226}" type="datetimeFigureOut">
              <a:rPr lang="en-US"/>
              <a:pPr>
                <a:defRPr/>
              </a:pPr>
              <a:t>4/11/12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0D30FB-906C-4781-AD15-5592812544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73CF6A-B49F-478D-B5AD-D1C433AB564C}" type="datetimeFigureOut">
              <a:rPr lang="en-US"/>
              <a:pPr>
                <a:defRPr/>
              </a:pPr>
              <a:t>4/11/12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82E08-19BB-4B58-A31D-0A8CB6729F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9C05E-4C4D-4541-94E4-EA2F95F00F65}" type="datetimeFigureOut">
              <a:rPr lang="en-US"/>
              <a:pPr>
                <a:defRPr/>
              </a:pPr>
              <a:t>4/11/12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4072A4-8119-4928-80AA-DD574CFD90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53A96C-5E62-41DB-9512-499F14BCFE29}" type="datetimeFigureOut">
              <a:rPr lang="en-US"/>
              <a:pPr>
                <a:defRPr/>
              </a:pPr>
              <a:t>4/11/12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E8F99-A654-428B-BE68-98DF0A2D60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03C61-A43D-488D-9C4F-86909864F878}" type="datetimeFigureOut">
              <a:rPr lang="en-US"/>
              <a:pPr>
                <a:defRPr/>
              </a:pPr>
              <a:t>4/11/12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DA0F30-C8C6-4CB1-BCB6-2A918DED20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516E8EC-0F8D-4D98-9A8E-AD71E767D006}" type="datetimeFigureOut">
              <a:rPr lang="en-US"/>
              <a:pPr>
                <a:defRPr/>
              </a:pPr>
              <a:t>4/11/12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8D98AAB-0B56-43B6-A288-4DA3440C43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84" charset="-128"/>
          <a:cs typeface="ＭＳ Ｐゴシック" pitchFamily="84" charset="-128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84" charset="0"/>
          <a:ea typeface="ＭＳ Ｐゴシック" pitchFamily="84" charset="-128"/>
          <a:cs typeface="ＭＳ Ｐゴシック" pitchFamily="84" charset="-128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84" charset="0"/>
          <a:ea typeface="ＭＳ Ｐゴシック" pitchFamily="84" charset="-128"/>
          <a:cs typeface="ＭＳ Ｐゴシック" pitchFamily="84" charset="-128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84" charset="0"/>
          <a:ea typeface="ＭＳ Ｐゴシック" pitchFamily="84" charset="-128"/>
          <a:cs typeface="ＭＳ Ｐゴシック" pitchFamily="84" charset="-128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84" charset="0"/>
          <a:ea typeface="ＭＳ Ｐゴシック" pitchFamily="84" charset="-128"/>
          <a:cs typeface="ＭＳ Ｐゴシック" pitchFamily="8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84" charset="0"/>
          <a:ea typeface="ＭＳ Ｐゴシック" pitchFamily="84" charset="-128"/>
          <a:cs typeface="ＭＳ Ｐゴシック" pitchFamily="8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84" charset="0"/>
          <a:ea typeface="ＭＳ Ｐゴシック" pitchFamily="84" charset="-128"/>
          <a:cs typeface="ＭＳ Ｐゴシック" pitchFamily="8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84" charset="0"/>
          <a:ea typeface="ＭＳ Ｐゴシック" pitchFamily="84" charset="-128"/>
          <a:cs typeface="ＭＳ Ｐゴシック" pitchFamily="8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84" charset="0"/>
          <a:ea typeface="ＭＳ Ｐゴシック" pitchFamily="84" charset="-128"/>
          <a:cs typeface="ＭＳ Ｐゴシック" pitchFamily="84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84" charset="0"/>
        <a:buChar char="•"/>
        <a:defRPr sz="3200" kern="1200">
          <a:solidFill>
            <a:schemeClr val="tx1"/>
          </a:solidFill>
          <a:latin typeface="+mn-lt"/>
          <a:ea typeface="ＭＳ Ｐゴシック" pitchFamily="84" charset="-128"/>
          <a:cs typeface="ＭＳ Ｐゴシック" pitchFamily="84" charset="-128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84" charset="0"/>
        <a:buChar char="–"/>
        <a:defRPr sz="2800" kern="1200">
          <a:solidFill>
            <a:schemeClr val="tx1"/>
          </a:solidFill>
          <a:latin typeface="+mn-lt"/>
          <a:ea typeface="ＭＳ Ｐゴシック" pitchFamily="84" charset="-128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84" charset="0"/>
        <a:buChar char="•"/>
        <a:defRPr sz="2400" kern="1200">
          <a:solidFill>
            <a:schemeClr val="tx1"/>
          </a:solidFill>
          <a:latin typeface="+mn-lt"/>
          <a:ea typeface="ＭＳ Ｐゴシック" pitchFamily="84" charset="-128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84" charset="0"/>
        <a:buChar char="–"/>
        <a:defRPr sz="2000" kern="1200">
          <a:solidFill>
            <a:schemeClr val="tx1"/>
          </a:solidFill>
          <a:latin typeface="+mn-lt"/>
          <a:ea typeface="ＭＳ Ｐゴシック" pitchFamily="84" charset="-128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84" charset="0"/>
        <a:buChar char="»"/>
        <a:defRPr sz="2000" kern="1200">
          <a:solidFill>
            <a:schemeClr val="tx1"/>
          </a:solidFill>
          <a:latin typeface="+mn-lt"/>
          <a:ea typeface="ＭＳ Ｐゴシック" pitchFamily="8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hyperlink" Target="http://www.unidata.ucar.edu/projects/THREDDS/" TargetMode="External"/><Relationship Id="rId4" Type="http://schemas.openxmlformats.org/officeDocument/2006/relationships/hyperlink" Target="http://www.mbari.org/mb2006/moqua/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code.google.com/p/stoqs/" TargetMode="External"/><Relationship Id="rId5" Type="http://schemas.openxmlformats.org/officeDocument/2006/relationships/hyperlink" Target="http://www.unidata.ucar.edu/software/netcdf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876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000" dirty="0" smtClean="0">
                <a:ea typeface="+mj-ea"/>
                <a:cs typeface="+mj-cs"/>
              </a:rPr>
              <a:t>ODSS Engineering Status 12 Apr 2012</a:t>
            </a:r>
            <a:endParaRPr lang="en-US" sz="2000" dirty="0"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685800"/>
            <a:ext cx="8763000" cy="6019800"/>
          </a:xfrm>
        </p:spPr>
        <p:txBody>
          <a:bodyPr rtlCol="0">
            <a:normAutofit fontScale="85000" lnSpcReduction="2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100" dirty="0" smtClean="0">
                <a:ea typeface="+mn-ea"/>
                <a:cs typeface="+mn-cs"/>
              </a:rPr>
              <a:t>Requirements Definition: ODSS Data Analysis Feature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1600" dirty="0" smtClean="0">
                <a:ea typeface="+mn-ea"/>
              </a:rPr>
              <a:t>Initial draft of science user (DAC) requirements for the data analysis feature.  Done.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1600" dirty="0" smtClean="0">
                <a:ea typeface="+mn-ea"/>
              </a:rPr>
              <a:t>In priority order: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600" dirty="0" smtClean="0">
                <a:ea typeface="+mn-ea"/>
              </a:rPr>
              <a:t>“What data and where is it”   Centralized Data Archive Description accessible through the ‘Data Analysis’ tab in odss.mbari.org.   Provides access to files with descriptions.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600" dirty="0">
                <a:ea typeface="+mn-ea"/>
              </a:rPr>
              <a:t>Query access to CANON data with browsing support (</a:t>
            </a:r>
            <a:r>
              <a:rPr lang="en-US" sz="1600" dirty="0" err="1">
                <a:ea typeface="+mn-ea"/>
              </a:rPr>
              <a:t>Matlab</a:t>
            </a:r>
            <a:r>
              <a:rPr lang="en-US" sz="1600" dirty="0">
                <a:ea typeface="+mn-ea"/>
              </a:rPr>
              <a:t> user is primary 'use case')</a:t>
            </a:r>
          </a:p>
          <a:p>
            <a:pPr lvl="3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1500" dirty="0" smtClean="0">
                <a:ea typeface="+mn-ea"/>
              </a:rPr>
              <a:t>users </a:t>
            </a:r>
            <a:r>
              <a:rPr lang="en-US" sz="1500" dirty="0">
                <a:ea typeface="+mn-ea"/>
              </a:rPr>
              <a:t>want to be able to make queries against the CANON data sets and access the data via </a:t>
            </a:r>
            <a:r>
              <a:rPr lang="en-US" sz="1500" dirty="0" err="1" smtClean="0">
                <a:ea typeface="+mn-ea"/>
              </a:rPr>
              <a:t>Matlab</a:t>
            </a:r>
            <a:endParaRPr lang="en-US" sz="1500" dirty="0">
              <a:ea typeface="+mn-ea"/>
            </a:endParaRPr>
          </a:p>
          <a:p>
            <a:pPr lvl="3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1500" dirty="0" smtClean="0">
                <a:ea typeface="+mn-ea"/>
              </a:rPr>
              <a:t>users </a:t>
            </a:r>
            <a:r>
              <a:rPr lang="en-US" sz="1500" dirty="0">
                <a:ea typeface="+mn-ea"/>
              </a:rPr>
              <a:t>want to be able to browse the CANON data sets based on space, time and </a:t>
            </a:r>
            <a:r>
              <a:rPr lang="en-US" sz="1500" dirty="0" smtClean="0">
                <a:ea typeface="+mn-ea"/>
              </a:rPr>
              <a:t>instrument.</a:t>
            </a:r>
          </a:p>
          <a:p>
            <a:pPr lvl="3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1500" dirty="0" smtClean="0">
                <a:ea typeface="+mn-ea"/>
              </a:rPr>
              <a:t>we </a:t>
            </a:r>
            <a:r>
              <a:rPr lang="en-US" sz="1500" dirty="0">
                <a:ea typeface="+mn-ea"/>
              </a:rPr>
              <a:t>are planning on supporting </a:t>
            </a:r>
            <a:r>
              <a:rPr lang="en-US" sz="1500" dirty="0" err="1">
                <a:ea typeface="+mn-ea"/>
              </a:rPr>
              <a:t>Matlab</a:t>
            </a:r>
            <a:r>
              <a:rPr lang="en-US" sz="1500" dirty="0">
                <a:ea typeface="+mn-ea"/>
              </a:rPr>
              <a:t> users with the first offerings. Queries generated in a GUI tool such as </a:t>
            </a:r>
            <a:r>
              <a:rPr lang="en-US" sz="1500" dirty="0" err="1" smtClean="0">
                <a:ea typeface="+mn-ea"/>
              </a:rPr>
              <a:t>MOQuA</a:t>
            </a:r>
            <a:endParaRPr lang="en-US" sz="1500" dirty="0" smtClean="0">
              <a:ea typeface="+mn-ea"/>
            </a:endParaRP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dirty="0" smtClean="0">
                <a:ea typeface="+mn-ea"/>
              </a:rPr>
              <a:t>“Consistent” </a:t>
            </a:r>
            <a:r>
              <a:rPr lang="en-US" sz="1800" dirty="0">
                <a:ea typeface="+mn-ea"/>
              </a:rPr>
              <a:t>data access </a:t>
            </a:r>
            <a:r>
              <a:rPr lang="en-US" sz="1800" dirty="0" smtClean="0">
                <a:ea typeface="+mn-ea"/>
              </a:rPr>
              <a:t>method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dirty="0" smtClean="0">
                <a:ea typeface="+mn-ea"/>
              </a:rPr>
              <a:t>Embargo supported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dirty="0" smtClean="0">
                <a:ea typeface="+mn-ea"/>
              </a:rPr>
              <a:t>Data citation obligation associated with the data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dirty="0" smtClean="0">
                <a:ea typeface="+mn-ea"/>
              </a:rPr>
              <a:t>Notification on data updates </a:t>
            </a:r>
            <a:endParaRPr lang="en-US" sz="1300" dirty="0" smtClean="0">
              <a:ea typeface="+mn-ea"/>
            </a:endParaRP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100" dirty="0" smtClean="0">
                <a:ea typeface="+mn-ea"/>
              </a:rPr>
              <a:t>Basic Access: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700" dirty="0" smtClean="0">
                <a:ea typeface="+mn-ea"/>
              </a:rPr>
              <a:t>Find data using Data Archive Description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700" dirty="0" smtClean="0">
                <a:ea typeface="+mn-ea"/>
              </a:rPr>
              <a:t>Data stored in file system (“consistent”: centralized file system, minimal file types) 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700" dirty="0" smtClean="0">
                <a:ea typeface="+mn-ea"/>
              </a:rPr>
              <a:t>Password protect embargoed data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700" dirty="0" smtClean="0">
                <a:ea typeface="+mn-ea"/>
              </a:rPr>
              <a:t>Data archive description documents data citation obligation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100" dirty="0" smtClean="0">
                <a:ea typeface="+mn-ea"/>
              </a:rPr>
              <a:t>Advanced Access: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700" dirty="0" smtClean="0">
                <a:ea typeface="+mn-ea"/>
              </a:rPr>
              <a:t>Browse data using a GUI that builds a database query, </a:t>
            </a:r>
          </a:p>
          <a:p>
            <a:pPr lvl="3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1600" dirty="0" smtClean="0">
                <a:ea typeface="+mn-ea"/>
              </a:rPr>
              <a:t>that can be used in </a:t>
            </a:r>
            <a:r>
              <a:rPr lang="en-US" sz="1600" dirty="0" err="1" smtClean="0">
                <a:ea typeface="+mn-ea"/>
              </a:rPr>
              <a:t>Matlab</a:t>
            </a:r>
            <a:r>
              <a:rPr lang="en-US" sz="1600" dirty="0" smtClean="0">
                <a:ea typeface="+mn-ea"/>
              </a:rPr>
              <a:t> or R</a:t>
            </a:r>
          </a:p>
          <a:p>
            <a:pPr lvl="3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1600" dirty="0" smtClean="0">
                <a:ea typeface="+mn-ea"/>
              </a:rPr>
              <a:t>Or provides files containing the data selected via the GUI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700" dirty="0" smtClean="0">
                <a:ea typeface="+mn-ea"/>
              </a:rPr>
              <a:t>Data is stored in databases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700" dirty="0" smtClean="0">
                <a:ea typeface="+mn-ea"/>
              </a:rPr>
              <a:t>Embargo supported in the database with required authentication</a:t>
            </a:r>
          </a:p>
          <a:p>
            <a:pPr lvl="3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1600" dirty="0" smtClean="0">
                <a:ea typeface="+mn-ea"/>
              </a:rPr>
              <a:t>Automated embargo control via database tools and science policy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1600" i="1" dirty="0" smtClean="0"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Situational Awareness</a:t>
            </a:r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685800" y="1600200"/>
            <a:ext cx="7947025" cy="496570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[1] Situational Awareness </a:t>
            </a:r>
            <a:br>
              <a:rPr lang="en-US" dirty="0" smtClean="0">
                <a:ea typeface="+mj-ea"/>
                <a:cs typeface="+mj-cs"/>
              </a:rPr>
            </a:br>
            <a:r>
              <a:rPr lang="en-US" dirty="0" smtClean="0">
                <a:ea typeface="+mj-ea"/>
                <a:cs typeface="+mj-cs"/>
              </a:rPr>
              <a:t>“Make existing features work well”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47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[1] ‘Hit Refresh’ on browser and all platform tracks paint within 3 to 5 seconds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Show an ‘active’ map of the experiment region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[1] Real Time platform position and tracks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</a:rPr>
              <a:t>Platform track enable/disable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</a:rPr>
              <a:t>Platform position in text (copy and paste-able)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[3] Sensor Tracks 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</a:rPr>
              <a:t>low res sensor data as track color for mobile assets sending sensor data (AUV, </a:t>
            </a:r>
            <a:r>
              <a:rPr lang="en-US" dirty="0" err="1" smtClean="0">
                <a:ea typeface="+mn-ea"/>
              </a:rPr>
              <a:t>Waveglider</a:t>
            </a:r>
            <a:r>
              <a:rPr lang="en-US" dirty="0" smtClean="0">
                <a:ea typeface="+mn-ea"/>
              </a:rPr>
              <a:t>, LRAUV, gliders).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</a:rPr>
              <a:t>Sensor tracks can be implemented as transparent image overlay.  Sensor tracks can be ‘hard coded’ to one sensor and option to allow user selection removed if needed for performance reasons.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[2] Gulper locations from Dorado – gulper info sent from TREX through </a:t>
            </a:r>
            <a:r>
              <a:rPr lang="en-US" dirty="0" err="1" smtClean="0">
                <a:ea typeface="+mn-ea"/>
              </a:rPr>
              <a:t>comm</a:t>
            </a:r>
            <a:r>
              <a:rPr lang="en-US" dirty="0" smtClean="0">
                <a:ea typeface="+mn-ea"/>
              </a:rPr>
              <a:t> backplane is displayed ‘</a:t>
            </a:r>
            <a:r>
              <a:rPr lang="en-US" smtClean="0">
                <a:ea typeface="+mn-ea"/>
              </a:rPr>
              <a:t>real time’ on ODSS</a:t>
            </a: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‘Decision data’ transparent overlays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[1] fixed hard coded list of remote sensing / data products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[3] Future: we want to allow individual users to select which data products will be displayed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[1] ‘age’ of data product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Asset plan </a:t>
            </a:r>
            <a:r>
              <a:rPr lang="en-US" dirty="0" err="1" smtClean="0">
                <a:ea typeface="+mn-ea"/>
                <a:cs typeface="+mn-cs"/>
              </a:rPr>
              <a:t>vs</a:t>
            </a:r>
            <a:r>
              <a:rPr lang="en-US" dirty="0" smtClean="0">
                <a:ea typeface="+mn-ea"/>
                <a:cs typeface="+mn-cs"/>
              </a:rPr>
              <a:t> actual (next ‘box’ along with actual track)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[2 </a:t>
            </a:r>
            <a:r>
              <a:rPr lang="en-US" dirty="0" err="1" smtClean="0">
                <a:ea typeface="+mn-ea"/>
              </a:rPr>
              <a:t>tbd</a:t>
            </a:r>
            <a:r>
              <a:rPr lang="en-US" dirty="0" smtClean="0">
                <a:ea typeface="+mn-ea"/>
              </a:rPr>
              <a:t>] Shore based autonomy projections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[2] Improve the ‘actual’ so that is shows the AUV track and not the surface position reporting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Playback animation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[1]Fix unbearable slowness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>
                <a:ea typeface="+mn-ea"/>
              </a:rPr>
              <a:t>[2] Water sample </a:t>
            </a:r>
            <a:r>
              <a:rPr lang="en-US" dirty="0" smtClean="0">
                <a:ea typeface="+mn-ea"/>
              </a:rPr>
              <a:t>locations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[1] Work with </a:t>
            </a:r>
            <a:r>
              <a:rPr lang="en-US" dirty="0" err="1" smtClean="0">
                <a:ea typeface="+mn-ea"/>
              </a:rPr>
              <a:t>Danelle</a:t>
            </a:r>
            <a:r>
              <a:rPr lang="en-US" dirty="0" smtClean="0">
                <a:ea typeface="+mn-ea"/>
              </a:rPr>
              <a:t> and Mike M on backend optimizations for playback and sensor tracks (as needed)</a:t>
            </a:r>
            <a:endParaRPr lang="en-US" dirty="0">
              <a:ea typeface="+mn-ea"/>
            </a:endParaRP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ODSS Situational Awareness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Play back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Thom to provide the high level functional requirements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err="1" smtClean="0">
                <a:ea typeface="+mn-ea"/>
              </a:rPr>
              <a:t>Danelle</a:t>
            </a:r>
            <a:r>
              <a:rPr lang="en-US" dirty="0" smtClean="0">
                <a:ea typeface="+mn-ea"/>
              </a:rPr>
              <a:t> and Mike to provide the backend optimization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Kevin to implement the front end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>
                <a:ea typeface="+mn-ea"/>
                <a:cs typeface="+mn-cs"/>
              </a:rPr>
              <a:t>Extjs</a:t>
            </a:r>
            <a:r>
              <a:rPr lang="en-US" dirty="0" smtClean="0">
                <a:ea typeface="+mn-ea"/>
                <a:cs typeface="+mn-cs"/>
              </a:rPr>
              <a:t> training by </a:t>
            </a:r>
            <a:r>
              <a:rPr lang="en-US" dirty="0" err="1" smtClean="0">
                <a:ea typeface="+mn-ea"/>
                <a:cs typeface="+mn-cs"/>
              </a:rPr>
              <a:t>Sencha</a:t>
            </a:r>
            <a:r>
              <a:rPr lang="en-US" dirty="0" smtClean="0">
                <a:ea typeface="+mn-ea"/>
                <a:cs typeface="+mn-cs"/>
              </a:rPr>
              <a:t>, MVC framework on the client side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GPL license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[2] ODSS Planning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CSUMB Capstone project as a ‘</a:t>
            </a:r>
            <a:r>
              <a:rPr lang="en-US" dirty="0" err="1" smtClean="0">
                <a:ea typeface="+mn-ea"/>
                <a:cs typeface="+mn-cs"/>
              </a:rPr>
              <a:t>strawman</a:t>
            </a:r>
            <a:r>
              <a:rPr lang="en-US" dirty="0" smtClean="0">
                <a:ea typeface="+mn-ea"/>
                <a:cs typeface="+mn-cs"/>
              </a:rPr>
              <a:t>’ prototype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Data selection inherited from Situational Awareness perspective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Visual representations of proposed vehicle plans.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Feedback on ‘keep out’ areas,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Feedback on vehicle coverage capabilities 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</a:rPr>
              <a:t>AUV survey coverage as a function of </a:t>
            </a:r>
            <a:r>
              <a:rPr lang="en-US" dirty="0" err="1" smtClean="0">
                <a:ea typeface="+mn-ea"/>
              </a:rPr>
              <a:t>yo</a:t>
            </a:r>
            <a:r>
              <a:rPr lang="en-US" dirty="0" smtClean="0">
                <a:ea typeface="+mn-ea"/>
              </a:rPr>
              <a:t> angle/depth </a:t>
            </a:r>
            <a:r>
              <a:rPr lang="en-US" dirty="0" err="1" smtClean="0">
                <a:ea typeface="+mn-ea"/>
              </a:rPr>
              <a:t>vs</a:t>
            </a:r>
            <a:r>
              <a:rPr lang="en-US" dirty="0" smtClean="0">
                <a:ea typeface="+mn-ea"/>
              </a:rPr>
              <a:t> speed </a:t>
            </a:r>
            <a:r>
              <a:rPr lang="en-US" dirty="0" err="1" smtClean="0">
                <a:ea typeface="+mn-ea"/>
              </a:rPr>
              <a:t>vs</a:t>
            </a:r>
            <a:r>
              <a:rPr lang="en-US" dirty="0" smtClean="0">
                <a:ea typeface="+mn-ea"/>
              </a:rPr>
              <a:t> battery </a:t>
            </a:r>
            <a:r>
              <a:rPr lang="en-US" dirty="0" err="1" smtClean="0">
                <a:ea typeface="+mn-ea"/>
              </a:rPr>
              <a:t>vs</a:t>
            </a:r>
            <a:r>
              <a:rPr lang="en-US" dirty="0" smtClean="0">
                <a:ea typeface="+mn-ea"/>
              </a:rPr>
              <a:t> ?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Ability to save and share plans with others, use of coop-like chat to discuss reasons behind plans and voting and adoption of ‘The’ plan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Drifter projection, compact models, other tools to look a day in the future</a:t>
            </a:r>
            <a:endParaRPr lang="en-US" dirty="0"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[1] Data Analysis prospective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[1] Engineering will act on user requirements that are defined based on working with the DAC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Proposal was discussed to focus on a dataset, DAC needs to specify the data set. (proposal is on the table for Oct. 2010 </a:t>
            </a:r>
            <a:r>
              <a:rPr lang="en-US" dirty="0" err="1" smtClean="0">
                <a:ea typeface="+mn-ea"/>
              </a:rPr>
              <a:t>BloomEx</a:t>
            </a:r>
            <a:r>
              <a:rPr lang="en-US" dirty="0" smtClean="0">
                <a:ea typeface="+mn-ea"/>
              </a:rPr>
              <a:t>/</a:t>
            </a:r>
            <a:r>
              <a:rPr lang="en-US" dirty="0" err="1" smtClean="0">
                <a:ea typeface="+mn-ea"/>
              </a:rPr>
              <a:t>BioSpace</a:t>
            </a:r>
            <a:r>
              <a:rPr lang="en-US" dirty="0" smtClean="0">
                <a:ea typeface="+mn-ea"/>
              </a:rPr>
              <a:t> dataset)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[2] Tactical tasks to address lessons learned in 2011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Mike is working to put the CANON data (Sept, Oct 2010, Apr, Jun, Sep 2011) into STOQS.  This data would be the in-situ data from Tethys, Dorado, Mooring, Martin, 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</a:rPr>
              <a:t>Estimate provided by Mike is ~4 weeks, unclear what affect refactoring STOQS will have on providing CANON data down the road.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Strategic direction is being managed by the CANON lead engineer with the idea that experiment planning is the backbone to extract the requirements for the Data Analysis perspective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Data Analysis – other thoughts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Previous Ideas discussed in 2010/2011: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Previous plan was a GUI interface to ‘DJ the Data’ as a means to provide efficient access </a:t>
            </a:r>
            <a:r>
              <a:rPr lang="en-US" dirty="0" err="1" smtClean="0">
                <a:ea typeface="+mn-ea"/>
              </a:rPr>
              <a:t>spatio</a:t>
            </a:r>
            <a:r>
              <a:rPr lang="en-US" dirty="0" smtClean="0">
                <a:ea typeface="+mn-ea"/>
              </a:rPr>
              <a:t>-temporally, with vehicle tracks, water samples and data sources.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</a:rPr>
              <a:t>Something along the lines of MOQUA with some enhanced map time controls with </a:t>
            </a:r>
            <a:r>
              <a:rPr lang="en-US" dirty="0">
                <a:ea typeface="+mn-ea"/>
              </a:rPr>
              <a:t>the get data </a:t>
            </a:r>
            <a:r>
              <a:rPr lang="en-US" dirty="0" smtClean="0">
                <a:ea typeface="+mn-ea"/>
              </a:rPr>
              <a:t>button implemented on STOQS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Smart Sampler framework to enable automated search, tagging and algorithm development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Automating the oceanography report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In general, automating relevant </a:t>
            </a:r>
            <a:r>
              <a:rPr lang="en-US" dirty="0" err="1" smtClean="0">
                <a:ea typeface="+mn-ea"/>
              </a:rPr>
              <a:t>Matlab</a:t>
            </a:r>
            <a:r>
              <a:rPr lang="en-US" dirty="0" smtClean="0">
                <a:ea typeface="+mn-ea"/>
              </a:rPr>
              <a:t> scripts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58763"/>
          </a:xfrm>
        </p:spPr>
        <p:txBody>
          <a:bodyPr/>
          <a:lstStyle/>
          <a:p>
            <a:r>
              <a:rPr lang="en-US" sz="2000" smtClean="0"/>
              <a:t>Development Status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81000"/>
            <a:ext cx="8915400" cy="63246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1600" smtClean="0"/>
              <a:t>ODSS Data analysis</a:t>
            </a:r>
          </a:p>
          <a:p>
            <a:pPr lvl="2">
              <a:lnSpc>
                <a:spcPct val="80000"/>
              </a:lnSpc>
            </a:pPr>
            <a:r>
              <a:rPr lang="en-US" sz="1600" smtClean="0"/>
              <a:t>STOQS provides access to in-situ data sets, both NetCDF and some non-NetCDF data such as is in the BOG database.</a:t>
            </a:r>
          </a:p>
          <a:p>
            <a:pPr lvl="2">
              <a:lnSpc>
                <a:spcPct val="80000"/>
              </a:lnSpc>
            </a:pPr>
            <a:r>
              <a:rPr lang="en-US" sz="1600" smtClean="0"/>
              <a:t>For NetCDF data, the THREDDS data server provides another means to access data.  THREDDS can aggregate across NetCDF data provided certain conventions are followed in the NetCDF file.</a:t>
            </a:r>
          </a:p>
          <a:p>
            <a:pPr lvl="3">
              <a:lnSpc>
                <a:spcPct val="80000"/>
              </a:lnSpc>
            </a:pPr>
            <a:r>
              <a:rPr lang="en-US" sz="1600" smtClean="0"/>
              <a:t>LRAUV data management integration is planned this way</a:t>
            </a:r>
          </a:p>
          <a:p>
            <a:pPr lvl="2">
              <a:lnSpc>
                <a:spcPct val="80000"/>
              </a:lnSpc>
            </a:pPr>
            <a:r>
              <a:rPr lang="en-US" sz="1600" smtClean="0"/>
              <a:t>MOQuA is being explored as a GUI for query building</a:t>
            </a:r>
          </a:p>
          <a:p>
            <a:pPr lvl="2">
              <a:lnSpc>
                <a:spcPct val="80000"/>
              </a:lnSpc>
            </a:pPr>
            <a:r>
              <a:rPr lang="en-US" sz="1600" smtClean="0"/>
              <a:t>Mike Godin is investing two to three weeks integrating MOQuA on top of STOQS leveraging GUI test code written for STOQS by a contractor (i.e. get data button makes access to STOQS, which returns the data)</a:t>
            </a:r>
          </a:p>
          <a:p>
            <a:pPr lvl="2">
              <a:lnSpc>
                <a:spcPct val="80000"/>
              </a:lnSpc>
            </a:pPr>
            <a:r>
              <a:rPr lang="en-US" sz="1600" smtClean="0"/>
              <a:t>Evaluating backend of ESP GUI as model for implementing a consistent file system </a:t>
            </a:r>
          </a:p>
          <a:p>
            <a:pPr>
              <a:lnSpc>
                <a:spcPct val="80000"/>
              </a:lnSpc>
            </a:pPr>
            <a:r>
              <a:rPr lang="en-US" sz="1600" smtClean="0"/>
              <a:t>ODSS Situational Awareness Perspective</a:t>
            </a:r>
          </a:p>
          <a:p>
            <a:pPr lvl="1">
              <a:lnSpc>
                <a:spcPct val="80000"/>
              </a:lnSpc>
            </a:pPr>
            <a:r>
              <a:rPr lang="en-US" sz="1600" smtClean="0"/>
              <a:t>Ripped out problematic SmartGWT ; have validated new version on IE, Chrome, Firefox, and Safari.</a:t>
            </a:r>
          </a:p>
          <a:p>
            <a:pPr lvl="1">
              <a:lnSpc>
                <a:spcPct val="80000"/>
              </a:lnSpc>
            </a:pPr>
            <a:r>
              <a:rPr lang="en-US" sz="1600" smtClean="0"/>
              <a:t>Lean/mean maintainable implementation planned to roll out in second half of April.</a:t>
            </a:r>
          </a:p>
          <a:p>
            <a:pPr lvl="1">
              <a:lnSpc>
                <a:spcPct val="80000"/>
              </a:lnSpc>
            </a:pPr>
            <a:r>
              <a:rPr lang="en-US" sz="1600" smtClean="0"/>
              <a:t>Working with Kanna’s team to plumb in Smart Sampler to get Gulper positions in ODSS Situational Awareness Display</a:t>
            </a:r>
          </a:p>
          <a:p>
            <a:pPr lvl="1">
              <a:lnSpc>
                <a:spcPct val="80000"/>
              </a:lnSpc>
            </a:pPr>
            <a:r>
              <a:rPr lang="en-US" sz="1600" smtClean="0"/>
              <a:t>Mitigating amount of data flowing from shore to ship during September off-shore experiment</a:t>
            </a:r>
          </a:p>
          <a:p>
            <a:pPr>
              <a:lnSpc>
                <a:spcPct val="80000"/>
              </a:lnSpc>
            </a:pPr>
            <a:r>
              <a:rPr lang="en-US" sz="1500" smtClean="0"/>
              <a:t>ODSS Planning Perspective</a:t>
            </a:r>
          </a:p>
          <a:p>
            <a:pPr lvl="1">
              <a:lnSpc>
                <a:spcPct val="80000"/>
              </a:lnSpc>
            </a:pPr>
            <a:r>
              <a:rPr lang="en-US" sz="1500" smtClean="0"/>
              <a:t>CSUMB Capstone project provides a ‘proof of concept’ that we can play with and use to gather requirements for what we’d like in ODSS – demo scheduled for April 19 12:30-1:30PM</a:t>
            </a:r>
          </a:p>
          <a:p>
            <a:pPr>
              <a:lnSpc>
                <a:spcPct val="80000"/>
              </a:lnSpc>
            </a:pPr>
            <a:r>
              <a:rPr lang="en-US" sz="1500" smtClean="0"/>
              <a:t>ODSS Observation Log</a:t>
            </a:r>
          </a:p>
          <a:p>
            <a:pPr lvl="1">
              <a:lnSpc>
                <a:spcPct val="80000"/>
              </a:lnSpc>
            </a:pPr>
            <a:r>
              <a:rPr lang="en-US" sz="1500" smtClean="0"/>
              <a:t>ODSS team built a log web service and the CSUMB students have built mobile apps (iPhone and Android) for entering log information.</a:t>
            </a:r>
          </a:p>
          <a:p>
            <a:pPr lvl="1">
              <a:lnSpc>
                <a:spcPct val="80000"/>
              </a:lnSpc>
              <a:buFont typeface="Arial" pitchFamily="84" charset="0"/>
              <a:buNone/>
            </a:pPr>
            <a:endParaRPr lang="en-US" sz="400" smtClean="0"/>
          </a:p>
          <a:p>
            <a:pPr>
              <a:lnSpc>
                <a:spcPct val="80000"/>
              </a:lnSpc>
              <a:buFont typeface="Arial" pitchFamily="84" charset="0"/>
              <a:buNone/>
            </a:pPr>
            <a:r>
              <a:rPr lang="en-US" sz="1200" i="1" smtClean="0"/>
              <a:t>STOQS: Spatial Temporal Oceanographic Query System </a:t>
            </a:r>
            <a:r>
              <a:rPr lang="en-US" sz="1200" i="1" smtClean="0">
                <a:hlinkClick r:id="rId3"/>
              </a:rPr>
              <a:t>http://code.google.com/p/stoqs/</a:t>
            </a:r>
            <a:r>
              <a:rPr lang="en-US" sz="1200" i="1" smtClean="0"/>
              <a:t> </a:t>
            </a:r>
          </a:p>
          <a:p>
            <a:pPr>
              <a:lnSpc>
                <a:spcPct val="80000"/>
              </a:lnSpc>
              <a:buFont typeface="Arial" pitchFamily="84" charset="0"/>
              <a:buNone/>
            </a:pPr>
            <a:r>
              <a:rPr lang="en-US" sz="1200" i="1" smtClean="0"/>
              <a:t>MOQuA: Metadata Oriented Query Assistant </a:t>
            </a:r>
            <a:r>
              <a:rPr lang="en-US" sz="1200" i="1" smtClean="0">
                <a:hlinkClick r:id="rId4"/>
              </a:rPr>
              <a:t>http://www.mbari.org/mb2006/moqua/</a:t>
            </a:r>
            <a:r>
              <a:rPr lang="en-US" sz="1200" i="1" smtClean="0"/>
              <a:t> </a:t>
            </a:r>
          </a:p>
          <a:p>
            <a:pPr>
              <a:lnSpc>
                <a:spcPct val="80000"/>
              </a:lnSpc>
              <a:buFont typeface="Arial" pitchFamily="84" charset="0"/>
              <a:buNone/>
            </a:pPr>
            <a:r>
              <a:rPr lang="en-US" sz="1200" i="1" smtClean="0"/>
              <a:t>CoSci: Collaborative Science portal          NetCDF: Network Common Data Format </a:t>
            </a:r>
            <a:r>
              <a:rPr lang="en-US" sz="1200" i="1" smtClean="0">
                <a:hlinkClick r:id="rId5"/>
              </a:rPr>
              <a:t>http://www.unidata.ucar.edu/software/netcdf/</a:t>
            </a:r>
            <a:r>
              <a:rPr lang="en-US" sz="1200" i="1" smtClean="0"/>
              <a:t> </a:t>
            </a:r>
          </a:p>
          <a:p>
            <a:pPr>
              <a:lnSpc>
                <a:spcPct val="80000"/>
              </a:lnSpc>
              <a:buFont typeface="Arial" pitchFamily="84" charset="0"/>
              <a:buNone/>
            </a:pPr>
            <a:r>
              <a:rPr lang="en-US" sz="1200" i="1" smtClean="0"/>
              <a:t>THREDDS (Thematic Realtime Environmental Distributed Data Services) </a:t>
            </a:r>
            <a:r>
              <a:rPr lang="en-US" sz="1200" i="1" smtClean="0">
                <a:hlinkClick r:id="rId6"/>
              </a:rPr>
              <a:t>http://www.unidata.ucar.edu/projects/THREDDS/</a:t>
            </a:r>
            <a:r>
              <a:rPr lang="en-US" sz="1200" i="1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ODSS Eng. Status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ea typeface="+mn-ea"/>
                <a:cs typeface="+mn-cs"/>
              </a:rPr>
              <a:t>Thom </a:t>
            </a:r>
            <a:r>
              <a:rPr lang="en-US" dirty="0" err="1" smtClean="0">
                <a:ea typeface="+mn-ea"/>
                <a:cs typeface="+mn-cs"/>
              </a:rPr>
              <a:t>Maughan</a:t>
            </a:r>
            <a:r>
              <a:rPr lang="en-US" dirty="0" smtClean="0">
                <a:ea typeface="+mn-ea"/>
                <a:cs typeface="+mn-cs"/>
              </a:rPr>
              <a:t>, Requirements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ea typeface="+mn-ea"/>
                <a:cs typeface="+mn-cs"/>
              </a:rPr>
              <a:t>Duane </a:t>
            </a:r>
            <a:r>
              <a:rPr lang="en-US" dirty="0" err="1" smtClean="0">
                <a:ea typeface="+mn-ea"/>
                <a:cs typeface="+mn-cs"/>
              </a:rPr>
              <a:t>Edgington</a:t>
            </a:r>
            <a:r>
              <a:rPr lang="en-US" dirty="0" smtClean="0">
                <a:ea typeface="+mn-ea"/>
                <a:cs typeface="+mn-cs"/>
              </a:rPr>
              <a:t>, Execution</a:t>
            </a:r>
            <a:endParaRPr lang="en-US" dirty="0"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Data Analysis Priorities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[1] CANON Data Archive Description (what’s there, where is it)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Implemented as a confluence page – that’s fine!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Need to work a data access policy (2 year embargo, citation requirements to users, user access, update notification (RSS), etc.)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[2] </a:t>
            </a:r>
            <a:r>
              <a:rPr lang="en-US" dirty="0" err="1" smtClean="0">
                <a:ea typeface="+mn-ea"/>
                <a:cs typeface="+mn-cs"/>
              </a:rPr>
              <a:t>Matlab</a:t>
            </a:r>
            <a:r>
              <a:rPr lang="en-US" dirty="0" smtClean="0">
                <a:ea typeface="+mn-ea"/>
                <a:cs typeface="+mn-cs"/>
              </a:rPr>
              <a:t> access to the MBARI Data Management System 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LRAUV integration in the MBARI Data Management System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Drawing on AOSN experience and OSS/UWDV (</a:t>
            </a:r>
            <a:r>
              <a:rPr lang="en-US" dirty="0" err="1" smtClean="0">
                <a:ea typeface="+mn-ea"/>
              </a:rPr>
              <a:t>onestopshop</a:t>
            </a:r>
            <a:r>
              <a:rPr lang="en-US" dirty="0" smtClean="0">
                <a:ea typeface="+mn-ea"/>
              </a:rPr>
              <a:t>, </a:t>
            </a:r>
            <a:r>
              <a:rPr lang="en-US" dirty="0" err="1" smtClean="0">
                <a:ea typeface="+mn-ea"/>
              </a:rPr>
              <a:t>etc</a:t>
            </a:r>
            <a:r>
              <a:rPr lang="en-US" dirty="0" smtClean="0">
                <a:ea typeface="+mn-ea"/>
              </a:rPr>
              <a:t>) as a starting point, specifically looking at MOQUA on top of STOQS.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Kevin Gomes, Web applications, Web services (GUI)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>
                <a:ea typeface="+mn-ea"/>
                <a:cs typeface="+mn-cs"/>
              </a:rPr>
              <a:t>Danelle</a:t>
            </a:r>
            <a:r>
              <a:rPr lang="en-US" dirty="0" smtClean="0">
                <a:ea typeface="+mn-ea"/>
                <a:cs typeface="+mn-cs"/>
              </a:rPr>
              <a:t> Cline, Backend server, data access and visualization automation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Mike McCann, Database, web services, communication backplane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Tom O’Reilly, communication backplane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Duane </a:t>
            </a:r>
            <a:r>
              <a:rPr lang="en-US" dirty="0" err="1" smtClean="0">
                <a:ea typeface="+mn-ea"/>
                <a:cs typeface="+mn-cs"/>
              </a:rPr>
              <a:t>Edgington</a:t>
            </a:r>
            <a:r>
              <a:rPr lang="en-US" dirty="0" smtClean="0">
                <a:ea typeface="+mn-ea"/>
                <a:cs typeface="+mn-cs"/>
              </a:rPr>
              <a:t>, engineering execution management (project management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Thom </a:t>
            </a:r>
            <a:r>
              <a:rPr lang="en-US" dirty="0" err="1" smtClean="0">
                <a:ea typeface="+mn-ea"/>
                <a:cs typeface="+mn-cs"/>
              </a:rPr>
              <a:t>Maughan</a:t>
            </a:r>
            <a:r>
              <a:rPr lang="en-US" dirty="0" smtClean="0">
                <a:ea typeface="+mn-ea"/>
                <a:cs typeface="+mn-cs"/>
              </a:rPr>
              <a:t>, high level requirements and priorities, ‘customer interface’ to CANON PI’s, PM and LE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>
              <a:ea typeface="+mn-ea"/>
              <a:cs typeface="+mn-cs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What</a:t>
            </a:r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Bug Fixes for ODSS Situational Awareness</a:t>
            </a:r>
          </a:p>
          <a:p>
            <a:pPr lvl="1"/>
            <a:r>
              <a:rPr lang="en-US" smtClean="0"/>
              <a:t>Kevin, Mike M, Danelle</a:t>
            </a:r>
          </a:p>
          <a:p>
            <a:r>
              <a:rPr lang="en-US" smtClean="0"/>
              <a:t>Planning Prototype</a:t>
            </a:r>
          </a:p>
          <a:p>
            <a:pPr lvl="1"/>
            <a:r>
              <a:rPr lang="en-US" smtClean="0"/>
              <a:t>Kevin, Thom, CSUMB</a:t>
            </a:r>
          </a:p>
          <a:p>
            <a:r>
              <a:rPr lang="en-US" smtClean="0"/>
              <a:t>Collaborative tools</a:t>
            </a:r>
          </a:p>
          <a:p>
            <a:pPr lvl="1"/>
            <a:r>
              <a:rPr lang="en-US" smtClean="0"/>
              <a:t>Mike G, Kevin Gomes</a:t>
            </a:r>
          </a:p>
          <a:p>
            <a:r>
              <a:rPr lang="en-US" smtClean="0"/>
              <a:t>Data Analysis</a:t>
            </a:r>
          </a:p>
          <a:p>
            <a:pPr lvl="1"/>
            <a:r>
              <a:rPr lang="en-US" smtClean="0"/>
              <a:t>Mike M, Danelle, Kevin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Situational Awareness Perspectives ‘bug fixes’ in place for May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Planning Perspective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CSUMB concept design by April (NOT part of ODSS, primitive graphical planning calculator)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Possible ODSS integration in Sept. – depends on engineering time remaining for GUI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Data Analysis Perspective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High level Science User Requirements by April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</a:rPr>
              <a:t>Data Access (files, </a:t>
            </a:r>
            <a:r>
              <a:rPr lang="en-US" dirty="0" err="1" smtClean="0">
                <a:ea typeface="+mn-ea"/>
              </a:rPr>
              <a:t>thredds</a:t>
            </a:r>
            <a:r>
              <a:rPr lang="en-US" dirty="0" smtClean="0">
                <a:ea typeface="+mn-ea"/>
              </a:rPr>
              <a:t>, </a:t>
            </a:r>
            <a:r>
              <a:rPr lang="en-US" dirty="0" err="1" smtClean="0">
                <a:ea typeface="+mn-ea"/>
              </a:rPr>
              <a:t>matlab</a:t>
            </a:r>
            <a:r>
              <a:rPr lang="en-US" dirty="0" smtClean="0">
                <a:ea typeface="+mn-ea"/>
              </a:rPr>
              <a:t> libraries, etc.)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Data Archive Descriptions with pointers to data in </a:t>
            </a:r>
            <a:r>
              <a:rPr lang="en-US" dirty="0" err="1" smtClean="0">
                <a:ea typeface="+mn-ea"/>
              </a:rPr>
              <a:t>filesystem</a:t>
            </a:r>
            <a:r>
              <a:rPr lang="en-US" dirty="0" smtClean="0">
                <a:ea typeface="+mn-ea"/>
              </a:rPr>
              <a:t> by May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Evaluation of </a:t>
            </a:r>
            <a:r>
              <a:rPr lang="en-US" dirty="0" err="1" smtClean="0">
                <a:ea typeface="+mn-ea"/>
              </a:rPr>
              <a:t>Moqua</a:t>
            </a:r>
            <a:r>
              <a:rPr lang="en-US" dirty="0" smtClean="0">
                <a:ea typeface="+mn-ea"/>
              </a:rPr>
              <a:t> on </a:t>
            </a:r>
            <a:r>
              <a:rPr lang="en-US" dirty="0" err="1" smtClean="0">
                <a:ea typeface="+mn-ea"/>
              </a:rPr>
              <a:t>Stoqs</a:t>
            </a:r>
            <a:r>
              <a:rPr lang="en-US" dirty="0" smtClean="0">
                <a:ea typeface="+mn-ea"/>
              </a:rPr>
              <a:t> as a means of browsing and query build support for </a:t>
            </a:r>
            <a:r>
              <a:rPr lang="en-US" dirty="0" err="1" smtClean="0">
                <a:ea typeface="+mn-ea"/>
              </a:rPr>
              <a:t>Matlab</a:t>
            </a:r>
            <a:r>
              <a:rPr lang="en-US" dirty="0" smtClean="0">
                <a:ea typeface="+mn-ea"/>
              </a:rPr>
              <a:t> by July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mtClean="0">
                <a:ea typeface="+mj-ea"/>
                <a:cs typeface="+mj-cs"/>
              </a:rPr>
              <a:t>Backup…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ea typeface="+mn-ea"/>
                <a:cs typeface="+mn-cs"/>
              </a:rPr>
              <a:t>Don’t’ Read Beyond this point</a:t>
            </a:r>
            <a:r>
              <a:rPr lang="en-US" dirty="0">
                <a:ea typeface="+mn-ea"/>
                <a:cs typeface="+mn-cs"/>
              </a:rPr>
              <a:t>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ODSS Generic Features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[1]Browser support (2011 and 2012 versions)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Firefox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Safari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Internet Explorer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Google Chrome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err="1" smtClean="0">
                <a:ea typeface="+mn-ea"/>
              </a:rPr>
              <a:t>iPad</a:t>
            </a:r>
            <a:r>
              <a:rPr lang="en-US" dirty="0" smtClean="0">
                <a:ea typeface="+mn-ea"/>
              </a:rPr>
              <a:t> via browser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[1]Browsers not supported, detect and display “Your </a:t>
            </a:r>
            <a:r>
              <a:rPr lang="en-US" dirty="0">
                <a:ea typeface="+mn-ea"/>
                <a:cs typeface="+mn-cs"/>
              </a:rPr>
              <a:t>browser </a:t>
            </a:r>
            <a:r>
              <a:rPr lang="en-US" dirty="0" smtClean="0">
                <a:ea typeface="+mn-ea"/>
                <a:cs typeface="+mn-cs"/>
              </a:rPr>
              <a:t>is not support…”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[2]Add login feature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Single </a:t>
            </a:r>
            <a:r>
              <a:rPr lang="en-US" dirty="0" err="1" smtClean="0">
                <a:ea typeface="+mn-ea"/>
              </a:rPr>
              <a:t>signon</a:t>
            </a:r>
            <a:r>
              <a:rPr lang="en-US" dirty="0" smtClean="0">
                <a:ea typeface="+mn-ea"/>
              </a:rPr>
              <a:t> with </a:t>
            </a:r>
            <a:r>
              <a:rPr lang="en-US" dirty="0" err="1" smtClean="0">
                <a:ea typeface="+mn-ea"/>
              </a:rPr>
              <a:t>CoSci</a:t>
            </a:r>
            <a:r>
              <a:rPr lang="en-US" dirty="0" smtClean="0">
                <a:ea typeface="+mn-ea"/>
              </a:rPr>
              <a:t> and Confluence using </a:t>
            </a:r>
            <a:r>
              <a:rPr lang="en-US" dirty="0" err="1" smtClean="0">
                <a:ea typeface="+mn-ea"/>
              </a:rPr>
              <a:t>OpenID</a:t>
            </a:r>
            <a:endParaRPr lang="en-US" dirty="0">
              <a:ea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7731</TotalTime>
  <Words>1358</Words>
  <Application>Microsoft Macintosh PowerPoint</Application>
  <PresentationFormat>On-screen Show (4:3)</PresentationFormat>
  <Paragraphs>147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Calibri</vt:lpstr>
      <vt:lpstr>ＭＳ Ｐゴシック</vt:lpstr>
      <vt:lpstr>Arial</vt:lpstr>
      <vt:lpstr>Office Theme</vt:lpstr>
      <vt:lpstr>ODSS Engineering Status 12 Apr 2012</vt:lpstr>
      <vt:lpstr>Development Status</vt:lpstr>
      <vt:lpstr>ODSS Eng. Status</vt:lpstr>
      <vt:lpstr>Data Analysis Priorities</vt:lpstr>
      <vt:lpstr>Who</vt:lpstr>
      <vt:lpstr>What</vt:lpstr>
      <vt:lpstr>When</vt:lpstr>
      <vt:lpstr>BACKUP…</vt:lpstr>
      <vt:lpstr>ODSS Generic Features </vt:lpstr>
      <vt:lpstr>Situational Awareness</vt:lpstr>
      <vt:lpstr>[1] Situational Awareness  “Make existing features work well”</vt:lpstr>
      <vt:lpstr>ODSS Situational Awareness</vt:lpstr>
      <vt:lpstr>[2] ODSS Planning</vt:lpstr>
      <vt:lpstr>[1] Data Analysis prospective</vt:lpstr>
      <vt:lpstr>Data Analysis – other thoughts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ODSS Eng. Status</dc:title>
  <dc:creator>Maughan, Thom</dc:creator>
  <cp:lastModifiedBy>Duane Edgington User</cp:lastModifiedBy>
  <cp:revision>134</cp:revision>
  <dcterms:created xsi:type="dcterms:W3CDTF">2012-02-15T21:09:17Z</dcterms:created>
  <dcterms:modified xsi:type="dcterms:W3CDTF">2012-04-12T02:33:56Z</dcterms:modified>
</cp:coreProperties>
</file>