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tiff" ContentType="image/tiff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59" r:id="rId2"/>
    <p:sldId id="271" r:id="rId3"/>
    <p:sldId id="280" r:id="rId4"/>
    <p:sldId id="293" r:id="rId5"/>
    <p:sldId id="278" r:id="rId6"/>
    <p:sldId id="261" r:id="rId7"/>
    <p:sldId id="263" r:id="rId8"/>
    <p:sldId id="295" r:id="rId9"/>
    <p:sldId id="281" r:id="rId10"/>
    <p:sldId id="270" r:id="rId11"/>
    <p:sldId id="287" r:id="rId12"/>
    <p:sldId id="290" r:id="rId13"/>
    <p:sldId id="291" r:id="rId14"/>
    <p:sldId id="267" r:id="rId15"/>
    <p:sldId id="292" r:id="rId16"/>
    <p:sldId id="273" r:id="rId17"/>
    <p:sldId id="299" r:id="rId18"/>
    <p:sldId id="298" r:id="rId19"/>
    <p:sldId id="29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78FF"/>
    <a:srgbClr val="3791FF"/>
    <a:srgbClr val="9FCAFF"/>
    <a:srgbClr val="7DB8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470" y="-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50068-DFAB-4CE3-8038-F01C61D4C310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86ABA-1327-4C00-95EA-F76CCF6A41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4829BC-4844-4793-978B-15C051E5DF9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64B817-8048-41BC-A570-F539B90FE15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65A908-EC16-4DBF-876D-96F00C25B61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86ABA-1327-4C00-95EA-F76CCF6A41F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FA34F70-CE3C-4744-8E83-3E92ED8D3638}" type="datetimeFigureOut">
              <a:rPr lang="en-US" smtClean="0"/>
              <a:pPr/>
              <a:t>4/15/2010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3C1E9C-40EA-406D-BEB2-FB5A50AC37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tiff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1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5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17.jpeg"/><Relationship Id="rId10" Type="http://schemas.openxmlformats.org/officeDocument/2006/relationships/image" Target="../media/image30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9.jpe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1330325" y="2667000"/>
            <a:ext cx="6480175" cy="1371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b="1" dirty="0" smtClean="0"/>
              <a:t>Matthew Church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b="1" dirty="0" smtClean="0"/>
              <a:t>University of Hawaii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b="1" dirty="0" smtClean="0"/>
              <a:t>MBARI CANON workshop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b="1" dirty="0" smtClean="0"/>
              <a:t>April 15-16, 2010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b="1" dirty="0"/>
          </a:p>
        </p:txBody>
      </p:sp>
      <p:sp>
        <p:nvSpPr>
          <p:cNvPr id="13315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10600" cy="1676400"/>
          </a:xfrm>
        </p:spPr>
        <p:txBody>
          <a:bodyPr>
            <a:normAutofit fontScale="90000"/>
          </a:bodyPr>
          <a:lstStyle/>
          <a:p>
            <a:r>
              <a:rPr lang="en-US" sz="2900" b="1" dirty="0" smtClean="0"/>
              <a:t>Capturing the ephemeral: </a:t>
            </a:r>
            <a:br>
              <a:rPr lang="en-US" sz="2900" b="1" dirty="0" smtClean="0"/>
            </a:br>
            <a:r>
              <a:rPr lang="en-US" sz="2900" b="1" dirty="0" smtClean="0"/>
              <a:t>Assessing the impacts of mesoscale eddies</a:t>
            </a:r>
            <a:br>
              <a:rPr lang="en-US" sz="2900" b="1" dirty="0" smtClean="0"/>
            </a:br>
            <a:r>
              <a:rPr lang="en-US" sz="2900" b="1" dirty="0" smtClean="0"/>
              <a:t>on ecosystem behavior of the </a:t>
            </a:r>
            <a:br>
              <a:rPr lang="en-US" sz="2900" b="1" dirty="0" smtClean="0"/>
            </a:br>
            <a:r>
              <a:rPr lang="en-US" sz="2900" b="1" dirty="0" smtClean="0"/>
              <a:t>subtropical North Pacific Ocean</a:t>
            </a:r>
            <a:endParaRPr lang="en-US" sz="2900" b="1" dirty="0" smtClean="0">
              <a:solidFill>
                <a:schemeClr val="tx1"/>
              </a:solidFill>
            </a:endParaRPr>
          </a:p>
        </p:txBody>
      </p:sp>
      <p:pic>
        <p:nvPicPr>
          <p:cNvPr id="13316" name="Picture 5" descr="HOT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8200" y="3962400"/>
            <a:ext cx="2401888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 descr="UH_logo_Gre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163" y="4191000"/>
            <a:ext cx="2154237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5" descr="soest_oval_textblock_600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4457700"/>
            <a:ext cx="24384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25752" y="152400"/>
            <a:ext cx="5946648" cy="9144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Temporal variability in physical forcing of the </a:t>
            </a:r>
            <a:r>
              <a:rPr lang="en-US" sz="2400" b="1" dirty="0" err="1" smtClean="0">
                <a:solidFill>
                  <a:schemeClr val="tx1"/>
                </a:solidFill>
              </a:rPr>
              <a:t>euphotic</a:t>
            </a:r>
            <a:r>
              <a:rPr lang="en-US" sz="2400" b="1" dirty="0" smtClean="0">
                <a:solidFill>
                  <a:schemeClr val="tx1"/>
                </a:solidFill>
              </a:rPr>
              <a:t> zone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l="9113" t="4684" r="13423" b="20368"/>
          <a:stretch>
            <a:fillRect/>
          </a:stretch>
        </p:blipFill>
        <p:spPr bwMode="auto">
          <a:xfrm>
            <a:off x="1219200" y="1313329"/>
            <a:ext cx="6858000" cy="5163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52400" y="6397823"/>
            <a:ext cx="289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Church et al. (2009) </a:t>
            </a:r>
            <a:endParaRPr lang="en-US" sz="1400" dirty="0"/>
          </a:p>
        </p:txBody>
      </p:sp>
      <p:pic>
        <p:nvPicPr>
          <p:cNvPr id="10" name="Picture 5" descr="WHOTS Surface Moor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2004" y="175701"/>
            <a:ext cx="779368" cy="1066800"/>
          </a:xfrm>
          <a:prstGeom prst="rect">
            <a:avLst/>
          </a:prstGeom>
          <a:noFill/>
        </p:spPr>
      </p:pic>
      <p:pic>
        <p:nvPicPr>
          <p:cNvPr id="11" name="Picture 14" descr="kilomoanaV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1" y="152400"/>
            <a:ext cx="1447800" cy="11154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icasso.coas.oregonstate.edu/ORSOO/hawaii/satellite/chl/MODIS_8D_JPG/A20052042005211.L3m_8D_CHLO_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</a:blip>
          <a:srcRect l="16531" t="6531" r="12490" b="11885"/>
          <a:stretch>
            <a:fillRect/>
          </a:stretch>
        </p:blipFill>
        <p:spPr bwMode="auto">
          <a:xfrm>
            <a:off x="3048000" y="88914"/>
            <a:ext cx="1977776" cy="2273286"/>
          </a:xfrm>
          <a:prstGeom prst="rect">
            <a:avLst/>
          </a:prstGeom>
          <a:noFill/>
        </p:spPr>
      </p:pic>
      <p:pic>
        <p:nvPicPr>
          <p:cNvPr id="4100" name="Picture 4" descr="http://picasso.coas.oregonstate.edu/ORSOO/hawaii/satellite/chl/MODIS_8D_JPG/A20051092005116.L3m_8D_CHLO_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</a:blip>
          <a:srcRect l="15738" t="7869" r="10820" b="12290"/>
          <a:stretch>
            <a:fillRect/>
          </a:stretch>
        </p:blipFill>
        <p:spPr bwMode="auto">
          <a:xfrm>
            <a:off x="5043720" y="119967"/>
            <a:ext cx="2057400" cy="2242233"/>
          </a:xfrm>
          <a:prstGeom prst="rect">
            <a:avLst/>
          </a:prstGeom>
          <a:noFill/>
        </p:spPr>
      </p:pic>
      <p:pic>
        <p:nvPicPr>
          <p:cNvPr id="4102" name="Picture 6" descr="http://picasso.coas.oregonstate.edu/ORSOO/hawaii/satellite/chl/MODIS_8D_JPG/A20050062005013.L3m_8D_CHLO_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</a:blip>
          <a:srcRect l="14286" t="5714" r="14286" b="14230"/>
          <a:stretch>
            <a:fillRect/>
          </a:stretch>
        </p:blipFill>
        <p:spPr bwMode="auto">
          <a:xfrm>
            <a:off x="6916062" y="76200"/>
            <a:ext cx="1971674" cy="2209800"/>
          </a:xfrm>
          <a:prstGeom prst="rect">
            <a:avLst/>
          </a:prstGeom>
          <a:noFill/>
        </p:spPr>
      </p:pic>
      <p:pic>
        <p:nvPicPr>
          <p:cNvPr id="10" name="Picture 2" descr="C:\Users\Matt Church\Documents\manuscripts\Fong et al\figure2_final.tif"/>
          <p:cNvPicPr>
            <a:picLocks noChangeAspect="1" noChangeArrowheads="1"/>
          </p:cNvPicPr>
          <p:nvPr/>
        </p:nvPicPr>
        <p:blipFill>
          <a:blip r:embed="rId6" cstate="print"/>
          <a:srcRect l="19167" t="14444" r="15000" b="21111"/>
          <a:stretch>
            <a:fillRect/>
          </a:stretch>
        </p:blipFill>
        <p:spPr bwMode="auto">
          <a:xfrm>
            <a:off x="2942772" y="2282370"/>
            <a:ext cx="6019800" cy="4419600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525" y="381000"/>
            <a:ext cx="3048000" cy="48768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algn="ctr"/>
            <a:r>
              <a:rPr lang="en-US" sz="2800" b="1" dirty="0" smtClean="0"/>
              <a:t>Biological processes vary with the </a:t>
            </a:r>
          </a:p>
          <a:p>
            <a:pPr algn="ctr"/>
            <a:r>
              <a:rPr lang="en-US" sz="2800" b="1" dirty="0" smtClean="0"/>
              <a:t>time-history of eddy dynamics</a:t>
            </a:r>
          </a:p>
          <a:p>
            <a:pPr algn="ctr"/>
            <a:endParaRPr lang="en-US" sz="2800" b="1" dirty="0" smtClean="0"/>
          </a:p>
          <a:p>
            <a:pPr algn="ctr"/>
            <a:endParaRPr lang="en-US" b="1" dirty="0" smtClean="0"/>
          </a:p>
          <a:p>
            <a:pPr algn="ctr"/>
            <a:endParaRPr lang="en-US" b="1" dirty="0" smtClean="0"/>
          </a:p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What processes underlie the initiation, maintenance, and demise of eddy-induced plankton blooms?</a:t>
            </a:r>
            <a:endParaRPr lang="en-US" b="1" dirty="0"/>
          </a:p>
        </p:txBody>
      </p:sp>
      <p:pic>
        <p:nvPicPr>
          <p:cNvPr id="4" name="Picture 2" descr="C:\Users\Matt Church\Documents\manuscripts\Fong et al\figure2_final.tif"/>
          <p:cNvPicPr>
            <a:picLocks noChangeAspect="1" noChangeArrowheads="1"/>
          </p:cNvPicPr>
          <p:nvPr/>
        </p:nvPicPr>
        <p:blipFill>
          <a:blip r:embed="rId6" cstate="print"/>
          <a:srcRect l="19167" t="14444" r="15000" b="21111"/>
          <a:stretch>
            <a:fillRect/>
          </a:stretch>
        </p:blipFill>
        <p:spPr bwMode="auto">
          <a:xfrm>
            <a:off x="3048000" y="2362200"/>
            <a:ext cx="6019800" cy="4419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356430" y="76200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July 2005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7630" y="76200"/>
            <a:ext cx="145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April 2005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14030" y="76200"/>
            <a:ext cx="1827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January 2005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6245423"/>
            <a:ext cx="1672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Fong et al. 2008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486" y="990600"/>
            <a:ext cx="2621658" cy="2743200"/>
          </a:xfrm>
          <a:ln w="28575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dirty="0" smtClean="0"/>
              <a:t>How much of the variability associated with upper ocean biogeochemistry is associated with </a:t>
            </a:r>
            <a:r>
              <a:rPr lang="en-US" dirty="0" err="1" smtClean="0"/>
              <a:t>mesoscale</a:t>
            </a:r>
            <a:r>
              <a:rPr lang="en-US" dirty="0" smtClean="0"/>
              <a:t> forcing?  </a:t>
            </a:r>
            <a:endParaRPr lang="en-US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 t="4519"/>
          <a:stretch>
            <a:fillRect/>
          </a:stretch>
        </p:blipFill>
        <p:spPr bwMode="auto">
          <a:xfrm>
            <a:off x="3262110" y="495615"/>
            <a:ext cx="5588476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6553200" y="624714"/>
            <a:ext cx="838200" cy="15240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97742" y="3810000"/>
            <a:ext cx="2621658" cy="2209800"/>
          </a:xfrm>
          <a:prstGeom prst="rect">
            <a:avLst/>
          </a:prstGeom>
          <a:ln w="19050">
            <a:noFill/>
          </a:ln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noProof="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Decreased availability in nutrients, but no significant changes in primary production or carbon export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 cstate="print"/>
          <a:srcRect t="4124"/>
          <a:stretch>
            <a:fillRect/>
          </a:stretch>
        </p:blipFill>
        <p:spPr bwMode="auto">
          <a:xfrm>
            <a:off x="3200400" y="685800"/>
            <a:ext cx="5494798" cy="570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6362385" y="838200"/>
            <a:ext cx="838200" cy="44196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2514600" cy="2971800"/>
          </a:xfrm>
          <a:ln w="28575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sz="2400" dirty="0" err="1" smtClean="0"/>
              <a:t>Mesoscale</a:t>
            </a:r>
            <a:r>
              <a:rPr lang="en-US" sz="2400" dirty="0" smtClean="0"/>
              <a:t> physical dynamics appear to influence phytoplankton community structure</a:t>
            </a:r>
            <a:endParaRPr lang="en-US" sz="240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2"/>
          </p:nvPr>
        </p:nvSpPr>
        <p:spPr>
          <a:xfrm>
            <a:off x="381000" y="3962400"/>
            <a:ext cx="2362200" cy="2316163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 smtClean="0"/>
              <a:t>Pigment biomarkers suggest cyclonic features result in increased proportion of various eukaryotic plankton, while </a:t>
            </a:r>
            <a:r>
              <a:rPr lang="en-US" b="1" dirty="0" err="1" smtClean="0"/>
              <a:t>anticyclonic</a:t>
            </a:r>
            <a:r>
              <a:rPr lang="en-US" b="1" dirty="0" smtClean="0"/>
              <a:t> events favor </a:t>
            </a:r>
            <a:r>
              <a:rPr lang="en-US" b="1" i="1" dirty="0" err="1" smtClean="0"/>
              <a:t>Prochlorococcus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74" name="Object 14"/>
          <p:cNvGraphicFramePr>
            <a:graphicFrameLocks noChangeAspect="1"/>
          </p:cNvGraphicFramePr>
          <p:nvPr/>
        </p:nvGraphicFramePr>
        <p:xfrm>
          <a:off x="609600" y="2519363"/>
          <a:ext cx="3505200" cy="3271837"/>
        </p:xfrm>
        <a:graphic>
          <a:graphicData uri="http://schemas.openxmlformats.org/presentationml/2006/ole">
            <p:oleObj spid="_x0000_s2050" name="SPW 8.0 Graph" r:id="rId4" imgW="3834000" imgH="3580560" progId="SigmaPlotGraphicObject.9">
              <p:embed/>
            </p:oleObj>
          </a:graphicData>
        </a:graphic>
      </p:graphicFrame>
      <p:sp>
        <p:nvSpPr>
          <p:cNvPr id="92175" name="Text Box 15"/>
          <p:cNvSpPr txBox="1">
            <a:spLocks noChangeArrowheads="1"/>
          </p:cNvSpPr>
          <p:nvPr/>
        </p:nvSpPr>
        <p:spPr bwMode="auto">
          <a:xfrm>
            <a:off x="2514600" y="2971800"/>
            <a:ext cx="122501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July 2005</a:t>
            </a:r>
          </a:p>
        </p:txBody>
      </p:sp>
      <p:sp>
        <p:nvSpPr>
          <p:cNvPr id="92176" name="Text Box 16"/>
          <p:cNvSpPr txBox="1">
            <a:spLocks noChangeArrowheads="1"/>
          </p:cNvSpPr>
          <p:nvPr/>
        </p:nvSpPr>
        <p:spPr bwMode="auto">
          <a:xfrm>
            <a:off x="2133600" y="4143375"/>
            <a:ext cx="15795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“typical profile”</a:t>
            </a:r>
          </a:p>
        </p:txBody>
      </p:sp>
      <p:sp>
        <p:nvSpPr>
          <p:cNvPr id="92177" name="Text Box 17"/>
          <p:cNvSpPr txBox="1">
            <a:spLocks noChangeArrowheads="1"/>
          </p:cNvSpPr>
          <p:nvPr/>
        </p:nvSpPr>
        <p:spPr bwMode="auto">
          <a:xfrm>
            <a:off x="76200" y="0"/>
            <a:ext cx="4648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chemeClr val="bg1"/>
                </a:solidFill>
                <a:latin typeface="Palatino" pitchFamily="18" charset="0"/>
              </a:rPr>
              <a:t>Station ALOHA </a:t>
            </a:r>
            <a:r>
              <a:rPr lang="en-US" sz="2000" b="1" i="1" dirty="0" smtClean="0">
                <a:solidFill>
                  <a:schemeClr val="bg1"/>
                </a:solidFill>
                <a:latin typeface="Palatino" pitchFamily="18" charset="0"/>
              </a:rPr>
              <a:t>Blooms - July </a:t>
            </a:r>
            <a:r>
              <a:rPr lang="en-US" sz="2000" b="1" i="1" dirty="0">
                <a:solidFill>
                  <a:schemeClr val="bg1"/>
                </a:solidFill>
                <a:latin typeface="Palatino" pitchFamily="18" charset="0"/>
              </a:rPr>
              <a:t>2005</a:t>
            </a:r>
          </a:p>
        </p:txBody>
      </p:sp>
      <p:sp>
        <p:nvSpPr>
          <p:cNvPr id="92186" name="Text Box 26"/>
          <p:cNvSpPr txBox="1">
            <a:spLocks noChangeArrowheads="1"/>
          </p:cNvSpPr>
          <p:nvPr/>
        </p:nvSpPr>
        <p:spPr bwMode="auto">
          <a:xfrm>
            <a:off x="4429125" y="4078288"/>
            <a:ext cx="4724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Diatom 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bloom supported by N</a:t>
            </a:r>
            <a:r>
              <a:rPr lang="en-US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fixing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cyanobacteria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associated with an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anti-cyclonic eddy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0" name="Picture 30" descr="DSCN0300"/>
          <p:cNvPicPr>
            <a:picLocks noChangeAspect="1" noChangeArrowheads="1"/>
          </p:cNvPicPr>
          <p:nvPr/>
        </p:nvPicPr>
        <p:blipFill>
          <a:blip r:embed="rId5" cstate="print"/>
          <a:srcRect l="23810" r="28571"/>
          <a:stretch>
            <a:fillRect/>
          </a:stretch>
        </p:blipFill>
        <p:spPr bwMode="auto">
          <a:xfrm>
            <a:off x="6253163" y="2051050"/>
            <a:ext cx="1358900" cy="2063750"/>
          </a:xfrm>
          <a:prstGeom prst="rect">
            <a:avLst/>
          </a:prstGeom>
          <a:noFill/>
        </p:spPr>
      </p:pic>
      <p:pic>
        <p:nvPicPr>
          <p:cNvPr id="92191" name="Picture 31" descr="DSCN0301"/>
          <p:cNvPicPr>
            <a:picLocks noChangeAspect="1" noChangeArrowheads="1"/>
          </p:cNvPicPr>
          <p:nvPr/>
        </p:nvPicPr>
        <p:blipFill>
          <a:blip r:embed="rId6" cstate="print"/>
          <a:srcRect l="19835" r="25620"/>
          <a:stretch>
            <a:fillRect/>
          </a:stretch>
        </p:blipFill>
        <p:spPr bwMode="auto">
          <a:xfrm>
            <a:off x="4937125" y="2049463"/>
            <a:ext cx="1455738" cy="2065337"/>
          </a:xfrm>
          <a:prstGeom prst="rect">
            <a:avLst/>
          </a:prstGeom>
          <a:noFill/>
        </p:spPr>
      </p:pic>
      <p:pic>
        <p:nvPicPr>
          <p:cNvPr id="92192" name="Picture 32" descr="DSCN027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0775" y="46038"/>
            <a:ext cx="2654300" cy="1990725"/>
          </a:xfrm>
          <a:prstGeom prst="rect">
            <a:avLst/>
          </a:prstGeom>
          <a:noFill/>
        </p:spPr>
      </p:pic>
      <p:pic>
        <p:nvPicPr>
          <p:cNvPr id="92193" name="Picture 33" descr="unicells_cyan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04125" y="76200"/>
            <a:ext cx="1066800" cy="865188"/>
          </a:xfrm>
          <a:prstGeom prst="rect">
            <a:avLst/>
          </a:prstGeom>
          <a:noFill/>
        </p:spPr>
      </p:pic>
      <p:pic>
        <p:nvPicPr>
          <p:cNvPr id="92194" name="Picture 34" descr="DSCN025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13650" y="836613"/>
            <a:ext cx="1447800" cy="1085850"/>
          </a:xfrm>
          <a:prstGeom prst="rect">
            <a:avLst/>
          </a:prstGeom>
          <a:noFill/>
        </p:spPr>
      </p:pic>
      <p:pic>
        <p:nvPicPr>
          <p:cNvPr id="92195" name="Picture 35" descr="DSCN028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13650" y="1946275"/>
            <a:ext cx="1444625" cy="1084263"/>
          </a:xfrm>
          <a:prstGeom prst="rect">
            <a:avLst/>
          </a:prstGeom>
          <a:noFill/>
        </p:spPr>
      </p:pic>
      <p:pic>
        <p:nvPicPr>
          <p:cNvPr id="92197" name="Picture 37" descr="DSCN028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13650" y="3022600"/>
            <a:ext cx="1454150" cy="1092200"/>
          </a:xfrm>
          <a:prstGeom prst="rect">
            <a:avLst/>
          </a:prstGeom>
          <a:noFill/>
        </p:spPr>
      </p:pic>
      <p:pic>
        <p:nvPicPr>
          <p:cNvPr id="92199" name="Picture 39" descr="sabine_pCO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18013" y="5035550"/>
            <a:ext cx="4724400" cy="1822450"/>
          </a:xfrm>
          <a:prstGeom prst="rect">
            <a:avLst/>
          </a:prstGeom>
          <a:noFill/>
        </p:spPr>
      </p:pic>
      <p:sp>
        <p:nvSpPr>
          <p:cNvPr id="92200" name="AutoShape 40"/>
          <p:cNvSpPr>
            <a:spLocks noChangeArrowheads="1"/>
          </p:cNvSpPr>
          <p:nvPr/>
        </p:nvSpPr>
        <p:spPr bwMode="auto">
          <a:xfrm>
            <a:off x="6508750" y="5410200"/>
            <a:ext cx="1524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2201" name="Text Box 41"/>
          <p:cNvSpPr txBox="1">
            <a:spLocks noChangeArrowheads="1"/>
          </p:cNvSpPr>
          <p:nvPr/>
        </p:nvSpPr>
        <p:spPr bwMode="auto">
          <a:xfrm>
            <a:off x="7405688" y="6248400"/>
            <a:ext cx="17155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chemeClr val="bg1"/>
                </a:solidFill>
              </a:rPr>
              <a:t>C. Sabine, PMEL</a:t>
            </a:r>
          </a:p>
        </p:txBody>
      </p:sp>
      <p:pic>
        <p:nvPicPr>
          <p:cNvPr id="33" name="Picture 4" descr="8day_july19_26"/>
          <p:cNvPicPr>
            <a:picLocks noChangeAspect="1" noChangeArrowheads="1"/>
          </p:cNvPicPr>
          <p:nvPr/>
        </p:nvPicPr>
        <p:blipFill>
          <a:blip r:embed="rId13" cstate="print"/>
          <a:srcRect r="20755"/>
          <a:stretch>
            <a:fillRect/>
          </a:stretch>
        </p:blipFill>
        <p:spPr bwMode="auto">
          <a:xfrm>
            <a:off x="2463800" y="434529"/>
            <a:ext cx="2413000" cy="2286000"/>
          </a:xfrm>
          <a:prstGeom prst="rect">
            <a:avLst/>
          </a:prstGeom>
          <a:noFill/>
        </p:spPr>
      </p:pic>
      <p:pic>
        <p:nvPicPr>
          <p:cNvPr id="35" name="Picture 15" descr="july19_2005"/>
          <p:cNvPicPr>
            <a:picLocks noChangeAspect="1" noChangeArrowheads="1"/>
          </p:cNvPicPr>
          <p:nvPr/>
        </p:nvPicPr>
        <p:blipFill>
          <a:blip r:embed="rId14" cstate="print"/>
          <a:srcRect l="2333" t="12122" r="2382" b="12750"/>
          <a:stretch>
            <a:fillRect/>
          </a:stretch>
        </p:blipFill>
        <p:spPr bwMode="auto">
          <a:xfrm>
            <a:off x="144914" y="434529"/>
            <a:ext cx="2552015" cy="2286000"/>
          </a:xfrm>
          <a:prstGeom prst="rect">
            <a:avLst/>
          </a:prstGeom>
          <a:noFill/>
        </p:spPr>
      </p:pic>
      <p:sp>
        <p:nvSpPr>
          <p:cNvPr id="36" name="Oval 20"/>
          <p:cNvSpPr>
            <a:spLocks noChangeArrowheads="1"/>
          </p:cNvSpPr>
          <p:nvPr/>
        </p:nvSpPr>
        <p:spPr bwMode="auto">
          <a:xfrm>
            <a:off x="3050099" y="2018985"/>
            <a:ext cx="76200" cy="76200"/>
          </a:xfrm>
          <a:prstGeom prst="ellipse">
            <a:avLst/>
          </a:prstGeom>
          <a:solidFill>
            <a:schemeClr val="bg1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Text Box 21"/>
          <p:cNvSpPr txBox="1">
            <a:spLocks noChangeArrowheads="1"/>
          </p:cNvSpPr>
          <p:nvPr/>
        </p:nvSpPr>
        <p:spPr bwMode="auto">
          <a:xfrm>
            <a:off x="2674242" y="1691069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ALOHA</a:t>
            </a:r>
          </a:p>
        </p:txBody>
      </p:sp>
      <p:pic>
        <p:nvPicPr>
          <p:cNvPr id="38" name="Picture 14" descr="kilomoanaVC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288978" y="5792027"/>
            <a:ext cx="1403201" cy="1081086"/>
          </a:xfrm>
          <a:prstGeom prst="rect">
            <a:avLst/>
          </a:prstGeom>
          <a:noFill/>
        </p:spPr>
      </p:pic>
      <p:pic>
        <p:nvPicPr>
          <p:cNvPr id="39" name="Picture 13" descr="aqua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667000" y="5791200"/>
            <a:ext cx="1215255" cy="1059242"/>
          </a:xfrm>
          <a:prstGeom prst="rect">
            <a:avLst/>
          </a:prstGeom>
          <a:noFill/>
        </p:spPr>
      </p:pic>
      <p:pic>
        <p:nvPicPr>
          <p:cNvPr id="40" name="Picture 5" descr="WHOTS Surface Moori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92644" y="5786568"/>
            <a:ext cx="788272" cy="1078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1905000"/>
          </a:xfrm>
        </p:spPr>
        <p:txBody>
          <a:bodyPr/>
          <a:lstStyle/>
          <a:p>
            <a:pPr algn="ctr"/>
            <a:r>
              <a:rPr lang="en-US" sz="2000" dirty="0" smtClean="0"/>
              <a:t>Time series measurements of near-surface ocean N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fixation at Station ALOHA</a:t>
            </a: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3200400"/>
            <a:ext cx="2362200" cy="2925763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 smtClean="0"/>
              <a:t>Episodic increases in N</a:t>
            </a:r>
            <a:r>
              <a:rPr lang="en-US" sz="1800" b="1" baseline="-25000" dirty="0" smtClean="0"/>
              <a:t>2</a:t>
            </a:r>
            <a:r>
              <a:rPr lang="en-US" sz="1800" b="1" dirty="0" smtClean="0"/>
              <a:t> fixation by </a:t>
            </a:r>
            <a:r>
              <a:rPr lang="en-US" sz="1800" b="1" dirty="0" err="1" smtClean="0"/>
              <a:t>diazotrophs</a:t>
            </a:r>
            <a:r>
              <a:rPr lang="en-US" sz="1800" b="1" dirty="0" smtClean="0"/>
              <a:t> &gt;10 </a:t>
            </a:r>
            <a:r>
              <a:rPr lang="en-US" sz="1800" b="1" dirty="0" smtClean="0">
                <a:latin typeface="Symbol" pitchFamily="18" charset="2"/>
              </a:rPr>
              <a:t>m</a:t>
            </a:r>
            <a:r>
              <a:rPr lang="en-US" sz="1800" b="1" dirty="0" smtClean="0"/>
              <a:t>m appear associated with </a:t>
            </a:r>
            <a:r>
              <a:rPr lang="en-US" sz="1800" b="1" dirty="0" err="1" smtClean="0"/>
              <a:t>mesoscale</a:t>
            </a:r>
            <a:r>
              <a:rPr lang="en-US" sz="1800" b="1" dirty="0" smtClean="0"/>
              <a:t> (</a:t>
            </a:r>
            <a:r>
              <a:rPr lang="en-US" sz="1800" b="1" dirty="0" err="1" smtClean="0"/>
              <a:t>anticyclonic</a:t>
            </a:r>
            <a:r>
              <a:rPr lang="en-US" sz="1800" b="1" dirty="0" smtClean="0"/>
              <a:t>) eddies. </a:t>
            </a:r>
            <a:endParaRPr lang="en-US" sz="1800" b="1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/>
          <a:srcRect l="16237" t="2522" b="2585"/>
          <a:stretch>
            <a:fillRect/>
          </a:stretch>
        </p:blipFill>
        <p:spPr bwMode="auto">
          <a:xfrm>
            <a:off x="3505200" y="582991"/>
            <a:ext cx="4953000" cy="581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521004" y="6336268"/>
            <a:ext cx="164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nmol</a:t>
            </a:r>
            <a:r>
              <a:rPr lang="en-US" dirty="0" smtClean="0">
                <a:solidFill>
                  <a:schemeClr val="bg1"/>
                </a:solidFill>
              </a:rPr>
              <a:t> N L</a:t>
            </a:r>
            <a:r>
              <a:rPr lang="en-US" baseline="30000" dirty="0" smtClean="0">
                <a:solidFill>
                  <a:schemeClr val="bg1"/>
                </a:solidFill>
              </a:rPr>
              <a:t>-1</a:t>
            </a:r>
            <a:r>
              <a:rPr lang="en-US" dirty="0" smtClean="0">
                <a:solidFill>
                  <a:schemeClr val="bg1"/>
                </a:solidFill>
              </a:rPr>
              <a:t> d</a:t>
            </a:r>
            <a:r>
              <a:rPr lang="en-US" baseline="30000" dirty="0" smtClean="0">
                <a:solidFill>
                  <a:schemeClr val="bg1"/>
                </a:solidFill>
              </a:rPr>
              <a:t>-1</a:t>
            </a:r>
            <a:endParaRPr lang="en-US" baseline="30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364843"/>
            <a:ext cx="2079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Church et al.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argo.colorado.edu/~realtime/gifs_tmp/global_ssh/gmt.15915.gif"/>
          <p:cNvPicPr>
            <a:picLocks noChangeAspect="1" noChangeArrowheads="1"/>
          </p:cNvPicPr>
          <p:nvPr/>
        </p:nvPicPr>
        <p:blipFill>
          <a:blip r:embed="rId3" cstate="print"/>
          <a:srcRect l="7843" t="19192" r="4575" b="2020"/>
          <a:stretch>
            <a:fillRect/>
          </a:stretch>
        </p:blipFill>
        <p:spPr bwMode="auto">
          <a:xfrm rot="5400000">
            <a:off x="224834" y="-132864"/>
            <a:ext cx="2094525" cy="243840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514600" y="73462"/>
            <a:ext cx="6248400" cy="1983938"/>
          </a:xfrm>
          <a:prstGeom prst="rect">
            <a:avLst/>
          </a:prstGeom>
          <a:gradFill flip="none" rotWithShape="1">
            <a:gsLst>
              <a:gs pos="87000">
                <a:srgbClr val="3791FF"/>
              </a:gs>
              <a:gs pos="87000">
                <a:srgbClr val="7DB8FF"/>
              </a:gs>
              <a:gs pos="6000">
                <a:schemeClr val="accent2">
                  <a:lumMod val="40000"/>
                  <a:lumOff val="60000"/>
                </a:schemeClr>
              </a:gs>
              <a:gs pos="20000">
                <a:srgbClr val="9FCAFF"/>
              </a:gs>
              <a:gs pos="32000">
                <a:srgbClr val="3791FF"/>
              </a:gs>
              <a:gs pos="100000">
                <a:srgbClr val="0047FF"/>
              </a:gs>
            </a:gsLst>
            <a:lin ang="5400000" scaled="0"/>
            <a:tileRect/>
          </a:gra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reeform 3"/>
          <p:cNvSpPr/>
          <p:nvPr/>
        </p:nvSpPr>
        <p:spPr>
          <a:xfrm rot="10800000">
            <a:off x="5530363" y="1287295"/>
            <a:ext cx="3130570" cy="725913"/>
          </a:xfrm>
          <a:custGeom>
            <a:avLst/>
            <a:gdLst>
              <a:gd name="connsiteX0" fmla="*/ 0 w 2939682"/>
              <a:gd name="connsiteY0" fmla="*/ 1008862 h 1122217"/>
              <a:gd name="connsiteX1" fmla="*/ 1526519 w 2939682"/>
              <a:gd name="connsiteY1" fmla="*/ 18892 h 1122217"/>
              <a:gd name="connsiteX2" fmla="*/ 2939682 w 2939682"/>
              <a:gd name="connsiteY2" fmla="*/ 1122217 h 112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9682" h="1122217">
                <a:moveTo>
                  <a:pt x="0" y="1008862"/>
                </a:moveTo>
                <a:cubicBezTo>
                  <a:pt x="518286" y="504431"/>
                  <a:pt x="1036572" y="0"/>
                  <a:pt x="1526519" y="18892"/>
                </a:cubicBezTo>
                <a:cubicBezTo>
                  <a:pt x="2016466" y="37784"/>
                  <a:pt x="2478074" y="580000"/>
                  <a:pt x="2939682" y="1122217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 4"/>
          <p:cNvSpPr/>
          <p:nvPr/>
        </p:nvSpPr>
        <p:spPr>
          <a:xfrm rot="10800000">
            <a:off x="5530363" y="693987"/>
            <a:ext cx="3130570" cy="725913"/>
          </a:xfrm>
          <a:custGeom>
            <a:avLst/>
            <a:gdLst>
              <a:gd name="connsiteX0" fmla="*/ 0 w 2939682"/>
              <a:gd name="connsiteY0" fmla="*/ 1008862 h 1122217"/>
              <a:gd name="connsiteX1" fmla="*/ 1526519 w 2939682"/>
              <a:gd name="connsiteY1" fmla="*/ 18892 h 1122217"/>
              <a:gd name="connsiteX2" fmla="*/ 2939682 w 2939682"/>
              <a:gd name="connsiteY2" fmla="*/ 1122217 h 112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9682" h="1122217">
                <a:moveTo>
                  <a:pt x="0" y="1008862"/>
                </a:moveTo>
                <a:cubicBezTo>
                  <a:pt x="518286" y="504431"/>
                  <a:pt x="1036572" y="0"/>
                  <a:pt x="1526519" y="18892"/>
                </a:cubicBezTo>
                <a:cubicBezTo>
                  <a:pt x="2016466" y="37784"/>
                  <a:pt x="2478074" y="580000"/>
                  <a:pt x="2939682" y="1122217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2616338" y="129729"/>
            <a:ext cx="3130570" cy="725913"/>
          </a:xfrm>
          <a:custGeom>
            <a:avLst/>
            <a:gdLst>
              <a:gd name="connsiteX0" fmla="*/ 0 w 2939682"/>
              <a:gd name="connsiteY0" fmla="*/ 1008862 h 1122217"/>
              <a:gd name="connsiteX1" fmla="*/ 1526519 w 2939682"/>
              <a:gd name="connsiteY1" fmla="*/ 18892 h 1122217"/>
              <a:gd name="connsiteX2" fmla="*/ 2939682 w 2939682"/>
              <a:gd name="connsiteY2" fmla="*/ 1122217 h 112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9682" h="1122217">
                <a:moveTo>
                  <a:pt x="0" y="1008862"/>
                </a:moveTo>
                <a:cubicBezTo>
                  <a:pt x="518286" y="504431"/>
                  <a:pt x="1036572" y="0"/>
                  <a:pt x="1526519" y="18892"/>
                </a:cubicBezTo>
                <a:cubicBezTo>
                  <a:pt x="2016466" y="37784"/>
                  <a:pt x="2478074" y="580000"/>
                  <a:pt x="2939682" y="1122217"/>
                </a:cubicBezTo>
              </a:path>
            </a:pathLst>
          </a:cu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2609411" y="716658"/>
            <a:ext cx="3130570" cy="725913"/>
          </a:xfrm>
          <a:custGeom>
            <a:avLst/>
            <a:gdLst>
              <a:gd name="connsiteX0" fmla="*/ 0 w 2939682"/>
              <a:gd name="connsiteY0" fmla="*/ 1008862 h 1122217"/>
              <a:gd name="connsiteX1" fmla="*/ 1526519 w 2939682"/>
              <a:gd name="connsiteY1" fmla="*/ 18892 h 1122217"/>
              <a:gd name="connsiteX2" fmla="*/ 2939682 w 2939682"/>
              <a:gd name="connsiteY2" fmla="*/ 1122217 h 112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9682" h="1122217">
                <a:moveTo>
                  <a:pt x="0" y="1008862"/>
                </a:moveTo>
                <a:cubicBezTo>
                  <a:pt x="518286" y="504431"/>
                  <a:pt x="1036572" y="0"/>
                  <a:pt x="1526519" y="18892"/>
                </a:cubicBezTo>
                <a:cubicBezTo>
                  <a:pt x="2016466" y="37784"/>
                  <a:pt x="2478074" y="580000"/>
                  <a:pt x="2939682" y="1122217"/>
                </a:cubicBezTo>
              </a:path>
            </a:pathLst>
          </a:cu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609600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What is the time history associated with these processes?  </a:t>
            </a:r>
          </a:p>
          <a:p>
            <a:pPr algn="ctr"/>
            <a:r>
              <a:rPr lang="en-US" sz="1600" b="1" dirty="0" smtClean="0"/>
              <a:t>How does such </a:t>
            </a:r>
            <a:r>
              <a:rPr lang="en-US" sz="1600" b="1" dirty="0" err="1" smtClean="0"/>
              <a:t>mesoscale</a:t>
            </a:r>
            <a:r>
              <a:rPr lang="en-US" sz="1600" b="1" dirty="0" smtClean="0"/>
              <a:t> variability influence plankton ecology?</a:t>
            </a:r>
            <a:endParaRPr lang="en-US" sz="16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96897" y="2057400"/>
          <a:ext cx="7315200" cy="3983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2362200"/>
                <a:gridCol w="2438400"/>
              </a:tblGrid>
              <a:tr h="4531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Property</a:t>
                      </a:r>
                    </a:p>
                    <a:p>
                      <a:pPr algn="ctr"/>
                      <a:r>
                        <a:rPr lang="en-US" sz="1400" dirty="0" smtClean="0"/>
                        <a:t>(0-200</a:t>
                      </a:r>
                      <a:r>
                        <a:rPr lang="en-US" sz="1400" baseline="0" dirty="0" smtClean="0"/>
                        <a:t> m)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SSHa</a:t>
                      </a:r>
                      <a:r>
                        <a:rPr lang="en-US" sz="1400" dirty="0" smtClean="0"/>
                        <a:t> </a:t>
                      </a:r>
                    </a:p>
                    <a:p>
                      <a:pPr algn="ctr"/>
                      <a:r>
                        <a:rPr lang="en-US" sz="1400" dirty="0" smtClean="0"/>
                        <a:t>-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SSHa</a:t>
                      </a:r>
                      <a:r>
                        <a:rPr lang="en-US" sz="1400" dirty="0" smtClean="0"/>
                        <a:t> </a:t>
                      </a:r>
                    </a:p>
                    <a:p>
                      <a:pPr algn="ctr"/>
                      <a:r>
                        <a:rPr lang="en-US" sz="1400" dirty="0" smtClean="0"/>
                        <a:t>+</a:t>
                      </a:r>
                      <a:endParaRPr lang="en-US" sz="1400" dirty="0"/>
                    </a:p>
                  </a:txBody>
                  <a:tcPr/>
                </a:tc>
              </a:tr>
              <a:tr h="3465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Primary production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</a:tr>
              <a:tr h="3465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Carbon export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</a:tr>
              <a:tr h="346515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NO</a:t>
                      </a:r>
                      <a:r>
                        <a:rPr lang="en-US" sz="1600" baseline="-25000" dirty="0" smtClean="0"/>
                        <a:t>3</a:t>
                      </a:r>
                      <a:r>
                        <a:rPr lang="en-US" sz="1600" baseline="30000" dirty="0" smtClean="0"/>
                        <a:t>-</a:t>
                      </a:r>
                      <a:endParaRPr lang="en-US" sz="1600" baseline="30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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ym typeface="Symbol"/>
                        </a:rPr>
                        <a:t>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</a:tr>
              <a:tr h="346515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NO</a:t>
                      </a:r>
                      <a:r>
                        <a:rPr lang="en-US" sz="1600" baseline="-25000" dirty="0" smtClean="0"/>
                        <a:t>3</a:t>
                      </a:r>
                      <a:r>
                        <a:rPr lang="en-US" sz="1600" baseline="30000" dirty="0" smtClean="0"/>
                        <a:t>-</a:t>
                      </a:r>
                      <a:r>
                        <a:rPr lang="en-US" sz="1600" baseline="0" dirty="0" smtClean="0"/>
                        <a:t> : PO</a:t>
                      </a:r>
                      <a:r>
                        <a:rPr lang="en-US" sz="1600" baseline="-25000" dirty="0" smtClean="0"/>
                        <a:t>4</a:t>
                      </a:r>
                      <a:r>
                        <a:rPr lang="en-US" sz="1600" baseline="30000" dirty="0" smtClean="0"/>
                        <a:t>3-</a:t>
                      </a:r>
                      <a:endParaRPr lang="en-US" sz="1600" baseline="30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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</a:tr>
              <a:tr h="3465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Chl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i="1" dirty="0" smtClean="0"/>
                        <a:t>a</a:t>
                      </a:r>
                      <a:endParaRPr lang="en-US" sz="1600" i="1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</a:tr>
              <a:tr h="3465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baseline="0" dirty="0" err="1" smtClean="0"/>
                        <a:t>Prochlorococcus</a:t>
                      </a:r>
                      <a:endParaRPr lang="en-US" sz="1600" i="1" baseline="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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</a:tr>
              <a:tr h="3465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Diatoms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</a:tr>
              <a:tr h="3465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Pelagophytes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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</a:tr>
              <a:tr h="3465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Haptophytes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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</a:tr>
              <a:tr h="3465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 fixation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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</a:t>
                      </a:r>
                      <a:endParaRPr lang="en-US" sz="1600" b="1" dirty="0" smtClean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83136"/>
            <a:ext cx="8839200" cy="8074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spc="100" dirty="0" err="1" smtClean="0">
                <a:ln w="180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Meso</a:t>
            </a:r>
            <a:r>
              <a:rPr lang="en-US" sz="2000" b="1" spc="100" dirty="0" smtClean="0">
                <a:ln w="180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- and </a:t>
            </a:r>
            <a:r>
              <a:rPr lang="en-US" sz="2000" b="1" spc="100" dirty="0" err="1" smtClean="0">
                <a:ln w="180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submesoscale</a:t>
            </a:r>
            <a:r>
              <a:rPr lang="en-US" sz="2000" b="1" spc="100" dirty="0" smtClean="0">
                <a:ln w="180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 physical processes may drive enhanced carbon export in the open sea</a:t>
            </a:r>
            <a:endParaRPr lang="en-US" sz="2000" b="1" spc="100" dirty="0">
              <a:ln w="180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pic>
        <p:nvPicPr>
          <p:cNvPr id="3" name="Image 5" descr="Figure1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862138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6"/>
          <p:cNvSpPr txBox="1"/>
          <p:nvPr/>
        </p:nvSpPr>
        <p:spPr>
          <a:xfrm>
            <a:off x="301680" y="5562600"/>
            <a:ext cx="3736920" cy="33855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cap="all" dirty="0">
                <a:ln>
                  <a:solidFill>
                    <a:schemeClr val="tx1"/>
                  </a:solidFill>
                </a:ln>
                <a:effectLst/>
                <a:latin typeface="+mn-lt"/>
              </a:rPr>
              <a:t>Cruise track across eddies</a:t>
            </a:r>
          </a:p>
        </p:txBody>
      </p:sp>
      <p:pic>
        <p:nvPicPr>
          <p:cNvPr id="5" name="Image 7" descr="particle_litre.tif"/>
          <p:cNvPicPr>
            <a:picLocks noChangeAspect="1"/>
          </p:cNvPicPr>
          <p:nvPr/>
        </p:nvPicPr>
        <p:blipFill>
          <a:blip r:embed="rId4" cstate="print"/>
          <a:srcRect t="9525"/>
          <a:stretch>
            <a:fillRect/>
          </a:stretch>
        </p:blipFill>
        <p:spPr bwMode="auto">
          <a:xfrm>
            <a:off x="4648200" y="2819400"/>
            <a:ext cx="429736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8"/>
          <p:cNvSpPr txBox="1"/>
          <p:nvPr/>
        </p:nvSpPr>
        <p:spPr>
          <a:xfrm>
            <a:off x="4884357" y="6443246"/>
            <a:ext cx="4180953" cy="33855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cap="all" dirty="0">
                <a:ln>
                  <a:solidFill>
                    <a:schemeClr val="tx1"/>
                  </a:solidFill>
                </a:ln>
                <a:effectLst/>
                <a:latin typeface="+mn-lt"/>
              </a:rPr>
              <a:t>Large particle concentration</a:t>
            </a:r>
          </a:p>
        </p:txBody>
      </p:sp>
      <p:sp>
        <p:nvSpPr>
          <p:cNvPr id="7" name="Flèche droite 9"/>
          <p:cNvSpPr/>
          <p:nvPr/>
        </p:nvSpPr>
        <p:spPr>
          <a:xfrm>
            <a:off x="3810000" y="3352800"/>
            <a:ext cx="1524000" cy="22860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ZoneTexte 10"/>
          <p:cNvSpPr txBox="1">
            <a:spLocks noChangeArrowheads="1"/>
          </p:cNvSpPr>
          <p:nvPr/>
        </p:nvSpPr>
        <p:spPr bwMode="auto">
          <a:xfrm>
            <a:off x="3905250" y="3048000"/>
            <a:ext cx="16573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latin typeface="Times New Roman" pitchFamily="18" charset="0"/>
                <a:cs typeface="Times New Roman" pitchFamily="18" charset="0"/>
              </a:rPr>
              <a:t>2 white transects</a:t>
            </a:r>
          </a:p>
        </p:txBody>
      </p:sp>
      <p:sp>
        <p:nvSpPr>
          <p:cNvPr id="9" name="Flèche droite 13"/>
          <p:cNvSpPr/>
          <p:nvPr/>
        </p:nvSpPr>
        <p:spPr>
          <a:xfrm rot="6637430">
            <a:off x="5890224" y="2777621"/>
            <a:ext cx="1606550" cy="18369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ZoneTexte 14"/>
          <p:cNvSpPr txBox="1">
            <a:spLocks noChangeArrowheads="1"/>
          </p:cNvSpPr>
          <p:nvPr/>
        </p:nvSpPr>
        <p:spPr bwMode="auto">
          <a:xfrm>
            <a:off x="4648200" y="1676400"/>
            <a:ext cx="43391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fixing microorganism biomass accumulation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LIONEL_DOCUMENTS\Mes documents\Post_Doc\Missions\OPEREX\DATA\LEARNING_operex\Puff\001_1004.jpg"/>
          <p:cNvPicPr>
            <a:picLocks noChangeAspect="1" noChangeArrowheads="1"/>
          </p:cNvPicPr>
          <p:nvPr/>
        </p:nvPicPr>
        <p:blipFill>
          <a:blip r:embed="rId5" cstate="print"/>
          <a:srcRect b="17390"/>
          <a:stretch>
            <a:fillRect/>
          </a:stretch>
        </p:blipFill>
        <p:spPr bwMode="auto">
          <a:xfrm>
            <a:off x="4876800" y="1981200"/>
            <a:ext cx="8953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C:\LIONEL_DOCUMENTS\Mes documents\Post_Doc\Missions\OPEREX\DATA\LEARNING_operex\Puff\001_11.jpg"/>
          <p:cNvPicPr>
            <a:picLocks noChangeAspect="1" noChangeArrowheads="1"/>
          </p:cNvPicPr>
          <p:nvPr/>
        </p:nvPicPr>
        <p:blipFill>
          <a:blip r:embed="rId6" cstate="print"/>
          <a:srcRect t="15533" b="18932"/>
          <a:stretch>
            <a:fillRect/>
          </a:stretch>
        </p:blipFill>
        <p:spPr bwMode="auto">
          <a:xfrm>
            <a:off x="7086600" y="2133600"/>
            <a:ext cx="8953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C:\LIONEL_DOCUMENTS\Mes documents\Post_Doc\Missions\OPEREX\DATA\LEARNING_operex\Puff\001_58.jpg"/>
          <p:cNvPicPr>
            <a:picLocks noChangeAspect="1" noChangeArrowheads="1"/>
          </p:cNvPicPr>
          <p:nvPr/>
        </p:nvPicPr>
        <p:blipFill>
          <a:blip r:embed="rId7" cstate="print"/>
          <a:srcRect b="24367"/>
          <a:stretch>
            <a:fillRect/>
          </a:stretch>
        </p:blipFill>
        <p:spPr bwMode="auto">
          <a:xfrm>
            <a:off x="7924800" y="2057400"/>
            <a:ext cx="89535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C:\LIONEL_DOCUMENTS\Mes documents\Post_Doc\Missions\OPEREX\DATA\LEARNING_operex\Puff\001_339.jpg"/>
          <p:cNvPicPr>
            <a:picLocks noChangeAspect="1" noChangeArrowheads="1"/>
          </p:cNvPicPr>
          <p:nvPr/>
        </p:nvPicPr>
        <p:blipFill>
          <a:blip r:embed="rId8" cstate="print"/>
          <a:srcRect b="22647"/>
          <a:stretch>
            <a:fillRect/>
          </a:stretch>
        </p:blipFill>
        <p:spPr bwMode="auto">
          <a:xfrm>
            <a:off x="5791200" y="2057400"/>
            <a:ext cx="895350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4"/>
          <p:cNvSpPr txBox="1"/>
          <p:nvPr/>
        </p:nvSpPr>
        <p:spPr>
          <a:xfrm>
            <a:off x="60832" y="1022385"/>
            <a:ext cx="899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OPEREX: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July 2009 CMORE cruise in the subtropical North Pacific Ocean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16" name="ZoneTexte 20"/>
          <p:cNvSpPr txBox="1">
            <a:spLocks noChangeArrowheads="1"/>
          </p:cNvSpPr>
          <p:nvPr/>
        </p:nvSpPr>
        <p:spPr bwMode="auto">
          <a:xfrm>
            <a:off x="2590800" y="2100262"/>
            <a:ext cx="6751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SSHa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ZoneTexte 21"/>
          <p:cNvSpPr txBox="1">
            <a:spLocks noChangeArrowheads="1"/>
          </p:cNvSpPr>
          <p:nvPr/>
        </p:nvSpPr>
        <p:spPr bwMode="auto">
          <a:xfrm>
            <a:off x="838200" y="1524000"/>
            <a:ext cx="1447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Chlorophyll  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600" y="6336268"/>
            <a:ext cx="3791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Lionel Guidi, Paulo </a:t>
            </a:r>
            <a:r>
              <a:rPr lang="en-US" b="1" dirty="0" err="1" smtClean="0"/>
              <a:t>Calil</a:t>
            </a:r>
            <a:r>
              <a:rPr lang="en-US" b="1" dirty="0" smtClean="0"/>
              <a:t>, et al.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76200"/>
            <a:ext cx="8534400" cy="990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What aspects of eddy dynamics </a:t>
            </a:r>
            <a:br>
              <a:rPr lang="en-US" sz="2800" b="1" dirty="0" smtClean="0">
                <a:solidFill>
                  <a:schemeClr val="tx1"/>
                </a:solidFill>
              </a:rPr>
            </a:br>
            <a:r>
              <a:rPr lang="en-US" sz="2800" b="1" dirty="0" smtClean="0">
                <a:solidFill>
                  <a:schemeClr val="tx1"/>
                </a:solidFill>
              </a:rPr>
              <a:t>are we currently resolving?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752600"/>
            <a:ext cx="8503920" cy="4572000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Variations in depth of </a:t>
            </a:r>
            <a:r>
              <a:rPr lang="en-US" sz="2400" b="1" dirty="0" err="1" smtClean="0"/>
              <a:t>nutricline</a:t>
            </a:r>
            <a:r>
              <a:rPr lang="en-US" sz="2400" b="1" dirty="0" smtClean="0"/>
              <a:t> relative to </a:t>
            </a:r>
            <a:r>
              <a:rPr lang="en-US" sz="2400" b="1" dirty="0" err="1" smtClean="0"/>
              <a:t>euphotic</a:t>
            </a:r>
            <a:r>
              <a:rPr lang="en-US" sz="2400" b="1" dirty="0" smtClean="0"/>
              <a:t> zone? – yes, well resolved by some combination of ships, moorings, floats, and gliders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Variations in plankton community structure?- yes and no; most information from shipboard collections (with insight gleamed from gliders/moorings).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Changes in primary production, new production, and carbon export? – currently not well resolved by existing sampling strategies</a:t>
            </a:r>
          </a:p>
          <a:p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Why we need sample return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Plankton community structure</a:t>
            </a:r>
          </a:p>
          <a:p>
            <a:r>
              <a:rPr lang="en-US" dirty="0" smtClean="0"/>
              <a:t>Export (dead cells, pellets, aggregates, etc.)</a:t>
            </a:r>
          </a:p>
          <a:p>
            <a:r>
              <a:rPr lang="en-US" dirty="0" smtClean="0"/>
              <a:t>Nutrients (coupled with turbulence profiler could place constraints on mixing derived nutrient input and plankton growth)</a:t>
            </a:r>
          </a:p>
          <a:p>
            <a:endParaRPr lang="en-US" dirty="0" smtClean="0"/>
          </a:p>
          <a:p>
            <a:r>
              <a:rPr lang="en-US" dirty="0" smtClean="0"/>
              <a:t>Suitable platforms: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Ships, floats, gliders, and moorings are all amenable to equipping with instrumentation for sample return.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Opportunities and challenges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47800"/>
            <a:ext cx="8503920" cy="4949952"/>
          </a:xfrm>
        </p:spPr>
        <p:txBody>
          <a:bodyPr>
            <a:normAutofit fontScale="77500" lnSpcReduction="20000"/>
          </a:bodyPr>
          <a:lstStyle/>
          <a:p>
            <a:endParaRPr lang="en-US" sz="2400" b="1" dirty="0" smtClean="0"/>
          </a:p>
          <a:p>
            <a:r>
              <a:rPr lang="en-US" sz="2400" b="1" dirty="0" smtClean="0"/>
              <a:t>Our understanding of whether or how mesoscale processes influence the biogeochemistry and ecology of the open sea remains in its infancy, largely as a result of inadequate sampling  in time and space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Mesoscale eddies appear important in controlling new production (but perhaps in unexpected ways).</a:t>
            </a:r>
          </a:p>
          <a:p>
            <a:pPr>
              <a:buNone/>
            </a:pPr>
            <a:endParaRPr lang="en-US" sz="2400" b="1" dirty="0" smtClean="0"/>
          </a:p>
          <a:p>
            <a:r>
              <a:rPr lang="en-US" sz="2400" b="1" dirty="0" smtClean="0"/>
              <a:t>Mesoscale eddies present ideal case-studies for creative, autonomous sensing platforms:</a:t>
            </a:r>
          </a:p>
          <a:p>
            <a:pPr lvl="1"/>
            <a:r>
              <a:rPr lang="en-US" sz="1900" b="1" dirty="0" smtClean="0">
                <a:solidFill>
                  <a:schemeClr val="tx1"/>
                </a:solidFill>
              </a:rPr>
              <a:t>Eddies are spatially localized but dynamic in time</a:t>
            </a:r>
          </a:p>
          <a:p>
            <a:pPr lvl="1"/>
            <a:r>
              <a:rPr lang="en-US" sz="1900" b="1" dirty="0" smtClean="0">
                <a:solidFill>
                  <a:schemeClr val="tx1"/>
                </a:solidFill>
              </a:rPr>
              <a:t>Numerous biogeochemical feedbacks associated with </a:t>
            </a:r>
            <a:r>
              <a:rPr lang="en-US" sz="1900" b="1" dirty="0" err="1" smtClean="0">
                <a:solidFill>
                  <a:schemeClr val="tx1"/>
                </a:solidFill>
              </a:rPr>
              <a:t>mesoscale</a:t>
            </a:r>
            <a:r>
              <a:rPr lang="en-US" sz="1900" b="1" dirty="0" smtClean="0">
                <a:solidFill>
                  <a:schemeClr val="tx1"/>
                </a:solidFill>
              </a:rPr>
              <a:t> processes make unraveling the importance of eddies to ocean biogeochemistry challenging.</a:t>
            </a:r>
          </a:p>
          <a:p>
            <a:pPr lvl="1"/>
            <a:endParaRPr lang="en-US" sz="19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/>
              <a:t>Sampling at the mesoscale is amenable to integrated sampling technologies and platforms, including satellites, ships, gliders, floats, and moorings.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943600"/>
            <a:ext cx="8991600" cy="9144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Open ocean eddies are ubiquitous, but most prevalent in physically dynamic regions of the world’s oceans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39940" name="Picture 4" descr="http://argo.colorado.edu/~realtime/gifs_tmp/global_ssh/gmt.11500.gif"/>
          <p:cNvPicPr>
            <a:picLocks noChangeAspect="1" noChangeArrowheads="1"/>
          </p:cNvPicPr>
          <p:nvPr/>
        </p:nvPicPr>
        <p:blipFill>
          <a:blip r:embed="rId3" cstate="print"/>
          <a:srcRect l="11166" r="5174" b="3030"/>
          <a:stretch>
            <a:fillRect/>
          </a:stretch>
        </p:blipFill>
        <p:spPr bwMode="auto">
          <a:xfrm rot="5400000">
            <a:off x="1238250" y="-247649"/>
            <a:ext cx="4648203" cy="69723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50758" y="1681877"/>
            <a:ext cx="2178942" cy="25853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The biogeochemical consequences of eddy formation, evolution, and decay will differ in different regions of the world’s oceans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52400"/>
            <a:ext cx="7705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Eddies form in regions of flow instability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Current eddy sampling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2615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Satellites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 Sea surface height, ocean color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 high spatial areal but very low vertical resolution.</a:t>
            </a:r>
          </a:p>
          <a:p>
            <a:r>
              <a:rPr lang="en-US" dirty="0" smtClean="0"/>
              <a:t>Ships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Eulerian</a:t>
            </a:r>
            <a:r>
              <a:rPr lang="en-US" dirty="0" smtClean="0">
                <a:solidFill>
                  <a:schemeClr val="tx1"/>
                </a:solidFill>
              </a:rPr>
              <a:t> or </a:t>
            </a:r>
            <a:r>
              <a:rPr lang="en-US" dirty="0" err="1" smtClean="0">
                <a:solidFill>
                  <a:schemeClr val="tx1"/>
                </a:solidFill>
              </a:rPr>
              <a:t>Lagrangian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sampling resolution low in </a:t>
            </a:r>
            <a:r>
              <a:rPr lang="en-US" dirty="0" smtClean="0">
                <a:solidFill>
                  <a:schemeClr val="tx1"/>
                </a:solidFill>
              </a:rPr>
              <a:t>time/space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best suited for biogeochemical process studies. </a:t>
            </a:r>
          </a:p>
          <a:p>
            <a:r>
              <a:rPr lang="en-US" dirty="0" smtClean="0"/>
              <a:t>Moorings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Eulerian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high temporal resolution, but often limited vertical </a:t>
            </a:r>
            <a:r>
              <a:rPr lang="en-US" dirty="0" smtClean="0">
                <a:solidFill>
                  <a:schemeClr val="tx1"/>
                </a:solidFill>
              </a:rPr>
              <a:t>resolution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well suited for capturing time-dependent mesoscale physical forcing but limited for biogeochemistry (O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, fluorescence, backscatter, light, nutrients)</a:t>
            </a:r>
          </a:p>
          <a:p>
            <a:r>
              <a:rPr lang="en-US" dirty="0" smtClean="0"/>
              <a:t>Gliders/AUVs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Lagrangian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high resolution space and time </a:t>
            </a:r>
            <a:r>
              <a:rPr lang="en-US" dirty="0" smtClean="0">
                <a:solidFill>
                  <a:schemeClr val="tx1"/>
                </a:solidFill>
              </a:rPr>
              <a:t>resolution 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excellent physics, currently limited biology (O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, fluorescence, backscatter, light)</a:t>
            </a:r>
          </a:p>
          <a:p>
            <a:r>
              <a:rPr lang="en-US" dirty="0" smtClean="0"/>
              <a:t>Floats</a:t>
            </a:r>
          </a:p>
          <a:p>
            <a:pPr lvl="1"/>
            <a:r>
              <a:rPr lang="en-US" dirty="0" err="1" smtClean="0">
                <a:solidFill>
                  <a:schemeClr val="tx1"/>
                </a:solidFill>
              </a:rPr>
              <a:t>Lagrangian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high vertical and temporal resolution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excellent physics, currently limited biology (O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, fluorescence, nitrate, optics)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063903"/>
            <a:ext cx="3505200" cy="34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410200" y="5459849"/>
            <a:ext cx="3505200" cy="9541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Station ALOHA</a:t>
            </a:r>
          </a:p>
          <a:p>
            <a:pPr algn="ctr"/>
            <a:r>
              <a:rPr lang="en-US" sz="1400" dirty="0" smtClean="0"/>
              <a:t>Letelier et al. 2000, Sakamoto et al. 2004</a:t>
            </a:r>
          </a:p>
          <a:p>
            <a:pPr algn="ctr"/>
            <a:r>
              <a:rPr lang="en-US" sz="1400" dirty="0" smtClean="0"/>
              <a:t>Mesoscale upwelling increased </a:t>
            </a:r>
            <a:r>
              <a:rPr lang="en-US" sz="1400" dirty="0" err="1" smtClean="0"/>
              <a:t>Chl</a:t>
            </a:r>
            <a:r>
              <a:rPr lang="en-US" sz="1400" dirty="0" smtClean="0"/>
              <a:t> </a:t>
            </a:r>
            <a:r>
              <a:rPr lang="en-US" sz="1400" i="1" dirty="0" smtClean="0"/>
              <a:t>a </a:t>
            </a:r>
            <a:r>
              <a:rPr lang="en-US" sz="1400" dirty="0" smtClean="0"/>
              <a:t>by</a:t>
            </a:r>
            <a:r>
              <a:rPr lang="en-US" sz="1400" i="1" dirty="0" smtClean="0"/>
              <a:t> </a:t>
            </a:r>
          </a:p>
          <a:p>
            <a:pPr algn="ctr"/>
            <a:r>
              <a:rPr lang="en-US" sz="1400" dirty="0" smtClean="0"/>
              <a:t>3-fold with 1000-fold increase in NO</a:t>
            </a:r>
            <a:r>
              <a:rPr lang="en-US" sz="1400" baseline="-25000" dirty="0" smtClean="0"/>
              <a:t>3</a:t>
            </a:r>
            <a:r>
              <a:rPr lang="en-US" sz="1400" baseline="30000" dirty="0" smtClean="0"/>
              <a:t>-</a:t>
            </a:r>
            <a:endParaRPr lang="en-US" sz="1400" baseline="300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3352800"/>
            <a:ext cx="3962400" cy="9541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Ross Sea</a:t>
            </a:r>
          </a:p>
          <a:p>
            <a:pPr algn="ctr"/>
            <a:r>
              <a:rPr lang="en-US" sz="1400" dirty="0" smtClean="0"/>
              <a:t>Hales et al. (2003) </a:t>
            </a:r>
          </a:p>
          <a:p>
            <a:pPr algn="ctr"/>
            <a:r>
              <a:rPr lang="en-US" sz="1400" dirty="0" smtClean="0"/>
              <a:t>Shipboard sampling at 15 km intervals misses 2/3 of the variability in </a:t>
            </a:r>
            <a:r>
              <a:rPr lang="en-US" sz="1400" i="1" dirty="0" smtClean="0"/>
              <a:t>p</a:t>
            </a:r>
            <a:r>
              <a:rPr lang="en-US" sz="1400" dirty="0" smtClean="0"/>
              <a:t>CO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 and temperature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228600" y="0"/>
            <a:ext cx="3962400" cy="116955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+mj-lt"/>
              </a:rPr>
              <a:t>Sargasso Sea, BATS</a:t>
            </a:r>
          </a:p>
          <a:p>
            <a:pPr algn="ctr"/>
            <a:r>
              <a:rPr lang="en-US" sz="1400" dirty="0" err="1" smtClean="0">
                <a:latin typeface="+mj-lt"/>
              </a:rPr>
              <a:t>McGillicuddy</a:t>
            </a:r>
            <a:r>
              <a:rPr lang="en-US" sz="1400" dirty="0" smtClean="0">
                <a:latin typeface="+mj-lt"/>
              </a:rPr>
              <a:t>  et al. 1998, 1999, 2007, McNeil et al. 1999, Sweeney et al. 2003</a:t>
            </a:r>
          </a:p>
          <a:p>
            <a:pPr algn="ctr"/>
            <a:r>
              <a:rPr lang="en-US" sz="1400" dirty="0" smtClean="0">
                <a:latin typeface="+mj-lt"/>
              </a:rPr>
              <a:t>Cyclonic and mode water eddies fuel </a:t>
            </a:r>
          </a:p>
          <a:p>
            <a:pPr algn="ctr"/>
            <a:r>
              <a:rPr lang="en-US" sz="1400" dirty="0" smtClean="0">
                <a:latin typeface="+mj-lt"/>
              </a:rPr>
              <a:t>40-70% of new production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143000"/>
            <a:ext cx="3962400" cy="2135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156" y="4266950"/>
            <a:ext cx="3939729" cy="2588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724400" y="76200"/>
            <a:ext cx="4343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 few (among many) examples of mesoscale variability in the </a:t>
            </a:r>
          </a:p>
          <a:p>
            <a:pPr algn="ctr"/>
            <a:r>
              <a:rPr lang="en-US" sz="2800" b="1" dirty="0" smtClean="0"/>
              <a:t>open sea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Time, water, and change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981200"/>
            <a:ext cx="4343400" cy="3810000"/>
          </a:xfrm>
        </p:spPr>
        <p:txBody>
          <a:bodyPr>
            <a:normAutofit fontScale="70000" lnSpcReduction="20000"/>
          </a:bodyPr>
          <a:lstStyle/>
          <a:p>
            <a:r>
              <a:rPr lang="en-US" sz="2400" b="1" dirty="0" smtClean="0"/>
              <a:t>The 20+ years of Hawaii Ocean Time-series (HOT) program sampling at Station ALOHA comprise a rich history for assessing temporal variability in ocean dynamics in the </a:t>
            </a:r>
            <a:r>
              <a:rPr lang="en-US" sz="2400" b="1" dirty="0" err="1" smtClean="0"/>
              <a:t>oligotrophic</a:t>
            </a:r>
            <a:r>
              <a:rPr lang="en-US" sz="2400" b="1" dirty="0" smtClean="0"/>
              <a:t> waters of the North Pacific.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The resulting dataset provides insight into the </a:t>
            </a:r>
            <a:r>
              <a:rPr lang="en-US" sz="2400" b="1" u="sng" dirty="0" smtClean="0"/>
              <a:t>mean</a:t>
            </a:r>
            <a:r>
              <a:rPr lang="en-US" sz="2400" b="1" dirty="0" smtClean="0"/>
              <a:t> ecosystem state, and </a:t>
            </a:r>
            <a:r>
              <a:rPr lang="en-US" sz="2400" b="1" u="sng" dirty="0" smtClean="0"/>
              <a:t>variability</a:t>
            </a:r>
            <a:r>
              <a:rPr lang="en-US" sz="2400" b="1" dirty="0" smtClean="0"/>
              <a:t> around that mean state.</a:t>
            </a:r>
          </a:p>
          <a:p>
            <a:endParaRPr lang="en-US" sz="2400" b="1" dirty="0" smtClean="0"/>
          </a:p>
          <a:p>
            <a:r>
              <a:rPr lang="en-US" sz="2400" b="1" dirty="0" err="1" smtClean="0"/>
              <a:t>Mesoscale</a:t>
            </a:r>
            <a:r>
              <a:rPr lang="en-US" sz="2400" b="1" dirty="0" smtClean="0"/>
              <a:t> processes contribute to variability around the mean state.</a:t>
            </a:r>
          </a:p>
        </p:txBody>
      </p:sp>
      <p:pic>
        <p:nvPicPr>
          <p:cNvPr id="16387" name="Picture 3" descr="hawaiian islands.jpg"/>
          <p:cNvPicPr>
            <a:picLocks noChangeAspect="1"/>
          </p:cNvPicPr>
          <p:nvPr/>
        </p:nvPicPr>
        <p:blipFill>
          <a:blip r:embed="rId3" cstate="print"/>
          <a:srcRect b="2638"/>
          <a:stretch>
            <a:fillRect/>
          </a:stretch>
        </p:blipFill>
        <p:spPr bwMode="auto">
          <a:xfrm>
            <a:off x="4603750" y="2251075"/>
            <a:ext cx="4375150" cy="333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5-Point Star 7"/>
          <p:cNvSpPr/>
          <p:nvPr/>
        </p:nvSpPr>
        <p:spPr>
          <a:xfrm>
            <a:off x="6273800" y="2263775"/>
            <a:ext cx="304800" cy="30480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6602413" y="2209800"/>
            <a:ext cx="1092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Georgia" pitchFamily="18" charset="0"/>
              </a:rPr>
              <a:t>ALOHA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52400" y="6248400"/>
            <a:ext cx="8686800" cy="457200"/>
          </a:xfrm>
          <a:ln w="28575">
            <a:solidFill>
              <a:schemeClr val="tx1"/>
            </a:solidFill>
          </a:ln>
        </p:spPr>
        <p:txBody>
          <a:bodyPr/>
          <a:lstStyle/>
          <a:p>
            <a:pPr algn="ctr">
              <a:buClr>
                <a:schemeClr val="bg1"/>
              </a:buClr>
              <a:buSzPct val="104000"/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Shallow mixing, deep penetration of light, and rapid plankton growth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" y="76200"/>
            <a:ext cx="906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Characteristic features of the upper ocean at Station ALOHA</a:t>
            </a:r>
            <a:endParaRPr lang="en-US" sz="2000" b="1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 t="6011" b="3662"/>
          <a:stretch>
            <a:fillRect/>
          </a:stretch>
        </p:blipFill>
        <p:spPr bwMode="auto">
          <a:xfrm>
            <a:off x="813560" y="609600"/>
            <a:ext cx="724058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07848"/>
            <a:ext cx="8534400" cy="758952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Do </a:t>
            </a:r>
            <a:r>
              <a:rPr lang="en-US" sz="2400" b="1" dirty="0" err="1" smtClean="0">
                <a:solidFill>
                  <a:schemeClr val="tx1"/>
                </a:solidFill>
              </a:rPr>
              <a:t>mesoscale</a:t>
            </a:r>
            <a:r>
              <a:rPr lang="en-US" sz="2400" b="1" dirty="0" smtClean="0">
                <a:solidFill>
                  <a:schemeClr val="tx1"/>
                </a:solidFill>
              </a:rPr>
              <a:t> processes shape ocean biogeochemistry in the </a:t>
            </a:r>
            <a:r>
              <a:rPr lang="en-US" sz="2400" b="1" dirty="0" err="1" smtClean="0">
                <a:solidFill>
                  <a:schemeClr val="tx1"/>
                </a:solidFill>
              </a:rPr>
              <a:t>oligotrophic</a:t>
            </a:r>
            <a:r>
              <a:rPr lang="en-US" sz="2400" b="1" dirty="0" smtClean="0">
                <a:solidFill>
                  <a:schemeClr val="tx1"/>
                </a:solidFill>
              </a:rPr>
              <a:t> ocean?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752600"/>
            <a:ext cx="8503920" cy="45720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Variations in depth of </a:t>
            </a:r>
            <a:r>
              <a:rPr lang="en-US" sz="2400" b="1" dirty="0" err="1" smtClean="0"/>
              <a:t>nutricline</a:t>
            </a:r>
            <a:r>
              <a:rPr lang="en-US" sz="2400" b="1" dirty="0" smtClean="0"/>
              <a:t> relative to </a:t>
            </a:r>
            <a:r>
              <a:rPr lang="en-US" sz="2400" b="1" dirty="0" err="1" smtClean="0"/>
              <a:t>euphotic</a:t>
            </a:r>
            <a:r>
              <a:rPr lang="en-US" sz="2400" b="1" dirty="0" smtClean="0"/>
              <a:t> zone?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Variations in plankton community structure and rates of production?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Changes in new production and carbon export?</a:t>
            </a:r>
          </a:p>
          <a:p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0" y="683062"/>
            <a:ext cx="4495800" cy="2667000"/>
          </a:xfrm>
          <a:prstGeom prst="rect">
            <a:avLst/>
          </a:prstGeom>
          <a:gradFill flip="none" rotWithShape="1">
            <a:gsLst>
              <a:gs pos="87000">
                <a:srgbClr val="3791FF"/>
              </a:gs>
              <a:gs pos="87000">
                <a:srgbClr val="7DB8FF"/>
              </a:gs>
              <a:gs pos="6000">
                <a:schemeClr val="accent2">
                  <a:lumMod val="40000"/>
                  <a:lumOff val="60000"/>
                </a:schemeClr>
              </a:gs>
              <a:gs pos="20000">
                <a:srgbClr val="9FCAFF"/>
              </a:gs>
              <a:gs pos="32000">
                <a:srgbClr val="3791FF"/>
              </a:gs>
              <a:gs pos="100000">
                <a:srgbClr val="0047FF"/>
              </a:gs>
            </a:gsLst>
            <a:lin ang="5400000" scaled="0"/>
            <a:tileRect/>
          </a:gra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 rot="10800000">
            <a:off x="6705600" y="2055867"/>
            <a:ext cx="2252484" cy="975841"/>
          </a:xfrm>
          <a:custGeom>
            <a:avLst/>
            <a:gdLst>
              <a:gd name="connsiteX0" fmla="*/ 0 w 2939682"/>
              <a:gd name="connsiteY0" fmla="*/ 1008862 h 1122217"/>
              <a:gd name="connsiteX1" fmla="*/ 1526519 w 2939682"/>
              <a:gd name="connsiteY1" fmla="*/ 18892 h 1122217"/>
              <a:gd name="connsiteX2" fmla="*/ 2939682 w 2939682"/>
              <a:gd name="connsiteY2" fmla="*/ 1122217 h 112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9682" h="1122217">
                <a:moveTo>
                  <a:pt x="0" y="1008862"/>
                </a:moveTo>
                <a:cubicBezTo>
                  <a:pt x="518286" y="504431"/>
                  <a:pt x="1036572" y="0"/>
                  <a:pt x="1526519" y="18892"/>
                </a:cubicBezTo>
                <a:cubicBezTo>
                  <a:pt x="2016466" y="37784"/>
                  <a:pt x="2478074" y="580000"/>
                  <a:pt x="2939682" y="1122217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 rot="10800000">
            <a:off x="6705600" y="1462559"/>
            <a:ext cx="2252484" cy="975841"/>
          </a:xfrm>
          <a:custGeom>
            <a:avLst/>
            <a:gdLst>
              <a:gd name="connsiteX0" fmla="*/ 0 w 2939682"/>
              <a:gd name="connsiteY0" fmla="*/ 1008862 h 1122217"/>
              <a:gd name="connsiteX1" fmla="*/ 1526519 w 2939682"/>
              <a:gd name="connsiteY1" fmla="*/ 18892 h 1122217"/>
              <a:gd name="connsiteX2" fmla="*/ 2939682 w 2939682"/>
              <a:gd name="connsiteY2" fmla="*/ 1122217 h 112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9682" h="1122217">
                <a:moveTo>
                  <a:pt x="0" y="1008862"/>
                </a:moveTo>
                <a:cubicBezTo>
                  <a:pt x="518286" y="504431"/>
                  <a:pt x="1036572" y="0"/>
                  <a:pt x="1526519" y="18892"/>
                </a:cubicBezTo>
                <a:cubicBezTo>
                  <a:pt x="2016466" y="37784"/>
                  <a:pt x="2478074" y="580000"/>
                  <a:pt x="2939682" y="1122217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4681716" y="784671"/>
            <a:ext cx="2252484" cy="975841"/>
          </a:xfrm>
          <a:custGeom>
            <a:avLst/>
            <a:gdLst>
              <a:gd name="connsiteX0" fmla="*/ 0 w 2939682"/>
              <a:gd name="connsiteY0" fmla="*/ 1008862 h 1122217"/>
              <a:gd name="connsiteX1" fmla="*/ 1526519 w 2939682"/>
              <a:gd name="connsiteY1" fmla="*/ 18892 h 1122217"/>
              <a:gd name="connsiteX2" fmla="*/ 2939682 w 2939682"/>
              <a:gd name="connsiteY2" fmla="*/ 1122217 h 112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9682" h="1122217">
                <a:moveTo>
                  <a:pt x="0" y="1008862"/>
                </a:moveTo>
                <a:cubicBezTo>
                  <a:pt x="518286" y="504431"/>
                  <a:pt x="1036572" y="0"/>
                  <a:pt x="1526519" y="18892"/>
                </a:cubicBezTo>
                <a:cubicBezTo>
                  <a:pt x="2016466" y="37784"/>
                  <a:pt x="2478074" y="580000"/>
                  <a:pt x="2939682" y="1122217"/>
                </a:cubicBezTo>
              </a:path>
            </a:pathLst>
          </a:cu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4674789" y="1371600"/>
            <a:ext cx="2252484" cy="975841"/>
          </a:xfrm>
          <a:custGeom>
            <a:avLst/>
            <a:gdLst>
              <a:gd name="connsiteX0" fmla="*/ 0 w 2939682"/>
              <a:gd name="connsiteY0" fmla="*/ 1008862 h 1122217"/>
              <a:gd name="connsiteX1" fmla="*/ 1526519 w 2939682"/>
              <a:gd name="connsiteY1" fmla="*/ 18892 h 1122217"/>
              <a:gd name="connsiteX2" fmla="*/ 2939682 w 2939682"/>
              <a:gd name="connsiteY2" fmla="*/ 1122217 h 112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9682" h="1122217">
                <a:moveTo>
                  <a:pt x="0" y="1008862"/>
                </a:moveTo>
                <a:cubicBezTo>
                  <a:pt x="518286" y="504431"/>
                  <a:pt x="1036572" y="0"/>
                  <a:pt x="1526519" y="18892"/>
                </a:cubicBezTo>
                <a:cubicBezTo>
                  <a:pt x="2016466" y="37784"/>
                  <a:pt x="2478074" y="580000"/>
                  <a:pt x="2939682" y="1122217"/>
                </a:cubicBezTo>
              </a:path>
            </a:pathLst>
          </a:cu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386" name="Picture 2" descr="http://argo.colorado.edu/~realtime/gifs_tmp/global_ssh/gmt.15915.gif"/>
          <p:cNvPicPr>
            <a:picLocks noChangeAspect="1" noChangeArrowheads="1"/>
          </p:cNvPicPr>
          <p:nvPr/>
        </p:nvPicPr>
        <p:blipFill>
          <a:blip r:embed="rId3" cstate="print"/>
          <a:srcRect l="7843" t="19192" r="4575" b="2020"/>
          <a:stretch>
            <a:fillRect/>
          </a:stretch>
        </p:blipFill>
        <p:spPr bwMode="auto">
          <a:xfrm rot="5400000">
            <a:off x="764696" y="-201068"/>
            <a:ext cx="3377635" cy="3932172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6866187" y="685800"/>
            <a:ext cx="144213" cy="2667000"/>
          </a:xfrm>
          <a:prstGeom prst="rect">
            <a:avLst/>
          </a:prstGeom>
          <a:solidFill>
            <a:schemeClr val="accent3">
              <a:alpha val="49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869841" y="76200"/>
            <a:ext cx="18357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Cyclonic eddy</a:t>
            </a:r>
          </a:p>
          <a:p>
            <a:pPr algn="ctr"/>
            <a:r>
              <a:rPr lang="en-US" dirty="0" smtClean="0"/>
              <a:t>(negative </a:t>
            </a:r>
            <a:r>
              <a:rPr lang="en-US" dirty="0" err="1" smtClean="0"/>
              <a:t>SSHa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31665" y="76200"/>
            <a:ext cx="1992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Anticyclonic</a:t>
            </a:r>
            <a:r>
              <a:rPr lang="en-US" dirty="0" smtClean="0"/>
              <a:t> eddy</a:t>
            </a:r>
          </a:p>
          <a:p>
            <a:pPr algn="ctr"/>
            <a:r>
              <a:rPr lang="en-US" dirty="0" smtClean="0"/>
              <a:t>(positive </a:t>
            </a:r>
            <a:r>
              <a:rPr lang="en-US" dirty="0" err="1" smtClean="0"/>
              <a:t>SSHa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075710" y="1040053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pitchFamily="18" charset="2"/>
              </a:rPr>
              <a:t>r</a:t>
            </a:r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6856" y="1608387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pitchFamily="18" charset="2"/>
              </a:rPr>
              <a:t>r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399656" y="1521262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pitchFamily="18" charset="2"/>
              </a:rPr>
              <a:t>r</a:t>
            </a:r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399656" y="2090261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pitchFamily="18" charset="2"/>
              </a:rPr>
              <a:t>r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1" name="Right Arrow 20"/>
          <p:cNvSpPr/>
          <p:nvPr/>
        </p:nvSpPr>
        <p:spPr>
          <a:xfrm>
            <a:off x="3591768" y="990600"/>
            <a:ext cx="1370173" cy="2286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ight Arrow 21"/>
          <p:cNvSpPr/>
          <p:nvPr/>
        </p:nvSpPr>
        <p:spPr>
          <a:xfrm rot="1150691" flipV="1">
            <a:off x="3368630" y="2106148"/>
            <a:ext cx="3856448" cy="191561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244944" y="1828800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NO</a:t>
            </a:r>
            <a:r>
              <a:rPr lang="en-US" b="1" baseline="-25000" dirty="0" smtClean="0">
                <a:solidFill>
                  <a:schemeClr val="bg1"/>
                </a:solidFill>
              </a:rPr>
              <a:t>3</a:t>
            </a:r>
            <a:r>
              <a:rPr lang="en-US" b="1" baseline="30000" dirty="0" smtClean="0">
                <a:solidFill>
                  <a:schemeClr val="bg1"/>
                </a:solidFill>
              </a:rPr>
              <a:t>-</a:t>
            </a:r>
            <a:r>
              <a:rPr lang="en-US" b="1" dirty="0" smtClean="0">
                <a:solidFill>
                  <a:schemeClr val="bg1"/>
                </a:solidFill>
              </a:rPr>
              <a:t>, PO</a:t>
            </a:r>
            <a:r>
              <a:rPr lang="en-US" b="1" baseline="-25000" dirty="0" smtClean="0">
                <a:solidFill>
                  <a:schemeClr val="bg1"/>
                </a:solidFill>
              </a:rPr>
              <a:t>4</a:t>
            </a:r>
            <a:r>
              <a:rPr lang="en-US" b="1" baseline="30000" dirty="0" smtClean="0">
                <a:solidFill>
                  <a:schemeClr val="bg1"/>
                </a:solidFill>
              </a:rPr>
              <a:t>3-</a:t>
            </a:r>
            <a:endParaRPr lang="en-US" b="1" baseline="300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02344" y="2972132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NO</a:t>
            </a:r>
            <a:r>
              <a:rPr lang="en-US" b="1" baseline="-25000" dirty="0" smtClean="0">
                <a:solidFill>
                  <a:schemeClr val="bg1"/>
                </a:solidFill>
              </a:rPr>
              <a:t>3</a:t>
            </a:r>
            <a:r>
              <a:rPr lang="en-US" b="1" baseline="30000" dirty="0" smtClean="0">
                <a:solidFill>
                  <a:schemeClr val="bg1"/>
                </a:solidFill>
              </a:rPr>
              <a:t>-</a:t>
            </a:r>
            <a:r>
              <a:rPr lang="en-US" b="1" dirty="0" smtClean="0">
                <a:solidFill>
                  <a:schemeClr val="bg1"/>
                </a:solidFill>
              </a:rPr>
              <a:t>, PO</a:t>
            </a:r>
            <a:r>
              <a:rPr lang="en-US" b="1" baseline="-25000" dirty="0" smtClean="0">
                <a:solidFill>
                  <a:schemeClr val="bg1"/>
                </a:solidFill>
              </a:rPr>
              <a:t>4</a:t>
            </a:r>
            <a:r>
              <a:rPr lang="en-US" b="1" baseline="30000" dirty="0" smtClean="0">
                <a:solidFill>
                  <a:schemeClr val="bg1"/>
                </a:solidFill>
              </a:rPr>
              <a:t>3-</a:t>
            </a:r>
            <a:endParaRPr lang="en-US" b="1" baseline="30000" dirty="0">
              <a:solidFill>
                <a:schemeClr val="bg1"/>
              </a:solidFill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819" y="3646488"/>
            <a:ext cx="4201439" cy="290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 cstate="print"/>
          <a:srcRect t="7182"/>
          <a:stretch>
            <a:fillRect/>
          </a:stretch>
        </p:blipFill>
        <p:spPr bwMode="auto">
          <a:xfrm>
            <a:off x="4534215" y="3310726"/>
            <a:ext cx="4214932" cy="3547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3124200" y="6477000"/>
            <a:ext cx="18886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Church et al. 2009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2778</TotalTime>
  <Words>998</Words>
  <Application>Microsoft Office PowerPoint</Application>
  <PresentationFormat>On-screen Show (4:3)</PresentationFormat>
  <Paragraphs>185</Paragraphs>
  <Slides>19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Civic</vt:lpstr>
      <vt:lpstr>SPW 8.0 Graph</vt:lpstr>
      <vt:lpstr>Capturing the ephemeral:  Assessing the impacts of mesoscale eddies on ecosystem behavior of the  subtropical North Pacific Ocean</vt:lpstr>
      <vt:lpstr>Opportunities and challenges</vt:lpstr>
      <vt:lpstr>Open ocean eddies are ubiquitous, but most prevalent in physically dynamic regions of the world’s oceans</vt:lpstr>
      <vt:lpstr>Current eddy sampling strategies</vt:lpstr>
      <vt:lpstr>Slide 5</vt:lpstr>
      <vt:lpstr>Time, water, and change</vt:lpstr>
      <vt:lpstr>Shallow mixing, deep penetration of light, and rapid plankton growth</vt:lpstr>
      <vt:lpstr>Do mesoscale processes shape ocean biogeochemistry in the oligotrophic ocean?</vt:lpstr>
      <vt:lpstr>Slide 9</vt:lpstr>
      <vt:lpstr>Temporal variability in physical forcing of the euphotic zone</vt:lpstr>
      <vt:lpstr>Slide 11</vt:lpstr>
      <vt:lpstr>How much of the variability associated with upper ocean biogeochemistry is associated with mesoscale forcing?  </vt:lpstr>
      <vt:lpstr>Mesoscale physical dynamics appear to influence phytoplankton community structure</vt:lpstr>
      <vt:lpstr>Slide 14</vt:lpstr>
      <vt:lpstr>Time series measurements of near-surface ocean N2 fixation at Station ALOHA</vt:lpstr>
      <vt:lpstr>Slide 16</vt:lpstr>
      <vt:lpstr>Slide 17</vt:lpstr>
      <vt:lpstr>What aspects of eddy dynamics  are we currently resolving?</vt:lpstr>
      <vt:lpstr>Why we need sample return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ocean eddies – a Time series perspective from two decades of  observations at station aloha</dc:title>
  <dc:creator>Matt Church</dc:creator>
  <cp:lastModifiedBy>Matt Church</cp:lastModifiedBy>
  <cp:revision>240</cp:revision>
  <dcterms:created xsi:type="dcterms:W3CDTF">2010-03-31T01:46:05Z</dcterms:created>
  <dcterms:modified xsi:type="dcterms:W3CDTF">2010-04-15T15:29:06Z</dcterms:modified>
</cp:coreProperties>
</file>