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  <p:sldMasterId id="2147483676" r:id="rId5"/>
    <p:sldMasterId id="2147483664" r:id="rId6"/>
  </p:sldMasterIdLst>
  <p:notesMasterIdLst>
    <p:notesMasterId r:id="rId18"/>
  </p:notesMasterIdLst>
  <p:handoutMasterIdLst>
    <p:handoutMasterId r:id="rId19"/>
  </p:handout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6" r:id="rId16"/>
    <p:sldId id="265" r:id="rId17"/>
  </p:sldIdLst>
  <p:sldSz cx="9144000" cy="6858000" type="screen4x3"/>
  <p:notesSz cx="6997700" cy="92837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attelle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CC3300"/>
    <a:srgbClr val="666699"/>
    <a:srgbClr val="FFF5E1"/>
    <a:srgbClr val="FFF6D5"/>
    <a:srgbClr val="BFCCD5"/>
    <a:srgbClr val="7996A9"/>
    <a:srgbClr val="8EA6B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47" autoAdjust="0"/>
  </p:normalViewPr>
  <p:slideViewPr>
    <p:cSldViewPr snapToGrid="0" showGuides="1">
      <p:cViewPr>
        <p:scale>
          <a:sx n="70" d="100"/>
          <a:sy n="70" d="100"/>
        </p:scale>
        <p:origin x="-522" y="-108"/>
      </p:cViewPr>
      <p:guideLst>
        <p:guide orient="horz" pos="2467"/>
        <p:guide pos="257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-1962" y="-96"/>
      </p:cViewPr>
      <p:guideLst>
        <p:guide orient="horz" pos="2924"/>
        <p:guide pos="22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1208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1208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3988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F682FA7-4A7A-4009-B225-32B918A25DA4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46" tIns="46622" rIns="93246" bIns="46622" numCol="1" anchor="t" anchorCtr="0" compatLnSpc="1">
            <a:prstTxWarp prst="textNoShape">
              <a:avLst/>
            </a:prstTxWarp>
          </a:bodyPr>
          <a:lstStyle>
            <a:lvl1pPr algn="l" defTabSz="930275">
              <a:defRPr sz="1200"/>
            </a:lvl1pPr>
          </a:lstStyle>
          <a:p>
            <a:endParaRPr lang="en-US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988" y="0"/>
            <a:ext cx="30321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46" tIns="46622" rIns="93246" bIns="46622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endParaRPr lang="en-US" dirty="0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5325"/>
            <a:ext cx="4641850" cy="34813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10075"/>
            <a:ext cx="5597525" cy="417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46" tIns="46622" rIns="93246" bIns="466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6975"/>
            <a:ext cx="30321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46" tIns="46622" rIns="93246" bIns="46622" numCol="1" anchor="b" anchorCtr="0" compatLnSpc="1">
            <a:prstTxWarp prst="textNoShape">
              <a:avLst/>
            </a:prstTxWarp>
          </a:bodyPr>
          <a:lstStyle>
            <a:lvl1pPr algn="l" defTabSz="930275">
              <a:defRPr sz="1200"/>
            </a:lvl1pPr>
          </a:lstStyle>
          <a:p>
            <a:endParaRPr lang="en-US" dirty="0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988" y="8816975"/>
            <a:ext cx="30321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46" tIns="46622" rIns="93246" bIns="46622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fld id="{EA2E6558-6EAF-418C-AE44-60ABA9F792DC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2E6558-6EAF-418C-AE44-60ABA9F792DC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FD9D3C0-1107-4C90-8228-C9DD30D302F7}" type="slidenum">
              <a:rPr lang="en-GB" smtClean="0"/>
              <a:pPr/>
              <a:t>2</a:t>
            </a:fld>
            <a:endParaRPr lang="en-GB" dirty="0" smtClean="0"/>
          </a:p>
        </p:txBody>
      </p:sp>
      <p:sp>
        <p:nvSpPr>
          <p:cNvPr id="31747" name="Text Box 2"/>
          <p:cNvSpPr txBox="1">
            <a:spLocks noChangeArrowheads="1"/>
          </p:cNvSpPr>
          <p:nvPr/>
        </p:nvSpPr>
        <p:spPr bwMode="auto">
          <a:xfrm>
            <a:off x="1166284" y="696277"/>
            <a:ext cx="4665133" cy="34813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3031" tIns="46516" rIns="93031" bIns="46516" anchor="ctr"/>
          <a:lstStyle/>
          <a:p>
            <a:endParaRPr lang="en-US" dirty="0"/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/>
          </p:nvPr>
        </p:nvSpPr>
        <p:spPr>
          <a:xfrm>
            <a:off x="699770" y="4409758"/>
            <a:ext cx="5596541" cy="4177665"/>
          </a:xfrm>
          <a:noFill/>
          <a:ln/>
        </p:spPr>
        <p:txBody>
          <a:bodyPr wrap="none" anchor="ctr"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E6F09D-E619-45E9-A2DD-32C4021286B7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5325"/>
            <a:ext cx="4641850" cy="3481388"/>
          </a:xfrm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148C423-8603-4E5F-B21A-87909199E327}" type="slidenum">
              <a:rPr lang="en-GB" smtClean="0"/>
              <a:pPr/>
              <a:t>6</a:t>
            </a:fld>
            <a:endParaRPr lang="en-GB" dirty="0" smtClean="0"/>
          </a:p>
        </p:txBody>
      </p:sp>
      <p:sp>
        <p:nvSpPr>
          <p:cNvPr id="24579" name="Text Box 2"/>
          <p:cNvSpPr txBox="1">
            <a:spLocks noChangeArrowheads="1"/>
          </p:cNvSpPr>
          <p:nvPr/>
        </p:nvSpPr>
        <p:spPr bwMode="auto">
          <a:xfrm>
            <a:off x="1166284" y="696277"/>
            <a:ext cx="4665133" cy="34813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3031" tIns="46516" rIns="93031" bIns="46516" anchor="ctr"/>
          <a:lstStyle/>
          <a:p>
            <a:pPr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endParaRPr lang="en-US" dirty="0"/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/>
          </p:nvPr>
        </p:nvSpPr>
        <p:spPr>
          <a:xfrm>
            <a:off x="699770" y="4409758"/>
            <a:ext cx="5596541" cy="4177665"/>
          </a:xfrm>
          <a:noFill/>
          <a:ln/>
        </p:spPr>
        <p:txBody>
          <a:bodyPr wrap="none" anchor="ctr"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148C423-8603-4E5F-B21A-87909199E327}" type="slidenum">
              <a:rPr lang="en-GB" smtClean="0"/>
              <a:pPr/>
              <a:t>7</a:t>
            </a:fld>
            <a:endParaRPr lang="en-GB" dirty="0" smtClean="0"/>
          </a:p>
        </p:txBody>
      </p:sp>
      <p:sp>
        <p:nvSpPr>
          <p:cNvPr id="24579" name="Text Box 2"/>
          <p:cNvSpPr txBox="1">
            <a:spLocks noChangeArrowheads="1"/>
          </p:cNvSpPr>
          <p:nvPr/>
        </p:nvSpPr>
        <p:spPr bwMode="auto">
          <a:xfrm>
            <a:off x="1166284" y="696277"/>
            <a:ext cx="4665133" cy="34813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3031" tIns="46516" rIns="93031" bIns="46516" anchor="ctr"/>
          <a:lstStyle/>
          <a:p>
            <a:pPr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endParaRPr lang="en-US" dirty="0"/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/>
          </p:nvPr>
        </p:nvSpPr>
        <p:spPr>
          <a:xfrm>
            <a:off x="699770" y="4409758"/>
            <a:ext cx="5596541" cy="4177665"/>
          </a:xfrm>
          <a:noFill/>
          <a:ln/>
        </p:spPr>
        <p:txBody>
          <a:bodyPr wrap="none" anchor="ctr"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537939-D432-4FD8-BEBD-27BD513A771C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695325"/>
            <a:ext cx="4641850" cy="3481388"/>
          </a:xfrm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C7AB19-4646-4C3C-B9FD-E8A337C329D1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C7AB19-4646-4C3C-B9FD-E8A337C329D1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733425" y="3578226"/>
            <a:ext cx="7812088" cy="387798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5813425" y="6607176"/>
            <a:ext cx="2895600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/>
            <a:r>
              <a:rPr lang="en-US" sz="1400" dirty="0">
                <a:solidFill>
                  <a:srgbClr val="777777"/>
                </a:solidFill>
                <a:latin typeface="Arial Narrow" pitchFamily="34" charset="0"/>
              </a:rPr>
              <a:t> </a:t>
            </a:r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 flipH="1">
            <a:off x="8482014" y="6624639"/>
            <a:ext cx="565151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/>
            <a:fld id="{8ABE8282-AE36-41BD-A428-2A9C2366E778}" type="slidenum">
              <a:rPr lang="en-US" sz="1100">
                <a:solidFill>
                  <a:srgbClr val="777777"/>
                </a:solidFill>
              </a:rPr>
              <a:pPr algn="r"/>
              <a:t>‹#›</a:t>
            </a:fld>
            <a:endParaRPr lang="en-US" sz="1100" dirty="0">
              <a:solidFill>
                <a:srgbClr val="777777"/>
              </a:solidFill>
            </a:endParaRPr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254000" y="6653214"/>
            <a:ext cx="2133600" cy="12223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731837" y="2374900"/>
            <a:ext cx="7802563" cy="497059"/>
          </a:xfrm>
        </p:spPr>
        <p:txBody>
          <a:bodyPr anchor="b"/>
          <a:lstStyle>
            <a:lvl1pPr>
              <a:lnSpc>
                <a:spcPct val="95000"/>
              </a:lnSpc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97287" name="Group 7"/>
          <p:cNvGrpSpPr>
            <a:grpSpLocks/>
          </p:cNvGrpSpPr>
          <p:nvPr/>
        </p:nvGrpSpPr>
        <p:grpSpPr bwMode="auto">
          <a:xfrm>
            <a:off x="-4764" y="5710241"/>
            <a:ext cx="9151939" cy="917576"/>
            <a:chOff x="-3" y="3597"/>
            <a:chExt cx="5765" cy="578"/>
          </a:xfrm>
        </p:grpSpPr>
        <p:sp>
          <p:nvSpPr>
            <p:cNvPr id="97288" name="Freeform 8"/>
            <p:cNvSpPr>
              <a:spLocks/>
            </p:cNvSpPr>
            <p:nvPr userDrawn="1"/>
          </p:nvSpPr>
          <p:spPr bwMode="auto">
            <a:xfrm>
              <a:off x="-3" y="3597"/>
              <a:ext cx="1535" cy="233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535" y="0"/>
                </a:cxn>
                <a:cxn ang="0">
                  <a:pos x="1535" y="168"/>
                </a:cxn>
                <a:cxn ang="0">
                  <a:pos x="999" y="168"/>
                </a:cxn>
                <a:cxn ang="0">
                  <a:pos x="900" y="47"/>
                </a:cxn>
                <a:cxn ang="0">
                  <a:pos x="0" y="47"/>
                </a:cxn>
                <a:cxn ang="0">
                  <a:pos x="1" y="0"/>
                </a:cxn>
              </a:cxnLst>
              <a:rect l="0" t="0" r="r" b="b"/>
              <a:pathLst>
                <a:path w="1535" h="168">
                  <a:moveTo>
                    <a:pt x="1" y="0"/>
                  </a:moveTo>
                  <a:lnTo>
                    <a:pt x="1535" y="0"/>
                  </a:lnTo>
                  <a:lnTo>
                    <a:pt x="1535" y="168"/>
                  </a:lnTo>
                  <a:lnTo>
                    <a:pt x="999" y="168"/>
                  </a:lnTo>
                  <a:lnTo>
                    <a:pt x="900" y="47"/>
                  </a:lnTo>
                  <a:lnTo>
                    <a:pt x="0" y="4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 dirty="0"/>
            </a:p>
          </p:txBody>
        </p:sp>
        <p:sp>
          <p:nvSpPr>
            <p:cNvPr id="97289" name="Freeform 9"/>
            <p:cNvSpPr>
              <a:spLocks/>
            </p:cNvSpPr>
            <p:nvPr userDrawn="1"/>
          </p:nvSpPr>
          <p:spPr bwMode="auto">
            <a:xfrm>
              <a:off x="0" y="3777"/>
              <a:ext cx="1638" cy="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19" y="0"/>
                </a:cxn>
                <a:cxn ang="0">
                  <a:pos x="1254" y="168"/>
                </a:cxn>
                <a:cxn ang="0">
                  <a:pos x="1638" y="168"/>
                </a:cxn>
                <a:cxn ang="0">
                  <a:pos x="1638" y="227"/>
                </a:cxn>
                <a:cxn ang="0">
                  <a:pos x="626" y="227"/>
                </a:cxn>
                <a:cxn ang="0">
                  <a:pos x="470" y="44"/>
                </a:cxn>
                <a:cxn ang="0">
                  <a:pos x="0" y="44"/>
                </a:cxn>
                <a:cxn ang="0">
                  <a:pos x="0" y="0"/>
                </a:cxn>
              </a:cxnLst>
              <a:rect l="0" t="0" r="r" b="b"/>
              <a:pathLst>
                <a:path w="1638" h="227">
                  <a:moveTo>
                    <a:pt x="0" y="0"/>
                  </a:moveTo>
                  <a:lnTo>
                    <a:pt x="1119" y="0"/>
                  </a:lnTo>
                  <a:lnTo>
                    <a:pt x="1254" y="168"/>
                  </a:lnTo>
                  <a:lnTo>
                    <a:pt x="1638" y="168"/>
                  </a:lnTo>
                  <a:lnTo>
                    <a:pt x="1638" y="227"/>
                  </a:lnTo>
                  <a:lnTo>
                    <a:pt x="626" y="227"/>
                  </a:lnTo>
                  <a:lnTo>
                    <a:pt x="470" y="44"/>
                  </a:lnTo>
                  <a:lnTo>
                    <a:pt x="0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 dirty="0"/>
            </a:p>
          </p:txBody>
        </p:sp>
        <p:sp>
          <p:nvSpPr>
            <p:cNvPr id="97290" name="Freeform 10"/>
            <p:cNvSpPr>
              <a:spLocks/>
            </p:cNvSpPr>
            <p:nvPr userDrawn="1"/>
          </p:nvSpPr>
          <p:spPr bwMode="auto">
            <a:xfrm>
              <a:off x="0" y="3887"/>
              <a:ext cx="510" cy="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1" y="0"/>
                </a:cxn>
                <a:cxn ang="0">
                  <a:pos x="510" y="154"/>
                </a:cxn>
                <a:cxn ang="0">
                  <a:pos x="0" y="154"/>
                </a:cxn>
                <a:cxn ang="0">
                  <a:pos x="0" y="0"/>
                </a:cxn>
              </a:cxnLst>
              <a:rect l="0" t="0" r="r" b="b"/>
              <a:pathLst>
                <a:path w="510" h="154">
                  <a:moveTo>
                    <a:pt x="0" y="0"/>
                  </a:moveTo>
                  <a:lnTo>
                    <a:pt x="381" y="0"/>
                  </a:lnTo>
                  <a:lnTo>
                    <a:pt x="510" y="154"/>
                  </a:lnTo>
                  <a:lnTo>
                    <a:pt x="0" y="1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hlink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 dirty="0"/>
            </a:p>
          </p:txBody>
        </p:sp>
        <p:sp>
          <p:nvSpPr>
            <p:cNvPr id="97291" name="Freeform 11"/>
            <p:cNvSpPr>
              <a:spLocks/>
            </p:cNvSpPr>
            <p:nvPr userDrawn="1"/>
          </p:nvSpPr>
          <p:spPr bwMode="auto">
            <a:xfrm>
              <a:off x="1502" y="3597"/>
              <a:ext cx="1638" cy="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68"/>
                </a:cxn>
                <a:cxn ang="0">
                  <a:pos x="1638" y="168"/>
                </a:cxn>
                <a:cxn ang="0">
                  <a:pos x="1638" y="23"/>
                </a:cxn>
                <a:cxn ang="0">
                  <a:pos x="391" y="23"/>
                </a:cxn>
                <a:cxn ang="0">
                  <a:pos x="373" y="0"/>
                </a:cxn>
                <a:cxn ang="0">
                  <a:pos x="0" y="0"/>
                </a:cxn>
              </a:cxnLst>
              <a:rect l="0" t="0" r="r" b="b"/>
              <a:pathLst>
                <a:path w="1638" h="168">
                  <a:moveTo>
                    <a:pt x="0" y="0"/>
                  </a:moveTo>
                  <a:lnTo>
                    <a:pt x="0" y="168"/>
                  </a:lnTo>
                  <a:lnTo>
                    <a:pt x="1638" y="168"/>
                  </a:lnTo>
                  <a:lnTo>
                    <a:pt x="1638" y="23"/>
                  </a:lnTo>
                  <a:lnTo>
                    <a:pt x="391" y="23"/>
                  </a:lnTo>
                  <a:lnTo>
                    <a:pt x="3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 dirty="0"/>
            </a:p>
          </p:txBody>
        </p:sp>
        <p:sp>
          <p:nvSpPr>
            <p:cNvPr id="97292" name="Freeform 12"/>
            <p:cNvSpPr>
              <a:spLocks/>
            </p:cNvSpPr>
            <p:nvPr userDrawn="1"/>
          </p:nvSpPr>
          <p:spPr bwMode="auto">
            <a:xfrm>
              <a:off x="1683" y="3780"/>
              <a:ext cx="1452" cy="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52" y="0"/>
                </a:cxn>
                <a:cxn ang="0">
                  <a:pos x="1452" y="72"/>
                </a:cxn>
                <a:cxn ang="0">
                  <a:pos x="57" y="72"/>
                </a:cxn>
                <a:cxn ang="0">
                  <a:pos x="0" y="0"/>
                </a:cxn>
              </a:cxnLst>
              <a:rect l="0" t="0" r="r" b="b"/>
              <a:pathLst>
                <a:path w="1452" h="72">
                  <a:moveTo>
                    <a:pt x="0" y="0"/>
                  </a:moveTo>
                  <a:lnTo>
                    <a:pt x="1452" y="0"/>
                  </a:lnTo>
                  <a:lnTo>
                    <a:pt x="1452" y="72"/>
                  </a:lnTo>
                  <a:lnTo>
                    <a:pt x="57" y="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1937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 dirty="0"/>
            </a:p>
          </p:txBody>
        </p:sp>
        <p:sp>
          <p:nvSpPr>
            <p:cNvPr id="97293" name="Freeform 13"/>
            <p:cNvSpPr>
              <a:spLocks/>
            </p:cNvSpPr>
            <p:nvPr userDrawn="1"/>
          </p:nvSpPr>
          <p:spPr bwMode="auto">
            <a:xfrm>
              <a:off x="1623" y="3942"/>
              <a:ext cx="1508" cy="233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63"/>
                </a:cxn>
                <a:cxn ang="0">
                  <a:pos x="350" y="63"/>
                </a:cxn>
                <a:cxn ang="0">
                  <a:pos x="404" y="129"/>
                </a:cxn>
                <a:cxn ang="0">
                  <a:pos x="1508" y="129"/>
                </a:cxn>
                <a:cxn ang="0">
                  <a:pos x="1508" y="0"/>
                </a:cxn>
                <a:cxn ang="0">
                  <a:pos x="0" y="2"/>
                </a:cxn>
              </a:cxnLst>
              <a:rect l="0" t="0" r="r" b="b"/>
              <a:pathLst>
                <a:path w="1508" h="129">
                  <a:moveTo>
                    <a:pt x="0" y="2"/>
                  </a:moveTo>
                  <a:lnTo>
                    <a:pt x="0" y="63"/>
                  </a:lnTo>
                  <a:lnTo>
                    <a:pt x="350" y="63"/>
                  </a:lnTo>
                  <a:lnTo>
                    <a:pt x="404" y="129"/>
                  </a:lnTo>
                  <a:lnTo>
                    <a:pt x="1508" y="129"/>
                  </a:lnTo>
                  <a:lnTo>
                    <a:pt x="1508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folHlink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 dirty="0"/>
            </a:p>
          </p:txBody>
        </p:sp>
        <p:sp>
          <p:nvSpPr>
            <p:cNvPr id="97294" name="Freeform 14"/>
            <p:cNvSpPr>
              <a:spLocks/>
            </p:cNvSpPr>
            <p:nvPr userDrawn="1"/>
          </p:nvSpPr>
          <p:spPr bwMode="auto">
            <a:xfrm>
              <a:off x="3114" y="3620"/>
              <a:ext cx="1643" cy="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09" y="0"/>
                </a:cxn>
                <a:cxn ang="0">
                  <a:pos x="1004" y="234"/>
                </a:cxn>
                <a:cxn ang="0">
                  <a:pos x="1577" y="234"/>
                </a:cxn>
                <a:cxn ang="0">
                  <a:pos x="1595" y="246"/>
                </a:cxn>
                <a:cxn ang="0">
                  <a:pos x="1643" y="312"/>
                </a:cxn>
                <a:cxn ang="0">
                  <a:pos x="860" y="312"/>
                </a:cxn>
                <a:cxn ang="0">
                  <a:pos x="720" y="145"/>
                </a:cxn>
                <a:cxn ang="0">
                  <a:pos x="0" y="145"/>
                </a:cxn>
                <a:cxn ang="0">
                  <a:pos x="0" y="0"/>
                </a:cxn>
              </a:cxnLst>
              <a:rect l="0" t="0" r="r" b="b"/>
              <a:pathLst>
                <a:path w="1643" h="312">
                  <a:moveTo>
                    <a:pt x="0" y="0"/>
                  </a:moveTo>
                  <a:lnTo>
                    <a:pt x="809" y="0"/>
                  </a:lnTo>
                  <a:lnTo>
                    <a:pt x="1004" y="234"/>
                  </a:lnTo>
                  <a:lnTo>
                    <a:pt x="1577" y="234"/>
                  </a:lnTo>
                  <a:lnTo>
                    <a:pt x="1595" y="246"/>
                  </a:lnTo>
                  <a:lnTo>
                    <a:pt x="1643" y="312"/>
                  </a:lnTo>
                  <a:lnTo>
                    <a:pt x="860" y="312"/>
                  </a:lnTo>
                  <a:lnTo>
                    <a:pt x="720" y="145"/>
                  </a:lnTo>
                  <a:lnTo>
                    <a:pt x="0" y="1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 dirty="0"/>
            </a:p>
          </p:txBody>
        </p:sp>
        <p:sp>
          <p:nvSpPr>
            <p:cNvPr id="97295" name="Freeform 15"/>
            <p:cNvSpPr>
              <a:spLocks/>
            </p:cNvSpPr>
            <p:nvPr userDrawn="1"/>
          </p:nvSpPr>
          <p:spPr bwMode="auto">
            <a:xfrm>
              <a:off x="3125" y="3780"/>
              <a:ext cx="759" cy="233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699" y="0"/>
                </a:cxn>
                <a:cxn ang="0">
                  <a:pos x="759" y="71"/>
                </a:cxn>
                <a:cxn ang="0">
                  <a:pos x="0" y="72"/>
                </a:cxn>
                <a:cxn ang="0">
                  <a:pos x="1" y="0"/>
                </a:cxn>
              </a:cxnLst>
              <a:rect l="0" t="0" r="r" b="b"/>
              <a:pathLst>
                <a:path w="759" h="72">
                  <a:moveTo>
                    <a:pt x="1" y="0"/>
                  </a:moveTo>
                  <a:lnTo>
                    <a:pt x="699" y="0"/>
                  </a:lnTo>
                  <a:lnTo>
                    <a:pt x="759" y="71"/>
                  </a:lnTo>
                  <a:lnTo>
                    <a:pt x="0" y="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31937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 dirty="0"/>
            </a:p>
          </p:txBody>
        </p:sp>
        <p:sp>
          <p:nvSpPr>
            <p:cNvPr id="97296" name="Freeform 16"/>
            <p:cNvSpPr>
              <a:spLocks/>
            </p:cNvSpPr>
            <p:nvPr userDrawn="1"/>
          </p:nvSpPr>
          <p:spPr bwMode="auto">
            <a:xfrm>
              <a:off x="3108" y="3942"/>
              <a:ext cx="1604" cy="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04" y="0"/>
                </a:cxn>
                <a:cxn ang="0">
                  <a:pos x="1604" y="59"/>
                </a:cxn>
                <a:cxn ang="0">
                  <a:pos x="480" y="59"/>
                </a:cxn>
                <a:cxn ang="0">
                  <a:pos x="537" y="128"/>
                </a:cxn>
                <a:cxn ang="0">
                  <a:pos x="5" y="128"/>
                </a:cxn>
                <a:cxn ang="0">
                  <a:pos x="0" y="0"/>
                </a:cxn>
              </a:cxnLst>
              <a:rect l="0" t="0" r="r" b="b"/>
              <a:pathLst>
                <a:path w="1604" h="128">
                  <a:moveTo>
                    <a:pt x="0" y="0"/>
                  </a:moveTo>
                  <a:lnTo>
                    <a:pt x="1604" y="0"/>
                  </a:lnTo>
                  <a:lnTo>
                    <a:pt x="1604" y="59"/>
                  </a:lnTo>
                  <a:lnTo>
                    <a:pt x="480" y="59"/>
                  </a:lnTo>
                  <a:lnTo>
                    <a:pt x="537" y="128"/>
                  </a:lnTo>
                  <a:lnTo>
                    <a:pt x="5" y="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 dirty="0"/>
            </a:p>
          </p:txBody>
        </p:sp>
        <p:sp>
          <p:nvSpPr>
            <p:cNvPr id="97297" name="Freeform 17"/>
            <p:cNvSpPr>
              <a:spLocks/>
            </p:cNvSpPr>
            <p:nvPr userDrawn="1"/>
          </p:nvSpPr>
          <p:spPr bwMode="auto">
            <a:xfrm>
              <a:off x="3989" y="3671"/>
              <a:ext cx="888" cy="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17" y="0"/>
                </a:cxn>
                <a:cxn ang="0">
                  <a:pos x="888" y="90"/>
                </a:cxn>
                <a:cxn ang="0">
                  <a:pos x="72" y="90"/>
                </a:cxn>
                <a:cxn ang="0">
                  <a:pos x="0" y="0"/>
                </a:cxn>
              </a:cxnLst>
              <a:rect l="0" t="0" r="r" b="b"/>
              <a:pathLst>
                <a:path w="888" h="90">
                  <a:moveTo>
                    <a:pt x="0" y="0"/>
                  </a:moveTo>
                  <a:lnTo>
                    <a:pt x="817" y="0"/>
                  </a:lnTo>
                  <a:lnTo>
                    <a:pt x="888" y="90"/>
                  </a:lnTo>
                  <a:lnTo>
                    <a:pt x="72" y="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hlink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 dirty="0"/>
            </a:p>
          </p:txBody>
        </p:sp>
        <p:sp>
          <p:nvSpPr>
            <p:cNvPr id="97298" name="Freeform 18"/>
            <p:cNvSpPr>
              <a:spLocks/>
            </p:cNvSpPr>
            <p:nvPr userDrawn="1"/>
          </p:nvSpPr>
          <p:spPr bwMode="auto">
            <a:xfrm>
              <a:off x="4637" y="3866"/>
              <a:ext cx="1125" cy="233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1125" y="0"/>
                </a:cxn>
                <a:cxn ang="0">
                  <a:pos x="1125" y="66"/>
                </a:cxn>
                <a:cxn ang="0">
                  <a:pos x="0" y="66"/>
                </a:cxn>
                <a:cxn ang="0">
                  <a:pos x="4" y="0"/>
                </a:cxn>
              </a:cxnLst>
              <a:rect l="0" t="0" r="r" b="b"/>
              <a:pathLst>
                <a:path w="1125" h="66">
                  <a:moveTo>
                    <a:pt x="4" y="0"/>
                  </a:moveTo>
                  <a:lnTo>
                    <a:pt x="1125" y="0"/>
                  </a:lnTo>
                  <a:lnTo>
                    <a:pt x="1125" y="66"/>
                  </a:lnTo>
                  <a:lnTo>
                    <a:pt x="0" y="6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accent2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 dirty="0"/>
            </a:p>
          </p:txBody>
        </p:sp>
        <p:sp>
          <p:nvSpPr>
            <p:cNvPr id="97299" name="Freeform 19"/>
            <p:cNvSpPr>
              <a:spLocks/>
            </p:cNvSpPr>
            <p:nvPr userDrawn="1"/>
          </p:nvSpPr>
          <p:spPr bwMode="auto">
            <a:xfrm>
              <a:off x="4698" y="3942"/>
              <a:ext cx="1062" cy="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62" y="0"/>
                </a:cxn>
                <a:cxn ang="0">
                  <a:pos x="1062" y="122"/>
                </a:cxn>
                <a:cxn ang="0">
                  <a:pos x="485" y="122"/>
                </a:cxn>
                <a:cxn ang="0">
                  <a:pos x="431" y="59"/>
                </a:cxn>
                <a:cxn ang="0">
                  <a:pos x="0" y="59"/>
                </a:cxn>
                <a:cxn ang="0">
                  <a:pos x="0" y="0"/>
                </a:cxn>
              </a:cxnLst>
              <a:rect l="0" t="0" r="r" b="b"/>
              <a:pathLst>
                <a:path w="1062" h="122">
                  <a:moveTo>
                    <a:pt x="0" y="0"/>
                  </a:moveTo>
                  <a:lnTo>
                    <a:pt x="1062" y="0"/>
                  </a:lnTo>
                  <a:lnTo>
                    <a:pt x="1062" y="122"/>
                  </a:lnTo>
                  <a:lnTo>
                    <a:pt x="485" y="122"/>
                  </a:lnTo>
                  <a:lnTo>
                    <a:pt x="431" y="59"/>
                  </a:lnTo>
                  <a:lnTo>
                    <a:pt x="0" y="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 dirty="0"/>
            </a:p>
          </p:txBody>
        </p:sp>
        <p:sp>
          <p:nvSpPr>
            <p:cNvPr id="97300" name="Freeform 20"/>
            <p:cNvSpPr>
              <a:spLocks/>
            </p:cNvSpPr>
            <p:nvPr userDrawn="1"/>
          </p:nvSpPr>
          <p:spPr bwMode="auto">
            <a:xfrm>
              <a:off x="4824" y="3671"/>
              <a:ext cx="938" cy="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2" y="90"/>
                </a:cxn>
                <a:cxn ang="0">
                  <a:pos x="938" y="90"/>
                </a:cxn>
                <a:cxn ang="0">
                  <a:pos x="938" y="0"/>
                </a:cxn>
                <a:cxn ang="0">
                  <a:pos x="0" y="0"/>
                </a:cxn>
              </a:cxnLst>
              <a:rect l="0" t="0" r="r" b="b"/>
              <a:pathLst>
                <a:path w="938" h="90">
                  <a:moveTo>
                    <a:pt x="0" y="0"/>
                  </a:moveTo>
                  <a:lnTo>
                    <a:pt x="72" y="90"/>
                  </a:lnTo>
                  <a:lnTo>
                    <a:pt x="938" y="90"/>
                  </a:lnTo>
                  <a:lnTo>
                    <a:pt x="93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 dirty="0"/>
            </a:p>
          </p:txBody>
        </p:sp>
        <p:sp>
          <p:nvSpPr>
            <p:cNvPr id="97301" name="Freeform 21"/>
            <p:cNvSpPr>
              <a:spLocks/>
            </p:cNvSpPr>
            <p:nvPr userDrawn="1"/>
          </p:nvSpPr>
          <p:spPr bwMode="auto">
            <a:xfrm>
              <a:off x="4221" y="3606"/>
              <a:ext cx="1541" cy="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9" y="51"/>
                </a:cxn>
                <a:cxn ang="0">
                  <a:pos x="1541" y="51"/>
                </a:cxn>
                <a:cxn ang="0">
                  <a:pos x="1541" y="0"/>
                </a:cxn>
                <a:cxn ang="0">
                  <a:pos x="0" y="0"/>
                </a:cxn>
              </a:cxnLst>
              <a:rect l="0" t="0" r="r" b="b"/>
              <a:pathLst>
                <a:path w="1541" h="51">
                  <a:moveTo>
                    <a:pt x="0" y="0"/>
                  </a:moveTo>
                  <a:lnTo>
                    <a:pt x="39" y="51"/>
                  </a:lnTo>
                  <a:lnTo>
                    <a:pt x="1541" y="51"/>
                  </a:lnTo>
                  <a:lnTo>
                    <a:pt x="154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31937"/>
            </a:solidFill>
            <a:ln w="12700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 dirty="0"/>
            </a:p>
          </p:txBody>
        </p:sp>
      </p:grpSp>
      <p:grpSp>
        <p:nvGrpSpPr>
          <p:cNvPr id="97302" name="Group 22"/>
          <p:cNvGrpSpPr>
            <a:grpSpLocks/>
          </p:cNvGrpSpPr>
          <p:nvPr/>
        </p:nvGrpSpPr>
        <p:grpSpPr bwMode="auto">
          <a:xfrm>
            <a:off x="0" y="-9525"/>
            <a:ext cx="9153525" cy="892175"/>
            <a:chOff x="0" y="-6"/>
            <a:chExt cx="5766" cy="562"/>
          </a:xfrm>
        </p:grpSpPr>
        <p:sp>
          <p:nvSpPr>
            <p:cNvPr id="97303" name="Freeform 23"/>
            <p:cNvSpPr>
              <a:spLocks/>
            </p:cNvSpPr>
            <p:nvPr userDrawn="1"/>
          </p:nvSpPr>
          <p:spPr bwMode="auto">
            <a:xfrm>
              <a:off x="0" y="-6"/>
              <a:ext cx="5766" cy="233"/>
            </a:xfrm>
            <a:custGeom>
              <a:avLst/>
              <a:gdLst/>
              <a:ahLst/>
              <a:cxnLst>
                <a:cxn ang="0">
                  <a:pos x="0" y="201"/>
                </a:cxn>
                <a:cxn ang="0">
                  <a:pos x="3714" y="201"/>
                </a:cxn>
                <a:cxn ang="0">
                  <a:pos x="4160" y="679"/>
                </a:cxn>
                <a:cxn ang="0">
                  <a:pos x="5766" y="681"/>
                </a:cxn>
                <a:cxn ang="0">
                  <a:pos x="5762" y="5"/>
                </a:cxn>
                <a:cxn ang="0">
                  <a:pos x="0" y="0"/>
                </a:cxn>
                <a:cxn ang="0">
                  <a:pos x="0" y="201"/>
                </a:cxn>
              </a:cxnLst>
              <a:rect l="0" t="0" r="r" b="b"/>
              <a:pathLst>
                <a:path w="5766" h="681">
                  <a:moveTo>
                    <a:pt x="0" y="201"/>
                  </a:moveTo>
                  <a:lnTo>
                    <a:pt x="3714" y="201"/>
                  </a:lnTo>
                  <a:lnTo>
                    <a:pt x="4160" y="679"/>
                  </a:lnTo>
                  <a:lnTo>
                    <a:pt x="5766" y="681"/>
                  </a:lnTo>
                  <a:lnTo>
                    <a:pt x="5762" y="5"/>
                  </a:lnTo>
                  <a:lnTo>
                    <a:pt x="0" y="0"/>
                  </a:lnTo>
                  <a:lnTo>
                    <a:pt x="0" y="201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 dirty="0"/>
            </a:p>
          </p:txBody>
        </p:sp>
        <p:pic>
          <p:nvPicPr>
            <p:cNvPr id="97304" name="Picture 24" descr="BUS-OForiginalrev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black">
            <a:xfrm>
              <a:off x="4249" y="187"/>
              <a:ext cx="1344" cy="36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27699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4319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1938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April 2010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-2045947" y="1377950"/>
            <a:ext cx="10864513" cy="122110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April 2010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72070" y="557214"/>
            <a:ext cx="1246495" cy="24336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37755" y="557214"/>
            <a:ext cx="3696397" cy="24336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April 2010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690" y="557214"/>
            <a:ext cx="7456487" cy="41549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85751" y="1377951"/>
            <a:ext cx="4189413" cy="23852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7563" y="1377951"/>
            <a:ext cx="4191000" cy="238526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14325" y="6511925"/>
            <a:ext cx="2133600" cy="12223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April 2010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690" y="557214"/>
            <a:ext cx="7456487" cy="41549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85751" y="1377950"/>
            <a:ext cx="8532813" cy="38779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4325" y="6511925"/>
            <a:ext cx="2133600" cy="12223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April 2010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2C4F-07A6-4F77-9C40-FF390CA7146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2C4F-07A6-4F77-9C40-FF390CA7146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2C4F-07A6-4F77-9C40-FF390CA7146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2C4F-07A6-4F77-9C40-FF390CA7146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2C4F-07A6-4F77-9C40-FF390CA7146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2C4F-07A6-4F77-9C40-FF390CA7146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2C4F-07A6-4F77-9C40-FF390CA7146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2C4F-07A6-4F77-9C40-FF390CA7146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2C4F-07A6-4F77-9C40-FF390CA7146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2C4F-07A6-4F77-9C40-FF390CA7146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22C4F-07A6-4F77-9C40-FF390CA7146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91316-3CC0-46A1-8C38-6B2FDFEA0D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91316-3CC0-46A1-8C38-6B2FDFEA0D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91316-3CC0-46A1-8C38-6B2FDFEA0D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91316-3CC0-46A1-8C38-6B2FDFEA0D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1" y="1377950"/>
            <a:ext cx="8532813" cy="199747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April 2010</a:t>
            </a:r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91316-3CC0-46A1-8C38-6B2FDFEA0D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91316-3CC0-46A1-8C38-6B2FDFEA0D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91316-3CC0-46A1-8C38-6B2FDFEA0D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91316-3CC0-46A1-8C38-6B2FDFEA0D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91316-3CC0-46A1-8C38-6B2FDFEA0D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91316-3CC0-46A1-8C38-6B2FDFEA0D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91316-3CC0-46A1-8C38-6B2FDFEA0D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1079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276999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April 2010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5751" y="1377951"/>
            <a:ext cx="4189413" cy="23483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7563" y="1377951"/>
            <a:ext cx="4191000" cy="23483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April 2010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647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204055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647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204055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April 2010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April 2010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April 2010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1"/>
            <a:ext cx="3008313" cy="55399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26961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1938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April 2010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93690" y="557214"/>
            <a:ext cx="745648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51" y="1377950"/>
            <a:ext cx="8532813" cy="162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62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14325" y="6511925"/>
            <a:ext cx="213360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800">
                <a:solidFill>
                  <a:srgbClr val="777777"/>
                </a:solidFill>
              </a:defRPr>
            </a:lvl1pPr>
          </a:lstStyle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5784851" y="6511926"/>
            <a:ext cx="2895600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/>
            <a:r>
              <a:rPr lang="en-US" sz="1200" dirty="0">
                <a:solidFill>
                  <a:srgbClr val="777777"/>
                </a:solidFill>
                <a:latin typeface="Arial Narrow" pitchFamily="34" charset="0"/>
              </a:rPr>
              <a:t> </a:t>
            </a:r>
          </a:p>
        </p:txBody>
      </p:sp>
      <p:sp>
        <p:nvSpPr>
          <p:cNvPr id="96262" name="Rectangle 6"/>
          <p:cNvSpPr>
            <a:spLocks noChangeArrowheads="1"/>
          </p:cNvSpPr>
          <p:nvPr/>
        </p:nvSpPr>
        <p:spPr bwMode="auto">
          <a:xfrm flipH="1">
            <a:off x="8482014" y="6624639"/>
            <a:ext cx="565151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r"/>
            <a:fld id="{FD621823-0FBA-4CE7-8283-38A9F7E3CB1D}" type="slidenum">
              <a:rPr lang="en-US" sz="1100">
                <a:solidFill>
                  <a:srgbClr val="777777"/>
                </a:solidFill>
              </a:rPr>
              <a:pPr algn="r"/>
              <a:t>‹#›</a:t>
            </a:fld>
            <a:endParaRPr lang="en-US" sz="1100" dirty="0">
              <a:solidFill>
                <a:srgbClr val="777777"/>
              </a:solidFill>
            </a:endParaRPr>
          </a:p>
        </p:txBody>
      </p:sp>
      <p:grpSp>
        <p:nvGrpSpPr>
          <p:cNvPr id="96263" name="Group 7"/>
          <p:cNvGrpSpPr>
            <a:grpSpLocks/>
          </p:cNvGrpSpPr>
          <p:nvPr/>
        </p:nvGrpSpPr>
        <p:grpSpPr bwMode="auto">
          <a:xfrm>
            <a:off x="-9526" y="-3174"/>
            <a:ext cx="9163051" cy="492125"/>
            <a:chOff x="-6" y="-2"/>
            <a:chExt cx="5772" cy="310"/>
          </a:xfrm>
        </p:grpSpPr>
        <p:sp>
          <p:nvSpPr>
            <p:cNvPr id="96264" name="Freeform 8"/>
            <p:cNvSpPr>
              <a:spLocks/>
            </p:cNvSpPr>
            <p:nvPr userDrawn="1"/>
          </p:nvSpPr>
          <p:spPr bwMode="auto">
            <a:xfrm>
              <a:off x="-6" y="-2"/>
              <a:ext cx="5772" cy="233"/>
            </a:xfrm>
            <a:custGeom>
              <a:avLst/>
              <a:gdLst/>
              <a:ahLst/>
              <a:cxnLst>
                <a:cxn ang="0">
                  <a:pos x="0" y="109"/>
                </a:cxn>
                <a:cxn ang="0">
                  <a:pos x="4648" y="109"/>
                </a:cxn>
                <a:cxn ang="0">
                  <a:pos x="4891" y="375"/>
                </a:cxn>
                <a:cxn ang="0">
                  <a:pos x="5772" y="375"/>
                </a:cxn>
                <a:cxn ang="0">
                  <a:pos x="5766" y="0"/>
                </a:cxn>
                <a:cxn ang="0">
                  <a:pos x="0" y="2"/>
                </a:cxn>
                <a:cxn ang="0">
                  <a:pos x="0" y="109"/>
                </a:cxn>
              </a:cxnLst>
              <a:rect l="0" t="0" r="r" b="b"/>
              <a:pathLst>
                <a:path w="5772" h="375">
                  <a:moveTo>
                    <a:pt x="0" y="109"/>
                  </a:moveTo>
                  <a:lnTo>
                    <a:pt x="4648" y="109"/>
                  </a:lnTo>
                  <a:lnTo>
                    <a:pt x="4891" y="375"/>
                  </a:lnTo>
                  <a:lnTo>
                    <a:pt x="5772" y="375"/>
                  </a:lnTo>
                  <a:lnTo>
                    <a:pt x="5766" y="0"/>
                  </a:lnTo>
                  <a:lnTo>
                    <a:pt x="0" y="2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chemeClr val="accent2"/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>
              <a:spAutoFit/>
            </a:bodyPr>
            <a:lstStyle/>
            <a:p>
              <a:endParaRPr lang="en-US" dirty="0"/>
            </a:p>
          </p:txBody>
        </p:sp>
        <p:pic>
          <p:nvPicPr>
            <p:cNvPr id="96265" name="Picture 9" descr="BUS-OForiginalrev"/>
            <p:cNvPicPr>
              <a:picLocks noChangeAspect="1" noChangeArrowheads="1"/>
            </p:cNvPicPr>
            <p:nvPr userDrawn="1"/>
          </p:nvPicPr>
          <p:blipFill>
            <a:blip r:embed="rId16" cstate="print"/>
            <a:srcRect/>
            <a:stretch>
              <a:fillRect/>
            </a:stretch>
          </p:blipFill>
          <p:spPr bwMode="black">
            <a:xfrm>
              <a:off x="4934" y="102"/>
              <a:ext cx="749" cy="206"/>
            </a:xfrm>
            <a:prstGeom prst="rect">
              <a:avLst/>
            </a:prstGeom>
            <a:noFill/>
          </p:spPr>
        </p:pic>
      </p:grpSp>
      <p:grpSp>
        <p:nvGrpSpPr>
          <p:cNvPr id="96266" name="Group 10"/>
          <p:cNvGrpSpPr>
            <a:grpSpLocks/>
          </p:cNvGrpSpPr>
          <p:nvPr/>
        </p:nvGrpSpPr>
        <p:grpSpPr bwMode="auto">
          <a:xfrm>
            <a:off x="314326" y="6686551"/>
            <a:ext cx="8493125" cy="79375"/>
            <a:chOff x="198" y="4212"/>
            <a:chExt cx="5350" cy="50"/>
          </a:xfrm>
        </p:grpSpPr>
        <p:sp>
          <p:nvSpPr>
            <p:cNvPr id="96267" name="AutoShape 11"/>
            <p:cNvSpPr>
              <a:spLocks noChangeArrowheads="1"/>
            </p:cNvSpPr>
            <p:nvPr userDrawn="1"/>
          </p:nvSpPr>
          <p:spPr bwMode="auto">
            <a:xfrm flipH="1">
              <a:off x="756" y="4214"/>
              <a:ext cx="561" cy="48"/>
            </a:xfrm>
            <a:prstGeom prst="parallelogram">
              <a:avLst>
                <a:gd name="adj" fmla="val 102049"/>
              </a:avLst>
            </a:prstGeom>
            <a:solidFill>
              <a:schemeClr val="folHlink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96268" name="AutoShape 12"/>
            <p:cNvSpPr>
              <a:spLocks noChangeArrowheads="1"/>
            </p:cNvSpPr>
            <p:nvPr userDrawn="1"/>
          </p:nvSpPr>
          <p:spPr bwMode="auto">
            <a:xfrm flipH="1">
              <a:off x="198" y="4214"/>
              <a:ext cx="561" cy="48"/>
            </a:xfrm>
            <a:prstGeom prst="parallelogram">
              <a:avLst>
                <a:gd name="adj" fmla="val 91660"/>
              </a:avLst>
            </a:prstGeom>
            <a:solidFill>
              <a:srgbClr val="E31937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96269" name="AutoShape 13"/>
            <p:cNvSpPr>
              <a:spLocks noChangeArrowheads="1"/>
            </p:cNvSpPr>
            <p:nvPr userDrawn="1"/>
          </p:nvSpPr>
          <p:spPr bwMode="auto">
            <a:xfrm flipH="1">
              <a:off x="1308" y="4214"/>
              <a:ext cx="561" cy="48"/>
            </a:xfrm>
            <a:prstGeom prst="parallelogram">
              <a:avLst>
                <a:gd name="adj" fmla="val 99993"/>
              </a:avLst>
            </a:prstGeom>
            <a:solidFill>
              <a:schemeClr val="hlink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96270" name="AutoShape 14"/>
            <p:cNvSpPr>
              <a:spLocks noChangeArrowheads="1"/>
            </p:cNvSpPr>
            <p:nvPr userDrawn="1"/>
          </p:nvSpPr>
          <p:spPr bwMode="auto">
            <a:xfrm flipH="1">
              <a:off x="1861" y="4212"/>
              <a:ext cx="3687" cy="49"/>
            </a:xfrm>
            <a:prstGeom prst="parallelogram">
              <a:avLst>
                <a:gd name="adj" fmla="val 114957"/>
              </a:avLst>
            </a:prstGeom>
            <a:solidFill>
              <a:schemeClr val="accent2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88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hf sldNum="0" hdr="0" ft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chemeClr val="accent2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577850" indent="-234950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chemeClr val="accent2"/>
        </a:buClr>
        <a:buChar char="–"/>
        <a:defRPr sz="2400">
          <a:solidFill>
            <a:schemeClr val="tx1"/>
          </a:solidFill>
          <a:latin typeface="+mn-lt"/>
        </a:defRPr>
      </a:lvl2pPr>
      <a:lvl3pPr marL="868363" indent="-176213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chemeClr val="accent2"/>
        </a:buClr>
        <a:buFont typeface="Arial" charset="0"/>
        <a:buChar char="-"/>
        <a:defRPr sz="2000">
          <a:solidFill>
            <a:schemeClr val="tx1"/>
          </a:solidFill>
          <a:latin typeface="+mn-lt"/>
        </a:defRPr>
      </a:lvl3pPr>
      <a:lvl4pPr marL="1150938" indent="-168275" algn="l" rtl="0" fontAlgn="base">
        <a:lnSpc>
          <a:spcPct val="90000"/>
        </a:lnSpc>
        <a:spcBef>
          <a:spcPct val="40000"/>
        </a:spcBef>
        <a:spcAft>
          <a:spcPct val="0"/>
        </a:spcAft>
        <a:buClr>
          <a:schemeClr val="accent2"/>
        </a:buClr>
        <a:buFont typeface="Arial" charset="0"/>
        <a:buChar char="-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22C4F-07A6-4F77-9C40-FF390CA7146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91316-3CC0-46A1-8C38-6B2FDFEA0DA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em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837" y="1888436"/>
            <a:ext cx="7802563" cy="983524"/>
          </a:xfrm>
        </p:spPr>
        <p:txBody>
          <a:bodyPr/>
          <a:lstStyle/>
          <a:p>
            <a:r>
              <a:rPr lang="en-US" dirty="0" smtClean="0"/>
              <a:t>Recent Battelle Ocean Technology Developments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33425" y="3578226"/>
            <a:ext cx="7812088" cy="947952"/>
          </a:xfrm>
        </p:spPr>
        <p:txBody>
          <a:bodyPr/>
          <a:lstStyle/>
          <a:p>
            <a:r>
              <a:rPr lang="en-US" dirty="0" smtClean="0"/>
              <a:t>MBARI SAMPLING WORK SHOP</a:t>
            </a:r>
          </a:p>
          <a:p>
            <a:r>
              <a:rPr lang="en-US" dirty="0" smtClean="0"/>
              <a:t>April 15-16, 2010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Capabilities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1" y="1118638"/>
            <a:ext cx="8532813" cy="5733877"/>
          </a:xfrm>
        </p:spPr>
        <p:txBody>
          <a:bodyPr/>
          <a:lstStyle/>
          <a:p>
            <a:r>
              <a:rPr lang="en-US" sz="2400" dirty="0" smtClean="0"/>
              <a:t>Cheap, disposable bags and tubing</a:t>
            </a:r>
          </a:p>
          <a:p>
            <a:r>
              <a:rPr lang="en-US" sz="2400" dirty="0" smtClean="0"/>
              <a:t>Software allows</a:t>
            </a:r>
          </a:p>
          <a:p>
            <a:pPr lvl="1"/>
            <a:r>
              <a:rPr lang="en-US" sz="2000" dirty="0" smtClean="0"/>
              <a:t>Multiple sample types/sizes in a single mission</a:t>
            </a:r>
          </a:p>
          <a:p>
            <a:pPr lvl="1"/>
            <a:r>
              <a:rPr lang="en-US" sz="2000" dirty="0" smtClean="0"/>
              <a:t>Flushing (user defined amount)</a:t>
            </a:r>
          </a:p>
          <a:p>
            <a:pPr lvl="1"/>
            <a:r>
              <a:rPr lang="en-US" sz="2000" dirty="0" smtClean="0"/>
              <a:t>Preservative addition (user defined amount)</a:t>
            </a:r>
          </a:p>
          <a:p>
            <a:pPr lvl="2"/>
            <a:r>
              <a:rPr lang="en-US" sz="1800" dirty="0" smtClean="0"/>
              <a:t>Can also pre-spike bags</a:t>
            </a:r>
          </a:p>
          <a:p>
            <a:pPr lvl="1"/>
            <a:r>
              <a:rPr lang="en-US" sz="2000" dirty="0" smtClean="0"/>
              <a:t>Collection of waste preservative in a waste bag</a:t>
            </a:r>
          </a:p>
          <a:p>
            <a:r>
              <a:rPr lang="en-US" sz="2400" dirty="0" smtClean="0"/>
              <a:t>Prototype Specs</a:t>
            </a:r>
          </a:p>
          <a:p>
            <a:pPr lvl="1"/>
            <a:r>
              <a:rPr lang="en-US" sz="2000" dirty="0" smtClean="0"/>
              <a:t>21” diam x 30” long</a:t>
            </a:r>
          </a:p>
          <a:p>
            <a:pPr lvl="1"/>
            <a:r>
              <a:rPr lang="en-US" sz="2000" dirty="0" smtClean="0"/>
              <a:t>16 samples (bags or filters)</a:t>
            </a:r>
          </a:p>
          <a:p>
            <a:pPr lvl="1"/>
            <a:r>
              <a:rPr lang="en-US" sz="2000" dirty="0" smtClean="0"/>
              <a:t>Ethernet comms</a:t>
            </a:r>
          </a:p>
          <a:p>
            <a:pPr lvl="1"/>
            <a:r>
              <a:rPr lang="en-US" sz="2000" dirty="0" smtClean="0"/>
              <a:t>28VDC, 24W when sampling</a:t>
            </a:r>
          </a:p>
          <a:p>
            <a:pPr lvl="1"/>
            <a:r>
              <a:rPr lang="en-US" sz="2000" dirty="0" smtClean="0"/>
              <a:t>200 to 900 </a:t>
            </a:r>
            <a:r>
              <a:rPr lang="en-US" sz="2000" dirty="0" err="1" smtClean="0"/>
              <a:t>mL</a:t>
            </a:r>
            <a:r>
              <a:rPr lang="en-US" sz="2000" dirty="0" smtClean="0"/>
              <a:t> sample bags (user defined)</a:t>
            </a:r>
          </a:p>
          <a:p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239712" y="76200"/>
            <a:ext cx="8599488" cy="533400"/>
          </a:xfrm>
        </p:spPr>
        <p:txBody>
          <a:bodyPr>
            <a:normAutofit/>
          </a:bodyPr>
          <a:lstStyle/>
          <a:p>
            <a:r>
              <a:rPr lang="en-US" b="1" dirty="0" smtClean="0"/>
              <a:t>BASS</a:t>
            </a:r>
            <a:endParaRPr lang="en-US" b="1" dirty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2832" y="855264"/>
            <a:ext cx="5257800" cy="4495800"/>
          </a:xfrm>
          <a:noFill/>
          <a:ln/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Adaptability (with engineering)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Increase number of samples</a:t>
            </a:r>
          </a:p>
          <a:p>
            <a:pPr lvl="2">
              <a:lnSpc>
                <a:spcPct val="80000"/>
              </a:lnSpc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Up to 96 samples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8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New platforms</a:t>
            </a:r>
          </a:p>
          <a:p>
            <a:pPr lvl="2">
              <a:lnSpc>
                <a:spcPct val="80000"/>
              </a:lnSpc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Mooring</a:t>
            </a:r>
          </a:p>
          <a:p>
            <a:pPr lvl="2">
              <a:lnSpc>
                <a:spcPct val="80000"/>
              </a:lnSpc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Bottom mounted</a:t>
            </a:r>
          </a:p>
          <a:p>
            <a:pPr lvl="2">
              <a:lnSpc>
                <a:spcPct val="80000"/>
              </a:lnSpc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ROV</a:t>
            </a:r>
          </a:p>
          <a:p>
            <a:pPr lvl="1">
              <a:lnSpc>
                <a:spcPct val="80000"/>
              </a:lnSpc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In situ experiments</a:t>
            </a:r>
          </a:p>
          <a:p>
            <a:pPr lvl="1">
              <a:lnSpc>
                <a:spcPct val="80000"/>
              </a:lnSpc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Bag size and materials to fit the analytical need</a:t>
            </a:r>
          </a:p>
          <a:p>
            <a:pPr lvl="1">
              <a:lnSpc>
                <a:spcPct val="80000"/>
              </a:lnSpc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Flexible sampling rates</a:t>
            </a:r>
          </a:p>
        </p:txBody>
      </p:sp>
      <p:pic>
        <p:nvPicPr>
          <p:cNvPr id="10" name="Picture 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3821" y="1569493"/>
            <a:ext cx="3912317" cy="325618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8" descr="Deploy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528187"/>
            <a:ext cx="3340729" cy="502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>
          <a:xfrm>
            <a:off x="745431" y="156314"/>
            <a:ext cx="5585791" cy="830997"/>
          </a:xfrm>
        </p:spPr>
        <p:txBody>
          <a:bodyPr wrap="square">
            <a:spAutoFit/>
          </a:bodyPr>
          <a:lstStyle/>
          <a:p>
            <a:pPr eaLnBrk="1" hangingPunct="1">
              <a:buClr>
                <a:srgbClr val="FFFF00"/>
              </a:buCl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b="1" dirty="0" smtClean="0">
                <a:solidFill>
                  <a:srgbClr val="002060"/>
                </a:solidFill>
              </a:rPr>
              <a:t>Fluid Imaging Technology Submersible FlowCAM®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1524528"/>
            <a:ext cx="3344704" cy="502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812" y="224705"/>
            <a:ext cx="7456487" cy="415498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Submersible FlowCAM® Particle Analyzer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1100" dirty="0" smtClean="0"/>
              <a:t>.</a:t>
            </a:r>
            <a:endParaRPr lang="en-US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5123" y="579292"/>
            <a:ext cx="4381252" cy="2326791"/>
          </a:xfrm>
        </p:spPr>
        <p:txBody>
          <a:bodyPr/>
          <a:lstStyle/>
          <a:p>
            <a:r>
              <a:rPr lang="en-US" dirty="0" smtClean="0"/>
              <a:t>Diameter at the left end does not include the inlet and outlet.</a:t>
            </a:r>
            <a:br>
              <a:rPr lang="en-US" dirty="0" smtClean="0"/>
            </a:br>
            <a:r>
              <a:rPr lang="en-US" dirty="0" smtClean="0"/>
              <a:t>Overall length does not include a zinc at the right end 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5007" y="2728976"/>
            <a:ext cx="7422080" cy="374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IMG_107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740965" y="593847"/>
            <a:ext cx="4200939" cy="21193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"/>
            <a:ext cx="8229600" cy="4572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Submersible FlowCAM® Particle Analyzer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0" y="478808"/>
            <a:ext cx="8839200" cy="6096000"/>
          </a:xfrm>
        </p:spPr>
        <p:txBody>
          <a:bodyPr>
            <a:no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Design Requirements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Moorings/fixed locations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Profiling systems (ship/autonomous)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Autonomous vehicles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Towed system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Laboratory or </a:t>
            </a:r>
            <a:r>
              <a:rPr lang="en-US" sz="1800" i="1" dirty="0" smtClean="0">
                <a:latin typeface="Arial" pitchFamily="34" charset="0"/>
                <a:cs typeface="Arial" pitchFamily="34" charset="0"/>
              </a:rPr>
              <a:t>in-situ users</a:t>
            </a: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Specifications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200m design depth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1 to 4 mL/minute through flow cell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Continuous versus “burst” sampling (1-22 frames/sec), Color or B&amp;W camera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1 to 20X magnification (particle size range 3µm – 3mm)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Multiple images per frame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Two Channel Fluorescence/Scatter detection</a:t>
            </a:r>
          </a:p>
          <a:p>
            <a:pPr lvl="2">
              <a:spcBef>
                <a:spcPts val="600"/>
              </a:spcBef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Triggering (low density sampling) or auto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Automated Identification, Classification &amp;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Enumeration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Weight in air 103 lbs; in water 20 lbs</a:t>
            </a: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Outputs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Size </a:t>
            </a:r>
            <a:r>
              <a:rPr lang="en-US" sz="1800" i="1" dirty="0" smtClean="0">
                <a:latin typeface="Arial" pitchFamily="34" charset="0"/>
                <a:cs typeface="Arial" pitchFamily="34" charset="0"/>
              </a:rPr>
              <a:t>and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shape information all particles/cells</a:t>
            </a:r>
          </a:p>
          <a:p>
            <a:pPr lvl="1">
              <a:spcBef>
                <a:spcPts val="600"/>
              </a:spcBef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Image Recognition </a:t>
            </a:r>
            <a:r>
              <a:rPr lang="en-US" sz="1800" i="1" dirty="0" smtClean="0">
                <a:latin typeface="Arial" pitchFamily="34" charset="0"/>
                <a:cs typeface="Arial" pitchFamily="34" charset="0"/>
              </a:rPr>
              <a:t>VisualSpreadsheet</a:t>
            </a:r>
            <a:r>
              <a:rPr lang="en-US" sz="1800" i="1" baseline="30000" dirty="0" smtClean="0">
                <a:latin typeface="Arial" pitchFamily="34" charset="0"/>
                <a:cs typeface="Arial" pitchFamily="34" charset="0"/>
              </a:rPr>
              <a:t>©</a:t>
            </a:r>
            <a:r>
              <a:rPr lang="en-US" sz="1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(30 Image parameters)</a:t>
            </a:r>
          </a:p>
        </p:txBody>
      </p:sp>
      <p:pic>
        <p:nvPicPr>
          <p:cNvPr id="5" name="Picture 4" descr="IMG_107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109482" y="685800"/>
            <a:ext cx="3805918" cy="1920103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3194" y="3749919"/>
            <a:ext cx="3849806" cy="2929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357981" y="0"/>
            <a:ext cx="7456487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Initial Field Test</a:t>
            </a:r>
            <a:br>
              <a:rPr lang="en-US" sz="3200" b="1" dirty="0" smtClean="0">
                <a:latin typeface="Arial" pitchFamily="34" charset="0"/>
                <a:cs typeface="Arial" pitchFamily="34" charset="0"/>
              </a:rPr>
            </a:b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February 8, 2010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 cstate="print">
            <a:lum/>
          </a:blip>
          <a:srcRect/>
          <a:stretch>
            <a:fillRect/>
          </a:stretch>
        </p:blipFill>
        <p:spPr bwMode="auto">
          <a:xfrm>
            <a:off x="5374958" y="146713"/>
            <a:ext cx="1726095" cy="1154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4620" y="3707298"/>
            <a:ext cx="4088780" cy="2972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26"/>
          <p:cNvGrpSpPr/>
          <p:nvPr/>
        </p:nvGrpSpPr>
        <p:grpSpPr>
          <a:xfrm>
            <a:off x="6564869" y="1722647"/>
            <a:ext cx="2524539" cy="1813948"/>
            <a:chOff x="6564685" y="1267531"/>
            <a:chExt cx="2579315" cy="1775862"/>
          </a:xfrm>
        </p:grpSpPr>
        <p:sp>
          <p:nvSpPr>
            <p:cNvPr id="20" name="Rectangle 19"/>
            <p:cNvSpPr/>
            <p:nvPr/>
          </p:nvSpPr>
          <p:spPr>
            <a:xfrm>
              <a:off x="6669157" y="2581727"/>
              <a:ext cx="2474843" cy="461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i="1" dirty="0" smtClean="0"/>
                <a:t>Copepod Nauplii </a:t>
              </a:r>
              <a:r>
                <a:rPr lang="en-US" sz="1200" dirty="0" smtClean="0"/>
                <a:t>and some further developed copepods</a:t>
              </a:r>
              <a:endParaRPr lang="en-US" sz="1200" dirty="0"/>
            </a:p>
          </p:txBody>
        </p:sp>
        <p:pic>
          <p:nvPicPr>
            <p:cNvPr id="21" name="Picture 20" descr="Zoop3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64685" y="1267531"/>
              <a:ext cx="2450106" cy="1298458"/>
            </a:xfrm>
            <a:prstGeom prst="rect">
              <a:avLst/>
            </a:prstGeom>
          </p:spPr>
        </p:pic>
      </p:grpSp>
      <p:grpSp>
        <p:nvGrpSpPr>
          <p:cNvPr id="3" name="Group 27"/>
          <p:cNvGrpSpPr/>
          <p:nvPr/>
        </p:nvGrpSpPr>
        <p:grpSpPr>
          <a:xfrm>
            <a:off x="3190460" y="1368737"/>
            <a:ext cx="3260697" cy="2339605"/>
            <a:chOff x="3180521" y="1248133"/>
            <a:chExt cx="3260697" cy="2339605"/>
          </a:xfrm>
        </p:grpSpPr>
        <p:pic>
          <p:nvPicPr>
            <p:cNvPr id="23" name="Picture 22" descr="ASLOdiatoms2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29609" y="1248133"/>
              <a:ext cx="3020089" cy="1489938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3180521" y="2756741"/>
              <a:ext cx="326069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/>
                <a:t>The dominant organism was </a:t>
              </a:r>
              <a:r>
                <a:rPr lang="en-US" sz="1200" i="1" dirty="0" smtClean="0"/>
                <a:t>Navicula</a:t>
              </a:r>
              <a:r>
                <a:rPr lang="en-US" sz="1200" dirty="0" smtClean="0"/>
                <a:t> (boat shaped). Other species include </a:t>
              </a:r>
              <a:r>
                <a:rPr lang="en-US" sz="1200" i="1" dirty="0" smtClean="0"/>
                <a:t>Thalassiosira</a:t>
              </a:r>
              <a:r>
                <a:rPr lang="en-US" sz="1200" dirty="0" smtClean="0"/>
                <a:t>, </a:t>
              </a:r>
              <a:r>
                <a:rPr lang="en-US" sz="1200" i="1" dirty="0" smtClean="0"/>
                <a:t>Rhizosolenia,</a:t>
              </a:r>
              <a:r>
                <a:rPr lang="en-US" sz="1200" dirty="0" smtClean="0"/>
                <a:t> </a:t>
              </a:r>
              <a:r>
                <a:rPr lang="en-US" sz="1200" i="1" dirty="0" smtClean="0"/>
                <a:t>Thalassionema</a:t>
              </a:r>
              <a:r>
                <a:rPr lang="en-US" sz="1200" dirty="0" smtClean="0"/>
                <a:t>, </a:t>
              </a:r>
              <a:r>
                <a:rPr lang="en-US" sz="1200" i="1" dirty="0" smtClean="0"/>
                <a:t>Chaetoceros</a:t>
              </a:r>
              <a:r>
                <a:rPr lang="en-US" sz="1200" dirty="0" smtClean="0"/>
                <a:t>, and </a:t>
              </a:r>
              <a:r>
                <a:rPr lang="en-US" sz="1200" i="1" dirty="0" smtClean="0"/>
                <a:t>Skeletonema</a:t>
              </a:r>
              <a:endParaRPr lang="en-US" sz="1200" dirty="0"/>
            </a:p>
          </p:txBody>
        </p:sp>
      </p:grpSp>
      <p:grpSp>
        <p:nvGrpSpPr>
          <p:cNvPr id="5" name="Group 28"/>
          <p:cNvGrpSpPr/>
          <p:nvPr/>
        </p:nvGrpSpPr>
        <p:grpSpPr>
          <a:xfrm>
            <a:off x="176033" y="1348186"/>
            <a:ext cx="2915037" cy="2073132"/>
            <a:chOff x="185972" y="1308429"/>
            <a:chExt cx="2915037" cy="2073132"/>
          </a:xfrm>
        </p:grpSpPr>
        <p:pic>
          <p:nvPicPr>
            <p:cNvPr id="25" name="Picture 24"/>
            <p:cNvPicPr/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88844" y="1308429"/>
              <a:ext cx="2912165" cy="8086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6" name="Rectangle 25"/>
            <p:cNvSpPr/>
            <p:nvPr/>
          </p:nvSpPr>
          <p:spPr>
            <a:xfrm>
              <a:off x="185972" y="2181232"/>
              <a:ext cx="273613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/>
                <a:t>A combination of pennate and centric diatoms. Species include </a:t>
              </a:r>
              <a:r>
                <a:rPr lang="en-US" sz="1200" i="1" dirty="0" smtClean="0"/>
                <a:t>Rhizosolenia</a:t>
              </a:r>
              <a:r>
                <a:rPr lang="en-US" sz="1200" dirty="0" smtClean="0"/>
                <a:t>, </a:t>
              </a:r>
              <a:r>
                <a:rPr lang="en-US" sz="1200" i="1" dirty="0" smtClean="0"/>
                <a:t>Thalassiosira</a:t>
              </a:r>
              <a:r>
                <a:rPr lang="en-US" sz="1200" dirty="0" smtClean="0"/>
                <a:t>, </a:t>
              </a:r>
              <a:r>
                <a:rPr lang="en-US" sz="1200" i="1" dirty="0" smtClean="0"/>
                <a:t>Chaetoceros</a:t>
              </a:r>
              <a:r>
                <a:rPr lang="en-US" sz="1200" dirty="0" smtClean="0"/>
                <a:t>, </a:t>
              </a:r>
              <a:r>
                <a:rPr lang="en-US" sz="1200" i="1" dirty="0" smtClean="0"/>
                <a:t>Navicula</a:t>
              </a:r>
              <a:r>
                <a:rPr lang="en-US" sz="1200" dirty="0" smtClean="0"/>
                <a:t>, </a:t>
              </a:r>
              <a:r>
                <a:rPr lang="en-US" sz="1200" i="1" dirty="0" smtClean="0"/>
                <a:t>Thalassionema</a:t>
              </a:r>
              <a:r>
                <a:rPr lang="en-US" sz="1200" dirty="0" smtClean="0"/>
                <a:t>, </a:t>
              </a:r>
              <a:r>
                <a:rPr lang="en-US" sz="1200" i="1" dirty="0" smtClean="0"/>
                <a:t>Odontella</a:t>
              </a:r>
              <a:r>
                <a:rPr lang="en-US" sz="1200" dirty="0" smtClean="0"/>
                <a:t>, </a:t>
              </a:r>
              <a:r>
                <a:rPr lang="en-US" sz="1200" i="1" dirty="0" smtClean="0"/>
                <a:t>Ditylum</a:t>
              </a:r>
              <a:r>
                <a:rPr lang="en-US" sz="1200" dirty="0" smtClean="0"/>
                <a:t>, and </a:t>
              </a:r>
              <a:r>
                <a:rPr lang="en-US" sz="1200" i="1" dirty="0" smtClean="0"/>
                <a:t>Skeletonema</a:t>
              </a:r>
              <a:r>
                <a:rPr lang="en-US" sz="1200" dirty="0" smtClean="0"/>
                <a:t>. 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329371"/>
            <a:ext cx="8229600" cy="415498"/>
          </a:xfrm>
        </p:spPr>
        <p:txBody>
          <a:bodyPr>
            <a:spAutoFit/>
          </a:bodyPr>
          <a:lstStyle/>
          <a:p>
            <a:pPr eaLnBrk="1" hangingPunct="1">
              <a:buClr>
                <a:srgbClr val="FFFF00"/>
              </a:buCl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b="1" dirty="0" smtClean="0"/>
              <a:t>FlowCAM Images</a:t>
            </a:r>
          </a:p>
        </p:txBody>
      </p:sp>
      <p:pic>
        <p:nvPicPr>
          <p:cNvPr id="8" name="Picture 7" descr="Costa_Rica_4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0847" y="943970"/>
            <a:ext cx="8392009" cy="5029200"/>
          </a:xfrm>
          <a:prstGeom prst="rect">
            <a:avLst/>
          </a:prstGeom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33400" y="6172200"/>
            <a:ext cx="8229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FF00"/>
              </a:buClr>
              <a:buSz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GB" sz="2000" kern="0" dirty="0" smtClean="0">
                <a:latin typeface="+mj-lt"/>
                <a:ea typeface="+mj-ea"/>
                <a:cs typeface="+mj-cs"/>
              </a:rPr>
              <a:t>Gulf of Nicoya, Costa Rica (10X)</a:t>
            </a:r>
            <a:endParaRPr kumimoji="0" lang="en-GB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176971"/>
            <a:ext cx="8229600" cy="415498"/>
          </a:xfrm>
        </p:spPr>
        <p:txBody>
          <a:bodyPr>
            <a:spAutoFit/>
          </a:bodyPr>
          <a:lstStyle/>
          <a:p>
            <a:pPr eaLnBrk="1" hangingPunct="1">
              <a:buClr>
                <a:srgbClr val="FFFF00"/>
              </a:buCl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b="1" dirty="0" smtClean="0"/>
              <a:t>FlowCAM HAB Images</a:t>
            </a:r>
          </a:p>
        </p:txBody>
      </p:sp>
      <p:pic>
        <p:nvPicPr>
          <p:cNvPr id="5" name="Picture 4" descr="Alexandrium Library 10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85800"/>
            <a:ext cx="3352800" cy="272299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52800" y="2514600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 smtClean="0"/>
              <a:t>Alexandrium</a:t>
            </a:r>
            <a:endParaRPr lang="en-US" sz="1800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6858000" y="3124200"/>
            <a:ext cx="1774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 smtClean="0"/>
              <a:t>Karenia brevis</a:t>
            </a:r>
            <a:endParaRPr lang="en-US" sz="1800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3810000" y="3429000"/>
            <a:ext cx="4557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i="1" dirty="0" smtClean="0"/>
              <a:t>Akashiwo sanguinea</a:t>
            </a:r>
            <a:r>
              <a:rPr lang="en-US" sz="1800" dirty="0" smtClean="0"/>
              <a:t>, Grays Harbor, WA</a:t>
            </a:r>
            <a:endParaRPr lang="en-US" sz="1800" dirty="0"/>
          </a:p>
        </p:txBody>
      </p:sp>
      <p:pic>
        <p:nvPicPr>
          <p:cNvPr id="11" name="Picture 10" descr="Akashiwo_sanguinea_Grays_Hb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830836"/>
            <a:ext cx="9144000" cy="3027164"/>
          </a:xfrm>
          <a:prstGeom prst="rect">
            <a:avLst/>
          </a:prstGeom>
        </p:spPr>
      </p:pic>
      <p:pic>
        <p:nvPicPr>
          <p:cNvPr id="14" name="Picture 13" descr="K brevis Library 10X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53000" y="685799"/>
            <a:ext cx="3276600" cy="2498181"/>
          </a:xfrm>
          <a:prstGeom prst="rect">
            <a:avLst/>
          </a:prstGeom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304386" y="6511925"/>
            <a:ext cx="2133600" cy="122238"/>
          </a:xfrm>
        </p:spPr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237712" y="126794"/>
            <a:ext cx="8601488" cy="415498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Battelle Autonomous Sampling System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P916004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55344" y="729018"/>
            <a:ext cx="6007945" cy="563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April 2010</a:t>
            </a:r>
            <a:endParaRPr lang="en-US" dirty="0"/>
          </a:p>
        </p:txBody>
      </p:sp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239712" y="76200"/>
            <a:ext cx="8599488" cy="533400"/>
          </a:xfrm>
        </p:spPr>
        <p:txBody>
          <a:bodyPr>
            <a:normAutofit/>
          </a:bodyPr>
          <a:lstStyle/>
          <a:p>
            <a:r>
              <a:rPr lang="en-US" b="1" dirty="0" smtClean="0"/>
              <a:t>BASS</a:t>
            </a:r>
            <a:endParaRPr lang="en-US" b="1" dirty="0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887" y="673290"/>
            <a:ext cx="6248400" cy="5809397"/>
          </a:xfrm>
          <a:noFill/>
          <a:ln/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Design characteristics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marL="400050" lvl="1" indent="-171450">
              <a:spcBef>
                <a:spcPct val="10000"/>
              </a:spcBef>
              <a:buFontTx/>
              <a:buChar char="–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Compatible with existing UUVs</a:t>
            </a:r>
          </a:p>
          <a:p>
            <a:pPr marL="400050" lvl="1" indent="-171450">
              <a:spcBef>
                <a:spcPct val="10000"/>
              </a:spcBef>
              <a:buFontTx/>
              <a:buChar char="–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Scalable and field reconfigurable</a:t>
            </a:r>
          </a:p>
          <a:p>
            <a:pPr marL="400050" lvl="1" indent="-171450">
              <a:spcBef>
                <a:spcPct val="10000"/>
              </a:spcBef>
              <a:buFontTx/>
              <a:buChar char="–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Materials compatible with a broad range of chemical and biological analyses</a:t>
            </a:r>
          </a:p>
          <a:p>
            <a:pPr marL="800100" lvl="2" indent="-171450">
              <a:spcBef>
                <a:spcPct val="10000"/>
              </a:spcBef>
              <a:buFontTx/>
              <a:buChar char="–"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Metals, gases, organic chemicals, biological, nutrients</a:t>
            </a:r>
          </a:p>
          <a:p>
            <a:pPr marL="400050" lvl="1" indent="-171450">
              <a:spcBef>
                <a:spcPct val="10000"/>
              </a:spcBef>
              <a:buFontTx/>
              <a:buChar char="–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Pressure compensated plumbing and electrical components (4,500 m depth rating)</a:t>
            </a:r>
          </a:p>
          <a:p>
            <a:pPr marL="400050" lvl="1" indent="-171450">
              <a:spcBef>
                <a:spcPct val="10000"/>
              </a:spcBef>
              <a:buFontTx/>
              <a:buChar char="–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Simple, reconfigurable Windows software interface</a:t>
            </a:r>
          </a:p>
          <a:p>
            <a:pPr marL="400050" lvl="1" indent="-171450">
              <a:spcBef>
                <a:spcPct val="10000"/>
              </a:spcBef>
              <a:buFontTx/>
              <a:buChar char="–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User defined sample types and collection schedule</a:t>
            </a:r>
          </a:p>
          <a:p>
            <a:pPr marL="690563" lvl="2" indent="-171450">
              <a:spcBef>
                <a:spcPct val="10000"/>
              </a:spcBef>
              <a:buFontTx/>
              <a:buChar char="–"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Capable of adaptive sampling</a:t>
            </a:r>
          </a:p>
          <a:p>
            <a:pPr marL="400050" lvl="1" indent="-171450">
              <a:spcBef>
                <a:spcPct val="10000"/>
              </a:spcBef>
              <a:buFontTx/>
              <a:buChar char="–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Feed back of system operation and logging of data</a:t>
            </a:r>
          </a:p>
          <a:p>
            <a:pPr marL="400050" lvl="1" indent="-171450">
              <a:spcBef>
                <a:spcPct val="10000"/>
              </a:spcBef>
              <a:buFontTx/>
              <a:buChar char="–"/>
            </a:pP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 marL="0" indent="-171450">
              <a:spcBef>
                <a:spcPct val="10000"/>
              </a:spcBef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Sample types </a:t>
            </a:r>
          </a:p>
          <a:p>
            <a:pPr marL="509587" lvl="1" indent="-171450">
              <a:spcBef>
                <a:spcPct val="10000"/>
              </a:spcBef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Whole water</a:t>
            </a:r>
          </a:p>
          <a:p>
            <a:pPr marL="509587" lvl="1" indent="-171450">
              <a:spcBef>
                <a:spcPct val="10000"/>
              </a:spcBef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Filtered water </a:t>
            </a:r>
          </a:p>
          <a:p>
            <a:pPr marL="509587" lvl="1" indent="-171450">
              <a:spcBef>
                <a:spcPct val="10000"/>
              </a:spcBef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Particulates (define your filter type requirements) </a:t>
            </a:r>
          </a:p>
          <a:p>
            <a:pPr marL="509587" lvl="1" indent="-171450">
              <a:spcBef>
                <a:spcPct val="10000"/>
              </a:spcBef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Both P &amp; D sampling</a:t>
            </a:r>
          </a:p>
          <a:p>
            <a:pPr marL="509587" lvl="1" indent="-171450">
              <a:spcBef>
                <a:spcPct val="10000"/>
              </a:spcBef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Live and preserved samples</a:t>
            </a:r>
          </a:p>
        </p:txBody>
      </p:sp>
      <p:pic>
        <p:nvPicPr>
          <p:cNvPr id="11981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75" y="1066800"/>
            <a:ext cx="2638425" cy="208597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</p:pic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6403975" y="3276600"/>
            <a:ext cx="2663825" cy="3373437"/>
            <a:chOff x="3822" y="1939"/>
            <a:chExt cx="1678" cy="2125"/>
          </a:xfrm>
        </p:grpSpPr>
        <p:pic>
          <p:nvPicPr>
            <p:cNvPr id="119818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22" y="1939"/>
              <a:ext cx="1678" cy="1335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</p:pic>
        <p:pic>
          <p:nvPicPr>
            <p:cNvPr id="119816" name="Picture 8"/>
            <p:cNvPicPr>
              <a:picLocks noChangeAspect="1" noChangeArrowheads="1"/>
            </p:cNvPicPr>
            <p:nvPr/>
          </p:nvPicPr>
          <p:blipFill>
            <a:blip r:embed="rId5" cstate="print">
              <a:lum contrast="-18000"/>
            </a:blip>
            <a:srcRect/>
            <a:stretch>
              <a:fillRect/>
            </a:stretch>
          </p:blipFill>
          <p:spPr bwMode="auto">
            <a:xfrm>
              <a:off x="4376" y="3343"/>
              <a:ext cx="709" cy="721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  <a:effectLst/>
          </p:spPr>
        </p:pic>
        <p:sp>
          <p:nvSpPr>
            <p:cNvPr id="119823" name="Line 15"/>
            <p:cNvSpPr>
              <a:spLocks noChangeShapeType="1"/>
            </p:cNvSpPr>
            <p:nvPr/>
          </p:nvSpPr>
          <p:spPr bwMode="auto">
            <a:xfrm flipH="1">
              <a:off x="4922" y="2444"/>
              <a:ext cx="257" cy="1029"/>
            </a:xfrm>
            <a:prstGeom prst="line">
              <a:avLst/>
            </a:prstGeom>
            <a:noFill/>
            <a:ln w="12700">
              <a:solidFill>
                <a:srgbClr val="FF6600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default 15">
      <a:dk1>
        <a:srgbClr val="000000"/>
      </a:dk1>
      <a:lt1>
        <a:srgbClr val="FFFFFF"/>
      </a:lt1>
      <a:dk2>
        <a:srgbClr val="000000"/>
      </a:dk2>
      <a:lt2>
        <a:srgbClr val="455560"/>
      </a:lt2>
      <a:accent1>
        <a:srgbClr val="BACDE8"/>
      </a:accent1>
      <a:accent2>
        <a:srgbClr val="005596"/>
      </a:accent2>
      <a:accent3>
        <a:srgbClr val="FFFFFF"/>
      </a:accent3>
      <a:accent4>
        <a:srgbClr val="000000"/>
      </a:accent4>
      <a:accent5>
        <a:srgbClr val="D9E3F2"/>
      </a:accent5>
      <a:accent6>
        <a:srgbClr val="004C87"/>
      </a:accent6>
      <a:hlink>
        <a:srgbClr val="F58025"/>
      </a:hlink>
      <a:folHlink>
        <a:srgbClr val="B2BB1E"/>
      </a:folHlink>
    </a:clrScheme>
    <a:fontScheme name="defaul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D3DFF1">
                <a:gamma/>
                <a:tint val="33333"/>
                <a:invGamma/>
              </a:srgbClr>
            </a:gs>
            <a:gs pos="100000">
              <a:srgbClr val="D3DFF1"/>
            </a:gs>
          </a:gsLst>
          <a:lin ang="5400000" scaled="1"/>
        </a:gra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D3DFF1">
                <a:gamma/>
                <a:tint val="33333"/>
                <a:invGamma/>
              </a:srgbClr>
            </a:gs>
            <a:gs pos="100000">
              <a:srgbClr val="D3DFF1"/>
            </a:gs>
          </a:gsLst>
          <a:lin ang="5400000" scaled="1"/>
        </a:gra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3">
        <a:dk1>
          <a:srgbClr val="000000"/>
        </a:dk1>
        <a:lt1>
          <a:srgbClr val="FFFFFF"/>
        </a:lt1>
        <a:dk2>
          <a:srgbClr val="043254"/>
        </a:dk2>
        <a:lt2>
          <a:srgbClr val="333333"/>
        </a:lt2>
        <a:accent1>
          <a:srgbClr val="E3E9ED"/>
        </a:accent1>
        <a:accent2>
          <a:srgbClr val="054471"/>
        </a:accent2>
        <a:accent3>
          <a:srgbClr val="FFFFFF"/>
        </a:accent3>
        <a:accent4>
          <a:srgbClr val="000000"/>
        </a:accent4>
        <a:accent5>
          <a:srgbClr val="EFF2F4"/>
        </a:accent5>
        <a:accent6>
          <a:srgbClr val="043D66"/>
        </a:accent6>
        <a:hlink>
          <a:srgbClr val="7E2A54"/>
        </a:hlink>
        <a:folHlink>
          <a:srgbClr val="008B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14">
        <a:dk1>
          <a:srgbClr val="000000"/>
        </a:dk1>
        <a:lt1>
          <a:srgbClr val="FFFFFF"/>
        </a:lt1>
        <a:dk2>
          <a:srgbClr val="455560"/>
        </a:dk2>
        <a:lt2>
          <a:srgbClr val="333333"/>
        </a:lt2>
        <a:accent1>
          <a:srgbClr val="BACDE8"/>
        </a:accent1>
        <a:accent2>
          <a:srgbClr val="005596"/>
        </a:accent2>
        <a:accent3>
          <a:srgbClr val="FFFFFF"/>
        </a:accent3>
        <a:accent4>
          <a:srgbClr val="000000"/>
        </a:accent4>
        <a:accent5>
          <a:srgbClr val="D9E3F2"/>
        </a:accent5>
        <a:accent6>
          <a:srgbClr val="004C87"/>
        </a:accent6>
        <a:hlink>
          <a:srgbClr val="F58025"/>
        </a:hlink>
        <a:folHlink>
          <a:srgbClr val="B2BB1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15">
        <a:dk1>
          <a:srgbClr val="000000"/>
        </a:dk1>
        <a:lt1>
          <a:srgbClr val="FFFFFF"/>
        </a:lt1>
        <a:dk2>
          <a:srgbClr val="000000"/>
        </a:dk2>
        <a:lt2>
          <a:srgbClr val="455560"/>
        </a:lt2>
        <a:accent1>
          <a:srgbClr val="BACDE8"/>
        </a:accent1>
        <a:accent2>
          <a:srgbClr val="005596"/>
        </a:accent2>
        <a:accent3>
          <a:srgbClr val="FFFFFF"/>
        </a:accent3>
        <a:accent4>
          <a:srgbClr val="000000"/>
        </a:accent4>
        <a:accent5>
          <a:srgbClr val="D9E3F2"/>
        </a:accent5>
        <a:accent6>
          <a:srgbClr val="004C87"/>
        </a:accent6>
        <a:hlink>
          <a:srgbClr val="F58025"/>
        </a:hlink>
        <a:folHlink>
          <a:srgbClr val="B2BB1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15D04641A8BA45BDF21F40785C8D1F" ma:contentTypeVersion="1" ma:contentTypeDescription="Create a new document." ma:contentTypeScope="" ma:versionID="20e03dcad8c9a9a5a7bdc1ed26e83108">
  <xsd:schema xmlns:xsd="http://www.w3.org/2001/XMLSchema" xmlns:p="http://schemas.microsoft.com/office/2006/metadata/properties" xmlns:ns2="http://schemas.microsoft.com/sharepoint/v3/fields" targetNamespace="http://schemas.microsoft.com/office/2006/metadata/properties" ma:root="true" ma:fieldsID="ead893f4e6ae6d6074508c9ea403fd99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DCDateCreated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/fields" elementFormDefault="qualified">
    <xsd:import namespace="http://schemas.microsoft.com/office/2006/documentManagement/types"/>
    <xsd:element name="_DCDateCreated" ma:index="8" nillable="true" ma:displayName="Date Created" ma:description="The date on which this resource was created" ma:format="DateTime" ma:internalName="_DCDateCreated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_DCDateCreated xmlns="http://schemas.microsoft.com/sharepoint/v3/fields">2009-01-08T21:00:00+00:00</_DCDateCreated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F436594-EC53-42F9-B29F-791BCF5528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373F0145-924E-493D-AD5E-2E91A4F60247}">
  <ds:schemaRefs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microsoft.com/sharepoint/v3/field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00610E69-B6A9-4B28-A2EB-9707B6F0A39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Battelle PowerPoint Template</Template>
  <TotalTime>4305</TotalTime>
  <Words>464</Words>
  <Application>Microsoft Office PowerPoint</Application>
  <PresentationFormat>On-screen Show (4:3)</PresentationFormat>
  <Paragraphs>99</Paragraphs>
  <Slides>11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default</vt:lpstr>
      <vt:lpstr>1_Custom Design</vt:lpstr>
      <vt:lpstr>Custom Design</vt:lpstr>
      <vt:lpstr>Recent Battelle Ocean Technology Developments</vt:lpstr>
      <vt:lpstr>Fluid Imaging Technology Submersible FlowCAM®</vt:lpstr>
      <vt:lpstr>Submersible FlowCAM® Particle Analyzer .</vt:lpstr>
      <vt:lpstr>Submersible FlowCAM® Particle Analyzer</vt:lpstr>
      <vt:lpstr>Initial Field Test February 8, 2010</vt:lpstr>
      <vt:lpstr>FlowCAM Images</vt:lpstr>
      <vt:lpstr>FlowCAM HAB Images</vt:lpstr>
      <vt:lpstr>Battelle Autonomous Sampling System</vt:lpstr>
      <vt:lpstr>BASS</vt:lpstr>
      <vt:lpstr>Capabilities</vt:lpstr>
      <vt:lpstr>BASS</vt:lpstr>
    </vt:vector>
  </TitlesOfParts>
  <Company>Battelle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FY04 NSD IR&amp;D Mid-Year Review</dc:title>
  <dc:creator>Battelle</dc:creator>
  <cp:lastModifiedBy>hunt</cp:lastModifiedBy>
  <cp:revision>273</cp:revision>
  <dcterms:created xsi:type="dcterms:W3CDTF">2004-04-08T12:51:58Z</dcterms:created>
  <dcterms:modified xsi:type="dcterms:W3CDTF">2010-04-16T15:39:56Z</dcterms:modified>
  <cp:contentType>Document</cp:contentTyp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0x0101009515D04641A8BA45BDF21F40785C8D1F</vt:lpwstr>
  </property>
</Properties>
</file>