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1" r:id="rId3"/>
    <p:sldId id="259" r:id="rId4"/>
    <p:sldId id="256" r:id="rId5"/>
    <p:sldId id="257" r:id="rId6"/>
    <p:sldId id="260" r:id="rId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6" d="100"/>
          <a:sy n="136" d="100"/>
        </p:scale>
        <p:origin x="-1306"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218F10-650B-4951-AD64-C5A24FFE2DF0}"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36040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218F10-650B-4951-AD64-C5A24FFE2DF0}"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253484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218F10-650B-4951-AD64-C5A24FFE2DF0}"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2839391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218F10-650B-4951-AD64-C5A24FFE2DF0}"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3071302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218F10-650B-4951-AD64-C5A24FFE2DF0}"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424926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218F10-650B-4951-AD64-C5A24FFE2DF0}"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80819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218F10-650B-4951-AD64-C5A24FFE2DF0}" type="datetimeFigureOut">
              <a:rPr lang="en-US" smtClean="0"/>
              <a:t>3/3/2016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3349422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218F10-650B-4951-AD64-C5A24FFE2DF0}" type="datetimeFigureOut">
              <a:rPr lang="en-US" smtClean="0"/>
              <a:t>3/3/2016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233240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218F10-650B-4951-AD64-C5A24FFE2DF0}" type="datetimeFigureOut">
              <a:rPr lang="en-US" smtClean="0"/>
              <a:t>3/3/2016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693884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218F10-650B-4951-AD64-C5A24FFE2DF0}"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1893442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218F10-650B-4951-AD64-C5A24FFE2DF0}"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0FDA0E-EFEE-4838-8ECA-1384477AA0A2}" type="slidenum">
              <a:rPr lang="en-US" smtClean="0"/>
              <a:t>‹#›</a:t>
            </a:fld>
            <a:endParaRPr lang="en-US"/>
          </a:p>
        </p:txBody>
      </p:sp>
    </p:spTree>
    <p:extLst>
      <p:ext uri="{BB962C8B-B14F-4D97-AF65-F5344CB8AC3E}">
        <p14:creationId xmlns:p14="http://schemas.microsoft.com/office/powerpoint/2010/main" val="4009518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218F10-650B-4951-AD64-C5A24FFE2DF0}" type="datetimeFigureOut">
              <a:rPr lang="en-US" smtClean="0"/>
              <a:t>3/3/2016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FDA0E-EFEE-4838-8ECA-1384477AA0A2}" type="slidenum">
              <a:rPr lang="en-US" smtClean="0"/>
              <a:t>‹#›</a:t>
            </a:fld>
            <a:endParaRPr lang="en-US"/>
          </a:p>
        </p:txBody>
      </p:sp>
    </p:spTree>
    <p:extLst>
      <p:ext uri="{BB962C8B-B14F-4D97-AF65-F5344CB8AC3E}">
        <p14:creationId xmlns:p14="http://schemas.microsoft.com/office/powerpoint/2010/main" val="1501332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CCE BIN Status Technical Update</a:t>
            </a:r>
            <a:endParaRPr lang="en-US" dirty="0"/>
          </a:p>
        </p:txBody>
      </p:sp>
      <p:sp>
        <p:nvSpPr>
          <p:cNvPr id="4" name="Subtitle 3"/>
          <p:cNvSpPr>
            <a:spLocks noGrp="1"/>
          </p:cNvSpPr>
          <p:nvPr>
            <p:ph type="subTitle" idx="1"/>
          </p:nvPr>
        </p:nvSpPr>
        <p:spPr>
          <a:xfrm>
            <a:off x="1371600" y="3886200"/>
            <a:ext cx="6400800" cy="1295400"/>
          </a:xfrm>
        </p:spPr>
        <p:txBody>
          <a:bodyPr/>
          <a:lstStyle/>
          <a:p>
            <a:r>
              <a:rPr lang="en-US" dirty="0" smtClean="0"/>
              <a:t>March 1, 2016</a:t>
            </a:r>
          </a:p>
          <a:p>
            <a:r>
              <a:rPr lang="en-US" dirty="0" err="1" smtClean="0"/>
              <a:t>M.chaffey</a:t>
            </a:r>
            <a:r>
              <a:rPr lang="en-US" dirty="0" smtClean="0"/>
              <a:t>, </a:t>
            </a:r>
            <a:r>
              <a:rPr lang="en-US" dirty="0" err="1" smtClean="0"/>
              <a:t>T.O’Reilly</a:t>
            </a:r>
            <a:r>
              <a:rPr lang="en-US" dirty="0" smtClean="0"/>
              <a:t>, </a:t>
            </a:r>
            <a:r>
              <a:rPr lang="en-US" dirty="0" err="1" smtClean="0"/>
              <a:t>B.Kieft</a:t>
            </a:r>
            <a:endParaRPr lang="en-US" dirty="0"/>
          </a:p>
        </p:txBody>
      </p:sp>
    </p:spTree>
    <p:extLst>
      <p:ext uri="{BB962C8B-B14F-4D97-AF65-F5344CB8AC3E}">
        <p14:creationId xmlns:p14="http://schemas.microsoft.com/office/powerpoint/2010/main" val="3892187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3562"/>
          </a:xfrm>
        </p:spPr>
        <p:txBody>
          <a:bodyPr>
            <a:normAutofit/>
          </a:bodyPr>
          <a:lstStyle/>
          <a:p>
            <a:r>
              <a:rPr lang="en-US" sz="2400" dirty="0" smtClean="0"/>
              <a:t>Sequence of Events</a:t>
            </a:r>
            <a:endParaRPr lang="en-US" sz="2400" dirty="0"/>
          </a:p>
        </p:txBody>
      </p:sp>
      <p:sp>
        <p:nvSpPr>
          <p:cNvPr id="4" name="Content Placeholder 3"/>
          <p:cNvSpPr>
            <a:spLocks noGrp="1"/>
          </p:cNvSpPr>
          <p:nvPr>
            <p:ph idx="1"/>
          </p:nvPr>
        </p:nvSpPr>
        <p:spPr>
          <a:xfrm>
            <a:off x="457200" y="914400"/>
            <a:ext cx="8229600" cy="5211763"/>
          </a:xfrm>
        </p:spPr>
        <p:txBody>
          <a:bodyPr>
            <a:normAutofit fontScale="92500" lnSpcReduction="10000"/>
          </a:bodyPr>
          <a:lstStyle/>
          <a:p>
            <a:r>
              <a:rPr lang="en-US" sz="1400" dirty="0" smtClean="0"/>
              <a:t>Monday, Feb. 22 an acoustic signal was noticed on the MARS hydrophone (~5km N of BIN) that was in the operating frequency of a Benthos modem. Examination of the record showed that the signal was first picked up </a:t>
            </a:r>
            <a:r>
              <a:rPr lang="en-US" sz="1400" dirty="0"/>
              <a:t>on 18Feb16 at 2019 </a:t>
            </a:r>
            <a:r>
              <a:rPr lang="en-US" sz="1400" dirty="0" smtClean="0"/>
              <a:t>UTC. By Wednesday, Feb. 24 Brian Kieft was able to decode the header and determine that it was a Benthos modem address 9 broadcasting to address 10 – the BIN modem configuration.</a:t>
            </a:r>
          </a:p>
          <a:p>
            <a:r>
              <a:rPr lang="en-US" sz="1400" dirty="0" smtClean="0"/>
              <a:t>Friday, Feb. 26 Chris Wahl launched the Wave Glider with the HotSpot payload and by 3AM PST Saturday it was over the BIN location. Poor acoustic conditions over the weekend precluded making significant progress, however it was determined that the BIN was repetitively rebooting as we suspected from the acoustic signature. It appeared that the BIN was rebooting when it attempted to start the 600 or 1200 kHz ADCP. The 8 minute 52 second reboot period and the poor acoustic communications prevented us from being able to diagnose the problem further.</a:t>
            </a:r>
          </a:p>
          <a:p>
            <a:r>
              <a:rPr lang="en-US" sz="1400" dirty="0" smtClean="0"/>
              <a:t>Tom O’Reilly was able to write a configuration script to run on the BIN that would prevent the ADCP’s from starting and by Monday morning Feb. 29, he was able to get it downloaded to the BIN. </a:t>
            </a:r>
            <a:r>
              <a:rPr lang="en-US" sz="1400" dirty="0" smtClean="0"/>
              <a:t>The objective of the script was to stop the continuous rebooting which would allow us access to the system to diagnose and correct the problem. The script ran </a:t>
            </a:r>
            <a:r>
              <a:rPr lang="en-US" sz="1400" dirty="0" smtClean="0"/>
              <a:t>on the next reboot cycle, and as hoped, the BIN completed it’s full boot-up. Tom was able to retrieve environmental data that showed the BIN internal humidity still around 3.5% and the instrument bus battery voltage as normal.</a:t>
            </a:r>
          </a:p>
          <a:p>
            <a:r>
              <a:rPr lang="en-US" sz="1400" dirty="0" smtClean="0"/>
              <a:t>Shortly after completing these actions we </a:t>
            </a:r>
            <a:r>
              <a:rPr lang="en-US" sz="1400" dirty="0" smtClean="0"/>
              <a:t>completely lost </a:t>
            </a:r>
            <a:r>
              <a:rPr lang="en-US" sz="1400" dirty="0" smtClean="0"/>
              <a:t>all communications with the BIN and BIN modem and were not able to re-establish them over the next several hours. We then had to re-position the Wave Glider for another mission and cannot return to the site for at least another week.</a:t>
            </a:r>
          </a:p>
          <a:p>
            <a:r>
              <a:rPr lang="en-US" sz="1400" dirty="0" smtClean="0"/>
              <a:t>Based on the evidence we have to conclude that the system is probably dead, although there is a remote possibility that only the modem failed and data on all instruments but the ADCP’s is being logged. The ADCP’s themselves have about 20 days of battery life at our sample rates, so they may still be logging internally.</a:t>
            </a:r>
          </a:p>
          <a:p>
            <a:r>
              <a:rPr lang="en-US" sz="1400" dirty="0" smtClean="0"/>
              <a:t>The diagnostic evidence we have is very confusing. The system is designed to be very tolerant of failures occurring outside the BIN sphere itself (flooded instruments, etc.), leading one to believe there may have been water leaking into the BIN sphere, yet it’s last report was that it is completely dry. The symptoms do not seem to match any failure scenario we have been able to come up with to date.</a:t>
            </a:r>
          </a:p>
          <a:p>
            <a:endParaRPr lang="en-US" sz="1400" dirty="0"/>
          </a:p>
        </p:txBody>
      </p:sp>
    </p:spTree>
    <p:extLst>
      <p:ext uri="{BB962C8B-B14F-4D97-AF65-F5344CB8AC3E}">
        <p14:creationId xmlns:p14="http://schemas.microsoft.com/office/powerpoint/2010/main" val="2386047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68362"/>
          </a:xfrm>
        </p:spPr>
        <p:txBody>
          <a:bodyPr>
            <a:normAutofit/>
          </a:bodyPr>
          <a:lstStyle/>
          <a:p>
            <a:r>
              <a:rPr lang="en-US" sz="2400" dirty="0" smtClean="0"/>
              <a:t>History of BIN Health Reports via </a:t>
            </a:r>
            <a:r>
              <a:rPr lang="en-US" sz="2400" dirty="0" err="1" smtClean="0"/>
              <a:t>WaveGlider</a:t>
            </a:r>
            <a:r>
              <a:rPr lang="en-US" sz="2400" dirty="0" smtClean="0"/>
              <a:t> Interrogation via Acoustic Modem</a:t>
            </a:r>
            <a:endParaRPr lang="en-US" sz="2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115300" cy="5555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3880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609600"/>
          </a:xfrm>
        </p:spPr>
        <p:txBody>
          <a:bodyPr>
            <a:noAutofit/>
          </a:bodyPr>
          <a:lstStyle/>
          <a:p>
            <a:r>
              <a:rPr lang="en-US" sz="1800" dirty="0" smtClean="0"/>
              <a:t>Signal Received on MARS Hydrophone (~ 5km N) Starting 18Feb16 </a:t>
            </a:r>
            <a:r>
              <a:rPr lang="en-US" sz="1800" dirty="0"/>
              <a:t>at 2019 UTC</a:t>
            </a: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810" t="13714" r="30548" b="21143"/>
          <a:stretch/>
        </p:blipFill>
        <p:spPr bwMode="auto">
          <a:xfrm>
            <a:off x="1752600" y="685800"/>
            <a:ext cx="5943600" cy="6104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a:off x="2133600" y="3962400"/>
            <a:ext cx="1524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17376" y="3276600"/>
            <a:ext cx="2514600" cy="738664"/>
          </a:xfrm>
          <a:prstGeom prst="rect">
            <a:avLst/>
          </a:prstGeom>
          <a:noFill/>
        </p:spPr>
        <p:txBody>
          <a:bodyPr wrap="square" rtlCol="0">
            <a:spAutoFit/>
          </a:bodyPr>
          <a:lstStyle/>
          <a:p>
            <a:r>
              <a:rPr lang="en-US" sz="1400" dirty="0" smtClean="0"/>
              <a:t>BIN acoustic modem sending out 4 min. long boot string every 8 minutes 52 seconds.</a:t>
            </a:r>
            <a:endParaRPr lang="en-US" sz="1400" dirty="0"/>
          </a:p>
        </p:txBody>
      </p:sp>
    </p:spTree>
    <p:extLst>
      <p:ext uri="{BB962C8B-B14F-4D97-AF65-F5344CB8AC3E}">
        <p14:creationId xmlns:p14="http://schemas.microsoft.com/office/powerpoint/2010/main" val="4195204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Wave Glider with the HotSpot communications payload was launched Friday afternoon Feb. 26 and was on station over the BIN by 3AM Saturday morning.</a:t>
            </a:r>
            <a:endParaRPr lang="en-US"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76400"/>
            <a:ext cx="6350000" cy="396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X:\901411.HotSpot\Photos\oreilly\IMG_20150422_141928309 (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9107" y="3637915"/>
            <a:ext cx="4578985" cy="2577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547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914400"/>
          </a:xfrm>
        </p:spPr>
        <p:txBody>
          <a:bodyPr>
            <a:noAutofit/>
          </a:bodyPr>
          <a:lstStyle/>
          <a:p>
            <a:r>
              <a:rPr lang="en-US" sz="1800" dirty="0" smtClean="0"/>
              <a:t>Discharge Curve from the Benthic Rover with identical batteries. Normalized CCE BIN instrument power bus readings retrieved are superimposed showing little battery voltage drop since deployment.</a:t>
            </a:r>
            <a:endParaRPr lang="en-US"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114" y="914400"/>
            <a:ext cx="8940800" cy="5866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5-Point Star 4"/>
          <p:cNvSpPr/>
          <p:nvPr/>
        </p:nvSpPr>
        <p:spPr>
          <a:xfrm>
            <a:off x="1346356" y="2068620"/>
            <a:ext cx="152400" cy="1524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2590800" y="2075165"/>
            <a:ext cx="152400" cy="1524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1981200" y="2072360"/>
            <a:ext cx="152400" cy="1524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3354202" y="2104148"/>
            <a:ext cx="152400" cy="1524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1000" y="6324600"/>
            <a:ext cx="8686800" cy="4566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rot="18509982">
            <a:off x="1267876" y="1516980"/>
            <a:ext cx="958167" cy="261610"/>
          </a:xfrm>
          <a:prstGeom prst="rect">
            <a:avLst/>
          </a:prstGeom>
          <a:noFill/>
        </p:spPr>
        <p:txBody>
          <a:bodyPr wrap="square" rtlCol="0">
            <a:spAutoFit/>
          </a:bodyPr>
          <a:lstStyle/>
          <a:p>
            <a:r>
              <a:rPr lang="en-US" sz="1100" dirty="0"/>
              <a:t>10/23/2015</a:t>
            </a:r>
          </a:p>
        </p:txBody>
      </p:sp>
      <p:sp>
        <p:nvSpPr>
          <p:cNvPr id="13" name="TextBox 12"/>
          <p:cNvSpPr txBox="1"/>
          <p:nvPr/>
        </p:nvSpPr>
        <p:spPr>
          <a:xfrm rot="18462065">
            <a:off x="1953683" y="1478765"/>
            <a:ext cx="958167" cy="261610"/>
          </a:xfrm>
          <a:prstGeom prst="rect">
            <a:avLst/>
          </a:prstGeom>
          <a:noFill/>
        </p:spPr>
        <p:txBody>
          <a:bodyPr wrap="square" rtlCol="0">
            <a:spAutoFit/>
          </a:bodyPr>
          <a:lstStyle/>
          <a:p>
            <a:r>
              <a:rPr lang="en-US" sz="1100" dirty="0" smtClean="0"/>
              <a:t>12/15/2015</a:t>
            </a:r>
            <a:endParaRPr lang="en-US" sz="1100" dirty="0"/>
          </a:p>
        </p:txBody>
      </p:sp>
      <p:sp>
        <p:nvSpPr>
          <p:cNvPr id="14" name="TextBox 13"/>
          <p:cNvSpPr txBox="1"/>
          <p:nvPr/>
        </p:nvSpPr>
        <p:spPr>
          <a:xfrm rot="18462065">
            <a:off x="3280885" y="1485311"/>
            <a:ext cx="958167" cy="261610"/>
          </a:xfrm>
          <a:prstGeom prst="rect">
            <a:avLst/>
          </a:prstGeom>
          <a:noFill/>
        </p:spPr>
        <p:txBody>
          <a:bodyPr wrap="square" rtlCol="0">
            <a:spAutoFit/>
          </a:bodyPr>
          <a:lstStyle/>
          <a:p>
            <a:r>
              <a:rPr lang="en-US" sz="1100" dirty="0"/>
              <a:t>2</a:t>
            </a:r>
            <a:r>
              <a:rPr lang="en-US" sz="1100" dirty="0" smtClean="0"/>
              <a:t>/29/2015</a:t>
            </a:r>
            <a:endParaRPr lang="en-US" sz="1100" dirty="0"/>
          </a:p>
        </p:txBody>
      </p:sp>
      <p:sp>
        <p:nvSpPr>
          <p:cNvPr id="15" name="TextBox 14"/>
          <p:cNvSpPr txBox="1"/>
          <p:nvPr/>
        </p:nvSpPr>
        <p:spPr>
          <a:xfrm rot="18462065">
            <a:off x="2657422" y="1519665"/>
            <a:ext cx="958167" cy="261610"/>
          </a:xfrm>
          <a:prstGeom prst="rect">
            <a:avLst/>
          </a:prstGeom>
          <a:noFill/>
        </p:spPr>
        <p:txBody>
          <a:bodyPr wrap="square" rtlCol="0">
            <a:spAutoFit/>
          </a:bodyPr>
          <a:lstStyle/>
          <a:p>
            <a:r>
              <a:rPr lang="en-US" sz="1100" dirty="0" smtClean="0"/>
              <a:t>1/29/2016</a:t>
            </a:r>
            <a:endParaRPr lang="en-US" sz="1100" dirty="0"/>
          </a:p>
        </p:txBody>
      </p:sp>
    </p:spTree>
    <p:extLst>
      <p:ext uri="{BB962C8B-B14F-4D97-AF65-F5344CB8AC3E}">
        <p14:creationId xmlns:p14="http://schemas.microsoft.com/office/powerpoint/2010/main" val="2449552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4306</TotalTime>
  <Words>601</Words>
  <Application>Microsoft Office PowerPoint</Application>
  <PresentationFormat>On-screen Show (4:3)</PresentationFormat>
  <Paragraphs>19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CCE BIN Status Technical Update</vt:lpstr>
      <vt:lpstr>Sequence of Events</vt:lpstr>
      <vt:lpstr>History of BIN Health Reports via WaveGlider Interrogation via Acoustic Modem</vt:lpstr>
      <vt:lpstr>Signal Received on MARS Hydrophone (~ 5km N) Starting 18Feb16 at 2019 UTC</vt:lpstr>
      <vt:lpstr>Wave Glider with the HotSpot communications payload was launched Friday afternoon Feb. 26 and was on station over the BIN by 3AM Saturday morning.</vt:lpstr>
      <vt:lpstr>Discharge Curve from the Benthic Rover with identical batteries. Normalized CCE BIN instrument power bus readings retrieved are superimposed showing little battery voltage drop since deployment.</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chma</dc:creator>
  <cp:lastModifiedBy>chma</cp:lastModifiedBy>
  <cp:revision>26</cp:revision>
  <cp:lastPrinted>2016-03-04T01:41:57Z</cp:lastPrinted>
  <dcterms:created xsi:type="dcterms:W3CDTF">2016-02-26T01:14:50Z</dcterms:created>
  <dcterms:modified xsi:type="dcterms:W3CDTF">2016-03-04T01:43:07Z</dcterms:modified>
</cp:coreProperties>
</file>