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749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3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45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4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4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0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2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2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57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0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8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6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30479-CB26-4068-916D-FC0542AFD58C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02D7D-0AC1-4FB7-B33B-C1868F166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8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1_54_46_03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87" r="10570" b="11569"/>
          <a:stretch/>
        </p:blipFill>
        <p:spPr>
          <a:xfrm>
            <a:off x="9944" y="270893"/>
            <a:ext cx="9134056" cy="57240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62998" y="946993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300 kHz ADCP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56401" y="1204500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600 kHz ADCP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1283" y="4122093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1200 kHz ADCP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5545" y="816017"/>
            <a:ext cx="354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Seabird Pumped CTD with Turbidity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0061" y="2906617"/>
            <a:ext cx="1930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Glass Spheres Housing 64 kWh of Lithium Batteries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6429" y="706202"/>
            <a:ext cx="2337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Nortek Downward Looking Doppler Micro-Profiler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3505" y="1592983"/>
            <a:ext cx="2114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Electronics Housing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>
            <a:stCxn id="7" idx="1"/>
          </p:cNvCxnSpPr>
          <p:nvPr/>
        </p:nvCxnSpPr>
        <p:spPr>
          <a:xfrm flipH="1">
            <a:off x="6416842" y="1389166"/>
            <a:ext cx="339559" cy="27275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657386" y="1316325"/>
            <a:ext cx="220689" cy="46132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812632" y="1067224"/>
            <a:ext cx="698043" cy="79851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963758" y="1817179"/>
            <a:ext cx="988947" cy="24690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7007724" y="3206279"/>
            <a:ext cx="382337" cy="25642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850147" y="4240463"/>
            <a:ext cx="895349" cy="6629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1251283" y="910891"/>
            <a:ext cx="205146" cy="1796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17643" y="5399178"/>
            <a:ext cx="906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Seafloor Instrument Node operating at 1810 meters depth in the Monterey Submarine Canyon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05579" y="2238872"/>
            <a:ext cx="211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Acoustic Modem Transducer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6181558" y="2449198"/>
            <a:ext cx="1017334" cy="14268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952705" y="1930035"/>
            <a:ext cx="218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Wetlabs</a:t>
            </a:r>
            <a:r>
              <a:rPr lang="en-US" dirty="0" smtClean="0">
                <a:solidFill>
                  <a:schemeClr val="bg1"/>
                </a:solidFill>
              </a:rPr>
              <a:t> Fluorometer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6347326" y="2101432"/>
            <a:ext cx="605380" cy="10423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4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Seafloor Instrument Node (SIN)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Measures turbidity, conductivity, temperature, Oxygen saturation</a:t>
            </a:r>
            <a:r>
              <a:rPr lang="en-US" dirty="0"/>
              <a:t>, chlorophyll </a:t>
            </a:r>
            <a:r>
              <a:rPr lang="en-US" dirty="0" smtClean="0"/>
              <a:t>fluorescence, pressure and optical backscatter.</a:t>
            </a:r>
          </a:p>
          <a:p>
            <a:r>
              <a:rPr lang="en-US" dirty="0" smtClean="0"/>
              <a:t>Multiple ADCP frequencies are supporting an experiment in estimating suspended particle size distribution in a turbidity flow from acoustic backscatter.</a:t>
            </a:r>
          </a:p>
          <a:p>
            <a:r>
              <a:rPr lang="en-US" dirty="0" smtClean="0"/>
              <a:t>Sample period for all sensors is nominally 10 seconds.</a:t>
            </a:r>
          </a:p>
          <a:p>
            <a:r>
              <a:rPr lang="en-US" dirty="0" smtClean="0"/>
              <a:t>64 kWh battery pack allows for six months of operation before replacement.</a:t>
            </a:r>
          </a:p>
          <a:p>
            <a:r>
              <a:rPr lang="en-US" dirty="0" smtClean="0"/>
              <a:t>Acoustic modem communications to the surface allows periodic health and status checks and system maintenance.</a:t>
            </a:r>
          </a:p>
          <a:p>
            <a:r>
              <a:rPr lang="en-US" dirty="0" smtClean="0"/>
              <a:t>Hardware system is designed for high reliability and includes ground fault sensing, fault isolation and redundant power paths.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590" y="220747"/>
            <a:ext cx="8400716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Seafloor Instrument Node Deployment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8" t="14943" r="15253" b="5301"/>
          <a:stretch/>
        </p:blipFill>
        <p:spPr>
          <a:xfrm>
            <a:off x="1668380" y="1461318"/>
            <a:ext cx="6138778" cy="5055923"/>
          </a:xfrm>
        </p:spPr>
      </p:pic>
    </p:spTree>
    <p:extLst>
      <p:ext uri="{BB962C8B-B14F-4D97-AF65-F5344CB8AC3E}">
        <p14:creationId xmlns:p14="http://schemas.microsoft.com/office/powerpoint/2010/main" val="103062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Seafloor Instrument Node Deployment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930 kg Node is lowered to the seafloor and acoustically released from the ship winch line.</a:t>
            </a:r>
          </a:p>
          <a:p>
            <a:r>
              <a:rPr lang="en-US" dirty="0" smtClean="0"/>
              <a:t>A subsequent ROV dive confirms proper placement, removes the lowering sling and instrument covers.</a:t>
            </a:r>
          </a:p>
          <a:p>
            <a:r>
              <a:rPr lang="en-US" dirty="0" smtClean="0"/>
              <a:t>The entire node is replaced every six months.</a:t>
            </a:r>
          </a:p>
          <a:p>
            <a:pPr lvl="1"/>
            <a:r>
              <a:rPr lang="en-US" dirty="0" smtClean="0"/>
              <a:t>ROV attaches lifting sling and “elevator” reel brings line to the surface.</a:t>
            </a:r>
          </a:p>
          <a:p>
            <a:pPr lvl="1"/>
            <a:r>
              <a:rPr lang="en-US" dirty="0" smtClean="0"/>
              <a:t>Line is retrieved by ship and placed on winch and the node is hoisted to the surface.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235</Words>
  <Application>Microsoft Office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Seafloor Instrument Node (SIN)</vt:lpstr>
      <vt:lpstr>Seafloor Instrument Node Deployment</vt:lpstr>
      <vt:lpstr>Seafloor Instrument Node Deployment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19</cp:revision>
  <dcterms:created xsi:type="dcterms:W3CDTF">2017-11-27T18:46:18Z</dcterms:created>
  <dcterms:modified xsi:type="dcterms:W3CDTF">2017-11-28T19:49:17Z</dcterms:modified>
</cp:coreProperties>
</file>