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69" r:id="rId3"/>
    <p:sldId id="282" r:id="rId4"/>
    <p:sldId id="287" r:id="rId5"/>
    <p:sldId id="288" r:id="rId6"/>
    <p:sldId id="289" r:id="rId7"/>
    <p:sldId id="259" r:id="rId8"/>
    <p:sldId id="283" r:id="rId9"/>
    <p:sldId id="260" r:id="rId10"/>
    <p:sldId id="264" r:id="rId11"/>
    <p:sldId id="290" r:id="rId12"/>
    <p:sldId id="291" r:id="rId13"/>
    <p:sldId id="292" r:id="rId14"/>
    <p:sldId id="293" r:id="rId15"/>
    <p:sldId id="294" r:id="rId16"/>
    <p:sldId id="295" r:id="rId17"/>
    <p:sldId id="261" r:id="rId18"/>
    <p:sldId id="271" r:id="rId19"/>
    <p:sldId id="272" r:id="rId20"/>
    <p:sldId id="273" r:id="rId21"/>
    <p:sldId id="277" r:id="rId22"/>
    <p:sldId id="278" r:id="rId23"/>
    <p:sldId id="279" r:id="rId24"/>
    <p:sldId id="262" r:id="rId25"/>
    <p:sldId id="274" r:id="rId26"/>
    <p:sldId id="276" r:id="rId27"/>
    <p:sldId id="280" r:id="rId28"/>
    <p:sldId id="266" r:id="rId29"/>
    <p:sldId id="286" r:id="rId30"/>
    <p:sldId id="275" r:id="rId31"/>
    <p:sldId id="267" r:id="rId32"/>
    <p:sldId id="285"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6642" autoAdjust="0"/>
    <p:restoredTop sz="86381" autoAdjust="0"/>
  </p:normalViewPr>
  <p:slideViewPr>
    <p:cSldViewPr>
      <p:cViewPr varScale="1">
        <p:scale>
          <a:sx n="74" d="100"/>
          <a:sy n="74" d="100"/>
        </p:scale>
        <p:origin x="1122" y="66"/>
      </p:cViewPr>
      <p:guideLst>
        <p:guide orient="horz" pos="2160"/>
        <p:guide pos="2880"/>
      </p:guideLst>
    </p:cSldViewPr>
  </p:slideViewPr>
  <p:outlineViewPr>
    <p:cViewPr>
      <p:scale>
        <a:sx n="33" d="100"/>
        <a:sy n="33" d="100"/>
      </p:scale>
      <p:origin x="0" y="720"/>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1A1CA8-60C1-4B45-B2FC-496DA81D8C0F}" type="datetimeFigureOut">
              <a:rPr lang="en-US" smtClean="0"/>
              <a:t>1/3/2024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EA10FC-3D80-4599-B379-D39990995BAE}" type="slidenum">
              <a:rPr lang="en-US" smtClean="0"/>
              <a:t>‹#›</a:t>
            </a:fld>
            <a:endParaRPr lang="en-US"/>
          </a:p>
        </p:txBody>
      </p:sp>
    </p:spTree>
    <p:extLst>
      <p:ext uri="{BB962C8B-B14F-4D97-AF65-F5344CB8AC3E}">
        <p14:creationId xmlns:p14="http://schemas.microsoft.com/office/powerpoint/2010/main" val="751084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defTabSz="915149" eaLnBrk="0" hangingPunct="0">
              <a:defRPr>
                <a:solidFill>
                  <a:schemeClr val="tx1"/>
                </a:solidFill>
                <a:latin typeface="Arial" charset="0"/>
              </a:defRPr>
            </a:lvl1pPr>
            <a:lvl2pPr marL="716204" indent="-275463" defTabSz="915149" eaLnBrk="0" hangingPunct="0">
              <a:defRPr>
                <a:solidFill>
                  <a:schemeClr val="tx1"/>
                </a:solidFill>
                <a:latin typeface="Arial" charset="0"/>
              </a:defRPr>
            </a:lvl2pPr>
            <a:lvl3pPr marL="1101852" indent="-220370" defTabSz="915149" eaLnBrk="0" hangingPunct="0">
              <a:defRPr>
                <a:solidFill>
                  <a:schemeClr val="tx1"/>
                </a:solidFill>
                <a:latin typeface="Arial" charset="0"/>
              </a:defRPr>
            </a:lvl3pPr>
            <a:lvl4pPr marL="1542593" indent="-220370" defTabSz="915149" eaLnBrk="0" hangingPunct="0">
              <a:defRPr>
                <a:solidFill>
                  <a:schemeClr val="tx1"/>
                </a:solidFill>
                <a:latin typeface="Arial" charset="0"/>
              </a:defRPr>
            </a:lvl4pPr>
            <a:lvl5pPr marL="1983334" indent="-220370" defTabSz="915149" eaLnBrk="0" hangingPunct="0">
              <a:defRPr>
                <a:solidFill>
                  <a:schemeClr val="tx1"/>
                </a:solidFill>
                <a:latin typeface="Arial" charset="0"/>
              </a:defRPr>
            </a:lvl5pPr>
            <a:lvl6pPr marL="2424074" indent="-220370" defTabSz="915149" eaLnBrk="0" fontAlgn="base" hangingPunct="0">
              <a:spcBef>
                <a:spcPct val="0"/>
              </a:spcBef>
              <a:spcAft>
                <a:spcPct val="0"/>
              </a:spcAft>
              <a:defRPr>
                <a:solidFill>
                  <a:schemeClr val="tx1"/>
                </a:solidFill>
                <a:latin typeface="Arial" charset="0"/>
              </a:defRPr>
            </a:lvl6pPr>
            <a:lvl7pPr marL="2864815" indent="-220370" defTabSz="915149" eaLnBrk="0" fontAlgn="base" hangingPunct="0">
              <a:spcBef>
                <a:spcPct val="0"/>
              </a:spcBef>
              <a:spcAft>
                <a:spcPct val="0"/>
              </a:spcAft>
              <a:defRPr>
                <a:solidFill>
                  <a:schemeClr val="tx1"/>
                </a:solidFill>
                <a:latin typeface="Arial" charset="0"/>
              </a:defRPr>
            </a:lvl7pPr>
            <a:lvl8pPr marL="3305556" indent="-220370" defTabSz="915149" eaLnBrk="0" fontAlgn="base" hangingPunct="0">
              <a:spcBef>
                <a:spcPct val="0"/>
              </a:spcBef>
              <a:spcAft>
                <a:spcPct val="0"/>
              </a:spcAft>
              <a:defRPr>
                <a:solidFill>
                  <a:schemeClr val="tx1"/>
                </a:solidFill>
                <a:latin typeface="Arial" charset="0"/>
              </a:defRPr>
            </a:lvl8pPr>
            <a:lvl9pPr marL="3746297" indent="-220370" defTabSz="915149" eaLnBrk="0" fontAlgn="base" hangingPunct="0">
              <a:spcBef>
                <a:spcPct val="0"/>
              </a:spcBef>
              <a:spcAft>
                <a:spcPct val="0"/>
              </a:spcAft>
              <a:defRPr>
                <a:solidFill>
                  <a:schemeClr val="tx1"/>
                </a:solidFill>
                <a:latin typeface="Arial" charset="0"/>
              </a:defRPr>
            </a:lvl9pPr>
          </a:lstStyle>
          <a:p>
            <a:pPr eaLnBrk="1" hangingPunct="1"/>
            <a:fld id="{C4CEBB4C-BC4D-4945-A82C-0DB3A1EF76DB}" type="slidenum">
              <a:rPr lang="en-US" altLang="en-US"/>
              <a:pPr eaLnBrk="1" hangingPunct="1"/>
              <a:t>2</a:t>
            </a:fld>
            <a:endParaRPr lang="en-US" altLang="en-US"/>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r>
              <a:rPr lang="en-US" altLang="en-US" smtClean="0"/>
              <a:t>This slide shows the MUCE benthic instrument node with all of it’s instruments.</a:t>
            </a:r>
          </a:p>
          <a:p>
            <a:pPr eaLnBrk="1" hangingPunct="1"/>
            <a:endParaRPr lang="en-US" altLang="en-US" smtClean="0"/>
          </a:p>
          <a:p>
            <a:pPr eaLnBrk="1" hangingPunct="1"/>
            <a:r>
              <a:rPr lang="en-US" altLang="en-US" smtClean="0"/>
              <a:t>The RDI sentinel ADCP measures ocean currents looking upward 100 meters above the instrument.</a:t>
            </a:r>
          </a:p>
          <a:p>
            <a:pPr eaLnBrk="1" hangingPunct="1"/>
            <a:endParaRPr lang="en-US" altLang="en-US" smtClean="0"/>
          </a:p>
          <a:p>
            <a:pPr eaLnBrk="1" hangingPunct="1"/>
            <a:r>
              <a:rPr lang="en-US" altLang="en-US" smtClean="0"/>
              <a:t>The Aquadopp micro profiler measures currents in the last meter to the seafloor.</a:t>
            </a:r>
          </a:p>
          <a:p>
            <a:pPr eaLnBrk="1" hangingPunct="1"/>
            <a:endParaRPr lang="en-US" altLang="en-US" smtClean="0"/>
          </a:p>
          <a:p>
            <a:pPr eaLnBrk="1" hangingPunct="1"/>
            <a:r>
              <a:rPr lang="en-US" altLang="en-US" smtClean="0"/>
              <a:t>The BIN is keyed to the stand so that it’s orientation exposes the instrument to the least possible wake disturbance and the orientation is maintained during replacement.</a:t>
            </a:r>
          </a:p>
          <a:p>
            <a:pPr eaLnBrk="1" hangingPunct="1"/>
            <a:endParaRPr lang="en-US" altLang="en-US" smtClean="0"/>
          </a:p>
          <a:p>
            <a:pPr eaLnBrk="1" hangingPunct="1"/>
            <a:r>
              <a:rPr lang="en-US" altLang="en-US" smtClean="0"/>
              <a:t>The connections to the BIN take place in the connector manifold on the far side of the frame. This manifold can be placed by the ROV in any of four locations for best access.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3A2DBA-A924-400B-8FE0-F5D74C0ACC1F}" type="slidenum">
              <a:rPr lang="en-US" altLang="en-US"/>
              <a:pPr/>
              <a:t>3</a:t>
            </a:fld>
            <a:endParaRPr lang="en-US" altLang="en-US"/>
          </a:p>
        </p:txBody>
      </p:sp>
      <p:sp>
        <p:nvSpPr>
          <p:cNvPr id="432130" name="Rectangle 2"/>
          <p:cNvSpPr>
            <a:spLocks noGrp="1" noRot="1" noChangeAspect="1" noChangeArrowheads="1" noTextEdit="1"/>
          </p:cNvSpPr>
          <p:nvPr>
            <p:ph type="sldImg"/>
          </p:nvPr>
        </p:nvSpPr>
        <p:spPr>
          <a:ln/>
        </p:spPr>
      </p:sp>
      <p:sp>
        <p:nvSpPr>
          <p:cNvPr id="432131" name="Rectangle 3"/>
          <p:cNvSpPr>
            <a:spLocks noGrp="1" noChangeArrowheads="1"/>
          </p:cNvSpPr>
          <p:nvPr>
            <p:ph type="body" idx="1"/>
          </p:nvPr>
        </p:nvSpPr>
        <p:spPr/>
        <p:txBody>
          <a:bodyPr/>
          <a:lstStyle/>
          <a:p>
            <a:r>
              <a:rPr lang="en-US" altLang="en-US"/>
              <a:t>The MOOS mooring controller hardware is shown here in more detail. It provides powerful computing capabilities to support high level languages and the computation demands of local event detection, instrument auto-configuration, </a:t>
            </a:r>
            <a:r>
              <a:rPr lang="en-US" altLang="en-US">
                <a:solidFill>
                  <a:srgbClr val="FF0000"/>
                </a:solidFill>
              </a:rPr>
              <a:t>mooring as “Gateway” to other platforms such as an AUV etc.</a:t>
            </a:r>
          </a:p>
          <a:p>
            <a:r>
              <a:rPr lang="en-US" altLang="en-US"/>
              <a:t>It is scalable to different numbers of instruments and low power (relatively).</a:t>
            </a:r>
          </a:p>
          <a:p>
            <a:r>
              <a:rPr lang="en-US" altLang="en-US"/>
              <a:t>The MMC consists of a network interface card that incorporates a network switch, four optical interfaces, and two 10BaseT copper interfaces.</a:t>
            </a:r>
          </a:p>
          <a:p>
            <a:r>
              <a:rPr lang="en-US" altLang="en-US"/>
              <a:t>A second card contains an SA1110 Arm 32 bit processor, UARTS and a flash memory interface for local storage of instrument data. The local storage of data is used to ensure data recovery in case of telemetry link failure and to store data that is gathered at too high a rate to economically send to shore. In this case subsets or processed data summaries are generated and sent to shore instead. When the mooring is serviced the high frequency data is recovered via high speed RF data link or during annual maintenance turn-around.</a:t>
            </a:r>
          </a:p>
          <a:p>
            <a:r>
              <a:rPr lang="en-US" altLang="en-US"/>
              <a:t>The physical instrument interface is through an additional series of cards called Dual Port Adapters (DPA cards) that can switch up to 140 Watts of power per instrument and provide a flexible and fault tolerant serial data interface.</a:t>
            </a:r>
          </a:p>
          <a:p>
            <a:r>
              <a:rPr lang="en-US" altLang="en-US"/>
              <a:t>Identical controller hardware and software is used both on the surface mooring and in the seafloor controllers called Benthic Instrument Nodes.</a:t>
            </a:r>
          </a:p>
          <a:p>
            <a:endParaRPr lang="en-US" altLang="en-US"/>
          </a:p>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defTabSz="915149" eaLnBrk="0" hangingPunct="0">
              <a:defRPr>
                <a:solidFill>
                  <a:schemeClr val="tx1"/>
                </a:solidFill>
                <a:latin typeface="Arial" charset="0"/>
              </a:defRPr>
            </a:lvl1pPr>
            <a:lvl2pPr marL="716204" indent="-275463" defTabSz="915149" eaLnBrk="0" hangingPunct="0">
              <a:defRPr>
                <a:solidFill>
                  <a:schemeClr val="tx1"/>
                </a:solidFill>
                <a:latin typeface="Arial" charset="0"/>
              </a:defRPr>
            </a:lvl2pPr>
            <a:lvl3pPr marL="1101852" indent="-220370" defTabSz="915149" eaLnBrk="0" hangingPunct="0">
              <a:defRPr>
                <a:solidFill>
                  <a:schemeClr val="tx1"/>
                </a:solidFill>
                <a:latin typeface="Arial" charset="0"/>
              </a:defRPr>
            </a:lvl3pPr>
            <a:lvl4pPr marL="1542593" indent="-220370" defTabSz="915149" eaLnBrk="0" hangingPunct="0">
              <a:defRPr>
                <a:solidFill>
                  <a:schemeClr val="tx1"/>
                </a:solidFill>
                <a:latin typeface="Arial" charset="0"/>
              </a:defRPr>
            </a:lvl4pPr>
            <a:lvl5pPr marL="1983334" indent="-220370" defTabSz="915149" eaLnBrk="0" hangingPunct="0">
              <a:defRPr>
                <a:solidFill>
                  <a:schemeClr val="tx1"/>
                </a:solidFill>
                <a:latin typeface="Arial" charset="0"/>
              </a:defRPr>
            </a:lvl5pPr>
            <a:lvl6pPr marL="2424074" indent="-220370" defTabSz="915149" eaLnBrk="0" fontAlgn="base" hangingPunct="0">
              <a:spcBef>
                <a:spcPct val="0"/>
              </a:spcBef>
              <a:spcAft>
                <a:spcPct val="0"/>
              </a:spcAft>
              <a:defRPr>
                <a:solidFill>
                  <a:schemeClr val="tx1"/>
                </a:solidFill>
                <a:latin typeface="Arial" charset="0"/>
              </a:defRPr>
            </a:lvl6pPr>
            <a:lvl7pPr marL="2864815" indent="-220370" defTabSz="915149" eaLnBrk="0" fontAlgn="base" hangingPunct="0">
              <a:spcBef>
                <a:spcPct val="0"/>
              </a:spcBef>
              <a:spcAft>
                <a:spcPct val="0"/>
              </a:spcAft>
              <a:defRPr>
                <a:solidFill>
                  <a:schemeClr val="tx1"/>
                </a:solidFill>
                <a:latin typeface="Arial" charset="0"/>
              </a:defRPr>
            </a:lvl7pPr>
            <a:lvl8pPr marL="3305556" indent="-220370" defTabSz="915149" eaLnBrk="0" fontAlgn="base" hangingPunct="0">
              <a:spcBef>
                <a:spcPct val="0"/>
              </a:spcBef>
              <a:spcAft>
                <a:spcPct val="0"/>
              </a:spcAft>
              <a:defRPr>
                <a:solidFill>
                  <a:schemeClr val="tx1"/>
                </a:solidFill>
                <a:latin typeface="Arial" charset="0"/>
              </a:defRPr>
            </a:lvl8pPr>
            <a:lvl9pPr marL="3746297" indent="-220370" defTabSz="915149" eaLnBrk="0" fontAlgn="base" hangingPunct="0">
              <a:spcBef>
                <a:spcPct val="0"/>
              </a:spcBef>
              <a:spcAft>
                <a:spcPct val="0"/>
              </a:spcAft>
              <a:defRPr>
                <a:solidFill>
                  <a:schemeClr val="tx1"/>
                </a:solidFill>
                <a:latin typeface="Arial" charset="0"/>
              </a:defRPr>
            </a:lvl9pPr>
          </a:lstStyle>
          <a:p>
            <a:pPr eaLnBrk="1" hangingPunct="1"/>
            <a:fld id="{BFD7CC5F-5A20-48EE-8279-3F933E3A9726}" type="slidenum">
              <a:rPr lang="en-US" altLang="en-US"/>
              <a:pPr eaLnBrk="1" hangingPunct="1"/>
              <a:t>4</a:t>
            </a:fld>
            <a:endParaRPr lang="en-US" altLang="en-US"/>
          </a:p>
        </p:txBody>
      </p:sp>
      <p:sp>
        <p:nvSpPr>
          <p:cNvPr id="70659" name="Slide Image Placeholder 1"/>
          <p:cNvSpPr>
            <a:spLocks noGrp="1" noRot="1" noChangeAspect="1" noTextEdit="1"/>
          </p:cNvSpPr>
          <p:nvPr>
            <p:ph type="sldImg"/>
          </p:nvPr>
        </p:nvSpPr>
        <p:spPr>
          <a:ln/>
        </p:spPr>
      </p:sp>
      <p:sp>
        <p:nvSpPr>
          <p:cNvPr id="70660" name="Notes Placeholder 2"/>
          <p:cNvSpPr>
            <a:spLocks noGrp="1"/>
          </p:cNvSpPr>
          <p:nvPr>
            <p:ph type="body" idx="1"/>
          </p:nvPr>
        </p:nvSpPr>
        <p:spPr>
          <a:xfrm>
            <a:off x="685191" y="4343093"/>
            <a:ext cx="5487618" cy="4115721"/>
          </a:xfrm>
          <a:noFill/>
        </p:spPr>
        <p:txBody>
          <a:bodyPr lIns="91423" rIns="91423"/>
          <a:lstStyle/>
          <a:p>
            <a:pPr eaLnBrk="1" hangingPunct="1">
              <a:spcBef>
                <a:spcPct val="0"/>
              </a:spcBef>
            </a:pPr>
            <a:r>
              <a:rPr lang="en-US" altLang="en-US" smtClean="0"/>
              <a:t>This is a progressive vector diagram for the entire deployment period (~54 d; top right) showing that flow was quite steady in the canyon, and probably tightly constrained by the canyon walls.  Because the mooring is positioned at a bend in the canyon, flow shifts in direct with the tides.  Flow is WESTWARD during EBB tide (the upstream canyon channels flow along E-W).  Flow is NORTHWARD during FLOOD tide, because the canyon walls upstream during flood tide are aligned principally N-S.   The red dots indicate midnight each date.  You can see the wider spacing of red dots (days) in the upper right plot, indicating greater flow during spring tides, and tighter spacing during neap tides when flows are weaker. Full moon (white filled circles) and new moon (grey filled circles) are indicated along the flow path.</a:t>
            </a:r>
          </a:p>
        </p:txBody>
      </p:sp>
      <p:sp>
        <p:nvSpPr>
          <p:cNvPr id="70661" name="Slide Number Placeholder 3"/>
          <p:cNvSpPr txBox="1">
            <a:spLocks noGrp="1"/>
          </p:cNvSpPr>
          <p:nvPr/>
        </p:nvSpPr>
        <p:spPr bwMode="auto">
          <a:xfrm>
            <a:off x="3884272" y="8684650"/>
            <a:ext cx="2972206" cy="457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45711" rIns="91423" bIns="45711" anchor="b"/>
          <a:lstStyle>
            <a:lvl1pPr defTabSz="947738" eaLnBrk="0" hangingPunct="0">
              <a:defRPr>
                <a:solidFill>
                  <a:schemeClr val="tx1"/>
                </a:solidFill>
                <a:latin typeface="Arial" charset="0"/>
              </a:defRPr>
            </a:lvl1pPr>
            <a:lvl2pPr marL="742950" indent="-285750" defTabSz="947738" eaLnBrk="0" hangingPunct="0">
              <a:defRPr>
                <a:solidFill>
                  <a:schemeClr val="tx1"/>
                </a:solidFill>
                <a:latin typeface="Arial" charset="0"/>
              </a:defRPr>
            </a:lvl2pPr>
            <a:lvl3pPr marL="1143000" indent="-228600" defTabSz="947738" eaLnBrk="0" hangingPunct="0">
              <a:defRPr>
                <a:solidFill>
                  <a:schemeClr val="tx1"/>
                </a:solidFill>
                <a:latin typeface="Arial" charset="0"/>
              </a:defRPr>
            </a:lvl3pPr>
            <a:lvl4pPr marL="1600200" indent="-228600" defTabSz="947738" eaLnBrk="0" hangingPunct="0">
              <a:defRPr>
                <a:solidFill>
                  <a:schemeClr val="tx1"/>
                </a:solidFill>
                <a:latin typeface="Arial" charset="0"/>
              </a:defRPr>
            </a:lvl4pPr>
            <a:lvl5pPr marL="2057400" indent="-228600" defTabSz="947738" eaLnBrk="0" hangingPunct="0">
              <a:defRPr>
                <a:solidFill>
                  <a:schemeClr val="tx1"/>
                </a:solidFill>
                <a:latin typeface="Arial" charset="0"/>
              </a:defRPr>
            </a:lvl5pPr>
            <a:lvl6pPr marL="2514600" indent="-228600" defTabSz="947738" eaLnBrk="0" fontAlgn="base" hangingPunct="0">
              <a:spcBef>
                <a:spcPct val="0"/>
              </a:spcBef>
              <a:spcAft>
                <a:spcPct val="0"/>
              </a:spcAft>
              <a:defRPr>
                <a:solidFill>
                  <a:schemeClr val="tx1"/>
                </a:solidFill>
                <a:latin typeface="Arial" charset="0"/>
              </a:defRPr>
            </a:lvl6pPr>
            <a:lvl7pPr marL="2971800" indent="-228600" defTabSz="947738" eaLnBrk="0" fontAlgn="base" hangingPunct="0">
              <a:spcBef>
                <a:spcPct val="0"/>
              </a:spcBef>
              <a:spcAft>
                <a:spcPct val="0"/>
              </a:spcAft>
              <a:defRPr>
                <a:solidFill>
                  <a:schemeClr val="tx1"/>
                </a:solidFill>
                <a:latin typeface="Arial" charset="0"/>
              </a:defRPr>
            </a:lvl7pPr>
            <a:lvl8pPr marL="3429000" indent="-228600" defTabSz="947738" eaLnBrk="0" fontAlgn="base" hangingPunct="0">
              <a:spcBef>
                <a:spcPct val="0"/>
              </a:spcBef>
              <a:spcAft>
                <a:spcPct val="0"/>
              </a:spcAft>
              <a:defRPr>
                <a:solidFill>
                  <a:schemeClr val="tx1"/>
                </a:solidFill>
                <a:latin typeface="Arial" charset="0"/>
              </a:defRPr>
            </a:lvl8pPr>
            <a:lvl9pPr marL="3886200" indent="-228600" defTabSz="947738" eaLnBrk="0" fontAlgn="base" hangingPunct="0">
              <a:spcBef>
                <a:spcPct val="0"/>
              </a:spcBef>
              <a:spcAft>
                <a:spcPct val="0"/>
              </a:spcAft>
              <a:defRPr>
                <a:solidFill>
                  <a:schemeClr val="tx1"/>
                </a:solidFill>
                <a:latin typeface="Arial" charset="0"/>
              </a:defRPr>
            </a:lvl9pPr>
          </a:lstStyle>
          <a:p>
            <a:pPr algn="r" eaLnBrk="1" hangingPunct="1"/>
            <a:fld id="{D3C2AA3A-BA7E-4D77-A5E9-7AA238C5BE52}" type="slidenum">
              <a:rPr lang="en-US" altLang="en-US" sz="1200">
                <a:latin typeface="Calibri" pitchFamily="34" charset="0"/>
              </a:rPr>
              <a:pPr algn="r" eaLnBrk="1" hangingPunct="1"/>
              <a:t>4</a:t>
            </a:fld>
            <a:endParaRPr lang="en-US" altLang="en-US" sz="120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defTabSz="915149" eaLnBrk="0" hangingPunct="0">
              <a:defRPr>
                <a:solidFill>
                  <a:schemeClr val="tx1"/>
                </a:solidFill>
                <a:latin typeface="Arial" charset="0"/>
              </a:defRPr>
            </a:lvl1pPr>
            <a:lvl2pPr marL="716204" indent="-275463" defTabSz="915149" eaLnBrk="0" hangingPunct="0">
              <a:defRPr>
                <a:solidFill>
                  <a:schemeClr val="tx1"/>
                </a:solidFill>
                <a:latin typeface="Arial" charset="0"/>
              </a:defRPr>
            </a:lvl2pPr>
            <a:lvl3pPr marL="1101852" indent="-220370" defTabSz="915149" eaLnBrk="0" hangingPunct="0">
              <a:defRPr>
                <a:solidFill>
                  <a:schemeClr val="tx1"/>
                </a:solidFill>
                <a:latin typeface="Arial" charset="0"/>
              </a:defRPr>
            </a:lvl3pPr>
            <a:lvl4pPr marL="1542593" indent="-220370" defTabSz="915149" eaLnBrk="0" hangingPunct="0">
              <a:defRPr>
                <a:solidFill>
                  <a:schemeClr val="tx1"/>
                </a:solidFill>
                <a:latin typeface="Arial" charset="0"/>
              </a:defRPr>
            </a:lvl4pPr>
            <a:lvl5pPr marL="1983334" indent="-220370" defTabSz="915149" eaLnBrk="0" hangingPunct="0">
              <a:defRPr>
                <a:solidFill>
                  <a:schemeClr val="tx1"/>
                </a:solidFill>
                <a:latin typeface="Arial" charset="0"/>
              </a:defRPr>
            </a:lvl5pPr>
            <a:lvl6pPr marL="2424074" indent="-220370" defTabSz="915149" eaLnBrk="0" fontAlgn="base" hangingPunct="0">
              <a:spcBef>
                <a:spcPct val="0"/>
              </a:spcBef>
              <a:spcAft>
                <a:spcPct val="0"/>
              </a:spcAft>
              <a:defRPr>
                <a:solidFill>
                  <a:schemeClr val="tx1"/>
                </a:solidFill>
                <a:latin typeface="Arial" charset="0"/>
              </a:defRPr>
            </a:lvl6pPr>
            <a:lvl7pPr marL="2864815" indent="-220370" defTabSz="915149" eaLnBrk="0" fontAlgn="base" hangingPunct="0">
              <a:spcBef>
                <a:spcPct val="0"/>
              </a:spcBef>
              <a:spcAft>
                <a:spcPct val="0"/>
              </a:spcAft>
              <a:defRPr>
                <a:solidFill>
                  <a:schemeClr val="tx1"/>
                </a:solidFill>
                <a:latin typeface="Arial" charset="0"/>
              </a:defRPr>
            </a:lvl7pPr>
            <a:lvl8pPr marL="3305556" indent="-220370" defTabSz="915149" eaLnBrk="0" fontAlgn="base" hangingPunct="0">
              <a:spcBef>
                <a:spcPct val="0"/>
              </a:spcBef>
              <a:spcAft>
                <a:spcPct val="0"/>
              </a:spcAft>
              <a:defRPr>
                <a:solidFill>
                  <a:schemeClr val="tx1"/>
                </a:solidFill>
                <a:latin typeface="Arial" charset="0"/>
              </a:defRPr>
            </a:lvl8pPr>
            <a:lvl9pPr marL="3746297" indent="-220370" defTabSz="915149" eaLnBrk="0" fontAlgn="base" hangingPunct="0">
              <a:spcBef>
                <a:spcPct val="0"/>
              </a:spcBef>
              <a:spcAft>
                <a:spcPct val="0"/>
              </a:spcAft>
              <a:defRPr>
                <a:solidFill>
                  <a:schemeClr val="tx1"/>
                </a:solidFill>
                <a:latin typeface="Arial" charset="0"/>
              </a:defRPr>
            </a:lvl9pPr>
          </a:lstStyle>
          <a:p>
            <a:pPr eaLnBrk="1" hangingPunct="1"/>
            <a:fld id="{332A03FA-4D38-464B-BF79-A31E7629BE9C}" type="slidenum">
              <a:rPr lang="en-US" altLang="en-US"/>
              <a:pPr eaLnBrk="1" hangingPunct="1"/>
              <a:t>5</a:t>
            </a:fld>
            <a:endParaRPr lang="en-US" altLang="en-US"/>
          </a:p>
        </p:txBody>
      </p:sp>
      <p:sp>
        <p:nvSpPr>
          <p:cNvPr id="71683" name="Slide Image Placeholder 1"/>
          <p:cNvSpPr>
            <a:spLocks noGrp="1" noRot="1" noChangeAspect="1" noTextEdit="1"/>
          </p:cNvSpPr>
          <p:nvPr>
            <p:ph type="sldImg"/>
          </p:nvPr>
        </p:nvSpPr>
        <p:spPr>
          <a:ln/>
        </p:spPr>
      </p:sp>
      <p:sp>
        <p:nvSpPr>
          <p:cNvPr id="71684" name="Notes Placeholder 2"/>
          <p:cNvSpPr>
            <a:spLocks noGrp="1"/>
          </p:cNvSpPr>
          <p:nvPr>
            <p:ph type="body" idx="1"/>
          </p:nvPr>
        </p:nvSpPr>
        <p:spPr>
          <a:xfrm>
            <a:off x="685191" y="4343093"/>
            <a:ext cx="5487618" cy="4115721"/>
          </a:xfrm>
          <a:noFill/>
        </p:spPr>
        <p:txBody>
          <a:bodyPr lIns="91423" rIns="91423"/>
          <a:lstStyle/>
          <a:p>
            <a:pPr eaLnBrk="1" hangingPunct="1">
              <a:spcBef>
                <a:spcPct val="0"/>
              </a:spcBef>
            </a:pPr>
            <a:r>
              <a:rPr lang="en-US" altLang="en-US" smtClean="0"/>
              <a:t>This is the entire ADCP E-W current speed (cm/s).  Can only see the oscillatory character of the data.  Close up in next slide</a:t>
            </a:r>
          </a:p>
        </p:txBody>
      </p:sp>
      <p:sp>
        <p:nvSpPr>
          <p:cNvPr id="71685" name="Slide Number Placeholder 3"/>
          <p:cNvSpPr txBox="1">
            <a:spLocks noGrp="1"/>
          </p:cNvSpPr>
          <p:nvPr/>
        </p:nvSpPr>
        <p:spPr bwMode="auto">
          <a:xfrm>
            <a:off x="3884272" y="8684650"/>
            <a:ext cx="2972206" cy="457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45711" rIns="91423" bIns="45711" anchor="b"/>
          <a:lstStyle>
            <a:lvl1pPr defTabSz="947738" eaLnBrk="0" hangingPunct="0">
              <a:defRPr>
                <a:solidFill>
                  <a:schemeClr val="tx1"/>
                </a:solidFill>
                <a:latin typeface="Arial" charset="0"/>
              </a:defRPr>
            </a:lvl1pPr>
            <a:lvl2pPr marL="742950" indent="-285750" defTabSz="947738" eaLnBrk="0" hangingPunct="0">
              <a:defRPr>
                <a:solidFill>
                  <a:schemeClr val="tx1"/>
                </a:solidFill>
                <a:latin typeface="Arial" charset="0"/>
              </a:defRPr>
            </a:lvl2pPr>
            <a:lvl3pPr marL="1143000" indent="-228600" defTabSz="947738" eaLnBrk="0" hangingPunct="0">
              <a:defRPr>
                <a:solidFill>
                  <a:schemeClr val="tx1"/>
                </a:solidFill>
                <a:latin typeface="Arial" charset="0"/>
              </a:defRPr>
            </a:lvl3pPr>
            <a:lvl4pPr marL="1600200" indent="-228600" defTabSz="947738" eaLnBrk="0" hangingPunct="0">
              <a:defRPr>
                <a:solidFill>
                  <a:schemeClr val="tx1"/>
                </a:solidFill>
                <a:latin typeface="Arial" charset="0"/>
              </a:defRPr>
            </a:lvl4pPr>
            <a:lvl5pPr marL="2057400" indent="-228600" defTabSz="947738" eaLnBrk="0" hangingPunct="0">
              <a:defRPr>
                <a:solidFill>
                  <a:schemeClr val="tx1"/>
                </a:solidFill>
                <a:latin typeface="Arial" charset="0"/>
              </a:defRPr>
            </a:lvl5pPr>
            <a:lvl6pPr marL="2514600" indent="-228600" defTabSz="947738" eaLnBrk="0" fontAlgn="base" hangingPunct="0">
              <a:spcBef>
                <a:spcPct val="0"/>
              </a:spcBef>
              <a:spcAft>
                <a:spcPct val="0"/>
              </a:spcAft>
              <a:defRPr>
                <a:solidFill>
                  <a:schemeClr val="tx1"/>
                </a:solidFill>
                <a:latin typeface="Arial" charset="0"/>
              </a:defRPr>
            </a:lvl6pPr>
            <a:lvl7pPr marL="2971800" indent="-228600" defTabSz="947738" eaLnBrk="0" fontAlgn="base" hangingPunct="0">
              <a:spcBef>
                <a:spcPct val="0"/>
              </a:spcBef>
              <a:spcAft>
                <a:spcPct val="0"/>
              </a:spcAft>
              <a:defRPr>
                <a:solidFill>
                  <a:schemeClr val="tx1"/>
                </a:solidFill>
                <a:latin typeface="Arial" charset="0"/>
              </a:defRPr>
            </a:lvl7pPr>
            <a:lvl8pPr marL="3429000" indent="-228600" defTabSz="947738" eaLnBrk="0" fontAlgn="base" hangingPunct="0">
              <a:spcBef>
                <a:spcPct val="0"/>
              </a:spcBef>
              <a:spcAft>
                <a:spcPct val="0"/>
              </a:spcAft>
              <a:defRPr>
                <a:solidFill>
                  <a:schemeClr val="tx1"/>
                </a:solidFill>
                <a:latin typeface="Arial" charset="0"/>
              </a:defRPr>
            </a:lvl8pPr>
            <a:lvl9pPr marL="3886200" indent="-228600" defTabSz="947738" eaLnBrk="0" fontAlgn="base" hangingPunct="0">
              <a:spcBef>
                <a:spcPct val="0"/>
              </a:spcBef>
              <a:spcAft>
                <a:spcPct val="0"/>
              </a:spcAft>
              <a:defRPr>
                <a:solidFill>
                  <a:schemeClr val="tx1"/>
                </a:solidFill>
                <a:latin typeface="Arial" charset="0"/>
              </a:defRPr>
            </a:lvl9pPr>
          </a:lstStyle>
          <a:p>
            <a:pPr algn="r" eaLnBrk="1" hangingPunct="1"/>
            <a:fld id="{7A129AB7-3F84-473E-814C-946E9A3EFBA9}" type="slidenum">
              <a:rPr lang="en-US" altLang="en-US" sz="1200">
                <a:latin typeface="Calibri" pitchFamily="34" charset="0"/>
              </a:rPr>
              <a:pPr algn="r" eaLnBrk="1" hangingPunct="1"/>
              <a:t>5</a:t>
            </a:fld>
            <a:endParaRPr lang="en-US" altLang="en-US" sz="120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defTabSz="915149" eaLnBrk="0" hangingPunct="0">
              <a:defRPr>
                <a:solidFill>
                  <a:schemeClr val="tx1"/>
                </a:solidFill>
                <a:latin typeface="Arial" charset="0"/>
              </a:defRPr>
            </a:lvl1pPr>
            <a:lvl2pPr marL="716204" indent="-275463" defTabSz="915149" eaLnBrk="0" hangingPunct="0">
              <a:defRPr>
                <a:solidFill>
                  <a:schemeClr val="tx1"/>
                </a:solidFill>
                <a:latin typeface="Arial" charset="0"/>
              </a:defRPr>
            </a:lvl2pPr>
            <a:lvl3pPr marL="1101852" indent="-220370" defTabSz="915149" eaLnBrk="0" hangingPunct="0">
              <a:defRPr>
                <a:solidFill>
                  <a:schemeClr val="tx1"/>
                </a:solidFill>
                <a:latin typeface="Arial" charset="0"/>
              </a:defRPr>
            </a:lvl3pPr>
            <a:lvl4pPr marL="1542593" indent="-220370" defTabSz="915149" eaLnBrk="0" hangingPunct="0">
              <a:defRPr>
                <a:solidFill>
                  <a:schemeClr val="tx1"/>
                </a:solidFill>
                <a:latin typeface="Arial" charset="0"/>
              </a:defRPr>
            </a:lvl4pPr>
            <a:lvl5pPr marL="1983334" indent="-220370" defTabSz="915149" eaLnBrk="0" hangingPunct="0">
              <a:defRPr>
                <a:solidFill>
                  <a:schemeClr val="tx1"/>
                </a:solidFill>
                <a:latin typeface="Arial" charset="0"/>
              </a:defRPr>
            </a:lvl5pPr>
            <a:lvl6pPr marL="2424074" indent="-220370" defTabSz="915149" eaLnBrk="0" fontAlgn="base" hangingPunct="0">
              <a:spcBef>
                <a:spcPct val="0"/>
              </a:spcBef>
              <a:spcAft>
                <a:spcPct val="0"/>
              </a:spcAft>
              <a:defRPr>
                <a:solidFill>
                  <a:schemeClr val="tx1"/>
                </a:solidFill>
                <a:latin typeface="Arial" charset="0"/>
              </a:defRPr>
            </a:lvl6pPr>
            <a:lvl7pPr marL="2864815" indent="-220370" defTabSz="915149" eaLnBrk="0" fontAlgn="base" hangingPunct="0">
              <a:spcBef>
                <a:spcPct val="0"/>
              </a:spcBef>
              <a:spcAft>
                <a:spcPct val="0"/>
              </a:spcAft>
              <a:defRPr>
                <a:solidFill>
                  <a:schemeClr val="tx1"/>
                </a:solidFill>
                <a:latin typeface="Arial" charset="0"/>
              </a:defRPr>
            </a:lvl7pPr>
            <a:lvl8pPr marL="3305556" indent="-220370" defTabSz="915149" eaLnBrk="0" fontAlgn="base" hangingPunct="0">
              <a:spcBef>
                <a:spcPct val="0"/>
              </a:spcBef>
              <a:spcAft>
                <a:spcPct val="0"/>
              </a:spcAft>
              <a:defRPr>
                <a:solidFill>
                  <a:schemeClr val="tx1"/>
                </a:solidFill>
                <a:latin typeface="Arial" charset="0"/>
              </a:defRPr>
            </a:lvl8pPr>
            <a:lvl9pPr marL="3746297" indent="-220370" defTabSz="915149" eaLnBrk="0" fontAlgn="base" hangingPunct="0">
              <a:spcBef>
                <a:spcPct val="0"/>
              </a:spcBef>
              <a:spcAft>
                <a:spcPct val="0"/>
              </a:spcAft>
              <a:defRPr>
                <a:solidFill>
                  <a:schemeClr val="tx1"/>
                </a:solidFill>
                <a:latin typeface="Arial" charset="0"/>
              </a:defRPr>
            </a:lvl9pPr>
          </a:lstStyle>
          <a:p>
            <a:pPr eaLnBrk="1" hangingPunct="1"/>
            <a:fld id="{7BD8E47D-D209-4A73-94A0-D0B993B30C69}" type="slidenum">
              <a:rPr lang="en-US" altLang="en-US"/>
              <a:pPr eaLnBrk="1" hangingPunct="1"/>
              <a:t>6</a:t>
            </a:fld>
            <a:endParaRPr lang="en-US" altLang="en-US"/>
          </a:p>
        </p:txBody>
      </p:sp>
      <p:sp>
        <p:nvSpPr>
          <p:cNvPr id="72707" name="Slide Image Placeholder 1"/>
          <p:cNvSpPr>
            <a:spLocks noGrp="1" noRot="1" noChangeAspect="1" noTextEdit="1"/>
          </p:cNvSpPr>
          <p:nvPr>
            <p:ph type="sldImg"/>
          </p:nvPr>
        </p:nvSpPr>
        <p:spPr>
          <a:ln/>
        </p:spPr>
      </p:sp>
      <p:sp>
        <p:nvSpPr>
          <p:cNvPr id="72708" name="Notes Placeholder 2"/>
          <p:cNvSpPr>
            <a:spLocks noGrp="1"/>
          </p:cNvSpPr>
          <p:nvPr>
            <p:ph type="body" idx="1"/>
          </p:nvPr>
        </p:nvSpPr>
        <p:spPr>
          <a:xfrm>
            <a:off x="685191" y="4343093"/>
            <a:ext cx="5487618" cy="4115721"/>
          </a:xfrm>
          <a:noFill/>
        </p:spPr>
        <p:txBody>
          <a:bodyPr lIns="91423" rIns="91423"/>
          <a:lstStyle/>
          <a:p>
            <a:pPr eaLnBrk="1" hangingPunct="1">
              <a:spcBef>
                <a:spcPct val="0"/>
              </a:spcBef>
            </a:pPr>
            <a:endParaRPr lang="en-US" altLang="en-US" smtClean="0"/>
          </a:p>
        </p:txBody>
      </p:sp>
      <p:sp>
        <p:nvSpPr>
          <p:cNvPr id="72709" name="Slide Number Placeholder 3"/>
          <p:cNvSpPr txBox="1">
            <a:spLocks noGrp="1"/>
          </p:cNvSpPr>
          <p:nvPr/>
        </p:nvSpPr>
        <p:spPr bwMode="auto">
          <a:xfrm>
            <a:off x="3884272" y="8684650"/>
            <a:ext cx="2972206" cy="457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45711" rIns="91423" bIns="45711" anchor="b"/>
          <a:lstStyle>
            <a:lvl1pPr defTabSz="947738" eaLnBrk="0" hangingPunct="0">
              <a:defRPr>
                <a:solidFill>
                  <a:schemeClr val="tx1"/>
                </a:solidFill>
                <a:latin typeface="Arial" charset="0"/>
              </a:defRPr>
            </a:lvl1pPr>
            <a:lvl2pPr marL="742950" indent="-285750" defTabSz="947738" eaLnBrk="0" hangingPunct="0">
              <a:defRPr>
                <a:solidFill>
                  <a:schemeClr val="tx1"/>
                </a:solidFill>
                <a:latin typeface="Arial" charset="0"/>
              </a:defRPr>
            </a:lvl2pPr>
            <a:lvl3pPr marL="1143000" indent="-228600" defTabSz="947738" eaLnBrk="0" hangingPunct="0">
              <a:defRPr>
                <a:solidFill>
                  <a:schemeClr val="tx1"/>
                </a:solidFill>
                <a:latin typeface="Arial" charset="0"/>
              </a:defRPr>
            </a:lvl3pPr>
            <a:lvl4pPr marL="1600200" indent="-228600" defTabSz="947738" eaLnBrk="0" hangingPunct="0">
              <a:defRPr>
                <a:solidFill>
                  <a:schemeClr val="tx1"/>
                </a:solidFill>
                <a:latin typeface="Arial" charset="0"/>
              </a:defRPr>
            </a:lvl4pPr>
            <a:lvl5pPr marL="2057400" indent="-228600" defTabSz="947738" eaLnBrk="0" hangingPunct="0">
              <a:defRPr>
                <a:solidFill>
                  <a:schemeClr val="tx1"/>
                </a:solidFill>
                <a:latin typeface="Arial" charset="0"/>
              </a:defRPr>
            </a:lvl5pPr>
            <a:lvl6pPr marL="2514600" indent="-228600" defTabSz="947738" eaLnBrk="0" fontAlgn="base" hangingPunct="0">
              <a:spcBef>
                <a:spcPct val="0"/>
              </a:spcBef>
              <a:spcAft>
                <a:spcPct val="0"/>
              </a:spcAft>
              <a:defRPr>
                <a:solidFill>
                  <a:schemeClr val="tx1"/>
                </a:solidFill>
                <a:latin typeface="Arial" charset="0"/>
              </a:defRPr>
            </a:lvl6pPr>
            <a:lvl7pPr marL="2971800" indent="-228600" defTabSz="947738" eaLnBrk="0" fontAlgn="base" hangingPunct="0">
              <a:spcBef>
                <a:spcPct val="0"/>
              </a:spcBef>
              <a:spcAft>
                <a:spcPct val="0"/>
              </a:spcAft>
              <a:defRPr>
                <a:solidFill>
                  <a:schemeClr val="tx1"/>
                </a:solidFill>
                <a:latin typeface="Arial" charset="0"/>
              </a:defRPr>
            </a:lvl7pPr>
            <a:lvl8pPr marL="3429000" indent="-228600" defTabSz="947738" eaLnBrk="0" fontAlgn="base" hangingPunct="0">
              <a:spcBef>
                <a:spcPct val="0"/>
              </a:spcBef>
              <a:spcAft>
                <a:spcPct val="0"/>
              </a:spcAft>
              <a:defRPr>
                <a:solidFill>
                  <a:schemeClr val="tx1"/>
                </a:solidFill>
                <a:latin typeface="Arial" charset="0"/>
              </a:defRPr>
            </a:lvl8pPr>
            <a:lvl9pPr marL="3886200" indent="-228600" defTabSz="947738" eaLnBrk="0" fontAlgn="base" hangingPunct="0">
              <a:spcBef>
                <a:spcPct val="0"/>
              </a:spcBef>
              <a:spcAft>
                <a:spcPct val="0"/>
              </a:spcAft>
              <a:defRPr>
                <a:solidFill>
                  <a:schemeClr val="tx1"/>
                </a:solidFill>
                <a:latin typeface="Arial" charset="0"/>
              </a:defRPr>
            </a:lvl9pPr>
          </a:lstStyle>
          <a:p>
            <a:pPr algn="r" eaLnBrk="1" hangingPunct="1"/>
            <a:fld id="{36A8DDBF-2725-4A7C-AF58-DD7B83F5F319}" type="slidenum">
              <a:rPr lang="en-US" altLang="en-US" sz="1200">
                <a:latin typeface="Calibri" pitchFamily="34" charset="0"/>
              </a:rPr>
              <a:pPr algn="r" eaLnBrk="1" hangingPunct="1"/>
              <a:t>6</a:t>
            </a:fld>
            <a:endParaRPr lang="en-US" altLang="en-US" sz="12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Backup_of_logo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47663"/>
            <a:ext cx="1371600"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2" name="Rectangle 2"/>
          <p:cNvSpPr>
            <a:spLocks noGrp="1" noChangeArrowheads="1"/>
          </p:cNvSpPr>
          <p:nvPr>
            <p:ph type="ctrTitle" sz="quarter"/>
          </p:nvPr>
        </p:nvSpPr>
        <p:spPr>
          <a:xfrm>
            <a:off x="685800" y="2057400"/>
            <a:ext cx="7772400" cy="1143000"/>
          </a:xfrm>
        </p:spPr>
        <p:txBody>
          <a:bodyPr/>
          <a:lstStyle>
            <a:lvl1pPr>
              <a:defRPr/>
            </a:lvl1pPr>
          </a:lstStyle>
          <a:p>
            <a:pPr lvl="0"/>
            <a:r>
              <a:rPr lang="en-US" noProof="0" smtClean="0"/>
              <a:t>Click to edit Master title style</a:t>
            </a:r>
          </a:p>
        </p:txBody>
      </p:sp>
      <p:sp>
        <p:nvSpPr>
          <p:cNvPr id="40963" name="Rectangle 3"/>
          <p:cNvSpPr>
            <a:spLocks noGrp="1" noChangeArrowheads="1"/>
          </p:cNvSpPr>
          <p:nvPr>
            <p:ph type="subTitle" sz="quarter" idx="1"/>
          </p:nvPr>
        </p:nvSpPr>
        <p:spPr>
          <a:xfrm>
            <a:off x="1371600" y="3581400"/>
            <a:ext cx="6400800" cy="1752600"/>
          </a:xfrm>
        </p:spPr>
        <p:txBody>
          <a:bodyPr anchor="ctr"/>
          <a:lstStyle>
            <a:lvl1pPr marL="0" indent="0" algn="ctr">
              <a:buFont typeface="Monotype Sorts" pitchFamily="2" charset="2"/>
              <a:buNone/>
              <a:defRPr/>
            </a:lvl1pPr>
          </a:lstStyle>
          <a:p>
            <a:pPr lvl="0"/>
            <a:r>
              <a:rPr lang="en-US" noProof="0" smtClean="0"/>
              <a:t>Click to edit Master subtitle style</a:t>
            </a:r>
          </a:p>
        </p:txBody>
      </p:sp>
      <p:sp>
        <p:nvSpPr>
          <p:cNvPr id="5" name="Rectangle 4"/>
          <p:cNvSpPr>
            <a:spLocks noGrp="1" noChangeArrowheads="1"/>
          </p:cNvSpPr>
          <p:nvPr>
            <p:ph type="ftr" sz="quarter" idx="10"/>
          </p:nvPr>
        </p:nvSpPr>
        <p:spPr/>
        <p:txBody>
          <a:bodyPr/>
          <a:lstStyle>
            <a:lvl1pPr>
              <a:defRPr smtClean="0"/>
            </a:lvl1pPr>
          </a:lstStyle>
          <a:p>
            <a:pPr>
              <a:defRPr/>
            </a:pPr>
            <a:endParaRPr lang="en-US"/>
          </a:p>
        </p:txBody>
      </p:sp>
      <p:sp>
        <p:nvSpPr>
          <p:cNvPr id="6" name="Rectangle 6"/>
          <p:cNvSpPr>
            <a:spLocks noGrp="1" noChangeArrowheads="1"/>
          </p:cNvSpPr>
          <p:nvPr>
            <p:ph type="sldNum" sz="quarter" idx="11"/>
          </p:nvPr>
        </p:nvSpPr>
        <p:spPr>
          <a:xfrm>
            <a:off x="7086600" y="6400800"/>
            <a:ext cx="1905000" cy="457200"/>
          </a:xfrm>
        </p:spPr>
        <p:txBody>
          <a:bodyPr/>
          <a:lstStyle>
            <a:lvl1pPr>
              <a:defRPr smtClean="0"/>
            </a:lvl1pPr>
          </a:lstStyle>
          <a:p>
            <a:pPr>
              <a:defRPr/>
            </a:pPr>
            <a:fld id="{6C481283-7B66-47E9-9557-6CE0943D85C6}" type="slidenum">
              <a:rPr lang="en-US"/>
              <a:pPr>
                <a:defRPr/>
              </a:pPr>
              <a:t>‹#›</a:t>
            </a:fld>
            <a:endParaRPr lang="en-US"/>
          </a:p>
        </p:txBody>
      </p:sp>
      <p:sp>
        <p:nvSpPr>
          <p:cNvPr id="7" name="Rectangle 7"/>
          <p:cNvSpPr>
            <a:spLocks noGrp="1" noChangeArrowheads="1"/>
          </p:cNvSpPr>
          <p:nvPr>
            <p:ph type="dt" sz="quarter" idx="12"/>
          </p:nvPr>
        </p:nvSpPr>
        <p:spPr/>
        <p:txBody>
          <a:bodyPr/>
          <a:lstStyle>
            <a:lvl1pPr>
              <a:defRPr sz="1400" smtClean="0"/>
            </a:lvl1pPr>
          </a:lstStyle>
          <a:p>
            <a:pPr>
              <a:defRPr/>
            </a:pPr>
            <a:endParaRPr lang="en-US"/>
          </a:p>
        </p:txBody>
      </p:sp>
    </p:spTree>
    <p:extLst>
      <p:ext uri="{BB962C8B-B14F-4D97-AF65-F5344CB8AC3E}">
        <p14:creationId xmlns:p14="http://schemas.microsoft.com/office/powerpoint/2010/main" val="341331135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sz="half" idx="10"/>
          </p:nvPr>
        </p:nvSpPr>
        <p:spPr>
          <a:ln/>
        </p:spPr>
        <p:txBody>
          <a:bodyPr/>
          <a:lstStyle>
            <a:lvl1pPr>
              <a:defRPr/>
            </a:lvl1pPr>
          </a:lstStyle>
          <a:p>
            <a:pPr>
              <a:defRPr/>
            </a:pPr>
            <a:r>
              <a:rPr lang="en-US"/>
              <a:t>17 NOV 2011</a:t>
            </a:r>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0162908A-97FA-4714-A20C-8D462CE90E2A}" type="slidenum">
              <a:rPr lang="en-US"/>
              <a:pPr>
                <a:defRPr/>
              </a:pPr>
              <a:t>‹#›</a:t>
            </a:fld>
            <a:endParaRPr lang="en-US"/>
          </a:p>
        </p:txBody>
      </p:sp>
    </p:spTree>
    <p:extLst>
      <p:ext uri="{BB962C8B-B14F-4D97-AF65-F5344CB8AC3E}">
        <p14:creationId xmlns:p14="http://schemas.microsoft.com/office/powerpoint/2010/main" val="230389398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1300" y="1524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1524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sz="half" idx="10"/>
          </p:nvPr>
        </p:nvSpPr>
        <p:spPr>
          <a:ln/>
        </p:spPr>
        <p:txBody>
          <a:bodyPr/>
          <a:lstStyle>
            <a:lvl1pPr>
              <a:defRPr/>
            </a:lvl1pPr>
          </a:lstStyle>
          <a:p>
            <a:pPr>
              <a:defRPr/>
            </a:pPr>
            <a:r>
              <a:rPr lang="en-US"/>
              <a:t>17 NOV 2011</a:t>
            </a:r>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7F16BB71-ABF2-46B6-9B94-F760D133A10E}" type="slidenum">
              <a:rPr lang="en-US"/>
              <a:pPr>
                <a:defRPr/>
              </a:pPr>
              <a:t>‹#›</a:t>
            </a:fld>
            <a:endParaRPr lang="en-US"/>
          </a:p>
        </p:txBody>
      </p:sp>
    </p:spTree>
    <p:extLst>
      <p:ext uri="{BB962C8B-B14F-4D97-AF65-F5344CB8AC3E}">
        <p14:creationId xmlns:p14="http://schemas.microsoft.com/office/powerpoint/2010/main" val="329878755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sz="half" idx="10"/>
          </p:nvPr>
        </p:nvSpPr>
        <p:spPr>
          <a:ln/>
        </p:spPr>
        <p:txBody>
          <a:bodyPr/>
          <a:lstStyle>
            <a:lvl1pPr>
              <a:defRPr/>
            </a:lvl1pPr>
          </a:lstStyle>
          <a:p>
            <a:pPr>
              <a:defRPr/>
            </a:pPr>
            <a:r>
              <a:rPr lang="en-US" dirty="0" smtClean="0"/>
              <a:t>02 June 2014</a:t>
            </a:r>
            <a:endParaRPr lang="en-US" dirty="0"/>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F72DACE1-5D76-4729-A5F6-D7CECAAF2C54}" type="slidenum">
              <a:rPr lang="en-US"/>
              <a:pPr>
                <a:defRPr/>
              </a:pPr>
              <a:t>‹#›</a:t>
            </a:fld>
            <a:endParaRPr lang="en-US"/>
          </a:p>
        </p:txBody>
      </p:sp>
    </p:spTree>
    <p:extLst>
      <p:ext uri="{BB962C8B-B14F-4D97-AF65-F5344CB8AC3E}">
        <p14:creationId xmlns:p14="http://schemas.microsoft.com/office/powerpoint/2010/main" val="3407912461"/>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r>
              <a:rPr lang="en-US"/>
              <a:t>17 NOV 2011</a:t>
            </a:r>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59CA8CEF-724D-45A0-B324-7B91094F16A4}" type="slidenum">
              <a:rPr lang="en-US"/>
              <a:pPr>
                <a:defRPr/>
              </a:pPr>
              <a:t>‹#›</a:t>
            </a:fld>
            <a:endParaRPr lang="en-US"/>
          </a:p>
        </p:txBody>
      </p:sp>
    </p:spTree>
    <p:extLst>
      <p:ext uri="{BB962C8B-B14F-4D97-AF65-F5344CB8AC3E}">
        <p14:creationId xmlns:p14="http://schemas.microsoft.com/office/powerpoint/2010/main" val="2155438570"/>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1524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524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dt" sz="half" idx="10"/>
          </p:nvPr>
        </p:nvSpPr>
        <p:spPr>
          <a:ln/>
        </p:spPr>
        <p:txBody>
          <a:bodyPr/>
          <a:lstStyle>
            <a:lvl1pPr>
              <a:defRPr/>
            </a:lvl1pPr>
          </a:lstStyle>
          <a:p>
            <a:pPr>
              <a:defRPr/>
            </a:pPr>
            <a:r>
              <a:rPr lang="en-US"/>
              <a:t>17 NOV 2011</a:t>
            </a:r>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79A705CC-BF0B-43DE-9CCE-00C49A8D1919}" type="slidenum">
              <a:rPr lang="en-US"/>
              <a:pPr>
                <a:defRPr/>
              </a:pPr>
              <a:t>‹#›</a:t>
            </a:fld>
            <a:endParaRPr lang="en-US"/>
          </a:p>
        </p:txBody>
      </p:sp>
    </p:spTree>
    <p:extLst>
      <p:ext uri="{BB962C8B-B14F-4D97-AF65-F5344CB8AC3E}">
        <p14:creationId xmlns:p14="http://schemas.microsoft.com/office/powerpoint/2010/main" val="2435839577"/>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dt" sz="half" idx="10"/>
          </p:nvPr>
        </p:nvSpPr>
        <p:spPr>
          <a:ln/>
        </p:spPr>
        <p:txBody>
          <a:bodyPr/>
          <a:lstStyle>
            <a:lvl1pPr>
              <a:defRPr/>
            </a:lvl1pPr>
          </a:lstStyle>
          <a:p>
            <a:pPr>
              <a:defRPr/>
            </a:pPr>
            <a:r>
              <a:rPr lang="en-US"/>
              <a:t>17 NOV 2011</a:t>
            </a:r>
          </a:p>
        </p:txBody>
      </p:sp>
      <p:sp>
        <p:nvSpPr>
          <p:cNvPr id="8" name="Rectangle 4"/>
          <p:cNvSpPr>
            <a:spLocks noGrp="1" noChangeArrowheads="1"/>
          </p:cNvSpPr>
          <p:nvPr>
            <p:ph type="ftr" sz="quarter" idx="11"/>
          </p:nvPr>
        </p:nvSpPr>
        <p:spPr>
          <a:ln/>
        </p:spPr>
        <p:txBody>
          <a:bodyPr/>
          <a:lstStyle>
            <a:lvl1pPr>
              <a:defRPr/>
            </a:lvl1pPr>
          </a:lstStyle>
          <a:p>
            <a:pPr>
              <a:defRPr/>
            </a:pPr>
            <a:endParaRPr lang="en-US"/>
          </a:p>
        </p:txBody>
      </p:sp>
      <p:sp>
        <p:nvSpPr>
          <p:cNvPr id="9" name="Rectangle 5"/>
          <p:cNvSpPr>
            <a:spLocks noGrp="1" noChangeArrowheads="1"/>
          </p:cNvSpPr>
          <p:nvPr>
            <p:ph type="sldNum" sz="quarter" idx="12"/>
          </p:nvPr>
        </p:nvSpPr>
        <p:spPr>
          <a:ln/>
        </p:spPr>
        <p:txBody>
          <a:bodyPr/>
          <a:lstStyle>
            <a:lvl1pPr>
              <a:defRPr/>
            </a:lvl1pPr>
          </a:lstStyle>
          <a:p>
            <a:pPr>
              <a:defRPr/>
            </a:pPr>
            <a:fld id="{5C4A9E95-0876-422F-9261-3209B0BD664F}" type="slidenum">
              <a:rPr lang="en-US"/>
              <a:pPr>
                <a:defRPr/>
              </a:pPr>
              <a:t>‹#›</a:t>
            </a:fld>
            <a:endParaRPr lang="en-US"/>
          </a:p>
        </p:txBody>
      </p:sp>
    </p:spTree>
    <p:extLst>
      <p:ext uri="{BB962C8B-B14F-4D97-AF65-F5344CB8AC3E}">
        <p14:creationId xmlns:p14="http://schemas.microsoft.com/office/powerpoint/2010/main" val="157306017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
          <p:cNvSpPr>
            <a:spLocks noGrp="1" noChangeArrowheads="1"/>
          </p:cNvSpPr>
          <p:nvPr>
            <p:ph type="dt" sz="half" idx="10"/>
          </p:nvPr>
        </p:nvSpPr>
        <p:spPr>
          <a:ln/>
        </p:spPr>
        <p:txBody>
          <a:bodyPr/>
          <a:lstStyle>
            <a:lvl1pPr>
              <a:defRPr/>
            </a:lvl1pPr>
          </a:lstStyle>
          <a:p>
            <a:pPr>
              <a:defRPr/>
            </a:pPr>
            <a:r>
              <a:rPr lang="en-US"/>
              <a:t>17 NOV 2011</a:t>
            </a:r>
          </a:p>
        </p:txBody>
      </p:sp>
      <p:sp>
        <p:nvSpPr>
          <p:cNvPr id="4" name="Rectangle 4"/>
          <p:cNvSpPr>
            <a:spLocks noGrp="1" noChangeArrowheads="1"/>
          </p:cNvSpPr>
          <p:nvPr>
            <p:ph type="ftr" sz="quarter" idx="11"/>
          </p:nvPr>
        </p:nvSpPr>
        <p:spPr>
          <a:ln/>
        </p:spPr>
        <p:txBody>
          <a:bodyPr/>
          <a:lstStyle>
            <a:lvl1pPr>
              <a:defRPr/>
            </a:lvl1pPr>
          </a:lstStyle>
          <a:p>
            <a:pPr>
              <a:defRPr/>
            </a:pPr>
            <a:endParaRPr lang="en-US"/>
          </a:p>
        </p:txBody>
      </p:sp>
      <p:sp>
        <p:nvSpPr>
          <p:cNvPr id="5" name="Rectangle 5"/>
          <p:cNvSpPr>
            <a:spLocks noGrp="1" noChangeArrowheads="1"/>
          </p:cNvSpPr>
          <p:nvPr>
            <p:ph type="sldNum" sz="quarter" idx="12"/>
          </p:nvPr>
        </p:nvSpPr>
        <p:spPr>
          <a:ln/>
        </p:spPr>
        <p:txBody>
          <a:bodyPr/>
          <a:lstStyle>
            <a:lvl1pPr>
              <a:defRPr/>
            </a:lvl1pPr>
          </a:lstStyle>
          <a:p>
            <a:pPr>
              <a:defRPr/>
            </a:pPr>
            <a:fld id="{100163CB-272D-47C2-AF3D-CC84224CCCE2}" type="slidenum">
              <a:rPr lang="en-US"/>
              <a:pPr>
                <a:defRPr/>
              </a:pPr>
              <a:t>‹#›</a:t>
            </a:fld>
            <a:endParaRPr lang="en-US"/>
          </a:p>
        </p:txBody>
      </p:sp>
    </p:spTree>
    <p:extLst>
      <p:ext uri="{BB962C8B-B14F-4D97-AF65-F5344CB8AC3E}">
        <p14:creationId xmlns:p14="http://schemas.microsoft.com/office/powerpoint/2010/main" val="110945842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r>
              <a:rPr lang="en-US"/>
              <a:t>17 NOV 2011</a:t>
            </a:r>
          </a:p>
        </p:txBody>
      </p:sp>
      <p:sp>
        <p:nvSpPr>
          <p:cNvPr id="3" name="Rectangle 4"/>
          <p:cNvSpPr>
            <a:spLocks noGrp="1" noChangeArrowheads="1"/>
          </p:cNvSpPr>
          <p:nvPr>
            <p:ph type="ftr" sz="quarter" idx="11"/>
          </p:nvPr>
        </p:nvSpPr>
        <p:spPr>
          <a:ln/>
        </p:spPr>
        <p:txBody>
          <a:bodyPr/>
          <a:lstStyle>
            <a:lvl1pPr>
              <a:defRPr/>
            </a:lvl1pPr>
          </a:lstStyle>
          <a:p>
            <a:pPr>
              <a:defRPr/>
            </a:pPr>
            <a:endParaRPr lang="en-US"/>
          </a:p>
        </p:txBody>
      </p:sp>
      <p:sp>
        <p:nvSpPr>
          <p:cNvPr id="4" name="Rectangle 5"/>
          <p:cNvSpPr>
            <a:spLocks noGrp="1" noChangeArrowheads="1"/>
          </p:cNvSpPr>
          <p:nvPr>
            <p:ph type="sldNum" sz="quarter" idx="12"/>
          </p:nvPr>
        </p:nvSpPr>
        <p:spPr>
          <a:ln/>
        </p:spPr>
        <p:txBody>
          <a:bodyPr/>
          <a:lstStyle>
            <a:lvl1pPr>
              <a:defRPr/>
            </a:lvl1pPr>
          </a:lstStyle>
          <a:p>
            <a:pPr>
              <a:defRPr/>
            </a:pPr>
            <a:fld id="{9D14CC68-22B7-4EE7-B6D8-320586981A48}" type="slidenum">
              <a:rPr lang="en-US"/>
              <a:pPr>
                <a:defRPr/>
              </a:pPr>
              <a:t>‹#›</a:t>
            </a:fld>
            <a:endParaRPr lang="en-US"/>
          </a:p>
        </p:txBody>
      </p:sp>
    </p:spTree>
    <p:extLst>
      <p:ext uri="{BB962C8B-B14F-4D97-AF65-F5344CB8AC3E}">
        <p14:creationId xmlns:p14="http://schemas.microsoft.com/office/powerpoint/2010/main" val="122549033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r>
              <a:rPr lang="en-US"/>
              <a:t>17 NOV 2011</a:t>
            </a:r>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9B82C4BE-0B92-46F7-8F30-4DF0DDEE0ACB}" type="slidenum">
              <a:rPr lang="en-US"/>
              <a:pPr>
                <a:defRPr/>
              </a:pPr>
              <a:t>‹#›</a:t>
            </a:fld>
            <a:endParaRPr lang="en-US"/>
          </a:p>
        </p:txBody>
      </p:sp>
    </p:spTree>
    <p:extLst>
      <p:ext uri="{BB962C8B-B14F-4D97-AF65-F5344CB8AC3E}">
        <p14:creationId xmlns:p14="http://schemas.microsoft.com/office/powerpoint/2010/main" val="375424056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r>
              <a:rPr lang="en-US"/>
              <a:t>17 NOV 2011</a:t>
            </a:r>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F4C17B2D-B789-43A6-AAFA-1E4433CCFC82}" type="slidenum">
              <a:rPr lang="en-US"/>
              <a:pPr>
                <a:defRPr/>
              </a:pPr>
              <a:t>‹#›</a:t>
            </a:fld>
            <a:endParaRPr lang="en-US"/>
          </a:p>
        </p:txBody>
      </p:sp>
    </p:spTree>
    <p:extLst>
      <p:ext uri="{BB962C8B-B14F-4D97-AF65-F5344CB8AC3E}">
        <p14:creationId xmlns:p14="http://schemas.microsoft.com/office/powerpoint/2010/main" val="45849534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bg1">
                <a:gamma/>
                <a:shade val="46275"/>
                <a:invGamma/>
              </a:schemeClr>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066800" y="152400"/>
            <a:ext cx="6629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smtClean="0"/>
              <a:t>Click to edit Master title style</a:t>
            </a:r>
          </a:p>
        </p:txBody>
      </p:sp>
      <p:sp>
        <p:nvSpPr>
          <p:cNvPr id="39939" name="Rectangle 3"/>
          <p:cNvSpPr>
            <a:spLocks noGrp="1" noChangeArrowheads="1"/>
          </p:cNvSpPr>
          <p:nvPr>
            <p:ph type="dt" sz="half" idx="2"/>
          </p:nvPr>
        </p:nvSpPr>
        <p:spPr bwMode="auto">
          <a:xfrm>
            <a:off x="685800" y="64008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eaLnBrk="0" hangingPunct="0">
              <a:defRPr sz="900" smtClean="0">
                <a:solidFill>
                  <a:srgbClr val="6699FF"/>
                </a:solidFill>
                <a:latin typeface="Times New Roman" pitchFamily="18" charset="0"/>
              </a:defRPr>
            </a:lvl1pPr>
          </a:lstStyle>
          <a:p>
            <a:pPr>
              <a:defRPr/>
            </a:pPr>
            <a:r>
              <a:rPr lang="en-US" dirty="0" smtClean="0"/>
              <a:t>05 June 2014</a:t>
            </a:r>
            <a:endParaRPr lang="en-US" dirty="0"/>
          </a:p>
        </p:txBody>
      </p:sp>
      <p:sp>
        <p:nvSpPr>
          <p:cNvPr id="39940" name="Rectangle 4"/>
          <p:cNvSpPr>
            <a:spLocks noGrp="1" noChangeArrowheads="1"/>
          </p:cNvSpPr>
          <p:nvPr>
            <p:ph type="ftr" sz="quarter" idx="3"/>
          </p:nvPr>
        </p:nvSpPr>
        <p:spPr bwMode="auto">
          <a:xfrm>
            <a:off x="3429000" y="64008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eaLnBrk="0" hangingPunct="0">
              <a:defRPr sz="1400" smtClean="0">
                <a:solidFill>
                  <a:srgbClr val="6699FF"/>
                </a:solidFill>
                <a:latin typeface="Times New Roman" pitchFamily="18" charset="0"/>
              </a:defRPr>
            </a:lvl1pPr>
          </a:lstStyle>
          <a:p>
            <a:pPr>
              <a:defRPr/>
            </a:pPr>
            <a:endParaRPr lang="en-US"/>
          </a:p>
        </p:txBody>
      </p:sp>
      <p:sp>
        <p:nvSpPr>
          <p:cNvPr id="39941" name="Rectangle 5"/>
          <p:cNvSpPr>
            <a:spLocks noGrp="1" noChangeArrowheads="1"/>
          </p:cNvSpPr>
          <p:nvPr>
            <p:ph type="sldNum" sz="quarter" idx="4"/>
          </p:nvPr>
        </p:nvSpPr>
        <p:spPr bwMode="auto">
          <a:xfrm>
            <a:off x="7010400" y="64008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eaLnBrk="0" hangingPunct="0">
              <a:defRPr sz="1400" smtClean="0">
                <a:solidFill>
                  <a:srgbClr val="6699FF"/>
                </a:solidFill>
                <a:latin typeface="Times New Roman" pitchFamily="18" charset="0"/>
              </a:defRPr>
            </a:lvl1pPr>
          </a:lstStyle>
          <a:p>
            <a:pPr>
              <a:defRPr/>
            </a:pPr>
            <a:fld id="{3E98DF0D-764C-4D60-95E3-3053DE20503B}" type="slidenum">
              <a:rPr lang="en-US"/>
              <a:pPr>
                <a:defRPr/>
              </a:pPr>
              <a:t>‹#›</a:t>
            </a:fld>
            <a:endParaRPr lang="en-US"/>
          </a:p>
        </p:txBody>
      </p:sp>
      <p:pic>
        <p:nvPicPr>
          <p:cNvPr id="1030" name="Picture 6" descr="Backup_of_logo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848600" y="228600"/>
            <a:ext cx="11430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Rectangle 7"/>
          <p:cNvSpPr>
            <a:spLocks noGrp="1" noChangeArrowheads="1"/>
          </p:cNvSpPr>
          <p:nvPr>
            <p:ph type="body" idx="1"/>
          </p:nvPr>
        </p:nvSpPr>
        <p:spPr bwMode="auto">
          <a:xfrm>
            <a:off x="762000" y="15240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2" name="Text Box 8"/>
          <p:cNvSpPr txBox="1">
            <a:spLocks noChangeArrowheads="1"/>
          </p:cNvSpPr>
          <p:nvPr/>
        </p:nvSpPr>
        <p:spPr bwMode="auto">
          <a:xfrm>
            <a:off x="7315200" y="6553200"/>
            <a:ext cx="1143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900" dirty="0">
                <a:solidFill>
                  <a:srgbClr val="6699FF"/>
                </a:solidFill>
                <a:latin typeface="Times New Roman" pitchFamily="18" charset="0"/>
              </a:rPr>
              <a:t>© </a:t>
            </a:r>
            <a:r>
              <a:rPr lang="en-US" altLang="en-US" sz="900" dirty="0" smtClean="0">
                <a:solidFill>
                  <a:srgbClr val="6699FF"/>
                </a:solidFill>
                <a:latin typeface="Times New Roman" pitchFamily="18" charset="0"/>
              </a:rPr>
              <a:t>2014 </a:t>
            </a:r>
            <a:r>
              <a:rPr lang="en-US" altLang="en-US" sz="900" dirty="0">
                <a:solidFill>
                  <a:srgbClr val="6699FF"/>
                </a:solidFill>
                <a:latin typeface="Times New Roman" pitchFamily="18" charset="0"/>
              </a:rPr>
              <a:t>MBARI</a:t>
            </a:r>
          </a:p>
        </p:txBody>
      </p:sp>
    </p:spTree>
    <p:extLst>
      <p:ext uri="{BB962C8B-B14F-4D97-AF65-F5344CB8AC3E}">
        <p14:creationId xmlns:p14="http://schemas.microsoft.com/office/powerpoint/2010/main" val="3770909390"/>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iming>
    <p:tnLst>
      <p:par>
        <p:cTn id="1" dur="indefinite" restart="never" nodeType="tmRoot"/>
      </p:par>
    </p:tnLst>
  </p:timing>
  <p:hf sldNum="0" hdr="0" ftr="0"/>
  <p:txStyles>
    <p:titleStyle>
      <a:lvl1pPr algn="ctr" rtl="0" eaLnBrk="0" fontAlgn="base" hangingPunct="0">
        <a:spcBef>
          <a:spcPct val="0"/>
        </a:spcBef>
        <a:spcAft>
          <a:spcPct val="0"/>
        </a:spcAft>
        <a:defRPr sz="3600">
          <a:solidFill>
            <a:srgbClr val="FFFF00"/>
          </a:solidFill>
          <a:latin typeface="+mj-lt"/>
          <a:ea typeface="+mj-ea"/>
          <a:cs typeface="+mj-cs"/>
        </a:defRPr>
      </a:lvl1pPr>
      <a:lvl2pPr algn="ctr" rtl="0" eaLnBrk="0" fontAlgn="base" hangingPunct="0">
        <a:spcBef>
          <a:spcPct val="0"/>
        </a:spcBef>
        <a:spcAft>
          <a:spcPct val="0"/>
        </a:spcAft>
        <a:defRPr sz="3600">
          <a:solidFill>
            <a:srgbClr val="FFFF00"/>
          </a:solidFill>
          <a:latin typeface="Arial" charset="0"/>
        </a:defRPr>
      </a:lvl2pPr>
      <a:lvl3pPr algn="ctr" rtl="0" eaLnBrk="0" fontAlgn="base" hangingPunct="0">
        <a:spcBef>
          <a:spcPct val="0"/>
        </a:spcBef>
        <a:spcAft>
          <a:spcPct val="0"/>
        </a:spcAft>
        <a:defRPr sz="3600">
          <a:solidFill>
            <a:srgbClr val="FFFF00"/>
          </a:solidFill>
          <a:latin typeface="Arial" charset="0"/>
        </a:defRPr>
      </a:lvl3pPr>
      <a:lvl4pPr algn="ctr" rtl="0" eaLnBrk="0" fontAlgn="base" hangingPunct="0">
        <a:spcBef>
          <a:spcPct val="0"/>
        </a:spcBef>
        <a:spcAft>
          <a:spcPct val="0"/>
        </a:spcAft>
        <a:defRPr sz="3600">
          <a:solidFill>
            <a:srgbClr val="FFFF00"/>
          </a:solidFill>
          <a:latin typeface="Arial" charset="0"/>
        </a:defRPr>
      </a:lvl4pPr>
      <a:lvl5pPr algn="ctr" rtl="0" eaLnBrk="0" fontAlgn="base" hangingPunct="0">
        <a:spcBef>
          <a:spcPct val="0"/>
        </a:spcBef>
        <a:spcAft>
          <a:spcPct val="0"/>
        </a:spcAft>
        <a:defRPr sz="3600">
          <a:solidFill>
            <a:srgbClr val="FFFF00"/>
          </a:solidFill>
          <a:latin typeface="Arial" charset="0"/>
        </a:defRPr>
      </a:lvl5pPr>
      <a:lvl6pPr marL="457200" algn="ctr" rtl="0" fontAlgn="base">
        <a:spcBef>
          <a:spcPct val="0"/>
        </a:spcBef>
        <a:spcAft>
          <a:spcPct val="0"/>
        </a:spcAft>
        <a:defRPr sz="3600">
          <a:solidFill>
            <a:srgbClr val="FFFF00"/>
          </a:solidFill>
          <a:latin typeface="Arial" charset="0"/>
        </a:defRPr>
      </a:lvl6pPr>
      <a:lvl7pPr marL="914400" algn="ctr" rtl="0" fontAlgn="base">
        <a:spcBef>
          <a:spcPct val="0"/>
        </a:spcBef>
        <a:spcAft>
          <a:spcPct val="0"/>
        </a:spcAft>
        <a:defRPr sz="3600">
          <a:solidFill>
            <a:srgbClr val="FFFF00"/>
          </a:solidFill>
          <a:latin typeface="Arial" charset="0"/>
        </a:defRPr>
      </a:lvl7pPr>
      <a:lvl8pPr marL="1371600" algn="ctr" rtl="0" fontAlgn="base">
        <a:spcBef>
          <a:spcPct val="0"/>
        </a:spcBef>
        <a:spcAft>
          <a:spcPct val="0"/>
        </a:spcAft>
        <a:defRPr sz="3600">
          <a:solidFill>
            <a:srgbClr val="FFFF00"/>
          </a:solidFill>
          <a:latin typeface="Arial" charset="0"/>
        </a:defRPr>
      </a:lvl8pPr>
      <a:lvl9pPr marL="1828800" algn="ctr" rtl="0" fontAlgn="base">
        <a:spcBef>
          <a:spcPct val="0"/>
        </a:spcBef>
        <a:spcAft>
          <a:spcPct val="0"/>
        </a:spcAft>
        <a:defRPr sz="3600">
          <a:solidFill>
            <a:srgbClr val="FFFF00"/>
          </a:solidFill>
          <a:latin typeface="Arial" charset="0"/>
        </a:defRPr>
      </a:lvl9pPr>
    </p:titleStyle>
    <p:bodyStyle>
      <a:lvl1pPr marL="342900" indent="-342900" algn="l" rtl="0" eaLnBrk="0" fontAlgn="base" hangingPunct="0">
        <a:spcBef>
          <a:spcPct val="20000"/>
        </a:spcBef>
        <a:spcAft>
          <a:spcPct val="0"/>
        </a:spcAft>
        <a:buClr>
          <a:srgbClr val="FFFF00"/>
        </a:buClr>
        <a:buSzPct val="55000"/>
        <a:buFont typeface="Monotype Sorts" pitchFamily="2" charset="2"/>
        <a:buChar char="l"/>
        <a:defRPr sz="2800">
          <a:solidFill>
            <a:srgbClr val="FFFF00"/>
          </a:solidFill>
          <a:latin typeface="+mn-lt"/>
          <a:ea typeface="+mn-ea"/>
          <a:cs typeface="+mn-cs"/>
        </a:defRPr>
      </a:lvl1pPr>
      <a:lvl2pPr marL="742950" indent="-285750" algn="l" rtl="0" eaLnBrk="0" fontAlgn="base" hangingPunct="0">
        <a:spcBef>
          <a:spcPct val="20000"/>
        </a:spcBef>
        <a:spcAft>
          <a:spcPct val="0"/>
        </a:spcAft>
        <a:buClr>
          <a:srgbClr val="FFFF00"/>
        </a:buClr>
        <a:buSzPct val="55000"/>
        <a:buFont typeface="Monotype Sorts" pitchFamily="2" charset="2"/>
        <a:buChar char="l"/>
        <a:defRPr sz="2400">
          <a:solidFill>
            <a:srgbClr val="FFFF00"/>
          </a:solidFill>
          <a:latin typeface="+mn-lt"/>
        </a:defRPr>
      </a:lvl2pPr>
      <a:lvl3pPr marL="1143000" indent="-228600" algn="l" rtl="0" eaLnBrk="0" fontAlgn="base" hangingPunct="0">
        <a:spcBef>
          <a:spcPct val="20000"/>
        </a:spcBef>
        <a:spcAft>
          <a:spcPct val="0"/>
        </a:spcAft>
        <a:buClr>
          <a:srgbClr val="FFFF00"/>
        </a:buClr>
        <a:buSzPct val="55000"/>
        <a:buFont typeface="Monotype Sorts" pitchFamily="2" charset="2"/>
        <a:buChar char="l"/>
        <a:defRPr sz="2000">
          <a:solidFill>
            <a:srgbClr val="FFFF00"/>
          </a:solidFill>
          <a:latin typeface="+mn-lt"/>
        </a:defRPr>
      </a:lvl3pPr>
      <a:lvl4pPr marL="1600200" indent="-228600" algn="l" rtl="0" eaLnBrk="0" fontAlgn="base" hangingPunct="0">
        <a:spcBef>
          <a:spcPct val="20000"/>
        </a:spcBef>
        <a:spcAft>
          <a:spcPct val="0"/>
        </a:spcAft>
        <a:buClr>
          <a:srgbClr val="FFFF00"/>
        </a:buClr>
        <a:buSzPct val="55000"/>
        <a:buFont typeface="Monotype Sorts" pitchFamily="2" charset="2"/>
        <a:buChar char="l"/>
        <a:defRPr>
          <a:solidFill>
            <a:srgbClr val="FFFF00"/>
          </a:solidFill>
          <a:latin typeface="+mn-lt"/>
        </a:defRPr>
      </a:lvl4pPr>
      <a:lvl5pPr marL="2057400" indent="-228600" algn="l" rtl="0" eaLnBrk="0" fontAlgn="base" hangingPunct="0">
        <a:spcBef>
          <a:spcPct val="20000"/>
        </a:spcBef>
        <a:spcAft>
          <a:spcPct val="0"/>
        </a:spcAft>
        <a:buClr>
          <a:srgbClr val="FFFF00"/>
        </a:buClr>
        <a:buSzPct val="55000"/>
        <a:buFont typeface="Monotype Sorts" pitchFamily="2" charset="2"/>
        <a:buChar char="l"/>
        <a:defRPr>
          <a:solidFill>
            <a:srgbClr val="FFFF00"/>
          </a:solidFill>
          <a:latin typeface="+mn-lt"/>
        </a:defRPr>
      </a:lvl5pPr>
      <a:lvl6pPr marL="2514600" indent="-228600" algn="l" rtl="0" fontAlgn="base">
        <a:spcBef>
          <a:spcPct val="20000"/>
        </a:spcBef>
        <a:spcAft>
          <a:spcPct val="0"/>
        </a:spcAft>
        <a:buClr>
          <a:srgbClr val="FFFF00"/>
        </a:buClr>
        <a:buSzPct val="55000"/>
        <a:buFont typeface="Monotype Sorts" pitchFamily="2" charset="2"/>
        <a:buChar char="l"/>
        <a:defRPr>
          <a:solidFill>
            <a:srgbClr val="FFFF00"/>
          </a:solidFill>
          <a:latin typeface="+mn-lt"/>
        </a:defRPr>
      </a:lvl6pPr>
      <a:lvl7pPr marL="2971800" indent="-228600" algn="l" rtl="0" fontAlgn="base">
        <a:spcBef>
          <a:spcPct val="20000"/>
        </a:spcBef>
        <a:spcAft>
          <a:spcPct val="0"/>
        </a:spcAft>
        <a:buClr>
          <a:srgbClr val="FFFF00"/>
        </a:buClr>
        <a:buSzPct val="55000"/>
        <a:buFont typeface="Monotype Sorts" pitchFamily="2" charset="2"/>
        <a:buChar char="l"/>
        <a:defRPr>
          <a:solidFill>
            <a:srgbClr val="FFFF00"/>
          </a:solidFill>
          <a:latin typeface="+mn-lt"/>
        </a:defRPr>
      </a:lvl7pPr>
      <a:lvl8pPr marL="3429000" indent="-228600" algn="l" rtl="0" fontAlgn="base">
        <a:spcBef>
          <a:spcPct val="20000"/>
        </a:spcBef>
        <a:spcAft>
          <a:spcPct val="0"/>
        </a:spcAft>
        <a:buClr>
          <a:srgbClr val="FFFF00"/>
        </a:buClr>
        <a:buSzPct val="55000"/>
        <a:buFont typeface="Monotype Sorts" pitchFamily="2" charset="2"/>
        <a:buChar char="l"/>
        <a:defRPr>
          <a:solidFill>
            <a:srgbClr val="FFFF00"/>
          </a:solidFill>
          <a:latin typeface="+mn-lt"/>
        </a:defRPr>
      </a:lvl8pPr>
      <a:lvl9pPr marL="3886200" indent="-228600" algn="l" rtl="0" fontAlgn="base">
        <a:spcBef>
          <a:spcPct val="20000"/>
        </a:spcBef>
        <a:spcAft>
          <a:spcPct val="0"/>
        </a:spcAft>
        <a:buClr>
          <a:srgbClr val="FFFF00"/>
        </a:buClr>
        <a:buSzPct val="55000"/>
        <a:buFont typeface="Monotype Sorts" pitchFamily="2" charset="2"/>
        <a:buChar char="l"/>
        <a:defRPr>
          <a:solidFill>
            <a:srgbClr val="FFFF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lstStyle/>
          <a:p>
            <a:r>
              <a:rPr lang="en-US" dirty="0" smtClean="0"/>
              <a:t>Canyon</a:t>
            </a:r>
            <a:r>
              <a:rPr lang="en-US" baseline="0" dirty="0" smtClean="0"/>
              <a:t> Dynamics BIN Node Engineering</a:t>
            </a:r>
            <a:endParaRPr lang="en-US" dirty="0"/>
          </a:p>
        </p:txBody>
      </p:sp>
      <p:sp>
        <p:nvSpPr>
          <p:cNvPr id="4" name="Subtitle 3"/>
          <p:cNvSpPr>
            <a:spLocks noGrp="1"/>
          </p:cNvSpPr>
          <p:nvPr>
            <p:ph type="subTitle" sz="quarter" idx="1"/>
          </p:nvPr>
        </p:nvSpPr>
        <p:spPr/>
        <p:txBody>
          <a:bodyPr/>
          <a:lstStyle/>
          <a:p>
            <a:endParaRPr lang="en-US"/>
          </a:p>
        </p:txBody>
      </p:sp>
    </p:spTree>
    <p:extLst>
      <p:ext uri="{BB962C8B-B14F-4D97-AF65-F5344CB8AC3E}">
        <p14:creationId xmlns:p14="http://schemas.microsoft.com/office/powerpoint/2010/main" val="3821254280"/>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Data Verification and Snapshot</a:t>
            </a:r>
            <a:r>
              <a:rPr lang="en-US" sz="2400" baseline="0" dirty="0" smtClean="0"/>
              <a:t> Recovery</a:t>
            </a:r>
            <a:endParaRPr lang="en-US" sz="2400" dirty="0"/>
          </a:p>
        </p:txBody>
      </p:sp>
      <p:sp>
        <p:nvSpPr>
          <p:cNvPr id="3" name="Content Placeholder 2"/>
          <p:cNvSpPr>
            <a:spLocks noGrp="1"/>
          </p:cNvSpPr>
          <p:nvPr>
            <p:ph idx="1"/>
          </p:nvPr>
        </p:nvSpPr>
        <p:spPr>
          <a:xfrm>
            <a:off x="914400" y="1600200"/>
            <a:ext cx="7772400" cy="4525963"/>
          </a:xfrm>
        </p:spPr>
        <p:txBody>
          <a:bodyPr>
            <a:normAutofit/>
          </a:bodyPr>
          <a:lstStyle/>
          <a:p>
            <a:r>
              <a:rPr lang="en-US" sz="2000" dirty="0" smtClean="0"/>
              <a:t>Addition of the Acoustic modem interface.</a:t>
            </a:r>
          </a:p>
          <a:p>
            <a:pPr lvl="1"/>
            <a:r>
              <a:rPr lang="en-US" sz="1800" dirty="0" smtClean="0"/>
              <a:t>Software</a:t>
            </a:r>
            <a:r>
              <a:rPr lang="en-US" sz="1800" baseline="0" dirty="0" smtClean="0"/>
              <a:t> and hardware effort.</a:t>
            </a:r>
          </a:p>
          <a:p>
            <a:pPr lvl="1"/>
            <a:r>
              <a:rPr lang="en-US" sz="1800" dirty="0" smtClean="0"/>
              <a:t>Return Data snapshots?</a:t>
            </a:r>
          </a:p>
          <a:p>
            <a:pPr lvl="2"/>
            <a:r>
              <a:rPr lang="en-US" sz="1400" baseline="0" dirty="0" smtClean="0"/>
              <a:t>Additional software effort required?</a:t>
            </a:r>
          </a:p>
          <a:p>
            <a:pPr lvl="1"/>
            <a:r>
              <a:rPr lang="en-US" sz="1800" dirty="0" smtClean="0"/>
              <a:t>Energy budget considerations.</a:t>
            </a:r>
          </a:p>
          <a:p>
            <a:endParaRPr lang="en-US" sz="2000" dirty="0" smtClean="0"/>
          </a:p>
          <a:p>
            <a:r>
              <a:rPr lang="en-US" sz="2000" dirty="0" err="1" smtClean="0"/>
              <a:t>HotSpot</a:t>
            </a:r>
            <a:r>
              <a:rPr lang="en-US" sz="2000" dirty="0" smtClean="0"/>
              <a:t> and Wave Glider use requirements.</a:t>
            </a:r>
          </a:p>
          <a:p>
            <a:pPr lvl="1"/>
            <a:r>
              <a:rPr lang="en-US" sz="1800" dirty="0" smtClean="0"/>
              <a:t>Schedule</a:t>
            </a:r>
            <a:r>
              <a:rPr lang="en-US" sz="1800" baseline="0" dirty="0" smtClean="0"/>
              <a:t> coordination.</a:t>
            </a:r>
          </a:p>
          <a:p>
            <a:pPr lvl="1"/>
            <a:r>
              <a:rPr lang="en-US" sz="1800" dirty="0" smtClean="0"/>
              <a:t>Sharing surface acoustic modem.</a:t>
            </a:r>
            <a:endParaRPr lang="en-US" sz="1800" dirty="0"/>
          </a:p>
        </p:txBody>
      </p:sp>
    </p:spTree>
    <p:extLst>
      <p:ext uri="{BB962C8B-B14F-4D97-AF65-F5344CB8AC3E}">
        <p14:creationId xmlns:p14="http://schemas.microsoft.com/office/powerpoint/2010/main" val="409873991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SIAM software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Java application, runs on BIN controller</a:t>
            </a:r>
          </a:p>
          <a:p>
            <a:r>
              <a:rPr lang="en-US" dirty="0" smtClean="0"/>
              <a:t>Reads data through instrument serial port, logs to BIN storage</a:t>
            </a:r>
          </a:p>
          <a:p>
            <a:pPr lvl="1"/>
            <a:r>
              <a:rPr lang="en-US" dirty="0" smtClean="0"/>
              <a:t>Wraps raw data with standard header</a:t>
            </a:r>
          </a:p>
          <a:p>
            <a:pPr lvl="1"/>
            <a:r>
              <a:rPr lang="en-US" dirty="0" smtClean="0"/>
              <a:t>Summarizes data at specified intervals, summary can be retrieved via acoustic link</a:t>
            </a:r>
          </a:p>
          <a:p>
            <a:endParaRPr lang="en-US" dirty="0"/>
          </a:p>
          <a:p>
            <a:r>
              <a:rPr lang="en-US" dirty="0" smtClean="0"/>
              <a:t>NOTE: BIN-SIAM not “hard </a:t>
            </a:r>
            <a:r>
              <a:rPr lang="en-US" dirty="0" err="1" smtClean="0"/>
              <a:t>realtime</a:t>
            </a:r>
            <a:r>
              <a:rPr lang="en-US" dirty="0" smtClean="0"/>
              <a:t>” system</a:t>
            </a:r>
          </a:p>
          <a:p>
            <a:pPr lvl="1"/>
            <a:r>
              <a:rPr lang="en-US" dirty="0" smtClean="0"/>
              <a:t>Instrument sampling thread contends with other system threads</a:t>
            </a:r>
            <a:endParaRPr lang="en-US" dirty="0"/>
          </a:p>
        </p:txBody>
      </p:sp>
    </p:spTree>
    <p:extLst>
      <p:ext uri="{BB962C8B-B14F-4D97-AF65-F5344CB8AC3E}">
        <p14:creationId xmlns:p14="http://schemas.microsoft.com/office/powerpoint/2010/main" val="250919828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SIAM sample jitter</a:t>
            </a:r>
            <a:endParaRPr lang="en-US" dirty="0"/>
          </a:p>
        </p:txBody>
      </p:sp>
      <p:pic>
        <p:nvPicPr>
          <p:cNvPr id="4" name="Content Placeholder 3" descr="slow-fast.png"/>
          <p:cNvPicPr>
            <a:picLocks noGrp="1" noChangeAspect="1"/>
          </p:cNvPicPr>
          <p:nvPr>
            <p:ph idx="1"/>
          </p:nvPr>
        </p:nvPicPr>
        <p:blipFill>
          <a:blip r:embed="rId2">
            <a:extLst>
              <a:ext uri="{28A0092B-C50C-407E-A947-70E740481C1C}">
                <a14:useLocalDpi xmlns:a14="http://schemas.microsoft.com/office/drawing/2010/main" val="0"/>
              </a:ext>
            </a:extLst>
          </a:blip>
          <a:srcRect t="5633" b="5633"/>
          <a:stretch>
            <a:fillRect/>
          </a:stretch>
        </p:blipFill>
        <p:spPr>
          <a:xfrm>
            <a:off x="-42804" y="1325218"/>
            <a:ext cx="9186804" cy="5052388"/>
          </a:xfrm>
        </p:spPr>
      </p:pic>
    </p:spTree>
    <p:extLst>
      <p:ext uri="{BB962C8B-B14F-4D97-AF65-F5344CB8AC3E}">
        <p14:creationId xmlns:p14="http://schemas.microsoft.com/office/powerpoint/2010/main" val="697151648"/>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BIN-SIAM storage limit</a:t>
            </a:r>
            <a:endParaRPr lang="en-US" dirty="0"/>
          </a:p>
        </p:txBody>
      </p:sp>
      <p:sp>
        <p:nvSpPr>
          <p:cNvPr id="3" name="Content Placeholder 2"/>
          <p:cNvSpPr>
            <a:spLocks noGrp="1"/>
          </p:cNvSpPr>
          <p:nvPr>
            <p:ph idx="1"/>
          </p:nvPr>
        </p:nvSpPr>
        <p:spPr/>
        <p:txBody>
          <a:bodyPr>
            <a:normAutofit/>
          </a:bodyPr>
          <a:lstStyle/>
          <a:p>
            <a:r>
              <a:rPr lang="en-US" dirty="0" smtClean="0"/>
              <a:t>BIN </a:t>
            </a:r>
            <a:r>
              <a:rPr lang="en-US" dirty="0" err="1" smtClean="0"/>
              <a:t>CFlash</a:t>
            </a:r>
            <a:r>
              <a:rPr lang="en-US" dirty="0" smtClean="0"/>
              <a:t> card</a:t>
            </a:r>
          </a:p>
          <a:p>
            <a:pPr lvl="1"/>
            <a:r>
              <a:rPr lang="en-US" dirty="0" smtClean="0"/>
              <a:t>32 GB standard, 128 GB max</a:t>
            </a:r>
          </a:p>
          <a:p>
            <a:pPr lvl="1"/>
            <a:endParaRPr lang="en-US" dirty="0" smtClean="0"/>
          </a:p>
          <a:p>
            <a:r>
              <a:rPr lang="en-US" dirty="0" smtClean="0"/>
              <a:t>BIN log rate = 80 MB per day</a:t>
            </a:r>
          </a:p>
          <a:p>
            <a:pPr lvl="1"/>
            <a:r>
              <a:rPr lang="en-US" dirty="0" smtClean="0"/>
              <a:t>Instrument configuration and rates at “typical” MOOS values</a:t>
            </a:r>
          </a:p>
          <a:p>
            <a:pPr lvl="1"/>
            <a:r>
              <a:rPr lang="en-US" dirty="0" smtClean="0"/>
              <a:t>SIAM debug info</a:t>
            </a:r>
          </a:p>
          <a:p>
            <a:pPr lvl="1"/>
            <a:r>
              <a:rPr lang="en-US" dirty="0" smtClean="0"/>
              <a:t>Linux logs</a:t>
            </a:r>
          </a:p>
          <a:p>
            <a:pPr lvl="1"/>
            <a:r>
              <a:rPr lang="en-US" dirty="0" smtClean="0">
                <a:solidFill>
                  <a:srgbClr val="0000FF"/>
                </a:solidFill>
              </a:rPr>
              <a:t>Can store 400 days on 32 GB card</a:t>
            </a:r>
          </a:p>
          <a:p>
            <a:pPr lvl="1"/>
            <a:endParaRPr lang="en-US" dirty="0"/>
          </a:p>
          <a:p>
            <a:endParaRPr lang="en-US" dirty="0" smtClean="0"/>
          </a:p>
          <a:p>
            <a:pPr lvl="1"/>
            <a:endParaRPr lang="en-US" dirty="0"/>
          </a:p>
        </p:txBody>
      </p:sp>
    </p:spTree>
    <p:extLst>
      <p:ext uri="{BB962C8B-B14F-4D97-AF65-F5344CB8AC3E}">
        <p14:creationId xmlns:p14="http://schemas.microsoft.com/office/powerpoint/2010/main" val="3119137100"/>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Sampling strategy</a:t>
            </a:r>
            <a:endParaRPr lang="en-US" dirty="0"/>
          </a:p>
        </p:txBody>
      </p:sp>
      <p:sp>
        <p:nvSpPr>
          <p:cNvPr id="3" name="Content Placeholder 2"/>
          <p:cNvSpPr>
            <a:spLocks noGrp="1"/>
          </p:cNvSpPr>
          <p:nvPr>
            <p:ph idx="1"/>
          </p:nvPr>
        </p:nvSpPr>
        <p:spPr/>
        <p:txBody>
          <a:bodyPr/>
          <a:lstStyle/>
          <a:p>
            <a:r>
              <a:rPr lang="en-US" dirty="0" smtClean="0"/>
              <a:t>Some instruments sample rapidly, give ensemble/summary through serial port</a:t>
            </a:r>
          </a:p>
          <a:p>
            <a:r>
              <a:rPr lang="en-US" dirty="0" smtClean="0"/>
              <a:t>Most instruments have internal log</a:t>
            </a:r>
          </a:p>
          <a:p>
            <a:pPr lvl="1"/>
            <a:r>
              <a:rPr lang="en-US" dirty="0"/>
              <a:t>Redundant with </a:t>
            </a:r>
            <a:r>
              <a:rPr lang="en-US" dirty="0" smtClean="0"/>
              <a:t>BIN-</a:t>
            </a:r>
            <a:r>
              <a:rPr lang="en-US" dirty="0"/>
              <a:t>SIAM storage</a:t>
            </a:r>
          </a:p>
          <a:p>
            <a:pPr lvl="1"/>
            <a:r>
              <a:rPr lang="en-US" dirty="0"/>
              <a:t>But cannot hold entire deployment data</a:t>
            </a:r>
          </a:p>
          <a:p>
            <a:pPr lvl="1"/>
            <a:r>
              <a:rPr lang="en-US" dirty="0"/>
              <a:t>When internal log full, most instruments </a:t>
            </a:r>
            <a:r>
              <a:rPr lang="en-US" dirty="0" smtClean="0"/>
              <a:t>STOP; we’d need </a:t>
            </a:r>
            <a:r>
              <a:rPr lang="en-US" dirty="0"/>
              <a:t>to periodically erase log</a:t>
            </a:r>
            <a:r>
              <a:rPr lang="en-US" dirty="0" smtClean="0"/>
              <a:t>!</a:t>
            </a:r>
          </a:p>
          <a:p>
            <a:pPr lvl="1"/>
            <a:r>
              <a:rPr lang="en-US" dirty="0" smtClean="0"/>
              <a:t>Clock-sync issues</a:t>
            </a:r>
            <a:endParaRPr lang="en-US" dirty="0"/>
          </a:p>
          <a:p>
            <a:endParaRPr lang="en-US" dirty="0" smtClean="0"/>
          </a:p>
          <a:p>
            <a:endParaRPr lang="en-US" dirty="0" smtClean="0"/>
          </a:p>
          <a:p>
            <a:endParaRPr lang="en-US" dirty="0"/>
          </a:p>
        </p:txBody>
      </p:sp>
    </p:spTree>
    <p:extLst>
      <p:ext uri="{BB962C8B-B14F-4D97-AF65-F5344CB8AC3E}">
        <p14:creationId xmlns:p14="http://schemas.microsoft.com/office/powerpoint/2010/main" val="168062615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instrument log duration</a:t>
            </a:r>
            <a:endParaRPr lang="en-US" dirty="0"/>
          </a:p>
        </p:txBody>
      </p:sp>
      <p:pic>
        <p:nvPicPr>
          <p:cNvPr id="7" name="Content Placeholder 6" descr="InternalLogTable.png"/>
          <p:cNvPicPr>
            <a:picLocks noGrp="1" noChangeAspect="1"/>
          </p:cNvPicPr>
          <p:nvPr>
            <p:ph idx="1"/>
          </p:nvPr>
        </p:nvPicPr>
        <p:blipFill>
          <a:blip r:embed="rId2">
            <a:extLst>
              <a:ext uri="{28A0092B-C50C-407E-A947-70E740481C1C}">
                <a14:useLocalDpi xmlns:a14="http://schemas.microsoft.com/office/drawing/2010/main" val="0"/>
              </a:ext>
            </a:extLst>
          </a:blip>
          <a:srcRect t="-10651" b="-10651"/>
          <a:stretch>
            <a:fillRect/>
          </a:stretch>
        </p:blipFill>
        <p:spPr>
          <a:xfrm>
            <a:off x="155993" y="1600200"/>
            <a:ext cx="8817329" cy="4849191"/>
          </a:xfrm>
        </p:spPr>
      </p:pic>
    </p:spTree>
    <p:extLst>
      <p:ext uri="{BB962C8B-B14F-4D97-AF65-F5344CB8AC3E}">
        <p14:creationId xmlns:p14="http://schemas.microsoft.com/office/powerpoint/2010/main" val="3253048257"/>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amplingStrategies.png"/>
          <p:cNvPicPr>
            <a:picLocks noGrp="1" noChangeAspect="1"/>
          </p:cNvPicPr>
          <p:nvPr>
            <p:ph idx="1"/>
          </p:nvPr>
        </p:nvPicPr>
        <p:blipFill>
          <a:blip r:embed="rId2">
            <a:extLst>
              <a:ext uri="{28A0092B-C50C-407E-A947-70E740481C1C}">
                <a14:useLocalDpi xmlns:a14="http://schemas.microsoft.com/office/drawing/2010/main" val="0"/>
              </a:ext>
            </a:extLst>
          </a:blip>
          <a:srcRect l="-5413" r="-5413"/>
          <a:stretch>
            <a:fillRect/>
          </a:stretch>
        </p:blipFill>
        <p:spPr>
          <a:xfrm>
            <a:off x="0" y="506541"/>
            <a:ext cx="9106434" cy="5851526"/>
          </a:xfrm>
        </p:spPr>
      </p:pic>
    </p:spTree>
    <p:extLst>
      <p:ext uri="{BB962C8B-B14F-4D97-AF65-F5344CB8AC3E}">
        <p14:creationId xmlns:p14="http://schemas.microsoft.com/office/powerpoint/2010/main" val="247877857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MOOS Platform Energy Budget</a:t>
            </a:r>
            <a:endParaRPr lang="en-US" sz="4000" dirty="0"/>
          </a:p>
        </p:txBody>
      </p:sp>
      <p:sp>
        <p:nvSpPr>
          <p:cNvPr id="3" name="Content Placeholder 2"/>
          <p:cNvSpPr>
            <a:spLocks noGrp="1"/>
          </p:cNvSpPr>
          <p:nvPr>
            <p:ph idx="1"/>
          </p:nvPr>
        </p:nvSpPr>
        <p:spPr>
          <a:xfrm>
            <a:off x="685800" y="1295400"/>
            <a:ext cx="8229600" cy="4830763"/>
          </a:xfrm>
        </p:spPr>
        <p:txBody>
          <a:bodyPr>
            <a:normAutofit fontScale="92500" lnSpcReduction="20000"/>
          </a:bodyPr>
          <a:lstStyle/>
          <a:p>
            <a:r>
              <a:rPr lang="en-US" sz="2800" dirty="0" smtClean="0"/>
              <a:t>Battery</a:t>
            </a:r>
            <a:r>
              <a:rPr lang="en-US" sz="2800" baseline="0" dirty="0" smtClean="0"/>
              <a:t> Technology trade-offs.</a:t>
            </a:r>
          </a:p>
          <a:p>
            <a:pPr lvl="1"/>
            <a:r>
              <a:rPr lang="en-US" sz="2400" dirty="0" smtClean="0"/>
              <a:t>Li-SOCl2, alkaline or lead acid?</a:t>
            </a:r>
          </a:p>
          <a:p>
            <a:pPr lvl="2"/>
            <a:r>
              <a:rPr lang="en-US" dirty="0" smtClean="0"/>
              <a:t>Li-SOCl2 = 755 lbs.</a:t>
            </a:r>
          </a:p>
          <a:p>
            <a:pPr lvl="2"/>
            <a:r>
              <a:rPr lang="en-US" dirty="0" smtClean="0"/>
              <a:t>Alkaline = 4095 lbs.</a:t>
            </a:r>
          </a:p>
          <a:p>
            <a:pPr lvl="2"/>
            <a:r>
              <a:rPr lang="en-US" sz="2000" dirty="0" smtClean="0"/>
              <a:t>Wet lead acid = 5763 lbs.</a:t>
            </a:r>
          </a:p>
          <a:p>
            <a:pPr lvl="1"/>
            <a:r>
              <a:rPr lang="en-US" sz="2400" dirty="0" smtClean="0"/>
              <a:t>System</a:t>
            </a:r>
            <a:r>
              <a:rPr lang="en-US" sz="2400" baseline="0" dirty="0" smtClean="0"/>
              <a:t> weight and volume with </a:t>
            </a:r>
            <a:r>
              <a:rPr lang="en-US" dirty="0" smtClean="0"/>
              <a:t>Li-SOCl2 (8 spheres)</a:t>
            </a:r>
            <a:r>
              <a:rPr lang="en-US" sz="2400" baseline="0" dirty="0" smtClean="0"/>
              <a:t>.</a:t>
            </a:r>
          </a:p>
          <a:p>
            <a:pPr lvl="1"/>
            <a:endParaRPr lang="en-US" sz="2400" baseline="0" dirty="0" smtClean="0"/>
          </a:p>
          <a:p>
            <a:pPr lvl="1"/>
            <a:endParaRPr lang="en-US" dirty="0"/>
          </a:p>
          <a:p>
            <a:pPr lvl="1"/>
            <a:endParaRPr lang="en-US" sz="2400" baseline="0" dirty="0" smtClean="0"/>
          </a:p>
          <a:p>
            <a:pPr lvl="1"/>
            <a:endParaRPr lang="en-US" sz="2400" baseline="0" dirty="0" smtClean="0"/>
          </a:p>
          <a:p>
            <a:pPr lvl="1"/>
            <a:r>
              <a:rPr lang="en-US" sz="2400" baseline="0" dirty="0" smtClean="0"/>
              <a:t>Replacement frequency.</a:t>
            </a:r>
          </a:p>
          <a:p>
            <a:pPr lvl="2"/>
            <a:r>
              <a:rPr lang="en-US" sz="2000" dirty="0" smtClean="0"/>
              <a:t>Batteries are lower cost than ship time!</a:t>
            </a:r>
          </a:p>
          <a:p>
            <a:pPr lvl="2"/>
            <a:r>
              <a:rPr lang="en-US" dirty="0" smtClean="0"/>
              <a:t>Cost analysis show that 6 month service interval is less expensive overall than 3 month interval.</a:t>
            </a:r>
            <a:endParaRPr lang="en-US" sz="2000"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352800"/>
            <a:ext cx="3657600" cy="1066006"/>
          </a:xfrm>
          <a:prstGeom prst="rect">
            <a:avLst/>
          </a:prstGeom>
          <a:solidFill>
            <a:schemeClr val="tx2"/>
          </a:solidFill>
          <a:ln>
            <a:noFill/>
          </a:ln>
          <a:effectLst/>
        </p:spPr>
      </p:pic>
    </p:spTree>
    <p:extLst>
      <p:ext uri="{BB962C8B-B14F-4D97-AF65-F5344CB8AC3E}">
        <p14:creationId xmlns:p14="http://schemas.microsoft.com/office/powerpoint/2010/main" val="56274764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Cost Tradeoffs in ADCP Power Levels</a:t>
            </a:r>
            <a:endParaRPr lang="en-US" sz="2800" dirty="0"/>
          </a:p>
        </p:txBody>
      </p:sp>
      <p:sp>
        <p:nvSpPr>
          <p:cNvPr id="4" name="Date Placeholder 3"/>
          <p:cNvSpPr>
            <a:spLocks noGrp="1"/>
          </p:cNvSpPr>
          <p:nvPr>
            <p:ph type="dt" sz="half" idx="10"/>
          </p:nvPr>
        </p:nvSpPr>
        <p:spPr/>
        <p:txBody>
          <a:bodyPr/>
          <a:lstStyle/>
          <a:p>
            <a:pPr>
              <a:defRPr/>
            </a:pPr>
            <a:r>
              <a:rPr lang="en-US" dirty="0" smtClean="0"/>
              <a:t>02 June 2014</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509553369"/>
              </p:ext>
            </p:extLst>
          </p:nvPr>
        </p:nvGraphicFramePr>
        <p:xfrm>
          <a:off x="914400" y="1676400"/>
          <a:ext cx="7239001" cy="4127285"/>
        </p:xfrm>
        <a:graphic>
          <a:graphicData uri="http://schemas.openxmlformats.org/drawingml/2006/table">
            <a:tbl>
              <a:tblPr/>
              <a:tblGrid>
                <a:gridCol w="1611509">
                  <a:extLst>
                    <a:ext uri="{9D8B030D-6E8A-4147-A177-3AD203B41FA5}">
                      <a16:colId xmlns:a16="http://schemas.microsoft.com/office/drawing/2014/main" val="20000"/>
                    </a:ext>
                  </a:extLst>
                </a:gridCol>
                <a:gridCol w="1713827">
                  <a:extLst>
                    <a:ext uri="{9D8B030D-6E8A-4147-A177-3AD203B41FA5}">
                      <a16:colId xmlns:a16="http://schemas.microsoft.com/office/drawing/2014/main" val="20001"/>
                    </a:ext>
                  </a:extLst>
                </a:gridCol>
                <a:gridCol w="2046360">
                  <a:extLst>
                    <a:ext uri="{9D8B030D-6E8A-4147-A177-3AD203B41FA5}">
                      <a16:colId xmlns:a16="http://schemas.microsoft.com/office/drawing/2014/main" val="20002"/>
                    </a:ext>
                  </a:extLst>
                </a:gridCol>
                <a:gridCol w="1867305">
                  <a:extLst>
                    <a:ext uri="{9D8B030D-6E8A-4147-A177-3AD203B41FA5}">
                      <a16:colId xmlns:a16="http://schemas.microsoft.com/office/drawing/2014/main" val="20003"/>
                    </a:ext>
                  </a:extLst>
                </a:gridCol>
              </a:tblGrid>
              <a:tr h="1905000">
                <a:tc>
                  <a:txBody>
                    <a:bodyPr/>
                    <a:lstStyle/>
                    <a:p>
                      <a:pPr algn="ctr" fontAlgn="ctr"/>
                      <a:r>
                        <a:rPr lang="en-US" sz="1600" b="1" i="0" u="none" strike="noStrike" dirty="0">
                          <a:solidFill>
                            <a:srgbClr val="FFFF00"/>
                          </a:solidFill>
                          <a:effectLst/>
                          <a:latin typeface="Arial"/>
                        </a:rPr>
                        <a:t>Workhorse ADCP Power Levels in Watt </a:t>
                      </a:r>
                      <a:r>
                        <a:rPr lang="en-US" sz="1600" b="1" i="0" u="none" strike="noStrike" dirty="0" smtClean="0">
                          <a:solidFill>
                            <a:srgbClr val="FFFF00"/>
                          </a:solidFill>
                          <a:effectLst/>
                          <a:latin typeface="Arial"/>
                        </a:rPr>
                        <a:t>Hours (each of 3 units)</a:t>
                      </a:r>
                      <a:endParaRPr lang="en-US" sz="1600" b="1" i="0" u="none" strike="noStrike" dirty="0">
                        <a:solidFill>
                          <a:srgbClr val="FFFF00"/>
                        </a:solidFill>
                        <a:effectLst/>
                        <a:latin typeface="Arial"/>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600" b="1" i="0" u="none" strike="noStrike" dirty="0">
                          <a:solidFill>
                            <a:srgbClr val="FFFF00"/>
                          </a:solidFill>
                          <a:effectLst/>
                          <a:latin typeface="Arial"/>
                        </a:rPr>
                        <a:t>Number of Battery Spheres Necessary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600" b="1" i="0" u="none" strike="noStrike" dirty="0">
                          <a:solidFill>
                            <a:srgbClr val="FFFF00"/>
                          </a:solidFill>
                          <a:effectLst/>
                          <a:latin typeface="Arial"/>
                        </a:rPr>
                        <a:t>Total </a:t>
                      </a:r>
                      <a:r>
                        <a:rPr lang="en-US" sz="1600" b="1" i="0" u="none" strike="noStrike" dirty="0" smtClean="0">
                          <a:solidFill>
                            <a:srgbClr val="FFFF00"/>
                          </a:solidFill>
                          <a:effectLst/>
                          <a:latin typeface="Arial"/>
                        </a:rPr>
                        <a:t>System Battery </a:t>
                      </a:r>
                      <a:r>
                        <a:rPr lang="en-US" sz="1600" b="1" i="0" u="none" strike="noStrike" dirty="0">
                          <a:solidFill>
                            <a:srgbClr val="FFFF00"/>
                          </a:solidFill>
                          <a:effectLst/>
                          <a:latin typeface="Arial"/>
                        </a:rPr>
                        <a:t>Cost (3 X 6 months)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600" b="1" i="0" u="none" strike="noStrike" dirty="0">
                          <a:solidFill>
                            <a:srgbClr val="FFFF00"/>
                          </a:solidFill>
                          <a:effectLst/>
                          <a:latin typeface="Arial"/>
                        </a:rPr>
                        <a:t>Estimated Total Deployment Weight (lbs.)</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549329">
                <a:tc>
                  <a:txBody>
                    <a:bodyPr/>
                    <a:lstStyle/>
                    <a:p>
                      <a:pPr algn="ctr" fontAlgn="ctr"/>
                      <a:r>
                        <a:rPr lang="en-US" sz="1400" b="1" i="0" u="none" strike="noStrike" dirty="0">
                          <a:solidFill>
                            <a:srgbClr val="FFFF00"/>
                          </a:solidFill>
                          <a:effectLst/>
                          <a:latin typeface="Arial"/>
                        </a:rPr>
                        <a:t>1.0</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rgbClr val="FFFF00"/>
                          </a:solidFill>
                          <a:effectLst/>
                          <a:latin typeface="Arial"/>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rgbClr val="FFFF00"/>
                          </a:solidFill>
                          <a:effectLst/>
                          <a:latin typeface="Arial"/>
                        </a:rPr>
                        <a:t>$162,000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400" b="1" i="0" u="none" strike="noStrike">
                          <a:solidFill>
                            <a:srgbClr val="FFFF00"/>
                          </a:solidFill>
                          <a:effectLst/>
                          <a:latin typeface="Arial"/>
                        </a:rPr>
                        <a:t>1852</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1"/>
                  </a:ext>
                </a:extLst>
              </a:tr>
              <a:tr h="549329">
                <a:tc>
                  <a:txBody>
                    <a:bodyPr/>
                    <a:lstStyle/>
                    <a:p>
                      <a:pPr algn="ctr" fontAlgn="ctr"/>
                      <a:r>
                        <a:rPr lang="en-US" sz="1400" b="1" i="0" u="none" strike="noStrike" dirty="0">
                          <a:solidFill>
                            <a:srgbClr val="FFFF00"/>
                          </a:solidFill>
                          <a:effectLst/>
                          <a:latin typeface="Arial"/>
                        </a:rPr>
                        <a:t>1.3</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rgbClr val="FFFF00"/>
                          </a:solidFill>
                          <a:effectLst/>
                          <a:latin typeface="Arial"/>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rgbClr val="FFFF00"/>
                          </a:solidFill>
                          <a:effectLst/>
                          <a:latin typeface="Arial"/>
                        </a:rPr>
                        <a:t>$171,000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400" b="1" i="0" u="none" strike="noStrike">
                          <a:solidFill>
                            <a:srgbClr val="FFFF00"/>
                          </a:solidFill>
                          <a:effectLst/>
                          <a:latin typeface="Arial"/>
                        </a:rPr>
                        <a:t>1874</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2"/>
                  </a:ext>
                </a:extLst>
              </a:tr>
              <a:tr h="549329">
                <a:tc>
                  <a:txBody>
                    <a:bodyPr/>
                    <a:lstStyle/>
                    <a:p>
                      <a:pPr algn="ctr" fontAlgn="ctr"/>
                      <a:r>
                        <a:rPr lang="en-US" sz="1400" b="1" i="0" u="none" strike="noStrike">
                          <a:solidFill>
                            <a:srgbClr val="FFFF00"/>
                          </a:solidFill>
                          <a:effectLst/>
                          <a:latin typeface="Arial"/>
                        </a:rPr>
                        <a:t>2.0</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400" b="1" i="0" u="none" strike="noStrike">
                          <a:solidFill>
                            <a:srgbClr val="FFFF00"/>
                          </a:solidFill>
                          <a:effectLst/>
                          <a:latin typeface="Arial"/>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rgbClr val="FFFF00"/>
                          </a:solidFill>
                          <a:effectLst/>
                          <a:latin typeface="Arial"/>
                        </a:rPr>
                        <a:t>$196,000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rgbClr val="FFFF00"/>
                          </a:solidFill>
                          <a:effectLst/>
                          <a:latin typeface="Arial"/>
                        </a:rPr>
                        <a:t>1970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3"/>
                  </a:ext>
                </a:extLst>
              </a:tr>
              <a:tr h="574298">
                <a:tc>
                  <a:txBody>
                    <a:bodyPr/>
                    <a:lstStyle/>
                    <a:p>
                      <a:pPr algn="ctr" fontAlgn="b"/>
                      <a:r>
                        <a:rPr lang="en-US" sz="1400" b="1" i="0" u="none" strike="noStrike" dirty="0">
                          <a:solidFill>
                            <a:srgbClr val="FFFF00"/>
                          </a:solidFill>
                          <a:effectLst/>
                          <a:latin typeface="Arial"/>
                        </a:rPr>
                        <a:t>2.2</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1400" b="1" i="0" u="none" strike="noStrike" dirty="0">
                          <a:solidFill>
                            <a:srgbClr val="FFFF00"/>
                          </a:solidFill>
                          <a:effectLst/>
                          <a:latin typeface="Arial"/>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1400" b="1" i="0" u="none" strike="noStrike" dirty="0">
                          <a:solidFill>
                            <a:srgbClr val="FFFF00"/>
                          </a:solidFill>
                          <a:effectLst/>
                          <a:latin typeface="Arial"/>
                        </a:rPr>
                        <a:t>$206,000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1400" b="1" i="0" u="none" strike="noStrike" dirty="0">
                          <a:solidFill>
                            <a:srgbClr val="FFFF00"/>
                          </a:solidFill>
                          <a:effectLst/>
                          <a:latin typeface="Arial"/>
                        </a:rPr>
                        <a:t>2030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4"/>
                  </a:ext>
                </a:extLst>
              </a:tr>
            </a:tbl>
          </a:graphicData>
        </a:graphic>
      </p:graphicFrame>
      <p:sp>
        <p:nvSpPr>
          <p:cNvPr id="8" name="TextBox 7"/>
          <p:cNvSpPr txBox="1"/>
          <p:nvPr/>
        </p:nvSpPr>
        <p:spPr>
          <a:xfrm>
            <a:off x="5105400" y="1226970"/>
            <a:ext cx="3962400" cy="369332"/>
          </a:xfrm>
          <a:prstGeom prst="rect">
            <a:avLst/>
          </a:prstGeom>
          <a:noFill/>
        </p:spPr>
        <p:txBody>
          <a:bodyPr wrap="square" rtlCol="0">
            <a:spAutoFit/>
          </a:bodyPr>
          <a:lstStyle/>
          <a:p>
            <a:r>
              <a:rPr lang="en-US" dirty="0" smtClean="0"/>
              <a:t>This value was used in the proposal</a:t>
            </a:r>
            <a:endParaRPr lang="en-US" dirty="0"/>
          </a:p>
        </p:txBody>
      </p:sp>
      <p:cxnSp>
        <p:nvCxnSpPr>
          <p:cNvPr id="10" name="Straight Arrow Connector 9"/>
          <p:cNvCxnSpPr/>
          <p:nvPr/>
        </p:nvCxnSpPr>
        <p:spPr>
          <a:xfrm flipH="1">
            <a:off x="5867402" y="1596302"/>
            <a:ext cx="838198" cy="221369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573355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Energy Use with ADCP Sampling at 1 </a:t>
            </a:r>
            <a:r>
              <a:rPr lang="en-US" dirty="0" err="1" smtClean="0"/>
              <a:t>Wh</a:t>
            </a:r>
            <a:r>
              <a:rPr lang="en-US" dirty="0" smtClean="0"/>
              <a:t> level</a:t>
            </a:r>
            <a:endParaRPr lang="en-US" dirty="0"/>
          </a:p>
        </p:txBody>
      </p:sp>
      <p:sp>
        <p:nvSpPr>
          <p:cNvPr id="4" name="Date Placeholder 3"/>
          <p:cNvSpPr>
            <a:spLocks noGrp="1"/>
          </p:cNvSpPr>
          <p:nvPr>
            <p:ph type="dt" sz="half" idx="10"/>
          </p:nvPr>
        </p:nvSpPr>
        <p:spPr/>
        <p:txBody>
          <a:bodyPr/>
          <a:lstStyle/>
          <a:p>
            <a:pPr>
              <a:defRPr/>
            </a:pPr>
            <a:r>
              <a:rPr lang="en-US" dirty="0" smtClean="0"/>
              <a:t>02 June 2014</a:t>
            </a:r>
            <a:endParaRPr lang="en-US" dirty="0"/>
          </a:p>
        </p:txBody>
      </p:sp>
      <p:pic>
        <p:nvPicPr>
          <p:cNvPr id="1843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1676400"/>
            <a:ext cx="5669811"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209800" y="3048000"/>
            <a:ext cx="1295400" cy="261610"/>
          </a:xfrm>
          <a:prstGeom prst="rect">
            <a:avLst/>
          </a:prstGeom>
          <a:noFill/>
        </p:spPr>
        <p:txBody>
          <a:bodyPr wrap="square" rtlCol="0">
            <a:spAutoFit/>
          </a:bodyPr>
          <a:lstStyle/>
          <a:p>
            <a:r>
              <a:rPr lang="en-US" sz="1050" dirty="0" smtClean="0"/>
              <a:t>Data Logger</a:t>
            </a:r>
            <a:endParaRPr lang="en-US" sz="1050" dirty="0"/>
          </a:p>
        </p:txBody>
      </p:sp>
      <p:sp>
        <p:nvSpPr>
          <p:cNvPr id="8" name="TextBox 7"/>
          <p:cNvSpPr txBox="1"/>
          <p:nvPr/>
        </p:nvSpPr>
        <p:spPr>
          <a:xfrm>
            <a:off x="2857500" y="4800600"/>
            <a:ext cx="838200" cy="261610"/>
          </a:xfrm>
          <a:prstGeom prst="rect">
            <a:avLst/>
          </a:prstGeom>
          <a:noFill/>
        </p:spPr>
        <p:txBody>
          <a:bodyPr wrap="square" rtlCol="0">
            <a:spAutoFit/>
          </a:bodyPr>
          <a:lstStyle/>
          <a:p>
            <a:r>
              <a:rPr lang="en-US" sz="1050" dirty="0" smtClean="0"/>
              <a:t>SBE19+</a:t>
            </a:r>
            <a:endParaRPr lang="en-US" sz="1050" dirty="0"/>
          </a:p>
        </p:txBody>
      </p:sp>
    </p:spTree>
    <p:extLst>
      <p:ext uri="{BB962C8B-B14F-4D97-AF65-F5344CB8AC3E}">
        <p14:creationId xmlns:p14="http://schemas.microsoft.com/office/powerpoint/2010/main" val="61980609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1066800" y="381000"/>
            <a:ext cx="6629400" cy="914400"/>
          </a:xfrm>
        </p:spPr>
        <p:txBody>
          <a:bodyPr/>
          <a:lstStyle/>
          <a:p>
            <a:pPr eaLnBrk="1" hangingPunct="1"/>
            <a:r>
              <a:rPr lang="en-US" altLang="en-US" sz="2800" smtClean="0"/>
              <a:t>MUCE benthic instrument node (BIN)</a:t>
            </a:r>
          </a:p>
        </p:txBody>
      </p:sp>
      <p:sp>
        <p:nvSpPr>
          <p:cNvPr id="12290" name="Date Placeholder 3"/>
          <p:cNvSpPr>
            <a:spLocks noGrp="1"/>
          </p:cNvSpPr>
          <p:nvPr>
            <p:ph type="dt" sz="half" idx="10"/>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dirty="0" smtClean="0">
                <a:solidFill>
                  <a:srgbClr val="6699FF"/>
                </a:solidFill>
                <a:latin typeface="Times New Roman" pitchFamily="18" charset="0"/>
              </a:rPr>
              <a:t>02 June 2014</a:t>
            </a:r>
            <a:endParaRPr lang="en-US" altLang="en-US" dirty="0">
              <a:solidFill>
                <a:srgbClr val="6699FF"/>
              </a:solidFill>
              <a:latin typeface="Times New Roman" pitchFamily="18" charset="0"/>
            </a:endParaRPr>
          </a:p>
        </p:txBody>
      </p:sp>
      <p:pic>
        <p:nvPicPr>
          <p:cNvPr id="12292" name="Picture 3" descr="_0216"/>
          <p:cNvPicPr>
            <a:picLocks noChangeAspect="1" noChangeArrowheads="1"/>
          </p:cNvPicPr>
          <p:nvPr/>
        </p:nvPicPr>
        <p:blipFill>
          <a:blip r:embed="rId3">
            <a:extLst>
              <a:ext uri="{28A0092B-C50C-407E-A947-70E740481C1C}">
                <a14:useLocalDpi xmlns:a14="http://schemas.microsoft.com/office/drawing/2010/main" val="0"/>
              </a:ext>
            </a:extLst>
          </a:blip>
          <a:srcRect l="16125" r="24750" b="2667"/>
          <a:stretch>
            <a:fillRect/>
          </a:stretch>
        </p:blipFill>
        <p:spPr bwMode="auto">
          <a:xfrm>
            <a:off x="2133600" y="1447800"/>
            <a:ext cx="5287963" cy="489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Text Box 4"/>
          <p:cNvSpPr txBox="1">
            <a:spLocks noChangeArrowheads="1"/>
          </p:cNvSpPr>
          <p:nvPr/>
        </p:nvSpPr>
        <p:spPr bwMode="auto">
          <a:xfrm>
            <a:off x="5257800" y="1905000"/>
            <a:ext cx="23828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1400"/>
              <a:t>RDI ADCP Current Sensor</a:t>
            </a:r>
          </a:p>
        </p:txBody>
      </p:sp>
      <p:sp>
        <p:nvSpPr>
          <p:cNvPr id="12294" name="Line 5"/>
          <p:cNvSpPr>
            <a:spLocks noChangeShapeType="1"/>
          </p:cNvSpPr>
          <p:nvPr/>
        </p:nvSpPr>
        <p:spPr bwMode="auto">
          <a:xfrm flipV="1">
            <a:off x="2819400" y="3810000"/>
            <a:ext cx="1600200" cy="609600"/>
          </a:xfrm>
          <a:prstGeom prst="line">
            <a:avLst/>
          </a:prstGeom>
          <a:noFill/>
          <a:ln w="254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5" name="Text Box 6"/>
          <p:cNvSpPr txBox="1">
            <a:spLocks noChangeArrowheads="1"/>
          </p:cNvSpPr>
          <p:nvPr/>
        </p:nvSpPr>
        <p:spPr bwMode="auto">
          <a:xfrm>
            <a:off x="5105400" y="4343400"/>
            <a:ext cx="32766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1400"/>
              <a:t>SeaBird SBE16 with CTD, backscatter and Cstar transmissometer</a:t>
            </a:r>
          </a:p>
        </p:txBody>
      </p:sp>
      <p:sp>
        <p:nvSpPr>
          <p:cNvPr id="12296" name="Line 7"/>
          <p:cNvSpPr>
            <a:spLocks noChangeShapeType="1"/>
          </p:cNvSpPr>
          <p:nvPr/>
        </p:nvSpPr>
        <p:spPr bwMode="auto">
          <a:xfrm flipH="1">
            <a:off x="5334000" y="2209800"/>
            <a:ext cx="968375" cy="381000"/>
          </a:xfrm>
          <a:prstGeom prst="line">
            <a:avLst/>
          </a:prstGeom>
          <a:noFill/>
          <a:ln w="254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7" name="Text Box 8"/>
          <p:cNvSpPr txBox="1">
            <a:spLocks noChangeArrowheads="1"/>
          </p:cNvSpPr>
          <p:nvPr/>
        </p:nvSpPr>
        <p:spPr bwMode="auto">
          <a:xfrm>
            <a:off x="304800" y="2438400"/>
            <a:ext cx="20574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1400"/>
              <a:t>Nortek “Aquadopp” micro current profiler</a:t>
            </a:r>
          </a:p>
        </p:txBody>
      </p:sp>
      <p:sp>
        <p:nvSpPr>
          <p:cNvPr id="12298" name="Text Box 9"/>
          <p:cNvSpPr txBox="1">
            <a:spLocks noChangeArrowheads="1"/>
          </p:cNvSpPr>
          <p:nvPr/>
        </p:nvSpPr>
        <p:spPr bwMode="auto">
          <a:xfrm>
            <a:off x="990600" y="42672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1400"/>
              <a:t>Aanderra O2 sensor</a:t>
            </a:r>
          </a:p>
        </p:txBody>
      </p:sp>
      <p:sp>
        <p:nvSpPr>
          <p:cNvPr id="12299" name="Line 10"/>
          <p:cNvSpPr>
            <a:spLocks noChangeShapeType="1"/>
          </p:cNvSpPr>
          <p:nvPr/>
        </p:nvSpPr>
        <p:spPr bwMode="auto">
          <a:xfrm>
            <a:off x="1752600" y="2971800"/>
            <a:ext cx="762000" cy="228600"/>
          </a:xfrm>
          <a:prstGeom prst="line">
            <a:avLst/>
          </a:prstGeom>
          <a:noFill/>
          <a:ln w="254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00" name="Text Box 11"/>
          <p:cNvSpPr txBox="1">
            <a:spLocks noChangeArrowheads="1"/>
          </p:cNvSpPr>
          <p:nvPr/>
        </p:nvSpPr>
        <p:spPr bwMode="auto">
          <a:xfrm>
            <a:off x="6400800" y="2819400"/>
            <a:ext cx="2382838"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1400"/>
              <a:t>Wetlabs “triplet” backscatter and fluorometer</a:t>
            </a:r>
          </a:p>
        </p:txBody>
      </p:sp>
      <p:sp>
        <p:nvSpPr>
          <p:cNvPr id="12301" name="Line 12"/>
          <p:cNvSpPr>
            <a:spLocks noChangeShapeType="1"/>
          </p:cNvSpPr>
          <p:nvPr/>
        </p:nvSpPr>
        <p:spPr bwMode="auto">
          <a:xfrm flipH="1">
            <a:off x="5410200" y="2971800"/>
            <a:ext cx="914400" cy="76200"/>
          </a:xfrm>
          <a:prstGeom prst="line">
            <a:avLst/>
          </a:prstGeom>
          <a:noFill/>
          <a:ln w="254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02" name="Line 13"/>
          <p:cNvSpPr>
            <a:spLocks noChangeShapeType="1"/>
          </p:cNvSpPr>
          <p:nvPr/>
        </p:nvSpPr>
        <p:spPr bwMode="auto">
          <a:xfrm flipH="1" flipV="1">
            <a:off x="4953000" y="3581400"/>
            <a:ext cx="533400" cy="685800"/>
          </a:xfrm>
          <a:prstGeom prst="line">
            <a:avLst/>
          </a:prstGeom>
          <a:noFill/>
          <a:ln w="254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22160077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13294" y="1524000"/>
            <a:ext cx="5669811"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Energy Use with ADCP Sampling at 2 </a:t>
            </a:r>
            <a:r>
              <a:rPr lang="en-US" dirty="0" err="1" smtClean="0"/>
              <a:t>Wh</a:t>
            </a:r>
            <a:r>
              <a:rPr lang="en-US" dirty="0" smtClean="0"/>
              <a:t> level</a:t>
            </a:r>
            <a:endParaRPr lang="en-US" dirty="0"/>
          </a:p>
        </p:txBody>
      </p:sp>
      <p:sp>
        <p:nvSpPr>
          <p:cNvPr id="4" name="Date Placeholder 3"/>
          <p:cNvSpPr>
            <a:spLocks noGrp="1"/>
          </p:cNvSpPr>
          <p:nvPr>
            <p:ph type="dt" sz="half" idx="10"/>
          </p:nvPr>
        </p:nvSpPr>
        <p:spPr/>
        <p:txBody>
          <a:bodyPr/>
          <a:lstStyle/>
          <a:p>
            <a:pPr>
              <a:defRPr/>
            </a:pPr>
            <a:r>
              <a:rPr lang="en-US" dirty="0" smtClean="0"/>
              <a:t>02 June 2014</a:t>
            </a:r>
            <a:endParaRPr lang="en-US" dirty="0"/>
          </a:p>
        </p:txBody>
      </p:sp>
      <p:sp>
        <p:nvSpPr>
          <p:cNvPr id="6" name="TextBox 5"/>
          <p:cNvSpPr txBox="1"/>
          <p:nvPr/>
        </p:nvSpPr>
        <p:spPr>
          <a:xfrm>
            <a:off x="2286000" y="2888272"/>
            <a:ext cx="1295400" cy="261610"/>
          </a:xfrm>
          <a:prstGeom prst="rect">
            <a:avLst/>
          </a:prstGeom>
          <a:noFill/>
        </p:spPr>
        <p:txBody>
          <a:bodyPr wrap="square" rtlCol="0">
            <a:spAutoFit/>
          </a:bodyPr>
          <a:lstStyle/>
          <a:p>
            <a:r>
              <a:rPr lang="en-US" sz="1050" dirty="0" smtClean="0"/>
              <a:t>Data Logger</a:t>
            </a:r>
            <a:endParaRPr lang="en-US" sz="1050" dirty="0"/>
          </a:p>
        </p:txBody>
      </p:sp>
      <p:sp>
        <p:nvSpPr>
          <p:cNvPr id="8" name="TextBox 7"/>
          <p:cNvSpPr txBox="1"/>
          <p:nvPr/>
        </p:nvSpPr>
        <p:spPr>
          <a:xfrm>
            <a:off x="2667000" y="4419600"/>
            <a:ext cx="838200" cy="261610"/>
          </a:xfrm>
          <a:prstGeom prst="rect">
            <a:avLst/>
          </a:prstGeom>
          <a:noFill/>
        </p:spPr>
        <p:txBody>
          <a:bodyPr wrap="square" rtlCol="0">
            <a:spAutoFit/>
          </a:bodyPr>
          <a:lstStyle/>
          <a:p>
            <a:r>
              <a:rPr lang="en-US" sz="1050" dirty="0" smtClean="0"/>
              <a:t>SBE19+</a:t>
            </a:r>
            <a:endParaRPr lang="en-US" sz="1050" dirty="0"/>
          </a:p>
        </p:txBody>
      </p:sp>
    </p:spTree>
    <p:extLst>
      <p:ext uri="{BB962C8B-B14F-4D97-AF65-F5344CB8AC3E}">
        <p14:creationId xmlns:p14="http://schemas.microsoft.com/office/powerpoint/2010/main" val="164410222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ell size vs range.pdf"/>
          <p:cNvPicPr>
            <a:picLocks noChangeAspect="1"/>
          </p:cNvPicPr>
          <p:nvPr/>
        </p:nvPicPr>
        <p:blipFill rotWithShape="1">
          <a:blip r:embed="rId2">
            <a:extLst>
              <a:ext uri="{28A0092B-C50C-407E-A947-70E740481C1C}">
                <a14:useLocalDpi xmlns:a14="http://schemas.microsoft.com/office/drawing/2010/main" val="0"/>
              </a:ext>
            </a:extLst>
          </a:blip>
          <a:srcRect l="10404" t="17332" r="10226" b="22665"/>
          <a:stretch/>
        </p:blipFill>
        <p:spPr>
          <a:xfrm>
            <a:off x="2438400" y="1371600"/>
            <a:ext cx="4511040" cy="4412974"/>
          </a:xfrm>
          <a:prstGeom prst="rect">
            <a:avLst/>
          </a:prstGeom>
          <a:solidFill>
            <a:schemeClr val="tx1"/>
          </a:solidFill>
        </p:spPr>
      </p:pic>
      <p:sp>
        <p:nvSpPr>
          <p:cNvPr id="2" name="Title 1"/>
          <p:cNvSpPr>
            <a:spLocks noGrp="1"/>
          </p:cNvSpPr>
          <p:nvPr>
            <p:ph type="title"/>
          </p:nvPr>
        </p:nvSpPr>
        <p:spPr/>
        <p:txBody>
          <a:bodyPr/>
          <a:lstStyle/>
          <a:p>
            <a:r>
              <a:rPr lang="en-US" sz="2400" dirty="0" smtClean="0"/>
              <a:t>Workhorse ADCP Cell Size vs Range</a:t>
            </a:r>
            <a:endParaRPr lang="en-US" sz="2400" dirty="0"/>
          </a:p>
        </p:txBody>
      </p:sp>
    </p:spTree>
    <p:extLst>
      <p:ext uri="{BB962C8B-B14F-4D97-AF65-F5344CB8AC3E}">
        <p14:creationId xmlns:p14="http://schemas.microsoft.com/office/powerpoint/2010/main" val="2009454234"/>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x ping rate vs power.pdf"/>
          <p:cNvPicPr>
            <a:picLocks noChangeAspect="1"/>
          </p:cNvPicPr>
          <p:nvPr/>
        </p:nvPicPr>
        <p:blipFill rotWithShape="1">
          <a:blip r:embed="rId2">
            <a:extLst>
              <a:ext uri="{28A0092B-C50C-407E-A947-70E740481C1C}">
                <a14:useLocalDpi xmlns:a14="http://schemas.microsoft.com/office/drawing/2010/main" val="0"/>
              </a:ext>
            </a:extLst>
          </a:blip>
          <a:srcRect l="4749" t="25344" r="6641" b="34655"/>
          <a:stretch/>
        </p:blipFill>
        <p:spPr>
          <a:xfrm>
            <a:off x="266422" y="1905000"/>
            <a:ext cx="8519160" cy="2971800"/>
          </a:xfrm>
          <a:prstGeom prst="rect">
            <a:avLst/>
          </a:prstGeom>
          <a:solidFill>
            <a:schemeClr val="tx1"/>
          </a:solidFill>
        </p:spPr>
      </p:pic>
      <p:sp>
        <p:nvSpPr>
          <p:cNvPr id="5" name="TextBox 4"/>
          <p:cNvSpPr txBox="1"/>
          <p:nvPr/>
        </p:nvSpPr>
        <p:spPr>
          <a:xfrm>
            <a:off x="1143000" y="5301446"/>
            <a:ext cx="7238999" cy="369332"/>
          </a:xfrm>
          <a:prstGeom prst="rect">
            <a:avLst/>
          </a:prstGeom>
          <a:noFill/>
        </p:spPr>
        <p:txBody>
          <a:bodyPr wrap="square" rtlCol="0">
            <a:spAutoFit/>
          </a:bodyPr>
          <a:lstStyle/>
          <a:p>
            <a:r>
              <a:rPr lang="en-US" dirty="0" smtClean="0"/>
              <a:t>Maximum Ping rate increases linearly with available power - </a:t>
            </a:r>
            <a:r>
              <a:rPr lang="en-US" i="1" dirty="0" smtClean="0"/>
              <a:t>Roberto</a:t>
            </a:r>
            <a:endParaRPr lang="en-US" i="1" dirty="0"/>
          </a:p>
        </p:txBody>
      </p:sp>
      <p:sp>
        <p:nvSpPr>
          <p:cNvPr id="2" name="Title 1"/>
          <p:cNvSpPr>
            <a:spLocks noGrp="1"/>
          </p:cNvSpPr>
          <p:nvPr>
            <p:ph type="title"/>
          </p:nvPr>
        </p:nvSpPr>
        <p:spPr>
          <a:xfrm>
            <a:off x="609600" y="304800"/>
            <a:ext cx="7162800" cy="1143000"/>
          </a:xfrm>
        </p:spPr>
        <p:txBody>
          <a:bodyPr/>
          <a:lstStyle/>
          <a:p>
            <a:r>
              <a:rPr lang="en-US" sz="2400" dirty="0" smtClean="0"/>
              <a:t>Maximum ADCP Ping Rate Based on Available Battery Power</a:t>
            </a:r>
            <a:endParaRPr lang="en-US" sz="2400" dirty="0"/>
          </a:p>
        </p:txBody>
      </p:sp>
    </p:spTree>
    <p:extLst>
      <p:ext uri="{BB962C8B-B14F-4D97-AF65-F5344CB8AC3E}">
        <p14:creationId xmlns:p14="http://schemas.microsoft.com/office/powerpoint/2010/main" val="257646546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6800" y="1752600"/>
            <a:ext cx="7040731" cy="3508653"/>
          </a:xfrm>
          <a:prstGeom prst="rect">
            <a:avLst/>
          </a:prstGeom>
          <a:noFill/>
        </p:spPr>
        <p:txBody>
          <a:bodyPr wrap="square" rtlCol="0">
            <a:spAutoFit/>
          </a:bodyPr>
          <a:lstStyle/>
          <a:p>
            <a:r>
              <a:rPr lang="en-US" sz="2400" b="1" u="sng" dirty="0" smtClean="0">
                <a:solidFill>
                  <a:srgbClr val="FFFF00"/>
                </a:solidFill>
              </a:rPr>
              <a:t>ADCP sampling decisions and considerations</a:t>
            </a:r>
          </a:p>
          <a:p>
            <a:endParaRPr lang="en-US" dirty="0">
              <a:solidFill>
                <a:srgbClr val="FFFF00"/>
              </a:solidFill>
            </a:endParaRPr>
          </a:p>
          <a:p>
            <a:pPr marL="285750" indent="-285750">
              <a:buFont typeface="Arial"/>
              <a:buChar char="•"/>
            </a:pPr>
            <a:r>
              <a:rPr lang="en-US" dirty="0" smtClean="0">
                <a:solidFill>
                  <a:srgbClr val="FFFF00"/>
                </a:solidFill>
              </a:rPr>
              <a:t>Available power </a:t>
            </a:r>
          </a:p>
          <a:p>
            <a:pPr marL="285750" indent="-285750">
              <a:buFont typeface="Arial"/>
              <a:buChar char="•"/>
            </a:pPr>
            <a:r>
              <a:rPr lang="en-US" dirty="0" smtClean="0">
                <a:solidFill>
                  <a:srgbClr val="FFFF00"/>
                </a:solidFill>
              </a:rPr>
              <a:t>Asynchronous sampling</a:t>
            </a:r>
          </a:p>
          <a:p>
            <a:pPr marL="285750" indent="-285750">
              <a:buFont typeface="Arial"/>
              <a:buChar char="•"/>
            </a:pPr>
            <a:r>
              <a:rPr lang="en-US" dirty="0" smtClean="0">
                <a:solidFill>
                  <a:srgbClr val="FFFF00"/>
                </a:solidFill>
              </a:rPr>
              <a:t>Range and cell size for each ADCP: relationship with sed. trap heights and cell size overlap between ADCP’s</a:t>
            </a:r>
          </a:p>
          <a:p>
            <a:pPr marL="285750" indent="-285750">
              <a:buFont typeface="Arial"/>
              <a:buChar char="•"/>
            </a:pPr>
            <a:r>
              <a:rPr lang="en-US" dirty="0" smtClean="0">
                <a:solidFill>
                  <a:srgbClr val="FFFF00"/>
                </a:solidFill>
              </a:rPr>
              <a:t>Ensemble sizes</a:t>
            </a:r>
          </a:p>
          <a:p>
            <a:pPr marL="285750" indent="-285750">
              <a:buFont typeface="Arial"/>
              <a:buChar char="•"/>
            </a:pPr>
            <a:r>
              <a:rPr lang="en-US" dirty="0" smtClean="0">
                <a:solidFill>
                  <a:srgbClr val="FFFF00"/>
                </a:solidFill>
              </a:rPr>
              <a:t>Pings evenly spaced or at the beginning of the ensemble?</a:t>
            </a:r>
          </a:p>
          <a:p>
            <a:pPr marL="285750" indent="-285750">
              <a:buFont typeface="Arial"/>
              <a:buChar char="•"/>
            </a:pPr>
            <a:r>
              <a:rPr lang="en-US" dirty="0" smtClean="0">
                <a:solidFill>
                  <a:srgbClr val="FFFF00"/>
                </a:solidFill>
              </a:rPr>
              <a:t>External vs. Internal Storage</a:t>
            </a:r>
          </a:p>
          <a:p>
            <a:pPr marL="285750" indent="-285750">
              <a:buFont typeface="Arial"/>
              <a:buChar char="•"/>
            </a:pPr>
            <a:r>
              <a:rPr lang="en-US" dirty="0" err="1" smtClean="0">
                <a:solidFill>
                  <a:srgbClr val="FFFF00"/>
                </a:solidFill>
              </a:rPr>
              <a:t>Aquadopp</a:t>
            </a:r>
            <a:r>
              <a:rPr lang="en-US" dirty="0" smtClean="0">
                <a:solidFill>
                  <a:srgbClr val="FFFF00"/>
                </a:solidFill>
              </a:rPr>
              <a:t>: What’s the maximum velocity it can measure?</a:t>
            </a:r>
          </a:p>
          <a:p>
            <a:pPr marL="285750" indent="-285750">
              <a:buFont typeface="Arial"/>
              <a:buChar char="•"/>
            </a:pPr>
            <a:endParaRPr lang="en-US" dirty="0">
              <a:solidFill>
                <a:srgbClr val="FFFF00"/>
              </a:solidFill>
            </a:endParaRPr>
          </a:p>
          <a:p>
            <a:endParaRPr lang="en-US" dirty="0" smtClean="0">
              <a:solidFill>
                <a:srgbClr val="FFFF00"/>
              </a:solidFill>
            </a:endParaRPr>
          </a:p>
        </p:txBody>
      </p:sp>
    </p:spTree>
    <p:extLst>
      <p:ext uri="{BB962C8B-B14F-4D97-AF65-F5344CB8AC3E}">
        <p14:creationId xmlns:p14="http://schemas.microsoft.com/office/powerpoint/2010/main" val="9271156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MOOS</a:t>
            </a:r>
            <a:r>
              <a:rPr lang="en-US" sz="3600" baseline="0" dirty="0" smtClean="0"/>
              <a:t> Node Platform Preliminary Design</a:t>
            </a:r>
            <a:endParaRPr lang="en-US" sz="3600" dirty="0"/>
          </a:p>
        </p:txBody>
      </p:sp>
      <p:sp>
        <p:nvSpPr>
          <p:cNvPr id="3" name="Content Placeholder 2"/>
          <p:cNvSpPr>
            <a:spLocks noGrp="1"/>
          </p:cNvSpPr>
          <p:nvPr>
            <p:ph idx="1"/>
          </p:nvPr>
        </p:nvSpPr>
        <p:spPr/>
        <p:txBody>
          <a:bodyPr>
            <a:normAutofit fontScale="92500" lnSpcReduction="10000"/>
          </a:bodyPr>
          <a:lstStyle/>
          <a:p>
            <a:r>
              <a:rPr lang="en-US" dirty="0" smtClean="0"/>
              <a:t>Integrated </a:t>
            </a:r>
            <a:r>
              <a:rPr lang="en-US" sz="2800" dirty="0" smtClean="0"/>
              <a:t>vs separate battery module design.</a:t>
            </a:r>
          </a:p>
          <a:p>
            <a:pPr lvl="1"/>
            <a:r>
              <a:rPr lang="en-US" sz="2400" dirty="0" smtClean="0"/>
              <a:t>Integrated design eliminates benthic cable and ROV hookup requirement.</a:t>
            </a:r>
          </a:p>
          <a:p>
            <a:r>
              <a:rPr lang="en-US" sz="2800" dirty="0" smtClean="0"/>
              <a:t>Structure mock-ups.</a:t>
            </a:r>
          </a:p>
          <a:p>
            <a:pPr lvl="1"/>
            <a:r>
              <a:rPr lang="en-US" sz="2400" dirty="0" smtClean="0"/>
              <a:t>Concept A – Similar to current design.</a:t>
            </a:r>
          </a:p>
          <a:p>
            <a:pPr lvl="1"/>
            <a:r>
              <a:rPr lang="en-US" dirty="0" smtClean="0"/>
              <a:t>Concept B – Trawl resistant bottom mount.</a:t>
            </a:r>
          </a:p>
          <a:p>
            <a:pPr lvl="1"/>
            <a:r>
              <a:rPr lang="en-US" sz="2400" dirty="0" smtClean="0"/>
              <a:t>Concept C – Short mooring mount?</a:t>
            </a:r>
          </a:p>
          <a:p>
            <a:r>
              <a:rPr lang="en-US" sz="2800" baseline="0" dirty="0" smtClean="0"/>
              <a:t>Current measurement biasing issues (downward looking profiler).</a:t>
            </a:r>
          </a:p>
          <a:p>
            <a:r>
              <a:rPr lang="en-US" sz="2800" baseline="0" dirty="0" smtClean="0"/>
              <a:t>Installation and recovery plan.</a:t>
            </a:r>
          </a:p>
        </p:txBody>
      </p:sp>
    </p:spTree>
    <p:extLst>
      <p:ext uri="{BB962C8B-B14F-4D97-AF65-F5344CB8AC3E}">
        <p14:creationId xmlns:p14="http://schemas.microsoft.com/office/powerpoint/2010/main" val="3268164950"/>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MOOS Node Platform Preliminary </a:t>
            </a:r>
            <a:r>
              <a:rPr lang="en-US" sz="2400" dirty="0" smtClean="0"/>
              <a:t>Design Concept A</a:t>
            </a:r>
            <a:endParaRPr lang="en-US" sz="2400" dirty="0"/>
          </a:p>
        </p:txBody>
      </p:sp>
      <p:pic>
        <p:nvPicPr>
          <p:cNvPr id="7" name="Content Placeholder 6"/>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tretch/>
        </p:blipFill>
        <p:spPr>
          <a:xfrm>
            <a:off x="301289" y="1752600"/>
            <a:ext cx="4270711" cy="3301449"/>
          </a:xfrm>
        </p:spPr>
      </p:pic>
      <p:sp>
        <p:nvSpPr>
          <p:cNvPr id="8" name="Content Placeholder 7"/>
          <p:cNvSpPr>
            <a:spLocks noGrp="1"/>
          </p:cNvSpPr>
          <p:nvPr>
            <p:ph sz="half" idx="2"/>
          </p:nvPr>
        </p:nvSpPr>
        <p:spPr>
          <a:xfrm>
            <a:off x="4800600" y="1905000"/>
            <a:ext cx="3810000" cy="3505200"/>
          </a:xfrm>
        </p:spPr>
        <p:txBody>
          <a:bodyPr/>
          <a:lstStyle/>
          <a:p>
            <a:r>
              <a:rPr lang="en-US" sz="2000" dirty="0" smtClean="0"/>
              <a:t>Similar design to that used in previous deployments.</a:t>
            </a:r>
          </a:p>
          <a:p>
            <a:r>
              <a:rPr lang="en-US" sz="2000" dirty="0" smtClean="0"/>
              <a:t>Instruments positioned above seafloor and mud.</a:t>
            </a:r>
          </a:p>
          <a:p>
            <a:r>
              <a:rPr lang="en-US" sz="2000" dirty="0" smtClean="0"/>
              <a:t>Heavy steel frame provides anchoring weight and structure.</a:t>
            </a:r>
          </a:p>
          <a:p>
            <a:r>
              <a:rPr lang="en-US" sz="2000" dirty="0" smtClean="0"/>
              <a:t>NOT trawl resistant!</a:t>
            </a:r>
          </a:p>
          <a:p>
            <a:r>
              <a:rPr lang="en-US" sz="2000" dirty="0" smtClean="0"/>
              <a:t>Attachments for deployment need to be worked out.</a:t>
            </a:r>
            <a:endParaRPr lang="en-US" sz="2000" dirty="0"/>
          </a:p>
        </p:txBody>
      </p:sp>
      <p:sp>
        <p:nvSpPr>
          <p:cNvPr id="4" name="Date Placeholder 3"/>
          <p:cNvSpPr>
            <a:spLocks noGrp="1"/>
          </p:cNvSpPr>
          <p:nvPr>
            <p:ph type="dt" sz="half" idx="10"/>
          </p:nvPr>
        </p:nvSpPr>
        <p:spPr/>
        <p:txBody>
          <a:bodyPr/>
          <a:lstStyle/>
          <a:p>
            <a:pPr>
              <a:defRPr/>
            </a:pPr>
            <a:r>
              <a:rPr lang="en-US" dirty="0" smtClean="0"/>
              <a:t>02 June 2014</a:t>
            </a:r>
            <a:endParaRPr lang="en-US" dirty="0"/>
          </a:p>
        </p:txBody>
      </p:sp>
    </p:spTree>
    <p:extLst>
      <p:ext uri="{BB962C8B-B14F-4D97-AF65-F5344CB8AC3E}">
        <p14:creationId xmlns:p14="http://schemas.microsoft.com/office/powerpoint/2010/main" val="100810105"/>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MOOS Node Platform Preliminary Design Concept B</a:t>
            </a:r>
            <a:endParaRPr lang="en-US" sz="2400" dirty="0"/>
          </a:p>
        </p:txBody>
      </p:sp>
      <p:sp>
        <p:nvSpPr>
          <p:cNvPr id="5" name="Date Placeholder 4"/>
          <p:cNvSpPr>
            <a:spLocks noGrp="1"/>
          </p:cNvSpPr>
          <p:nvPr>
            <p:ph type="dt" sz="half" idx="10"/>
          </p:nvPr>
        </p:nvSpPr>
        <p:spPr/>
        <p:txBody>
          <a:bodyPr/>
          <a:lstStyle/>
          <a:p>
            <a:pPr>
              <a:defRPr/>
            </a:pPr>
            <a:r>
              <a:rPr lang="en-US" dirty="0" smtClean="0"/>
              <a:t>02 June 2014</a:t>
            </a:r>
            <a:endParaRPr lang="en-US" dirty="0"/>
          </a:p>
        </p:txBody>
      </p:sp>
      <p:pic>
        <p:nvPicPr>
          <p:cNvPr id="21506" name="Picture 2" descr="http://www.mbari.org/mars/science/MOBB/ph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905000"/>
            <a:ext cx="4615901" cy="350520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7"/>
          <p:cNvSpPr>
            <a:spLocks noGrp="1"/>
          </p:cNvSpPr>
          <p:nvPr>
            <p:ph sz="half" idx="2"/>
          </p:nvPr>
        </p:nvSpPr>
        <p:spPr>
          <a:xfrm>
            <a:off x="5029200" y="1828800"/>
            <a:ext cx="3810000" cy="3505200"/>
          </a:xfrm>
        </p:spPr>
        <p:txBody>
          <a:bodyPr/>
          <a:lstStyle/>
          <a:p>
            <a:r>
              <a:rPr lang="en-US" sz="2000" dirty="0" smtClean="0"/>
              <a:t>Trawl resistant bottom mount.</a:t>
            </a:r>
          </a:p>
          <a:p>
            <a:r>
              <a:rPr lang="en-US" sz="2000" dirty="0" smtClean="0"/>
              <a:t>Instruments positioned near the seafloor and possible contamination.</a:t>
            </a:r>
          </a:p>
          <a:p>
            <a:r>
              <a:rPr lang="en-US" sz="2000" dirty="0" smtClean="0"/>
              <a:t>Heavy steel frame provides anchoring weight and structure.</a:t>
            </a:r>
          </a:p>
          <a:p>
            <a:r>
              <a:rPr lang="en-US" sz="2000" dirty="0" smtClean="0"/>
              <a:t>Easier to deploy?</a:t>
            </a:r>
            <a:endParaRPr lang="en-US" sz="2000" dirty="0"/>
          </a:p>
        </p:txBody>
      </p:sp>
    </p:spTree>
    <p:extLst>
      <p:ext uri="{BB962C8B-B14F-4D97-AF65-F5344CB8AC3E}">
        <p14:creationId xmlns:p14="http://schemas.microsoft.com/office/powerpoint/2010/main" val="1127656463"/>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MOOS Node Platform Preliminary Design Concept C</a:t>
            </a:r>
            <a:endParaRPr lang="en-US" sz="2400" dirty="0"/>
          </a:p>
        </p:txBody>
      </p:sp>
      <p:sp>
        <p:nvSpPr>
          <p:cNvPr id="5" name="Date Placeholder 4"/>
          <p:cNvSpPr>
            <a:spLocks noGrp="1"/>
          </p:cNvSpPr>
          <p:nvPr>
            <p:ph type="dt" sz="half" idx="10"/>
          </p:nvPr>
        </p:nvSpPr>
        <p:spPr/>
        <p:txBody>
          <a:bodyPr/>
          <a:lstStyle/>
          <a:p>
            <a:pPr>
              <a:defRPr/>
            </a:pPr>
            <a:r>
              <a:rPr lang="en-US" dirty="0" smtClean="0"/>
              <a:t>02 June 2014</a:t>
            </a:r>
            <a:endParaRPr lang="en-US" dirty="0"/>
          </a:p>
        </p:txBody>
      </p:sp>
      <p:sp>
        <p:nvSpPr>
          <p:cNvPr id="6" name="Content Placeholder 7"/>
          <p:cNvSpPr>
            <a:spLocks noGrp="1"/>
          </p:cNvSpPr>
          <p:nvPr>
            <p:ph sz="half" idx="2"/>
          </p:nvPr>
        </p:nvSpPr>
        <p:spPr>
          <a:xfrm>
            <a:off x="1371600" y="1828800"/>
            <a:ext cx="6096000" cy="3505200"/>
          </a:xfrm>
        </p:spPr>
        <p:txBody>
          <a:bodyPr/>
          <a:lstStyle/>
          <a:p>
            <a:r>
              <a:rPr lang="en-US" sz="2000" dirty="0" smtClean="0"/>
              <a:t>Short mooring design.</a:t>
            </a:r>
          </a:p>
          <a:p>
            <a:r>
              <a:rPr lang="en-US" sz="2000" dirty="0" smtClean="0"/>
              <a:t>Instruments positioned above the seafloor and possible contamination.</a:t>
            </a:r>
          </a:p>
          <a:p>
            <a:r>
              <a:rPr lang="en-US" sz="2000" dirty="0" smtClean="0"/>
              <a:t>Deployment and recovery possible without ROV?</a:t>
            </a:r>
          </a:p>
          <a:p>
            <a:r>
              <a:rPr lang="en-US" sz="2000" dirty="0" smtClean="0"/>
              <a:t>How to incorporate the downward looking ADCP (</a:t>
            </a:r>
            <a:r>
              <a:rPr lang="en-US" sz="2000" dirty="0" err="1" smtClean="0"/>
              <a:t>Aquadopp</a:t>
            </a:r>
            <a:r>
              <a:rPr lang="en-US" sz="2000" dirty="0" smtClean="0"/>
              <a:t>)?</a:t>
            </a:r>
          </a:p>
          <a:p>
            <a:r>
              <a:rPr lang="en-US" sz="2000" dirty="0" smtClean="0"/>
              <a:t>Concern about tilt in tidal currents and turbidity events?</a:t>
            </a:r>
            <a:endParaRPr lang="en-US" sz="2000" dirty="0"/>
          </a:p>
        </p:txBody>
      </p:sp>
    </p:spTree>
    <p:extLst>
      <p:ext uri="{BB962C8B-B14F-4D97-AF65-F5344CB8AC3E}">
        <p14:creationId xmlns:p14="http://schemas.microsoft.com/office/powerpoint/2010/main" val="1237858967"/>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MOOS Node Deployment</a:t>
            </a:r>
            <a:r>
              <a:rPr lang="en-US" sz="3200" baseline="0" dirty="0" smtClean="0"/>
              <a:t> and Replacement Strategy</a:t>
            </a:r>
            <a:endParaRPr lang="en-US" sz="3200" dirty="0"/>
          </a:p>
        </p:txBody>
      </p:sp>
      <p:sp>
        <p:nvSpPr>
          <p:cNvPr id="3" name="Content Placeholder 2"/>
          <p:cNvSpPr>
            <a:spLocks noGrp="1"/>
          </p:cNvSpPr>
          <p:nvPr>
            <p:ph idx="1"/>
          </p:nvPr>
        </p:nvSpPr>
        <p:spPr>
          <a:xfrm>
            <a:off x="1066800" y="1752600"/>
            <a:ext cx="7467600" cy="4572000"/>
          </a:xfrm>
        </p:spPr>
        <p:txBody>
          <a:bodyPr>
            <a:normAutofit/>
          </a:bodyPr>
          <a:lstStyle/>
          <a:p>
            <a:r>
              <a:rPr lang="en-US" sz="2400" dirty="0" smtClean="0"/>
              <a:t>Similar to previous MOOS Node deployments.</a:t>
            </a:r>
          </a:p>
          <a:p>
            <a:pPr lvl="1"/>
            <a:r>
              <a:rPr lang="en-US" sz="2000" dirty="0" smtClean="0"/>
              <a:t>Node is deployed as one unit rather than in separate deployments for BIN and the support frame.</a:t>
            </a:r>
          </a:p>
          <a:p>
            <a:pPr lvl="1"/>
            <a:r>
              <a:rPr lang="en-US" sz="2000" dirty="0" smtClean="0"/>
              <a:t>Maintain identical node for lab testing and field swap.</a:t>
            </a:r>
          </a:p>
          <a:p>
            <a:pPr lvl="2"/>
            <a:r>
              <a:rPr lang="en-US" sz="1800" dirty="0" smtClean="0"/>
              <a:t>Provides nearly continuous experiment presence.</a:t>
            </a:r>
          </a:p>
          <a:p>
            <a:pPr lvl="2"/>
            <a:r>
              <a:rPr lang="en-US" sz="1800" dirty="0" smtClean="0"/>
              <a:t>Provides ready spare in case of need to replace field unit.</a:t>
            </a:r>
          </a:p>
          <a:p>
            <a:pPr lvl="2"/>
            <a:r>
              <a:rPr lang="en-US" sz="1800" dirty="0" smtClean="0"/>
              <a:t>Will have to download and swap two ADCP’s at sea.</a:t>
            </a:r>
          </a:p>
          <a:p>
            <a:pPr lvl="2"/>
            <a:r>
              <a:rPr lang="en-US" sz="1800" dirty="0" smtClean="0"/>
              <a:t>Extra cost for battery spheres is offset by lower ship time cost.</a:t>
            </a:r>
          </a:p>
          <a:p>
            <a:r>
              <a:rPr lang="en-US" sz="2400" dirty="0" smtClean="0"/>
              <a:t>Use line spooler for BIN frame recovery.</a:t>
            </a:r>
          </a:p>
        </p:txBody>
      </p:sp>
    </p:spTree>
    <p:extLst>
      <p:ext uri="{BB962C8B-B14F-4D97-AF65-F5344CB8AC3E}">
        <p14:creationId xmlns:p14="http://schemas.microsoft.com/office/powerpoint/2010/main" val="1667189885"/>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MOOS Node Recovery</a:t>
            </a:r>
            <a:endParaRPr lang="en-US" dirty="0"/>
          </a:p>
        </p:txBody>
      </p:sp>
      <p:sp>
        <p:nvSpPr>
          <p:cNvPr id="3" name="Content Placeholder 2"/>
          <p:cNvSpPr>
            <a:spLocks noGrp="1"/>
          </p:cNvSpPr>
          <p:nvPr>
            <p:ph idx="1"/>
          </p:nvPr>
        </p:nvSpPr>
        <p:spPr>
          <a:xfrm>
            <a:off x="609600" y="1676400"/>
            <a:ext cx="5410200" cy="4114800"/>
          </a:xfrm>
        </p:spPr>
        <p:txBody>
          <a:bodyPr/>
          <a:lstStyle/>
          <a:p>
            <a:r>
              <a:rPr lang="en-US" sz="2400" dirty="0"/>
              <a:t>Winch and line lifting capacities.</a:t>
            </a:r>
          </a:p>
          <a:p>
            <a:pPr lvl="1"/>
            <a:r>
              <a:rPr lang="en-US" sz="2000" dirty="0"/>
              <a:t>Experience with deployment and recovery of similar loads.</a:t>
            </a:r>
          </a:p>
          <a:p>
            <a:pPr lvl="1"/>
            <a:r>
              <a:rPr lang="en-US" sz="2000" dirty="0"/>
              <a:t>Limited by winch and deck loading to less than 2700 lbs. or 3600 lbs., depending on </a:t>
            </a:r>
            <a:r>
              <a:rPr lang="en-US" sz="2000" dirty="0" smtClean="0"/>
              <a:t>the winch </a:t>
            </a:r>
            <a:r>
              <a:rPr lang="en-US" sz="2000" dirty="0"/>
              <a:t>used.</a:t>
            </a:r>
          </a:p>
          <a:p>
            <a:r>
              <a:rPr lang="en-US" sz="2400" dirty="0"/>
              <a:t>Decommissioning.</a:t>
            </a:r>
          </a:p>
          <a:p>
            <a:pPr lvl="1"/>
            <a:r>
              <a:rPr lang="en-US" sz="2000" dirty="0"/>
              <a:t>Need to recover all hardware at the conclusion of the experiment.</a:t>
            </a:r>
          </a:p>
          <a:p>
            <a:endParaRPr lang="en-US" dirty="0"/>
          </a:p>
        </p:txBody>
      </p:sp>
      <p:sp>
        <p:nvSpPr>
          <p:cNvPr id="4" name="Date Placeholder 3"/>
          <p:cNvSpPr>
            <a:spLocks noGrp="1"/>
          </p:cNvSpPr>
          <p:nvPr>
            <p:ph type="dt" sz="half" idx="10"/>
          </p:nvPr>
        </p:nvSpPr>
        <p:spPr/>
        <p:txBody>
          <a:bodyPr/>
          <a:lstStyle/>
          <a:p>
            <a:pPr>
              <a:defRPr/>
            </a:pPr>
            <a:r>
              <a:rPr lang="en-US" smtClean="0"/>
              <a:t>02 June 2014</a:t>
            </a:r>
            <a:endParaRPr lang="en-US" dirty="0"/>
          </a:p>
        </p:txBody>
      </p:sp>
      <p:pic>
        <p:nvPicPr>
          <p:cNvPr id="5" name="Picture 2" descr="http://search.mbari.org/ARCHIVE/frameGrabs/DocRicketts/stills/2011/docr226/00_24_08_22.png"/>
          <p:cNvPicPr>
            <a:picLocks noChangeAspect="1" noChangeArrowheads="1"/>
          </p:cNvPicPr>
          <p:nvPr/>
        </p:nvPicPr>
        <p:blipFill rotWithShape="1">
          <a:blip r:embed="rId2">
            <a:extLst>
              <a:ext uri="{28A0092B-C50C-407E-A947-70E740481C1C}">
                <a14:useLocalDpi xmlns:a14="http://schemas.microsoft.com/office/drawing/2010/main" val="0"/>
              </a:ext>
            </a:extLst>
          </a:blip>
          <a:srcRect l="25108" t="14489" r="32220" b="14401"/>
          <a:stretch/>
        </p:blipFill>
        <p:spPr bwMode="auto">
          <a:xfrm>
            <a:off x="5867400" y="2057400"/>
            <a:ext cx="2926080" cy="3291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330053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 name="Date Placeholder 2"/>
          <p:cNvSpPr>
            <a:spLocks noGrp="1"/>
          </p:cNvSpPr>
          <p:nvPr>
            <p:ph type="dt" sz="half" idx="10"/>
          </p:nvPr>
        </p:nvSpPr>
        <p:spPr/>
        <p:txBody>
          <a:bodyPr/>
          <a:lstStyle/>
          <a:p>
            <a:r>
              <a:rPr lang="en-US" altLang="en-US"/>
              <a:t>7 June 2007</a:t>
            </a:r>
          </a:p>
        </p:txBody>
      </p:sp>
      <p:sp>
        <p:nvSpPr>
          <p:cNvPr id="20" name="Slide Number Placeholder 4"/>
          <p:cNvSpPr>
            <a:spLocks noGrp="1"/>
          </p:cNvSpPr>
          <p:nvPr>
            <p:ph type="sldNum" sz="quarter" idx="12"/>
          </p:nvPr>
        </p:nvSpPr>
        <p:spPr/>
        <p:txBody>
          <a:bodyPr/>
          <a:lstStyle/>
          <a:p>
            <a:fld id="{5F13C0C9-3F9F-45BA-AAA5-E4D2146F5B72}" type="slidenum">
              <a:rPr lang="en-US" altLang="en-US"/>
              <a:pPr/>
              <a:t>3</a:t>
            </a:fld>
            <a:endParaRPr lang="en-US" altLang="en-US"/>
          </a:p>
        </p:txBody>
      </p:sp>
      <p:pic>
        <p:nvPicPr>
          <p:cNvPr id="431130" name="Picture 26" descr="C:\chma_main_directory\MOOS mooring system\Design Reviews\SSDS_SIAM_MMC review\system block diagrams _ temp2.png"/>
          <p:cNvPicPr>
            <a:picLocks noChangeAspect="1" noChangeArrowheads="1"/>
          </p:cNvPicPr>
          <p:nvPr/>
        </p:nvPicPr>
        <p:blipFill>
          <a:blip r:embed="rId3">
            <a:extLst>
              <a:ext uri="{28A0092B-C50C-407E-A947-70E740481C1C}">
                <a14:useLocalDpi xmlns:a14="http://schemas.microsoft.com/office/drawing/2010/main" val="0"/>
              </a:ext>
            </a:extLst>
          </a:blip>
          <a:srcRect l="9999" t="11826" r="25880" b="20012"/>
          <a:stretch>
            <a:fillRect/>
          </a:stretch>
        </p:blipFill>
        <p:spPr bwMode="auto">
          <a:xfrm>
            <a:off x="762000" y="1371600"/>
            <a:ext cx="5880100" cy="4530725"/>
          </a:xfrm>
          <a:prstGeom prst="rect">
            <a:avLst/>
          </a:prstGeom>
          <a:solidFill>
            <a:srgbClr val="05AC86"/>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31106" name="Rectangle 2"/>
          <p:cNvSpPr>
            <a:spLocks noGrp="1" noChangeArrowheads="1"/>
          </p:cNvSpPr>
          <p:nvPr>
            <p:ph type="title"/>
          </p:nvPr>
        </p:nvSpPr>
        <p:spPr>
          <a:xfrm>
            <a:off x="1066800" y="152400"/>
            <a:ext cx="6629400" cy="914400"/>
          </a:xfrm>
        </p:spPr>
        <p:txBody>
          <a:bodyPr/>
          <a:lstStyle/>
          <a:p>
            <a:r>
              <a:rPr lang="en-US" altLang="en-US"/>
              <a:t>MOOS Mooring Controller</a:t>
            </a:r>
          </a:p>
        </p:txBody>
      </p:sp>
      <p:grpSp>
        <p:nvGrpSpPr>
          <p:cNvPr id="431133" name="Group 29"/>
          <p:cNvGrpSpPr>
            <a:grpSpLocks/>
          </p:cNvGrpSpPr>
          <p:nvPr/>
        </p:nvGrpSpPr>
        <p:grpSpPr bwMode="auto">
          <a:xfrm>
            <a:off x="5332413" y="2590800"/>
            <a:ext cx="3584575" cy="1589088"/>
            <a:chOff x="3359" y="1632"/>
            <a:chExt cx="2258" cy="1001"/>
          </a:xfrm>
        </p:grpSpPr>
        <p:pic>
          <p:nvPicPr>
            <p:cNvPr id="431124" name="Picture 20" descr="C:\chma_main_directory\MOOS mooring system\reports and presentations\oceans 2004 paper\Presentation\sidearm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68" y="1632"/>
              <a:ext cx="1249" cy="1001"/>
            </a:xfrm>
            <a:prstGeom prst="rect">
              <a:avLst/>
            </a:prstGeom>
            <a:noFill/>
            <a:extLst>
              <a:ext uri="{909E8E84-426E-40DD-AFC4-6F175D3DCCD1}">
                <a14:hiddenFill xmlns:a14="http://schemas.microsoft.com/office/drawing/2010/main">
                  <a:solidFill>
                    <a:srgbClr val="FFFFFF"/>
                  </a:solidFill>
                </a14:hiddenFill>
              </a:ext>
            </a:extLst>
          </p:spPr>
        </p:pic>
        <p:sp>
          <p:nvSpPr>
            <p:cNvPr id="431127" name="AutoShape 23"/>
            <p:cNvSpPr>
              <a:spLocks noChangeArrowheads="1"/>
            </p:cNvSpPr>
            <p:nvPr/>
          </p:nvSpPr>
          <p:spPr bwMode="auto">
            <a:xfrm rot="840000">
              <a:off x="3359" y="1823"/>
              <a:ext cx="1392" cy="241"/>
            </a:xfrm>
            <a:prstGeom prst="leftRightArrow">
              <a:avLst>
                <a:gd name="adj1" fmla="val 33491"/>
                <a:gd name="adj2" fmla="val 87201"/>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31132" name="Group 28"/>
          <p:cNvGrpSpPr>
            <a:grpSpLocks/>
          </p:cNvGrpSpPr>
          <p:nvPr/>
        </p:nvGrpSpPr>
        <p:grpSpPr bwMode="auto">
          <a:xfrm>
            <a:off x="3048000" y="990600"/>
            <a:ext cx="5791200" cy="1444625"/>
            <a:chOff x="1920" y="624"/>
            <a:chExt cx="3648" cy="910"/>
          </a:xfrm>
        </p:grpSpPr>
        <p:pic>
          <p:nvPicPr>
            <p:cNvPr id="431126" name="Picture 22" descr="C:\chma_main_directory\MOOS mooring system\reports and presentations\oceans 2004 paper\Presentation\medus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68" y="624"/>
              <a:ext cx="1200" cy="910"/>
            </a:xfrm>
            <a:prstGeom prst="rect">
              <a:avLst/>
            </a:prstGeom>
            <a:noFill/>
            <a:extLst>
              <a:ext uri="{909E8E84-426E-40DD-AFC4-6F175D3DCCD1}">
                <a14:hiddenFill xmlns:a14="http://schemas.microsoft.com/office/drawing/2010/main">
                  <a:solidFill>
                    <a:srgbClr val="FFFFFF"/>
                  </a:solidFill>
                </a14:hiddenFill>
              </a:ext>
            </a:extLst>
          </p:spPr>
        </p:pic>
        <p:sp>
          <p:nvSpPr>
            <p:cNvPr id="431128" name="AutoShape 24"/>
            <p:cNvSpPr>
              <a:spLocks noChangeArrowheads="1"/>
            </p:cNvSpPr>
            <p:nvPr/>
          </p:nvSpPr>
          <p:spPr bwMode="auto">
            <a:xfrm rot="21120000">
              <a:off x="1920" y="1248"/>
              <a:ext cx="2976" cy="192"/>
            </a:xfrm>
            <a:prstGeom prst="leftRightArrow">
              <a:avLst>
                <a:gd name="adj1" fmla="val 50000"/>
                <a:gd name="adj2" fmla="val 193248"/>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31134" name="Group 30"/>
          <p:cNvGrpSpPr>
            <a:grpSpLocks/>
          </p:cNvGrpSpPr>
          <p:nvPr/>
        </p:nvGrpSpPr>
        <p:grpSpPr bwMode="auto">
          <a:xfrm>
            <a:off x="5029200" y="4343400"/>
            <a:ext cx="3822700" cy="1533525"/>
            <a:chOff x="3168" y="2736"/>
            <a:chExt cx="2408" cy="966"/>
          </a:xfrm>
        </p:grpSpPr>
        <p:pic>
          <p:nvPicPr>
            <p:cNvPr id="431125" name="Picture 21" descr="C:\chma_main_directory\MOOS mooring system\reports and presentations\oceans 2004 paper\Presentation\DPA.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68" y="2736"/>
              <a:ext cx="1208" cy="966"/>
            </a:xfrm>
            <a:prstGeom prst="rect">
              <a:avLst/>
            </a:prstGeom>
            <a:noFill/>
            <a:extLst>
              <a:ext uri="{909E8E84-426E-40DD-AFC4-6F175D3DCCD1}">
                <a14:hiddenFill xmlns:a14="http://schemas.microsoft.com/office/drawing/2010/main">
                  <a:solidFill>
                    <a:srgbClr val="FFFFFF"/>
                  </a:solidFill>
                </a14:hiddenFill>
              </a:ext>
            </a:extLst>
          </p:spPr>
        </p:pic>
        <p:sp>
          <p:nvSpPr>
            <p:cNvPr id="431129" name="AutoShape 25"/>
            <p:cNvSpPr>
              <a:spLocks noChangeArrowheads="1"/>
            </p:cNvSpPr>
            <p:nvPr/>
          </p:nvSpPr>
          <p:spPr bwMode="auto">
            <a:xfrm>
              <a:off x="3168" y="3024"/>
              <a:ext cx="1632" cy="192"/>
            </a:xfrm>
            <a:prstGeom prst="leftRightArrow">
              <a:avLst>
                <a:gd name="adj1" fmla="val 50000"/>
                <a:gd name="adj2" fmla="val 170000"/>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31136" name="Group 32"/>
          <p:cNvGrpSpPr>
            <a:grpSpLocks/>
          </p:cNvGrpSpPr>
          <p:nvPr/>
        </p:nvGrpSpPr>
        <p:grpSpPr bwMode="auto">
          <a:xfrm>
            <a:off x="749300" y="838200"/>
            <a:ext cx="8394700" cy="5638800"/>
            <a:chOff x="472" y="528"/>
            <a:chExt cx="5288" cy="3552"/>
          </a:xfrm>
        </p:grpSpPr>
        <p:grpSp>
          <p:nvGrpSpPr>
            <p:cNvPr id="431135" name="Group 31"/>
            <p:cNvGrpSpPr>
              <a:grpSpLocks/>
            </p:cNvGrpSpPr>
            <p:nvPr/>
          </p:nvGrpSpPr>
          <p:grpSpPr bwMode="auto">
            <a:xfrm>
              <a:off x="4176" y="528"/>
              <a:ext cx="1584" cy="3552"/>
              <a:chOff x="4176" y="528"/>
              <a:chExt cx="1584" cy="3552"/>
            </a:xfrm>
          </p:grpSpPr>
          <p:sp>
            <p:nvSpPr>
              <p:cNvPr id="431131" name="Rectangle 27"/>
              <p:cNvSpPr>
                <a:spLocks noChangeArrowheads="1"/>
              </p:cNvSpPr>
              <p:nvPr/>
            </p:nvSpPr>
            <p:spPr bwMode="auto">
              <a:xfrm>
                <a:off x="4176" y="528"/>
                <a:ext cx="1584" cy="3552"/>
              </a:xfrm>
              <a:prstGeom prst="rect">
                <a:avLst/>
              </a:prstGeom>
              <a:gradFill rotWithShape="0">
                <a:gsLst>
                  <a:gs pos="0">
                    <a:schemeClr val="bg1"/>
                  </a:gs>
                  <a:gs pos="100000">
                    <a:schemeClr val="bg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31122" name="Picture 18" descr="C:\chma_main_directory\MOOS mooring system\reports and presentations\oceans 2004 paper\Presentation\mmc.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64" y="624"/>
                <a:ext cx="808" cy="2166"/>
              </a:xfrm>
              <a:prstGeom prst="rect">
                <a:avLst/>
              </a:prstGeom>
              <a:noFill/>
              <a:extLst>
                <a:ext uri="{909E8E84-426E-40DD-AFC4-6F175D3DCCD1}">
                  <a14:hiddenFill xmlns:a14="http://schemas.microsoft.com/office/drawing/2010/main">
                    <a:solidFill>
                      <a:srgbClr val="FFFFFF"/>
                    </a:solidFill>
                  </a14:hiddenFill>
                </a:ext>
              </a:extLst>
            </p:spPr>
          </p:pic>
        </p:grpSp>
        <p:pic>
          <p:nvPicPr>
            <p:cNvPr id="431109" name="Picture 5" descr="C:\chma_main_directory\MOOS mooring system\Design Reviews\SSDS_SIAM_MMC review\system block diagrams _ temp2.png"/>
            <p:cNvPicPr>
              <a:picLocks noChangeAspect="1" noChangeArrowheads="1"/>
            </p:cNvPicPr>
            <p:nvPr/>
          </p:nvPicPr>
          <p:blipFill>
            <a:blip r:embed="rId3">
              <a:extLst>
                <a:ext uri="{28A0092B-C50C-407E-A947-70E740481C1C}">
                  <a14:useLocalDpi xmlns:a14="http://schemas.microsoft.com/office/drawing/2010/main" val="0"/>
                </a:ext>
              </a:extLst>
            </a:blip>
            <a:srcRect l="9999" t="11826" r="25880" b="20012"/>
            <a:stretch>
              <a:fillRect/>
            </a:stretch>
          </p:blipFill>
          <p:spPr bwMode="auto">
            <a:xfrm>
              <a:off x="472" y="842"/>
              <a:ext cx="3704" cy="2854"/>
            </a:xfrm>
            <a:prstGeom prst="rect">
              <a:avLst/>
            </a:prstGeom>
            <a:solidFill>
              <a:srgbClr val="05AC86"/>
            </a:solidFill>
            <a:ln>
              <a:noFill/>
            </a:ln>
            <a:extLst>
              <a:ext uri="{91240B29-F687-4F45-9708-019B960494DF}">
                <a14:hiddenLine xmlns:a14="http://schemas.microsoft.com/office/drawing/2010/main" w="9525">
                  <a:solidFill>
                    <a:srgbClr val="000000"/>
                  </a:solidFill>
                  <a:miter lim="800000"/>
                  <a:headEnd/>
                  <a:tailEnd/>
                </a14:hiddenLine>
              </a:ext>
            </a:extLst>
          </p:spPr>
        </p:pic>
      </p:grpSp>
      <p:pic>
        <p:nvPicPr>
          <p:cNvPr id="431123" name="Picture 19" descr="\\Tornado\ProjectLibrary\600027.MOOS.Mooring\Project.Drawings\Mech_200403_MTM2\MOOS 2 AND SHEPHERDS MEANDER BOTTOM MOUNTS\tree mount moos 2 bin-up.jpg"/>
          <p:cNvPicPr>
            <a:picLocks noChangeAspect="1" noChangeArrowheads="1"/>
          </p:cNvPicPr>
          <p:nvPr/>
        </p:nvPicPr>
        <p:blipFill>
          <a:blip r:embed="rId8">
            <a:extLst>
              <a:ext uri="{28A0092B-C50C-407E-A947-70E740481C1C}">
                <a14:useLocalDpi xmlns:a14="http://schemas.microsoft.com/office/drawing/2010/main" val="0"/>
              </a:ext>
            </a:extLst>
          </a:blip>
          <a:srcRect l="37947" t="1764" r="45412" b="62624"/>
          <a:stretch>
            <a:fillRect/>
          </a:stretch>
        </p:blipFill>
        <p:spPr bwMode="auto">
          <a:xfrm>
            <a:off x="7096125" y="4613275"/>
            <a:ext cx="12858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437555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311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43113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43113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43113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431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MOOS Node Development Timeline</a:t>
            </a:r>
            <a:endParaRPr lang="en-US" sz="2800" dirty="0"/>
          </a:p>
        </p:txBody>
      </p:sp>
      <p:sp>
        <p:nvSpPr>
          <p:cNvPr id="4" name="Date Placeholder 3"/>
          <p:cNvSpPr>
            <a:spLocks noGrp="1"/>
          </p:cNvSpPr>
          <p:nvPr>
            <p:ph type="dt" sz="half" idx="10"/>
          </p:nvPr>
        </p:nvSpPr>
        <p:spPr/>
        <p:txBody>
          <a:bodyPr/>
          <a:lstStyle/>
          <a:p>
            <a:pPr>
              <a:defRPr/>
            </a:pPr>
            <a:r>
              <a:rPr lang="en-US" dirty="0" smtClean="0"/>
              <a:t>02 June 2014</a:t>
            </a:r>
            <a:endParaRPr lang="en-US"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066800"/>
            <a:ext cx="8839200" cy="5522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637040"/>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Areas of Concern</a:t>
            </a:r>
            <a:endParaRPr lang="en-US" dirty="0"/>
          </a:p>
        </p:txBody>
      </p:sp>
      <p:sp>
        <p:nvSpPr>
          <p:cNvPr id="3" name="Content Placeholder 2"/>
          <p:cNvSpPr>
            <a:spLocks noGrp="1"/>
          </p:cNvSpPr>
          <p:nvPr>
            <p:ph idx="1"/>
          </p:nvPr>
        </p:nvSpPr>
        <p:spPr>
          <a:xfrm>
            <a:off x="685800" y="1219200"/>
            <a:ext cx="4800600" cy="2133600"/>
          </a:xfrm>
        </p:spPr>
        <p:txBody>
          <a:bodyPr/>
          <a:lstStyle/>
          <a:p>
            <a:r>
              <a:rPr lang="en-US" sz="2400" dirty="0" smtClean="0"/>
              <a:t>High risk areas.</a:t>
            </a:r>
          </a:p>
          <a:p>
            <a:pPr lvl="1"/>
            <a:r>
              <a:rPr lang="en-US" sz="2000" dirty="0" smtClean="0"/>
              <a:t>Deployment or recovery damage</a:t>
            </a:r>
          </a:p>
          <a:p>
            <a:pPr lvl="2"/>
            <a:r>
              <a:rPr lang="en-US" sz="1800" dirty="0" smtClean="0"/>
              <a:t>Node not landing upright on seafloor</a:t>
            </a:r>
          </a:p>
          <a:p>
            <a:pPr lvl="1"/>
            <a:r>
              <a:rPr lang="en-US" sz="2000" dirty="0" smtClean="0"/>
              <a:t>Mooring logger hardware or software failure</a:t>
            </a:r>
          </a:p>
          <a:p>
            <a:pPr lvl="1"/>
            <a:r>
              <a:rPr lang="en-US" sz="2000" dirty="0" smtClean="0"/>
              <a:t>Failure of individual instrument</a:t>
            </a:r>
          </a:p>
        </p:txBody>
      </p:sp>
      <p:pic>
        <p:nvPicPr>
          <p:cNvPr id="4" name="Picture 3"/>
          <p:cNvPicPr>
            <a:picLocks noChangeAspect="1"/>
          </p:cNvPicPr>
          <p:nvPr/>
        </p:nvPicPr>
        <p:blipFill>
          <a:blip r:embed="rId2"/>
          <a:srcRect l="1588" t="11472" r="3174" b="19704"/>
          <a:stretch>
            <a:fillRect/>
          </a:stretch>
        </p:blipFill>
        <p:spPr bwMode="auto">
          <a:xfrm>
            <a:off x="5486400" y="1981200"/>
            <a:ext cx="3551333" cy="2133600"/>
          </a:xfrm>
          <a:prstGeom prst="rect">
            <a:avLst/>
          </a:prstGeom>
          <a:noFill/>
          <a:ln w="9525">
            <a:noFill/>
            <a:miter lim="800000"/>
            <a:headEnd/>
            <a:tailEnd/>
          </a:ln>
        </p:spPr>
      </p:pic>
      <p:sp>
        <p:nvSpPr>
          <p:cNvPr id="5" name="Content Placeholder 2"/>
          <p:cNvSpPr txBox="1">
            <a:spLocks/>
          </p:cNvSpPr>
          <p:nvPr/>
        </p:nvSpPr>
        <p:spPr bwMode="auto">
          <a:xfrm>
            <a:off x="685800" y="3733800"/>
            <a:ext cx="79248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lvl1pPr marL="342900" indent="-342900" algn="l" rtl="0" eaLnBrk="0" fontAlgn="base" hangingPunct="0">
              <a:spcBef>
                <a:spcPct val="20000"/>
              </a:spcBef>
              <a:spcAft>
                <a:spcPct val="0"/>
              </a:spcAft>
              <a:buClr>
                <a:srgbClr val="FFFF00"/>
              </a:buClr>
              <a:buSzPct val="55000"/>
              <a:buFont typeface="Monotype Sorts" pitchFamily="2" charset="2"/>
              <a:buChar char="l"/>
              <a:defRPr sz="2800">
                <a:solidFill>
                  <a:srgbClr val="FFFF00"/>
                </a:solidFill>
                <a:latin typeface="+mn-lt"/>
                <a:ea typeface="+mn-ea"/>
                <a:cs typeface="+mn-cs"/>
              </a:defRPr>
            </a:lvl1pPr>
            <a:lvl2pPr marL="742950" indent="-285750" algn="l" rtl="0" eaLnBrk="0" fontAlgn="base" hangingPunct="0">
              <a:spcBef>
                <a:spcPct val="20000"/>
              </a:spcBef>
              <a:spcAft>
                <a:spcPct val="0"/>
              </a:spcAft>
              <a:buClr>
                <a:srgbClr val="FFFF00"/>
              </a:buClr>
              <a:buSzPct val="55000"/>
              <a:buFont typeface="Monotype Sorts" pitchFamily="2" charset="2"/>
              <a:buChar char="l"/>
              <a:defRPr sz="2400">
                <a:solidFill>
                  <a:srgbClr val="FFFF00"/>
                </a:solidFill>
                <a:latin typeface="+mn-lt"/>
              </a:defRPr>
            </a:lvl2pPr>
            <a:lvl3pPr marL="1143000" indent="-228600" algn="l" rtl="0" eaLnBrk="0" fontAlgn="base" hangingPunct="0">
              <a:spcBef>
                <a:spcPct val="20000"/>
              </a:spcBef>
              <a:spcAft>
                <a:spcPct val="0"/>
              </a:spcAft>
              <a:buClr>
                <a:srgbClr val="FFFF00"/>
              </a:buClr>
              <a:buSzPct val="55000"/>
              <a:buFont typeface="Monotype Sorts" pitchFamily="2" charset="2"/>
              <a:buChar char="l"/>
              <a:defRPr sz="2000">
                <a:solidFill>
                  <a:srgbClr val="FFFF00"/>
                </a:solidFill>
                <a:latin typeface="+mn-lt"/>
              </a:defRPr>
            </a:lvl3pPr>
            <a:lvl4pPr marL="1600200" indent="-228600" algn="l" rtl="0" eaLnBrk="0" fontAlgn="base" hangingPunct="0">
              <a:spcBef>
                <a:spcPct val="20000"/>
              </a:spcBef>
              <a:spcAft>
                <a:spcPct val="0"/>
              </a:spcAft>
              <a:buClr>
                <a:srgbClr val="FFFF00"/>
              </a:buClr>
              <a:buSzPct val="55000"/>
              <a:buFont typeface="Monotype Sorts" pitchFamily="2" charset="2"/>
              <a:buChar char="l"/>
              <a:defRPr>
                <a:solidFill>
                  <a:srgbClr val="FFFF00"/>
                </a:solidFill>
                <a:latin typeface="+mn-lt"/>
              </a:defRPr>
            </a:lvl4pPr>
            <a:lvl5pPr marL="2057400" indent="-228600" algn="l" rtl="0" eaLnBrk="0" fontAlgn="base" hangingPunct="0">
              <a:spcBef>
                <a:spcPct val="20000"/>
              </a:spcBef>
              <a:spcAft>
                <a:spcPct val="0"/>
              </a:spcAft>
              <a:buClr>
                <a:srgbClr val="FFFF00"/>
              </a:buClr>
              <a:buSzPct val="55000"/>
              <a:buFont typeface="Monotype Sorts" pitchFamily="2" charset="2"/>
              <a:buChar char="l"/>
              <a:defRPr>
                <a:solidFill>
                  <a:srgbClr val="FFFF00"/>
                </a:solidFill>
                <a:latin typeface="+mn-lt"/>
              </a:defRPr>
            </a:lvl5pPr>
            <a:lvl6pPr marL="2514600" indent="-228600" algn="l" rtl="0" fontAlgn="base">
              <a:spcBef>
                <a:spcPct val="20000"/>
              </a:spcBef>
              <a:spcAft>
                <a:spcPct val="0"/>
              </a:spcAft>
              <a:buClr>
                <a:srgbClr val="FFFF00"/>
              </a:buClr>
              <a:buSzPct val="55000"/>
              <a:buFont typeface="Monotype Sorts" pitchFamily="2" charset="2"/>
              <a:buChar char="l"/>
              <a:defRPr>
                <a:solidFill>
                  <a:srgbClr val="FFFF00"/>
                </a:solidFill>
                <a:latin typeface="+mn-lt"/>
              </a:defRPr>
            </a:lvl6pPr>
            <a:lvl7pPr marL="2971800" indent="-228600" algn="l" rtl="0" fontAlgn="base">
              <a:spcBef>
                <a:spcPct val="20000"/>
              </a:spcBef>
              <a:spcAft>
                <a:spcPct val="0"/>
              </a:spcAft>
              <a:buClr>
                <a:srgbClr val="FFFF00"/>
              </a:buClr>
              <a:buSzPct val="55000"/>
              <a:buFont typeface="Monotype Sorts" pitchFamily="2" charset="2"/>
              <a:buChar char="l"/>
              <a:defRPr>
                <a:solidFill>
                  <a:srgbClr val="FFFF00"/>
                </a:solidFill>
                <a:latin typeface="+mn-lt"/>
              </a:defRPr>
            </a:lvl7pPr>
            <a:lvl8pPr marL="3429000" indent="-228600" algn="l" rtl="0" fontAlgn="base">
              <a:spcBef>
                <a:spcPct val="20000"/>
              </a:spcBef>
              <a:spcAft>
                <a:spcPct val="0"/>
              </a:spcAft>
              <a:buClr>
                <a:srgbClr val="FFFF00"/>
              </a:buClr>
              <a:buSzPct val="55000"/>
              <a:buFont typeface="Monotype Sorts" pitchFamily="2" charset="2"/>
              <a:buChar char="l"/>
              <a:defRPr>
                <a:solidFill>
                  <a:srgbClr val="FFFF00"/>
                </a:solidFill>
                <a:latin typeface="+mn-lt"/>
              </a:defRPr>
            </a:lvl8pPr>
            <a:lvl9pPr marL="3886200" indent="-228600" algn="l" rtl="0" fontAlgn="base">
              <a:spcBef>
                <a:spcPct val="20000"/>
              </a:spcBef>
              <a:spcAft>
                <a:spcPct val="0"/>
              </a:spcAft>
              <a:buClr>
                <a:srgbClr val="FFFF00"/>
              </a:buClr>
              <a:buSzPct val="55000"/>
              <a:buFont typeface="Monotype Sorts" pitchFamily="2" charset="2"/>
              <a:buChar char="l"/>
              <a:defRPr>
                <a:solidFill>
                  <a:srgbClr val="FFFF00"/>
                </a:solidFill>
                <a:latin typeface="+mn-lt"/>
              </a:defRPr>
            </a:lvl9pPr>
          </a:lstStyle>
          <a:p>
            <a:r>
              <a:rPr lang="en-US" sz="2400" kern="0" dirty="0" smtClean="0"/>
              <a:t>Mitigation strategies.</a:t>
            </a:r>
          </a:p>
          <a:p>
            <a:pPr lvl="1"/>
            <a:r>
              <a:rPr lang="en-US" sz="2000" kern="0" dirty="0" smtClean="0"/>
              <a:t>Design node frame for proper balance</a:t>
            </a:r>
          </a:p>
          <a:p>
            <a:pPr lvl="1"/>
            <a:r>
              <a:rPr lang="en-US" sz="2000" kern="0" dirty="0" smtClean="0"/>
              <a:t>ROV visual check after deployment</a:t>
            </a:r>
          </a:p>
          <a:p>
            <a:pPr lvl="1"/>
            <a:r>
              <a:rPr lang="en-US" sz="2000" kern="0" dirty="0" smtClean="0"/>
              <a:t>Periodic status checks</a:t>
            </a:r>
          </a:p>
          <a:p>
            <a:pPr lvl="2"/>
            <a:r>
              <a:rPr lang="en-US" sz="1800" kern="0" dirty="0" smtClean="0"/>
              <a:t>Use Paragon or Wave Glider for query from surface</a:t>
            </a:r>
          </a:p>
          <a:p>
            <a:pPr lvl="2"/>
            <a:r>
              <a:rPr lang="en-US" sz="1800" kern="0" dirty="0" smtClean="0"/>
              <a:t>Goal would be a check about every two weeks</a:t>
            </a:r>
          </a:p>
          <a:p>
            <a:pPr lvl="1"/>
            <a:r>
              <a:rPr lang="en-US" sz="2000" kern="0" dirty="0" smtClean="0"/>
              <a:t>Spare BIN node ready for deployment</a:t>
            </a:r>
          </a:p>
          <a:p>
            <a:endParaRPr lang="en-US" sz="2400" kern="0" dirty="0" smtClean="0"/>
          </a:p>
        </p:txBody>
      </p:sp>
    </p:spTree>
    <p:extLst>
      <p:ext uri="{BB962C8B-B14F-4D97-AF65-F5344CB8AC3E}">
        <p14:creationId xmlns:p14="http://schemas.microsoft.com/office/powerpoint/2010/main" val="2846037745"/>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Seafloor at BIN site</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pPr>
              <a:defRPr/>
            </a:pPr>
            <a:r>
              <a:rPr lang="en-US" smtClean="0"/>
              <a:t>02 June 2014</a:t>
            </a:r>
            <a:endParaRPr lang="en-US" dirty="0"/>
          </a:p>
        </p:txBody>
      </p:sp>
      <p:pic>
        <p:nvPicPr>
          <p:cNvPr id="5122" name="Picture 2" descr="http://search.mbari.org/ARCHIVE/frameGrabs/DocRicketts/stills/2010/docr112/01_57_21_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22" y="1676400"/>
            <a:ext cx="8716701" cy="4903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38630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1"/>
          <p:cNvSpPr>
            <a:spLocks noGrp="1"/>
          </p:cNvSpPr>
          <p:nvPr>
            <p:ph type="dt" sz="quarter" idx="10"/>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a:solidFill>
                  <a:srgbClr val="6699FF"/>
                </a:solidFill>
                <a:latin typeface="Times New Roman" pitchFamily="18" charset="0"/>
              </a:rPr>
              <a:t>17 NOV 2011</a:t>
            </a:r>
          </a:p>
        </p:txBody>
      </p:sp>
      <p:pic>
        <p:nvPicPr>
          <p:cNvPr id="26627"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609600"/>
            <a:ext cx="5494338" cy="475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p:nvCxnSpPr>
        <p:spPr>
          <a:xfrm flipH="1" flipV="1">
            <a:off x="4648200" y="2819400"/>
            <a:ext cx="4267200" cy="160020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4648200" y="4648200"/>
            <a:ext cx="4267200" cy="144780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8686800" y="4419600"/>
            <a:ext cx="228600"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5" name="Straight Connector 14"/>
          <p:cNvCxnSpPr/>
          <p:nvPr/>
        </p:nvCxnSpPr>
        <p:spPr>
          <a:xfrm flipH="1" flipV="1">
            <a:off x="990600" y="2819400"/>
            <a:ext cx="7696200" cy="160020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990600" y="4648200"/>
            <a:ext cx="7696200" cy="144780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5678488" y="1023938"/>
            <a:ext cx="620712" cy="254000"/>
          </a:xfrm>
          <a:prstGeom prst="rect">
            <a:avLst/>
          </a:prstGeom>
          <a:noFill/>
        </p:spPr>
        <p:txBody>
          <a:bodyPr wrap="none">
            <a:spAutoFit/>
          </a:bodyPr>
          <a:lstStyle/>
          <a:p>
            <a:pPr fontAlgn="auto">
              <a:spcBef>
                <a:spcPts val="0"/>
              </a:spcBef>
              <a:spcAft>
                <a:spcPts val="0"/>
              </a:spcAft>
              <a:defRPr/>
            </a:pPr>
            <a:r>
              <a:rPr lang="en-US" sz="1050" dirty="0">
                <a:latin typeface="+mn-lt"/>
              </a:rPr>
              <a:t>27-April</a:t>
            </a:r>
          </a:p>
        </p:txBody>
      </p:sp>
      <p:sp>
        <p:nvSpPr>
          <p:cNvPr id="22" name="TextBox 21"/>
          <p:cNvSpPr txBox="1"/>
          <p:nvPr/>
        </p:nvSpPr>
        <p:spPr>
          <a:xfrm>
            <a:off x="8342313" y="3733800"/>
            <a:ext cx="649287" cy="254000"/>
          </a:xfrm>
          <a:prstGeom prst="rect">
            <a:avLst/>
          </a:prstGeom>
          <a:noFill/>
        </p:spPr>
        <p:txBody>
          <a:bodyPr wrap="none">
            <a:spAutoFit/>
          </a:bodyPr>
          <a:lstStyle/>
          <a:p>
            <a:pPr fontAlgn="auto">
              <a:spcBef>
                <a:spcPts val="0"/>
              </a:spcBef>
              <a:spcAft>
                <a:spcPts val="0"/>
              </a:spcAft>
              <a:defRPr/>
            </a:pPr>
            <a:r>
              <a:rPr lang="en-US" sz="1050" dirty="0">
                <a:latin typeface="+mn-lt"/>
              </a:rPr>
              <a:t>6-March</a:t>
            </a:r>
          </a:p>
        </p:txBody>
      </p:sp>
      <p:cxnSp>
        <p:nvCxnSpPr>
          <p:cNvPr id="23" name="Straight Arrow Connector 22"/>
          <p:cNvCxnSpPr>
            <a:stCxn id="20" idx="1"/>
          </p:cNvCxnSpPr>
          <p:nvPr/>
        </p:nvCxnSpPr>
        <p:spPr>
          <a:xfrm flipH="1">
            <a:off x="5219700" y="1150938"/>
            <a:ext cx="458788" cy="68262"/>
          </a:xfrm>
          <a:prstGeom prst="straightConnector1">
            <a:avLst/>
          </a:prstGeom>
          <a:ln w="1270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2" idx="2"/>
          </p:cNvCxnSpPr>
          <p:nvPr/>
        </p:nvCxnSpPr>
        <p:spPr>
          <a:xfrm>
            <a:off x="8666163" y="3987800"/>
            <a:ext cx="173037" cy="565150"/>
          </a:xfrm>
          <a:prstGeom prst="straightConnector1">
            <a:avLst/>
          </a:prstGeom>
          <a:ln w="12700">
            <a:solidFill>
              <a:srgbClr val="0000FF"/>
            </a:solidFill>
            <a:tailEnd type="arrow"/>
          </a:ln>
        </p:spPr>
        <p:style>
          <a:lnRef idx="1">
            <a:schemeClr val="accent1"/>
          </a:lnRef>
          <a:fillRef idx="0">
            <a:schemeClr val="accent1"/>
          </a:fillRef>
          <a:effectRef idx="0">
            <a:schemeClr val="accent1"/>
          </a:effectRef>
          <a:fontRef idx="minor">
            <a:schemeClr val="tx1"/>
          </a:fontRef>
        </p:style>
      </p:cxnSp>
      <p:grpSp>
        <p:nvGrpSpPr>
          <p:cNvPr id="26637" name="Group 46"/>
          <p:cNvGrpSpPr>
            <a:grpSpLocks/>
          </p:cNvGrpSpPr>
          <p:nvPr/>
        </p:nvGrpSpPr>
        <p:grpSpPr bwMode="auto">
          <a:xfrm>
            <a:off x="457200" y="2740025"/>
            <a:ext cx="4267200" cy="3965575"/>
            <a:chOff x="609600" y="2236867"/>
            <a:chExt cx="4800600" cy="4284715"/>
          </a:xfrm>
        </p:grpSpPr>
        <p:pic>
          <p:nvPicPr>
            <p:cNvPr id="26645"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236867"/>
              <a:ext cx="4800600" cy="4284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p:cNvSpPr txBox="1"/>
            <p:nvPr/>
          </p:nvSpPr>
          <p:spPr>
            <a:xfrm>
              <a:off x="2590205" y="2432406"/>
              <a:ext cx="650081" cy="253858"/>
            </a:xfrm>
            <a:prstGeom prst="rect">
              <a:avLst/>
            </a:prstGeom>
            <a:noFill/>
          </p:spPr>
          <p:txBody>
            <a:bodyPr wrap="none">
              <a:spAutoFit/>
            </a:bodyPr>
            <a:lstStyle/>
            <a:p>
              <a:pPr fontAlgn="auto">
                <a:spcBef>
                  <a:spcPts val="0"/>
                </a:spcBef>
                <a:spcAft>
                  <a:spcPts val="0"/>
                </a:spcAft>
                <a:defRPr/>
              </a:pPr>
              <a:r>
                <a:rPr lang="en-US" sz="1050" dirty="0">
                  <a:latin typeface="+mn-lt"/>
                </a:rPr>
                <a:t>7-March</a:t>
              </a:r>
            </a:p>
          </p:txBody>
        </p:sp>
        <p:sp>
          <p:nvSpPr>
            <p:cNvPr id="29" name="TextBox 28"/>
            <p:cNvSpPr txBox="1"/>
            <p:nvPr/>
          </p:nvSpPr>
          <p:spPr>
            <a:xfrm>
              <a:off x="3961805" y="4394662"/>
              <a:ext cx="650081" cy="253858"/>
            </a:xfrm>
            <a:prstGeom prst="rect">
              <a:avLst/>
            </a:prstGeom>
            <a:noFill/>
          </p:spPr>
          <p:txBody>
            <a:bodyPr wrap="none">
              <a:spAutoFit/>
            </a:bodyPr>
            <a:lstStyle/>
            <a:p>
              <a:pPr fontAlgn="auto">
                <a:spcBef>
                  <a:spcPts val="0"/>
                </a:spcBef>
                <a:spcAft>
                  <a:spcPts val="0"/>
                </a:spcAft>
                <a:defRPr/>
              </a:pPr>
              <a:r>
                <a:rPr lang="en-US" sz="1050" dirty="0">
                  <a:latin typeface="+mn-lt"/>
                </a:rPr>
                <a:t>6-March</a:t>
              </a:r>
            </a:p>
          </p:txBody>
        </p:sp>
        <p:sp>
          <p:nvSpPr>
            <p:cNvPr id="30" name="TextBox 29"/>
            <p:cNvSpPr txBox="1"/>
            <p:nvPr/>
          </p:nvSpPr>
          <p:spPr>
            <a:xfrm rot="20936541">
              <a:off x="3374231" y="4825192"/>
              <a:ext cx="394693" cy="255573"/>
            </a:xfrm>
            <a:prstGeom prst="rect">
              <a:avLst/>
            </a:prstGeom>
            <a:noFill/>
          </p:spPr>
          <p:txBody>
            <a:bodyPr wrap="none">
              <a:spAutoFit/>
            </a:bodyPr>
            <a:lstStyle/>
            <a:p>
              <a:pPr fontAlgn="auto">
                <a:spcBef>
                  <a:spcPts val="0"/>
                </a:spcBef>
                <a:spcAft>
                  <a:spcPts val="0"/>
                </a:spcAft>
                <a:defRPr/>
              </a:pPr>
              <a:r>
                <a:rPr lang="en-US" sz="1050" b="1" dirty="0">
                  <a:latin typeface="+mn-lt"/>
                </a:rPr>
                <a:t>Ebb</a:t>
              </a:r>
            </a:p>
          </p:txBody>
        </p:sp>
        <p:cxnSp>
          <p:nvCxnSpPr>
            <p:cNvPr id="31" name="Straight Arrow Connector 30"/>
            <p:cNvCxnSpPr/>
            <p:nvPr/>
          </p:nvCxnSpPr>
          <p:spPr>
            <a:xfrm flipH="1">
              <a:off x="3124200" y="4808040"/>
              <a:ext cx="794743" cy="145796"/>
            </a:xfrm>
            <a:prstGeom prst="straightConnector1">
              <a:avLst/>
            </a:prstGeom>
            <a:ln w="1270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rot="16350931">
              <a:off x="2884417" y="4214687"/>
              <a:ext cx="497425" cy="253603"/>
            </a:xfrm>
            <a:prstGeom prst="rect">
              <a:avLst/>
            </a:prstGeom>
            <a:noFill/>
          </p:spPr>
          <p:txBody>
            <a:bodyPr wrap="none">
              <a:spAutoFit/>
            </a:bodyPr>
            <a:lstStyle/>
            <a:p>
              <a:pPr fontAlgn="auto">
                <a:spcBef>
                  <a:spcPts val="0"/>
                </a:spcBef>
                <a:spcAft>
                  <a:spcPts val="0"/>
                </a:spcAft>
                <a:defRPr/>
              </a:pPr>
              <a:r>
                <a:rPr lang="en-US" sz="1050" b="1" dirty="0">
                  <a:latin typeface="+mn-lt"/>
                </a:rPr>
                <a:t>Flood</a:t>
              </a:r>
            </a:p>
          </p:txBody>
        </p:sp>
        <p:cxnSp>
          <p:nvCxnSpPr>
            <p:cNvPr id="34" name="Straight Arrow Connector 33"/>
            <p:cNvCxnSpPr/>
            <p:nvPr/>
          </p:nvCxnSpPr>
          <p:spPr>
            <a:xfrm flipV="1">
              <a:off x="3047405" y="3861217"/>
              <a:ext cx="39291" cy="946823"/>
            </a:xfrm>
            <a:prstGeom prst="straightConnector1">
              <a:avLst/>
            </a:prstGeom>
            <a:ln w="1270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rot="20936541">
              <a:off x="2465190" y="3543894"/>
              <a:ext cx="394692" cy="253858"/>
            </a:xfrm>
            <a:prstGeom prst="rect">
              <a:avLst/>
            </a:prstGeom>
            <a:noFill/>
          </p:spPr>
          <p:txBody>
            <a:bodyPr wrap="none">
              <a:spAutoFit/>
            </a:bodyPr>
            <a:lstStyle/>
            <a:p>
              <a:pPr fontAlgn="auto">
                <a:spcBef>
                  <a:spcPts val="0"/>
                </a:spcBef>
                <a:spcAft>
                  <a:spcPts val="0"/>
                </a:spcAft>
                <a:defRPr/>
              </a:pPr>
              <a:r>
                <a:rPr lang="en-US" sz="1050" b="1" dirty="0">
                  <a:latin typeface="+mn-lt"/>
                </a:rPr>
                <a:t>Ebb</a:t>
              </a:r>
            </a:p>
          </p:txBody>
        </p:sp>
        <p:cxnSp>
          <p:nvCxnSpPr>
            <p:cNvPr id="39" name="Straight Arrow Connector 38"/>
            <p:cNvCxnSpPr/>
            <p:nvPr/>
          </p:nvCxnSpPr>
          <p:spPr>
            <a:xfrm flipH="1">
              <a:off x="2331244" y="3670823"/>
              <a:ext cx="664369" cy="126929"/>
            </a:xfrm>
            <a:prstGeom prst="straightConnector1">
              <a:avLst/>
            </a:prstGeom>
            <a:ln w="1270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rot="16998109">
              <a:off x="2286129" y="3036305"/>
              <a:ext cx="497425" cy="253603"/>
            </a:xfrm>
            <a:prstGeom prst="rect">
              <a:avLst/>
            </a:prstGeom>
            <a:noFill/>
          </p:spPr>
          <p:txBody>
            <a:bodyPr wrap="none">
              <a:spAutoFit/>
            </a:bodyPr>
            <a:lstStyle/>
            <a:p>
              <a:pPr fontAlgn="auto">
                <a:spcBef>
                  <a:spcPts val="0"/>
                </a:spcBef>
                <a:spcAft>
                  <a:spcPts val="0"/>
                </a:spcAft>
                <a:defRPr/>
              </a:pPr>
              <a:r>
                <a:rPr lang="en-US" sz="1050" b="1" dirty="0">
                  <a:latin typeface="+mn-lt"/>
                </a:rPr>
                <a:t>Flood</a:t>
              </a:r>
            </a:p>
          </p:txBody>
        </p:sp>
        <p:cxnSp>
          <p:nvCxnSpPr>
            <p:cNvPr id="42" name="Straight Arrow Connector 41"/>
            <p:cNvCxnSpPr/>
            <p:nvPr/>
          </p:nvCxnSpPr>
          <p:spPr>
            <a:xfrm rot="647178" flipV="1">
              <a:off x="2449116" y="2682834"/>
              <a:ext cx="39291" cy="946823"/>
            </a:xfrm>
            <a:prstGeom prst="straightConnector1">
              <a:avLst/>
            </a:prstGeom>
            <a:ln w="1270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rot="20800681">
              <a:off x="1816894" y="2638237"/>
              <a:ext cx="394693" cy="253858"/>
            </a:xfrm>
            <a:prstGeom prst="rect">
              <a:avLst/>
            </a:prstGeom>
            <a:noFill/>
          </p:spPr>
          <p:txBody>
            <a:bodyPr wrap="none">
              <a:spAutoFit/>
            </a:bodyPr>
            <a:lstStyle/>
            <a:p>
              <a:pPr fontAlgn="auto">
                <a:spcBef>
                  <a:spcPts val="0"/>
                </a:spcBef>
                <a:spcAft>
                  <a:spcPts val="0"/>
                </a:spcAft>
                <a:defRPr/>
              </a:pPr>
              <a:r>
                <a:rPr lang="en-US" sz="1050" b="1" dirty="0">
                  <a:latin typeface="+mn-lt"/>
                </a:rPr>
                <a:t>Ebb</a:t>
              </a:r>
            </a:p>
          </p:txBody>
        </p:sp>
        <p:cxnSp>
          <p:nvCxnSpPr>
            <p:cNvPr id="46" name="Straight Arrow Connector 45"/>
            <p:cNvCxnSpPr/>
            <p:nvPr/>
          </p:nvCxnSpPr>
          <p:spPr>
            <a:xfrm rot="21464140" flipH="1">
              <a:off x="1566862" y="2621085"/>
              <a:ext cx="794743" cy="144082"/>
            </a:xfrm>
            <a:prstGeom prst="straightConnector1">
              <a:avLst/>
            </a:prstGeom>
            <a:ln w="12700">
              <a:solidFill>
                <a:srgbClr val="0000FF"/>
              </a:solidFill>
              <a:tailEnd type="arrow"/>
            </a:ln>
          </p:spPr>
          <p:style>
            <a:lnRef idx="1">
              <a:schemeClr val="accent1"/>
            </a:lnRef>
            <a:fillRef idx="0">
              <a:schemeClr val="accent1"/>
            </a:fillRef>
            <a:effectRef idx="0">
              <a:schemeClr val="accent1"/>
            </a:effectRef>
            <a:fontRef idx="minor">
              <a:schemeClr val="tx1"/>
            </a:fontRef>
          </p:style>
        </p:cxnSp>
      </p:grpSp>
      <p:sp>
        <p:nvSpPr>
          <p:cNvPr id="26638" name="TextBox 51"/>
          <p:cNvSpPr txBox="1">
            <a:spLocks noChangeArrowheads="1"/>
          </p:cNvSpPr>
          <p:nvPr/>
        </p:nvSpPr>
        <p:spPr bwMode="auto">
          <a:xfrm>
            <a:off x="361950" y="120650"/>
            <a:ext cx="5108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400">
                <a:solidFill>
                  <a:srgbClr val="FFFF66"/>
                </a:solidFill>
                <a:latin typeface="Calibri" pitchFamily="34" charset="0"/>
              </a:rPr>
              <a:t>Tidal Flow Constrained by Canyon Walls</a:t>
            </a:r>
          </a:p>
        </p:txBody>
      </p:sp>
      <p:sp>
        <p:nvSpPr>
          <p:cNvPr id="2" name="Oval 1"/>
          <p:cNvSpPr/>
          <p:nvPr/>
        </p:nvSpPr>
        <p:spPr>
          <a:xfrm>
            <a:off x="8077200" y="4000500"/>
            <a:ext cx="114300" cy="114300"/>
          </a:xfrm>
          <a:prstGeom prst="ellipse">
            <a:avLst/>
          </a:prstGeom>
          <a:solidFill>
            <a:schemeClr val="bg1">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Oval 31"/>
          <p:cNvSpPr/>
          <p:nvPr/>
        </p:nvSpPr>
        <p:spPr>
          <a:xfrm>
            <a:off x="6896100" y="3009900"/>
            <a:ext cx="114300" cy="114300"/>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Oval 34"/>
          <p:cNvSpPr/>
          <p:nvPr/>
        </p:nvSpPr>
        <p:spPr>
          <a:xfrm>
            <a:off x="5943600" y="2057400"/>
            <a:ext cx="114300" cy="114300"/>
          </a:xfrm>
          <a:prstGeom prst="ellipse">
            <a:avLst/>
          </a:prstGeom>
          <a:solidFill>
            <a:schemeClr val="bg1">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Oval 35"/>
          <p:cNvSpPr/>
          <p:nvPr/>
        </p:nvSpPr>
        <p:spPr>
          <a:xfrm>
            <a:off x="4991100" y="1066800"/>
            <a:ext cx="114300" cy="114300"/>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6643"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8200" y="609600"/>
            <a:ext cx="3005138" cy="194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4" name="TextBox 12"/>
          <p:cNvSpPr txBox="1">
            <a:spLocks noChangeArrowheads="1"/>
          </p:cNvSpPr>
          <p:nvPr/>
        </p:nvSpPr>
        <p:spPr bwMode="auto">
          <a:xfrm>
            <a:off x="1800225" y="866775"/>
            <a:ext cx="561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200">
                <a:latin typeface="Calibri" pitchFamily="34" charset="0"/>
              </a:rPr>
              <a:t>MUSE</a:t>
            </a:r>
          </a:p>
        </p:txBody>
      </p:sp>
    </p:spTree>
    <p:extLst>
      <p:ext uri="{BB962C8B-B14F-4D97-AF65-F5344CB8AC3E}">
        <p14:creationId xmlns:p14="http://schemas.microsoft.com/office/powerpoint/2010/main" val="10651379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ate Placeholder 1"/>
          <p:cNvSpPr>
            <a:spLocks noGrp="1"/>
          </p:cNvSpPr>
          <p:nvPr>
            <p:ph type="dt" sz="quarter" idx="10"/>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a:solidFill>
                  <a:srgbClr val="6699FF"/>
                </a:solidFill>
                <a:latin typeface="Times New Roman" pitchFamily="18" charset="0"/>
              </a:rPr>
              <a:t>17 NOV 2011</a:t>
            </a:r>
          </a:p>
        </p:txBody>
      </p:sp>
      <p:pic>
        <p:nvPicPr>
          <p:cNvPr id="27651"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524000"/>
            <a:ext cx="7239000" cy="488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Box 1"/>
          <p:cNvSpPr txBox="1">
            <a:spLocks noChangeArrowheads="1"/>
          </p:cNvSpPr>
          <p:nvPr/>
        </p:nvSpPr>
        <p:spPr bwMode="auto">
          <a:xfrm>
            <a:off x="304800" y="304800"/>
            <a:ext cx="76422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800">
                <a:solidFill>
                  <a:srgbClr val="FFFF66"/>
                </a:solidFill>
                <a:latin typeface="Calibri" pitchFamily="34" charset="0"/>
              </a:rPr>
              <a:t>MUSE 2010:  East – West Flow in the bottom 100 m</a:t>
            </a:r>
          </a:p>
        </p:txBody>
      </p:sp>
      <p:sp>
        <p:nvSpPr>
          <p:cNvPr id="27653" name="TextBox 2"/>
          <p:cNvSpPr txBox="1">
            <a:spLocks noChangeArrowheads="1"/>
          </p:cNvSpPr>
          <p:nvPr/>
        </p:nvSpPr>
        <p:spPr bwMode="auto">
          <a:xfrm>
            <a:off x="879475" y="768350"/>
            <a:ext cx="646588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Char char="•"/>
            </a:pPr>
            <a:r>
              <a:rPr lang="en-US" altLang="en-US">
                <a:solidFill>
                  <a:srgbClr val="FFFF66"/>
                </a:solidFill>
                <a:latin typeface="Calibri" pitchFamily="34" charset="0"/>
              </a:rPr>
              <a:t>Tidal oscillation is evident, but hard to see in the entire 54 d plot</a:t>
            </a:r>
          </a:p>
          <a:p>
            <a:pPr eaLnBrk="1" hangingPunct="1">
              <a:buFont typeface="Arial" charset="0"/>
              <a:buChar char="•"/>
            </a:pPr>
            <a:r>
              <a:rPr lang="en-US" altLang="en-US">
                <a:solidFill>
                  <a:srgbClr val="FFFF66"/>
                </a:solidFill>
                <a:latin typeface="Calibri" pitchFamily="34" charset="0"/>
              </a:rPr>
              <a:t>Close-up of 1 day reveals high temporal and spatial variation</a:t>
            </a:r>
          </a:p>
        </p:txBody>
      </p:sp>
      <p:sp>
        <p:nvSpPr>
          <p:cNvPr id="4" name="Rectangle 3"/>
          <p:cNvSpPr>
            <a:spLocks noChangeArrowheads="1"/>
          </p:cNvSpPr>
          <p:nvPr/>
        </p:nvSpPr>
        <p:spPr bwMode="auto">
          <a:xfrm>
            <a:off x="7162800" y="2057400"/>
            <a:ext cx="152400" cy="3352800"/>
          </a:xfrm>
          <a:prstGeom prst="rect">
            <a:avLst/>
          </a:prstGeom>
          <a:solidFill>
            <a:srgbClr val="66FFCC">
              <a:alpha val="30000"/>
            </a:srgbClr>
          </a:solidFill>
          <a:ln w="25400" algn="ctr">
            <a:solidFill>
              <a:schemeClr val="bg2"/>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27655" name="TextBox 4"/>
          <p:cNvSpPr txBox="1">
            <a:spLocks noChangeArrowheads="1"/>
          </p:cNvSpPr>
          <p:nvPr/>
        </p:nvSpPr>
        <p:spPr bwMode="auto">
          <a:xfrm>
            <a:off x="5791200" y="1752600"/>
            <a:ext cx="1101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a:solidFill>
                  <a:schemeClr val="bg2"/>
                </a:solidFill>
                <a:latin typeface="Calibri" pitchFamily="34" charset="0"/>
              </a:rPr>
              <a:t>Next slide</a:t>
            </a:r>
          </a:p>
        </p:txBody>
      </p:sp>
      <p:cxnSp>
        <p:nvCxnSpPr>
          <p:cNvPr id="27656" name="Straight Arrow Connector 9"/>
          <p:cNvCxnSpPr>
            <a:cxnSpLocks noChangeShapeType="1"/>
            <a:stCxn id="27655" idx="3"/>
          </p:cNvCxnSpPr>
          <p:nvPr/>
        </p:nvCxnSpPr>
        <p:spPr bwMode="auto">
          <a:xfrm>
            <a:off x="6892925" y="1936750"/>
            <a:ext cx="193675" cy="269875"/>
          </a:xfrm>
          <a:prstGeom prst="straightConnector1">
            <a:avLst/>
          </a:prstGeom>
          <a:noFill/>
          <a:ln w="15875" algn="ctr">
            <a:solidFill>
              <a:srgbClr val="0000FF"/>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29302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ate Placeholder 1"/>
          <p:cNvSpPr>
            <a:spLocks noGrp="1"/>
          </p:cNvSpPr>
          <p:nvPr>
            <p:ph type="dt" sz="quarter" idx="10"/>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a:solidFill>
                  <a:srgbClr val="6699FF"/>
                </a:solidFill>
                <a:latin typeface="Times New Roman" pitchFamily="18" charset="0"/>
              </a:rPr>
              <a:t>17 NOV 2011</a:t>
            </a:r>
          </a:p>
        </p:txBody>
      </p:sp>
      <p:pic>
        <p:nvPicPr>
          <p:cNvPr id="28675"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657600"/>
            <a:ext cx="7696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3"/>
          <p:cNvSpPr>
            <a:spLocks noChangeArrowheads="1"/>
          </p:cNvSpPr>
          <p:nvPr/>
        </p:nvSpPr>
        <p:spPr bwMode="auto">
          <a:xfrm>
            <a:off x="304800" y="3657600"/>
            <a:ext cx="673100" cy="3048000"/>
          </a:xfrm>
          <a:prstGeom prst="rect">
            <a:avLst/>
          </a:prstGeom>
          <a:solidFill>
            <a:srgbClr val="000064"/>
          </a:solidFill>
          <a:ln w="25400" algn="ctr">
            <a:solidFill>
              <a:schemeClr val="bg1"/>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pic>
        <p:nvPicPr>
          <p:cNvPr id="28677"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90600" y="990600"/>
            <a:ext cx="7239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678" name="Group 25"/>
          <p:cNvGrpSpPr>
            <a:grpSpLocks/>
          </p:cNvGrpSpPr>
          <p:nvPr/>
        </p:nvGrpSpPr>
        <p:grpSpPr bwMode="auto">
          <a:xfrm>
            <a:off x="568325" y="1238250"/>
            <a:ext cx="498475" cy="2162175"/>
            <a:chOff x="567945" y="1238402"/>
            <a:chExt cx="498855" cy="2162797"/>
          </a:xfrm>
        </p:grpSpPr>
        <p:sp>
          <p:nvSpPr>
            <p:cNvPr id="28693" name="TextBox 11"/>
            <p:cNvSpPr txBox="1">
              <a:spLocks noChangeArrowheads="1"/>
            </p:cNvSpPr>
            <p:nvPr/>
          </p:nvSpPr>
          <p:spPr bwMode="auto">
            <a:xfrm>
              <a:off x="567945" y="1238402"/>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200">
                  <a:latin typeface="Calibri" pitchFamily="34" charset="0"/>
                </a:rPr>
                <a:t>1740</a:t>
              </a:r>
            </a:p>
          </p:txBody>
        </p:sp>
        <p:sp>
          <p:nvSpPr>
            <p:cNvPr id="28694" name="TextBox 12"/>
            <p:cNvSpPr txBox="1">
              <a:spLocks noChangeArrowheads="1"/>
            </p:cNvSpPr>
            <p:nvPr/>
          </p:nvSpPr>
          <p:spPr bwMode="auto">
            <a:xfrm>
              <a:off x="567945" y="1600200"/>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200">
                  <a:latin typeface="Calibri" pitchFamily="34" charset="0"/>
                </a:rPr>
                <a:t>1760</a:t>
              </a:r>
            </a:p>
          </p:txBody>
        </p:sp>
        <p:sp>
          <p:nvSpPr>
            <p:cNvPr id="28695" name="TextBox 13"/>
            <p:cNvSpPr txBox="1">
              <a:spLocks noChangeArrowheads="1"/>
            </p:cNvSpPr>
            <p:nvPr/>
          </p:nvSpPr>
          <p:spPr bwMode="auto">
            <a:xfrm>
              <a:off x="567945" y="1981200"/>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200">
                  <a:latin typeface="Calibri" pitchFamily="34" charset="0"/>
                </a:rPr>
                <a:t>1780</a:t>
              </a:r>
            </a:p>
          </p:txBody>
        </p:sp>
        <p:sp>
          <p:nvSpPr>
            <p:cNvPr id="28696" name="TextBox 14"/>
            <p:cNvSpPr txBox="1">
              <a:spLocks noChangeArrowheads="1"/>
            </p:cNvSpPr>
            <p:nvPr/>
          </p:nvSpPr>
          <p:spPr bwMode="auto">
            <a:xfrm>
              <a:off x="567945" y="2362199"/>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200">
                  <a:latin typeface="Calibri" pitchFamily="34" charset="0"/>
                </a:rPr>
                <a:t>1800</a:t>
              </a:r>
            </a:p>
          </p:txBody>
        </p:sp>
        <p:sp>
          <p:nvSpPr>
            <p:cNvPr id="28697" name="TextBox 15"/>
            <p:cNvSpPr txBox="1">
              <a:spLocks noChangeArrowheads="1"/>
            </p:cNvSpPr>
            <p:nvPr/>
          </p:nvSpPr>
          <p:spPr bwMode="auto">
            <a:xfrm>
              <a:off x="567945" y="2743200"/>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200">
                  <a:latin typeface="Calibri" pitchFamily="34" charset="0"/>
                </a:rPr>
                <a:t>1820</a:t>
              </a:r>
            </a:p>
          </p:txBody>
        </p:sp>
        <p:sp>
          <p:nvSpPr>
            <p:cNvPr id="28698" name="TextBox 16"/>
            <p:cNvSpPr txBox="1">
              <a:spLocks noChangeArrowheads="1"/>
            </p:cNvSpPr>
            <p:nvPr/>
          </p:nvSpPr>
          <p:spPr bwMode="auto">
            <a:xfrm>
              <a:off x="567945" y="3124200"/>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200">
                  <a:latin typeface="Calibri" pitchFamily="34" charset="0"/>
                </a:rPr>
                <a:t>1840</a:t>
              </a:r>
            </a:p>
          </p:txBody>
        </p:sp>
      </p:grpSp>
      <p:grpSp>
        <p:nvGrpSpPr>
          <p:cNvPr id="28679" name="Group 24"/>
          <p:cNvGrpSpPr>
            <a:grpSpLocks/>
          </p:cNvGrpSpPr>
          <p:nvPr/>
        </p:nvGrpSpPr>
        <p:grpSpPr bwMode="auto">
          <a:xfrm>
            <a:off x="568325" y="4133850"/>
            <a:ext cx="498475" cy="2162175"/>
            <a:chOff x="479626" y="4134002"/>
            <a:chExt cx="498855" cy="2162797"/>
          </a:xfrm>
        </p:grpSpPr>
        <p:sp>
          <p:nvSpPr>
            <p:cNvPr id="28687" name="TextBox 17"/>
            <p:cNvSpPr txBox="1">
              <a:spLocks noChangeArrowheads="1"/>
            </p:cNvSpPr>
            <p:nvPr/>
          </p:nvSpPr>
          <p:spPr bwMode="auto">
            <a:xfrm>
              <a:off x="479626" y="4134002"/>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200">
                  <a:latin typeface="Calibri" pitchFamily="34" charset="0"/>
                </a:rPr>
                <a:t>1740</a:t>
              </a:r>
            </a:p>
          </p:txBody>
        </p:sp>
        <p:sp>
          <p:nvSpPr>
            <p:cNvPr id="28688" name="TextBox 18"/>
            <p:cNvSpPr txBox="1">
              <a:spLocks noChangeArrowheads="1"/>
            </p:cNvSpPr>
            <p:nvPr/>
          </p:nvSpPr>
          <p:spPr bwMode="auto">
            <a:xfrm>
              <a:off x="479626" y="4495800"/>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200">
                  <a:latin typeface="Calibri" pitchFamily="34" charset="0"/>
                </a:rPr>
                <a:t>1760</a:t>
              </a:r>
            </a:p>
          </p:txBody>
        </p:sp>
        <p:sp>
          <p:nvSpPr>
            <p:cNvPr id="28689" name="TextBox 19"/>
            <p:cNvSpPr txBox="1">
              <a:spLocks noChangeArrowheads="1"/>
            </p:cNvSpPr>
            <p:nvPr/>
          </p:nvSpPr>
          <p:spPr bwMode="auto">
            <a:xfrm>
              <a:off x="479626" y="4876800"/>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200">
                  <a:latin typeface="Calibri" pitchFamily="34" charset="0"/>
                </a:rPr>
                <a:t>1780</a:t>
              </a:r>
            </a:p>
          </p:txBody>
        </p:sp>
        <p:sp>
          <p:nvSpPr>
            <p:cNvPr id="28690" name="TextBox 20"/>
            <p:cNvSpPr txBox="1">
              <a:spLocks noChangeArrowheads="1"/>
            </p:cNvSpPr>
            <p:nvPr/>
          </p:nvSpPr>
          <p:spPr bwMode="auto">
            <a:xfrm>
              <a:off x="479626" y="5257799"/>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200">
                  <a:latin typeface="Calibri" pitchFamily="34" charset="0"/>
                </a:rPr>
                <a:t>1800</a:t>
              </a:r>
            </a:p>
          </p:txBody>
        </p:sp>
        <p:sp>
          <p:nvSpPr>
            <p:cNvPr id="28691" name="TextBox 21"/>
            <p:cNvSpPr txBox="1">
              <a:spLocks noChangeArrowheads="1"/>
            </p:cNvSpPr>
            <p:nvPr/>
          </p:nvSpPr>
          <p:spPr bwMode="auto">
            <a:xfrm>
              <a:off x="479626" y="5638800"/>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200">
                  <a:latin typeface="Calibri" pitchFamily="34" charset="0"/>
                </a:rPr>
                <a:t>1820</a:t>
              </a:r>
            </a:p>
          </p:txBody>
        </p:sp>
        <p:sp>
          <p:nvSpPr>
            <p:cNvPr id="28692" name="TextBox 22"/>
            <p:cNvSpPr txBox="1">
              <a:spLocks noChangeArrowheads="1"/>
            </p:cNvSpPr>
            <p:nvPr/>
          </p:nvSpPr>
          <p:spPr bwMode="auto">
            <a:xfrm>
              <a:off x="479626" y="6019800"/>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200">
                  <a:latin typeface="Calibri" pitchFamily="34" charset="0"/>
                </a:rPr>
                <a:t>1840</a:t>
              </a:r>
            </a:p>
          </p:txBody>
        </p:sp>
      </p:grpSp>
      <p:sp>
        <p:nvSpPr>
          <p:cNvPr id="28680" name="TextBox 26"/>
          <p:cNvSpPr txBox="1">
            <a:spLocks noChangeArrowheads="1"/>
          </p:cNvSpPr>
          <p:nvPr/>
        </p:nvSpPr>
        <p:spPr bwMode="auto">
          <a:xfrm rot="-5400000">
            <a:off x="31750" y="2073275"/>
            <a:ext cx="7635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a:latin typeface="Calibri" pitchFamily="34" charset="0"/>
              </a:rPr>
              <a:t>Depth</a:t>
            </a:r>
          </a:p>
        </p:txBody>
      </p:sp>
      <p:sp>
        <p:nvSpPr>
          <p:cNvPr id="28681" name="TextBox 27"/>
          <p:cNvSpPr txBox="1">
            <a:spLocks noChangeArrowheads="1"/>
          </p:cNvSpPr>
          <p:nvPr/>
        </p:nvSpPr>
        <p:spPr bwMode="auto">
          <a:xfrm rot="-5400000">
            <a:off x="32544" y="4996656"/>
            <a:ext cx="76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a:latin typeface="Calibri" pitchFamily="34" charset="0"/>
              </a:rPr>
              <a:t>Depth</a:t>
            </a:r>
          </a:p>
        </p:txBody>
      </p:sp>
      <p:sp>
        <p:nvSpPr>
          <p:cNvPr id="28682" name="TextBox 29"/>
          <p:cNvSpPr txBox="1">
            <a:spLocks noChangeArrowheads="1"/>
          </p:cNvSpPr>
          <p:nvPr/>
        </p:nvSpPr>
        <p:spPr bwMode="auto">
          <a:xfrm>
            <a:off x="304800" y="228600"/>
            <a:ext cx="8229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000">
                <a:solidFill>
                  <a:srgbClr val="FFFF66"/>
                </a:solidFill>
                <a:latin typeface="Calibri" pitchFamily="34" charset="0"/>
              </a:rPr>
              <a:t>Spatial and temporal variability evident in high-frequency sampling</a:t>
            </a:r>
          </a:p>
        </p:txBody>
      </p:sp>
      <p:sp>
        <p:nvSpPr>
          <p:cNvPr id="28683" name="TextBox 30"/>
          <p:cNvSpPr txBox="1">
            <a:spLocks noChangeArrowheads="1"/>
          </p:cNvSpPr>
          <p:nvPr/>
        </p:nvSpPr>
        <p:spPr bwMode="auto">
          <a:xfrm>
            <a:off x="1143000" y="3019425"/>
            <a:ext cx="33432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a:latin typeface="Calibri" pitchFamily="34" charset="0"/>
              </a:rPr>
              <a:t>Full resolution ADCP data (1 min.)</a:t>
            </a:r>
          </a:p>
        </p:txBody>
      </p:sp>
      <p:sp>
        <p:nvSpPr>
          <p:cNvPr id="28684" name="TextBox 31"/>
          <p:cNvSpPr txBox="1">
            <a:spLocks noChangeArrowheads="1"/>
          </p:cNvSpPr>
          <p:nvPr/>
        </p:nvSpPr>
        <p:spPr bwMode="auto">
          <a:xfrm>
            <a:off x="1109663" y="5730875"/>
            <a:ext cx="5565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a:latin typeface="Calibri" pitchFamily="34" charset="0"/>
              </a:rPr>
              <a:t>Low resolution ADCP data (60 min. from data summaries)</a:t>
            </a:r>
          </a:p>
        </p:txBody>
      </p:sp>
      <p:sp>
        <p:nvSpPr>
          <p:cNvPr id="28685" name="TextBox 32"/>
          <p:cNvSpPr txBox="1">
            <a:spLocks noChangeArrowheads="1"/>
          </p:cNvSpPr>
          <p:nvPr/>
        </p:nvSpPr>
        <p:spPr bwMode="auto">
          <a:xfrm>
            <a:off x="1371600" y="577850"/>
            <a:ext cx="61071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Char char="•"/>
            </a:pPr>
            <a:r>
              <a:rPr lang="en-US" altLang="en-US">
                <a:solidFill>
                  <a:srgbClr val="FFFF66"/>
                </a:solidFill>
                <a:latin typeface="Calibri" pitchFamily="34" charset="0"/>
              </a:rPr>
              <a:t>Fine structure not detectable in 1 h resolution data (bottom)</a:t>
            </a:r>
          </a:p>
        </p:txBody>
      </p:sp>
      <p:sp>
        <p:nvSpPr>
          <p:cNvPr id="28686" name="TextBox 33"/>
          <p:cNvSpPr txBox="1">
            <a:spLocks noChangeArrowheads="1"/>
          </p:cNvSpPr>
          <p:nvPr/>
        </p:nvSpPr>
        <p:spPr bwMode="auto">
          <a:xfrm>
            <a:off x="3352800" y="6411913"/>
            <a:ext cx="2438400" cy="366712"/>
          </a:xfrm>
          <a:prstGeom prst="rect">
            <a:avLst/>
          </a:prstGeom>
          <a:solidFill>
            <a:srgbClr val="00006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a:latin typeface="Calibri" pitchFamily="34" charset="0"/>
              </a:rPr>
              <a:t>April 24 (time of day)</a:t>
            </a:r>
          </a:p>
        </p:txBody>
      </p:sp>
    </p:spTree>
    <p:extLst>
      <p:ext uri="{BB962C8B-B14F-4D97-AF65-F5344CB8AC3E}">
        <p14:creationId xmlns:p14="http://schemas.microsoft.com/office/powerpoint/2010/main" val="11350199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MOOS Node</a:t>
            </a:r>
            <a:r>
              <a:rPr lang="en-US" baseline="0" dirty="0" smtClean="0"/>
              <a:t> Instrument List</a:t>
            </a:r>
            <a:endParaRPr lang="en-US" dirty="0"/>
          </a:p>
        </p:txBody>
      </p:sp>
      <p:sp>
        <p:nvSpPr>
          <p:cNvPr id="3" name="Content Placeholder 2"/>
          <p:cNvSpPr>
            <a:spLocks noGrp="1"/>
          </p:cNvSpPr>
          <p:nvPr>
            <p:ph idx="1"/>
          </p:nvPr>
        </p:nvSpPr>
        <p:spPr>
          <a:xfrm>
            <a:off x="685800" y="1143000"/>
            <a:ext cx="8229600" cy="5181600"/>
          </a:xfrm>
        </p:spPr>
        <p:txBody>
          <a:bodyPr>
            <a:normAutofit fontScale="55000" lnSpcReduction="20000"/>
          </a:bodyPr>
          <a:lstStyle/>
          <a:p>
            <a:r>
              <a:rPr lang="en-US" sz="2900" b="0" i="0" kern="1200" dirty="0" smtClean="0">
                <a:effectLst/>
                <a:latin typeface="+mn-lt"/>
                <a:ea typeface="+mn-ea"/>
                <a:cs typeface="+mn-cs"/>
              </a:rPr>
              <a:t>Upward looking 300 kHz RDI Workhorse Sentinel ADCP.</a:t>
            </a:r>
          </a:p>
          <a:p>
            <a:pPr lvl="1"/>
            <a:r>
              <a:rPr lang="en-US" sz="2500" b="0" i="0" kern="1200" dirty="0" smtClean="0">
                <a:effectLst/>
                <a:latin typeface="+mn-lt"/>
                <a:ea typeface="+mn-ea"/>
                <a:cs typeface="+mn-cs"/>
              </a:rPr>
              <a:t>Currently 1 second ping period, 60 ping ensembles (1 minute), 30 - 4 meter bins, 120 meter range. Velocity range is +/- 5m/second.</a:t>
            </a:r>
          </a:p>
          <a:p>
            <a:pPr lvl="1"/>
            <a:endParaRPr lang="en-US" sz="2500" b="0" i="0" kern="1200" dirty="0" smtClean="0">
              <a:effectLst/>
              <a:latin typeface="+mn-lt"/>
              <a:ea typeface="+mn-ea"/>
              <a:cs typeface="+mn-cs"/>
            </a:endParaRPr>
          </a:p>
          <a:p>
            <a:pPr lvl="0"/>
            <a:r>
              <a:rPr lang="en-US" sz="2900" dirty="0"/>
              <a:t>Upward looking </a:t>
            </a:r>
            <a:r>
              <a:rPr lang="en-US" sz="2900" dirty="0" smtClean="0"/>
              <a:t>600 </a:t>
            </a:r>
            <a:r>
              <a:rPr lang="en-US" sz="2900" dirty="0"/>
              <a:t>kHz </a:t>
            </a:r>
            <a:r>
              <a:rPr lang="en-US" sz="2900" dirty="0" smtClean="0"/>
              <a:t>RDI ADCP (Supplied by NERC).</a:t>
            </a:r>
          </a:p>
          <a:p>
            <a:pPr lvl="0"/>
            <a:endParaRPr lang="en-US" sz="2900" dirty="0" smtClean="0"/>
          </a:p>
          <a:p>
            <a:pPr lvl="0"/>
            <a:r>
              <a:rPr lang="en-US" sz="2900" dirty="0"/>
              <a:t>Upward looking </a:t>
            </a:r>
            <a:r>
              <a:rPr lang="en-US" sz="2900" dirty="0" smtClean="0"/>
              <a:t>1200 </a:t>
            </a:r>
            <a:r>
              <a:rPr lang="en-US" sz="2900" dirty="0"/>
              <a:t>kHz RDI ADCP (Supplied by NERC).</a:t>
            </a:r>
          </a:p>
          <a:p>
            <a:pPr lvl="0"/>
            <a:endParaRPr lang="en-US" sz="3200" b="0" i="0" kern="1200" dirty="0" smtClean="0">
              <a:solidFill>
                <a:schemeClr val="tx1"/>
              </a:solidFill>
              <a:effectLst/>
              <a:latin typeface="+mn-lt"/>
              <a:ea typeface="+mn-ea"/>
              <a:cs typeface="+mn-cs"/>
            </a:endParaRPr>
          </a:p>
          <a:p>
            <a:pPr lvl="0"/>
            <a:r>
              <a:rPr lang="en-US" sz="2900" b="0" i="0" kern="1200" dirty="0" smtClean="0">
                <a:effectLst/>
                <a:latin typeface="+mn-lt"/>
                <a:ea typeface="+mn-ea"/>
                <a:cs typeface="+mn-cs"/>
              </a:rPr>
              <a:t>Downward looking Nortek micro-profiler “</a:t>
            </a:r>
            <a:r>
              <a:rPr lang="en-US" sz="2900" b="0" i="0" kern="1200" dirty="0" err="1" smtClean="0">
                <a:effectLst/>
                <a:latin typeface="+mn-lt"/>
                <a:ea typeface="+mn-ea"/>
                <a:cs typeface="+mn-cs"/>
              </a:rPr>
              <a:t>Aquadopp</a:t>
            </a:r>
            <a:r>
              <a:rPr lang="en-US" sz="2900" b="0" i="0" kern="1200" dirty="0" smtClean="0">
                <a:effectLst/>
                <a:latin typeface="+mn-lt"/>
                <a:ea typeface="+mn-ea"/>
                <a:cs typeface="+mn-cs"/>
              </a:rPr>
              <a:t>”.</a:t>
            </a:r>
          </a:p>
          <a:p>
            <a:pPr lvl="1"/>
            <a:r>
              <a:rPr lang="en-US" sz="2500" b="0" i="0" kern="1200" dirty="0" smtClean="0">
                <a:effectLst/>
                <a:latin typeface="+mn-lt"/>
                <a:ea typeface="+mn-ea"/>
                <a:cs typeface="+mn-cs"/>
              </a:rPr>
              <a:t>instrument head is approximately 1 meter above the seafloor.</a:t>
            </a:r>
          </a:p>
          <a:p>
            <a:pPr lvl="1"/>
            <a:r>
              <a:rPr lang="en-US" sz="2500" b="0" i="0" kern="1200" dirty="0" smtClean="0">
                <a:effectLst/>
                <a:latin typeface="+mn-lt"/>
                <a:ea typeface="+mn-ea"/>
                <a:cs typeface="+mn-cs"/>
              </a:rPr>
              <a:t>At this distance the maximum measurable velocity is +/- 750mm/second.</a:t>
            </a:r>
          </a:p>
          <a:p>
            <a:pPr lvl="2"/>
            <a:r>
              <a:rPr lang="en-US" sz="1900" b="1" dirty="0" smtClean="0">
                <a:solidFill>
                  <a:srgbClr val="FF0000"/>
                </a:solidFill>
              </a:rPr>
              <a:t>Is it worthwhile</a:t>
            </a:r>
            <a:r>
              <a:rPr lang="en-US" sz="1900" b="1" baseline="0" dirty="0" smtClean="0">
                <a:solidFill>
                  <a:srgbClr val="FF0000"/>
                </a:solidFill>
              </a:rPr>
              <a:t> to include this instrument?</a:t>
            </a:r>
          </a:p>
          <a:p>
            <a:pPr lvl="2"/>
            <a:endParaRPr lang="en-US" sz="1900" b="1" baseline="0" dirty="0" smtClean="0">
              <a:solidFill>
                <a:srgbClr val="FF0000"/>
              </a:solidFill>
            </a:endParaRPr>
          </a:p>
          <a:p>
            <a:pPr lvl="0"/>
            <a:r>
              <a:rPr lang="en-US" sz="2500" b="0" i="0" kern="1200" dirty="0" err="1" smtClean="0">
                <a:effectLst/>
                <a:latin typeface="+mn-lt"/>
                <a:ea typeface="+mn-ea"/>
                <a:cs typeface="+mn-cs"/>
              </a:rPr>
              <a:t>WETLabs</a:t>
            </a:r>
            <a:r>
              <a:rPr lang="en-US" sz="2500" b="0" i="0" kern="1200" dirty="0" smtClean="0">
                <a:effectLst/>
                <a:latin typeface="+mn-lt"/>
                <a:ea typeface="+mn-ea"/>
                <a:cs typeface="+mn-cs"/>
              </a:rPr>
              <a:t> ECO “Triplett”</a:t>
            </a:r>
          </a:p>
          <a:p>
            <a:pPr lvl="1"/>
            <a:r>
              <a:rPr lang="en-US" sz="2300" b="0" i="0" kern="1200" dirty="0" smtClean="0">
                <a:effectLst/>
                <a:latin typeface="+mn-lt"/>
                <a:ea typeface="+mn-ea"/>
                <a:cs typeface="+mn-cs"/>
              </a:rPr>
              <a:t>Fluorescence and two ranges of turbidity of 0-40 NTU and 0-400 NTU (from scatter).</a:t>
            </a:r>
          </a:p>
          <a:p>
            <a:pPr lvl="1"/>
            <a:r>
              <a:rPr lang="en-US" sz="2300" b="0" i="0" kern="1200" dirty="0" smtClean="0">
                <a:effectLst/>
                <a:latin typeface="+mn-lt"/>
                <a:ea typeface="+mn-ea"/>
                <a:cs typeface="+mn-cs"/>
              </a:rPr>
              <a:t>Sample period is 2 seconds.</a:t>
            </a:r>
          </a:p>
          <a:p>
            <a:pPr lvl="1"/>
            <a:r>
              <a:rPr lang="en-US" sz="2300" b="0" i="0" kern="1200" dirty="0" smtClean="0">
                <a:effectLst/>
                <a:latin typeface="+mn-lt"/>
                <a:ea typeface="+mn-ea"/>
                <a:cs typeface="+mn-cs"/>
              </a:rPr>
              <a:t>SBE 16+ V2 CTD.</a:t>
            </a:r>
          </a:p>
          <a:p>
            <a:pPr lvl="2"/>
            <a:r>
              <a:rPr lang="en-US" sz="1900" b="0" i="0" kern="1200" dirty="0" smtClean="0">
                <a:effectLst/>
                <a:latin typeface="+mn-lt"/>
                <a:ea typeface="+mn-ea"/>
                <a:cs typeface="+mn-cs"/>
              </a:rPr>
              <a:t>C-STAR 25 cm path </a:t>
            </a:r>
            <a:r>
              <a:rPr lang="en-US" sz="1900" b="0" i="0" kern="1200" dirty="0" err="1" smtClean="0">
                <a:effectLst/>
                <a:latin typeface="+mn-lt"/>
                <a:ea typeface="+mn-ea"/>
                <a:cs typeface="+mn-cs"/>
              </a:rPr>
              <a:t>transmissometer</a:t>
            </a:r>
            <a:r>
              <a:rPr lang="en-US" sz="1900" b="0" i="0" kern="1200" dirty="0" smtClean="0">
                <a:effectLst/>
                <a:latin typeface="+mn-lt"/>
                <a:ea typeface="+mn-ea"/>
                <a:cs typeface="+mn-cs"/>
              </a:rPr>
              <a:t>.</a:t>
            </a:r>
          </a:p>
          <a:p>
            <a:pPr lvl="2"/>
            <a:r>
              <a:rPr lang="en-US" sz="1800" dirty="0" err="1"/>
              <a:t>Seapoint</a:t>
            </a:r>
            <a:r>
              <a:rPr lang="en-US" sz="1800" dirty="0"/>
              <a:t>  backscatter turbidity </a:t>
            </a:r>
            <a:r>
              <a:rPr lang="en-US" sz="1800" dirty="0" smtClean="0"/>
              <a:t>sensor.</a:t>
            </a:r>
          </a:p>
          <a:p>
            <a:pPr lvl="3"/>
            <a:r>
              <a:rPr lang="en-US" sz="1600" dirty="0" smtClean="0"/>
              <a:t>Range </a:t>
            </a:r>
            <a:r>
              <a:rPr lang="en-US" sz="1600" dirty="0"/>
              <a:t>of 2 mV/FTU/NTU maximum scale approximately 2000 - 2500 FTU/NTU</a:t>
            </a:r>
            <a:r>
              <a:rPr lang="en-US" sz="1600" dirty="0" smtClean="0"/>
              <a:t>.</a:t>
            </a:r>
          </a:p>
          <a:p>
            <a:pPr lvl="3"/>
            <a:endParaRPr lang="en-US" sz="1300" dirty="0" smtClean="0"/>
          </a:p>
          <a:p>
            <a:pPr lvl="0"/>
            <a:r>
              <a:rPr lang="en-US" sz="2500" b="0" i="0" kern="1200" dirty="0" smtClean="0">
                <a:effectLst/>
                <a:latin typeface="+mn-lt"/>
                <a:ea typeface="+mn-ea"/>
                <a:cs typeface="+mn-cs"/>
              </a:rPr>
              <a:t>Oxygen </a:t>
            </a:r>
            <a:r>
              <a:rPr lang="en-US" sz="2500" b="0" i="0" kern="1200" dirty="0" err="1" smtClean="0">
                <a:effectLst/>
                <a:latin typeface="+mn-lt"/>
                <a:ea typeface="+mn-ea"/>
                <a:cs typeface="+mn-cs"/>
              </a:rPr>
              <a:t>Optode</a:t>
            </a:r>
            <a:r>
              <a:rPr lang="en-US" sz="2500" b="0" i="0" kern="1200" dirty="0" smtClean="0">
                <a:effectLst/>
                <a:latin typeface="+mn-lt"/>
                <a:ea typeface="+mn-ea"/>
                <a:cs typeface="+mn-cs"/>
              </a:rPr>
              <a:t> sensor,</a:t>
            </a:r>
            <a:r>
              <a:rPr lang="en-US" sz="2500" b="0" i="0" kern="1200" baseline="0" dirty="0" smtClean="0">
                <a:effectLst/>
                <a:latin typeface="+mn-lt"/>
                <a:ea typeface="+mn-ea"/>
                <a:cs typeface="+mn-cs"/>
              </a:rPr>
              <a:t> </a:t>
            </a:r>
            <a:r>
              <a:rPr lang="en-US" sz="2500" b="0" i="0" kern="1200" dirty="0" err="1" smtClean="0">
                <a:effectLst/>
                <a:latin typeface="+mn-lt"/>
                <a:ea typeface="+mn-ea"/>
                <a:cs typeface="+mn-cs"/>
              </a:rPr>
              <a:t>Aanderaa</a:t>
            </a:r>
            <a:r>
              <a:rPr lang="en-US" sz="2500" b="0" i="0" kern="1200" dirty="0" smtClean="0">
                <a:effectLst/>
                <a:latin typeface="+mn-lt"/>
                <a:ea typeface="+mn-ea"/>
                <a:cs typeface="+mn-cs"/>
              </a:rPr>
              <a:t> Instruments.</a:t>
            </a:r>
          </a:p>
          <a:p>
            <a:pPr lvl="1"/>
            <a:r>
              <a:rPr lang="en-US" sz="2200" b="0" i="0" kern="1200" dirty="0" smtClean="0">
                <a:effectLst/>
                <a:latin typeface="+mn-lt"/>
                <a:ea typeface="+mn-ea"/>
                <a:cs typeface="+mn-cs"/>
              </a:rPr>
              <a:t>Sample period 10 seconds.</a:t>
            </a:r>
          </a:p>
          <a:p>
            <a:pPr lvl="1"/>
            <a:r>
              <a:rPr lang="en-US" sz="2000" dirty="0" smtClean="0">
                <a:solidFill>
                  <a:srgbClr val="FF0000"/>
                </a:solidFill>
              </a:rPr>
              <a:t>Move to a </a:t>
            </a:r>
            <a:r>
              <a:rPr lang="en-US" sz="2000" dirty="0" err="1" smtClean="0">
                <a:solidFill>
                  <a:srgbClr val="FF0000"/>
                </a:solidFill>
              </a:rPr>
              <a:t>SeaBird</a:t>
            </a:r>
            <a:r>
              <a:rPr lang="en-US" sz="2000" dirty="0" smtClean="0">
                <a:solidFill>
                  <a:srgbClr val="FF0000"/>
                </a:solidFill>
              </a:rPr>
              <a:t> Analog channel???</a:t>
            </a:r>
          </a:p>
          <a:p>
            <a:pPr lvl="2"/>
            <a:r>
              <a:rPr lang="en-US" b="0" i="0" kern="1200" dirty="0" smtClean="0">
                <a:solidFill>
                  <a:srgbClr val="FF0000"/>
                </a:solidFill>
                <a:effectLst/>
              </a:rPr>
              <a:t>Modify our units for analog output.</a:t>
            </a:r>
          </a:p>
        </p:txBody>
      </p:sp>
    </p:spTree>
    <p:extLst>
      <p:ext uri="{BB962C8B-B14F-4D97-AF65-F5344CB8AC3E}">
        <p14:creationId xmlns:p14="http://schemas.microsoft.com/office/powerpoint/2010/main" val="17692870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BIN System Design Challenges</a:t>
            </a:r>
            <a:endParaRPr lang="en-US" sz="3200" dirty="0"/>
          </a:p>
        </p:txBody>
      </p:sp>
      <p:sp>
        <p:nvSpPr>
          <p:cNvPr id="3" name="Content Placeholder 2"/>
          <p:cNvSpPr>
            <a:spLocks noGrp="1"/>
          </p:cNvSpPr>
          <p:nvPr>
            <p:ph idx="1"/>
          </p:nvPr>
        </p:nvSpPr>
        <p:spPr>
          <a:xfrm>
            <a:off x="762000" y="1676400"/>
            <a:ext cx="7772400" cy="4114800"/>
          </a:xfrm>
        </p:spPr>
        <p:txBody>
          <a:bodyPr/>
          <a:lstStyle/>
          <a:p>
            <a:r>
              <a:rPr lang="en-US" sz="2000" dirty="0" smtClean="0"/>
              <a:t>Significant constraints</a:t>
            </a:r>
          </a:p>
          <a:p>
            <a:pPr lvl="1"/>
            <a:r>
              <a:rPr lang="en-US" sz="1800" dirty="0" smtClean="0"/>
              <a:t>Budget</a:t>
            </a:r>
          </a:p>
          <a:p>
            <a:pPr lvl="1"/>
            <a:r>
              <a:rPr lang="en-US" sz="1800" dirty="0" smtClean="0"/>
              <a:t>Engineering time allocated</a:t>
            </a:r>
          </a:p>
          <a:p>
            <a:pPr lvl="1"/>
            <a:r>
              <a:rPr lang="en-US" sz="1800" dirty="0" smtClean="0"/>
              <a:t>Ship “wet” over-boarding load capacities</a:t>
            </a:r>
          </a:p>
          <a:p>
            <a:pPr lvl="1"/>
            <a:r>
              <a:rPr lang="en-US" sz="1800" dirty="0" smtClean="0"/>
              <a:t>Data logger processing power and memory</a:t>
            </a:r>
          </a:p>
          <a:p>
            <a:pPr lvl="1"/>
            <a:r>
              <a:rPr lang="en-US" sz="1800" dirty="0" smtClean="0"/>
              <a:t>Individual instrument sample rate limitations</a:t>
            </a:r>
          </a:p>
          <a:p>
            <a:pPr lvl="1"/>
            <a:r>
              <a:rPr lang="en-US" sz="1800" dirty="0" smtClean="0"/>
              <a:t>Goal of six month deployment</a:t>
            </a:r>
          </a:p>
          <a:p>
            <a:r>
              <a:rPr lang="en-US" sz="2000" dirty="0" smtClean="0"/>
              <a:t>Many of these constraints directly limit sampling rates</a:t>
            </a:r>
          </a:p>
          <a:p>
            <a:r>
              <a:rPr lang="en-US" sz="2000" dirty="0" smtClean="0"/>
              <a:t>Goal is to agree on a sampling strategy for the BIN that is reliably sustainable for the service period</a:t>
            </a:r>
          </a:p>
        </p:txBody>
      </p:sp>
      <p:sp>
        <p:nvSpPr>
          <p:cNvPr id="4" name="Date Placeholder 3"/>
          <p:cNvSpPr>
            <a:spLocks noGrp="1"/>
          </p:cNvSpPr>
          <p:nvPr>
            <p:ph type="dt" sz="half" idx="10"/>
          </p:nvPr>
        </p:nvSpPr>
        <p:spPr/>
        <p:txBody>
          <a:bodyPr/>
          <a:lstStyle/>
          <a:p>
            <a:pPr>
              <a:defRPr/>
            </a:pPr>
            <a:r>
              <a:rPr lang="en-US" smtClean="0"/>
              <a:t>02 June 2014</a:t>
            </a:r>
            <a:endParaRPr lang="en-US" dirty="0"/>
          </a:p>
        </p:txBody>
      </p:sp>
    </p:spTree>
    <p:extLst>
      <p:ext uri="{BB962C8B-B14F-4D97-AF65-F5344CB8AC3E}">
        <p14:creationId xmlns:p14="http://schemas.microsoft.com/office/powerpoint/2010/main" val="185845055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MOOS Node Sampling Rates</a:t>
            </a:r>
            <a:endParaRPr lang="en-US" sz="4000" dirty="0"/>
          </a:p>
        </p:txBody>
      </p:sp>
      <p:sp>
        <p:nvSpPr>
          <p:cNvPr id="3" name="Content Placeholder 2"/>
          <p:cNvSpPr>
            <a:spLocks noGrp="1"/>
          </p:cNvSpPr>
          <p:nvPr>
            <p:ph idx="1"/>
          </p:nvPr>
        </p:nvSpPr>
        <p:spPr>
          <a:xfrm>
            <a:off x="838200" y="1295400"/>
            <a:ext cx="7848600" cy="4830763"/>
          </a:xfrm>
        </p:spPr>
        <p:txBody>
          <a:bodyPr>
            <a:normAutofit fontScale="70000" lnSpcReduction="20000"/>
          </a:bodyPr>
          <a:lstStyle/>
          <a:p>
            <a:r>
              <a:rPr lang="en-US" sz="2400" dirty="0" smtClean="0"/>
              <a:t>Preliminary test results on sampling</a:t>
            </a:r>
            <a:r>
              <a:rPr lang="en-US" sz="2400" baseline="0" dirty="0" smtClean="0"/>
              <a:t> rates</a:t>
            </a:r>
          </a:p>
          <a:p>
            <a:pPr lvl="1"/>
            <a:r>
              <a:rPr lang="en-US" sz="2000" dirty="0" smtClean="0"/>
              <a:t>Issues of sampling jitter.</a:t>
            </a:r>
          </a:p>
          <a:p>
            <a:pPr lvl="2"/>
            <a:r>
              <a:rPr lang="en-US" sz="1800" dirty="0" smtClean="0"/>
              <a:t>CPU processing l</a:t>
            </a:r>
            <a:r>
              <a:rPr lang="en-US" sz="1800" baseline="0" dirty="0" smtClean="0"/>
              <a:t>imit and jitter.</a:t>
            </a:r>
            <a:endParaRPr lang="en-US" sz="1800" dirty="0" smtClean="0"/>
          </a:p>
          <a:p>
            <a:pPr lvl="1"/>
            <a:r>
              <a:rPr lang="en-US" sz="2000" dirty="0" smtClean="0"/>
              <a:t>Estimate</a:t>
            </a:r>
            <a:r>
              <a:rPr lang="en-US" sz="2000" baseline="0" dirty="0" smtClean="0"/>
              <a:t> of maximum sustained rate.</a:t>
            </a:r>
          </a:p>
          <a:p>
            <a:pPr lvl="2"/>
            <a:r>
              <a:rPr lang="en-US" sz="1800" dirty="0" smtClean="0"/>
              <a:t>Energy budget considerations.</a:t>
            </a:r>
          </a:p>
          <a:p>
            <a:pPr lvl="2"/>
            <a:r>
              <a:rPr lang="en-US" sz="1800" dirty="0" smtClean="0"/>
              <a:t>Memory capacity.</a:t>
            </a:r>
          </a:p>
          <a:p>
            <a:pPr lvl="1"/>
            <a:r>
              <a:rPr lang="en-US" sz="2000" dirty="0" smtClean="0"/>
              <a:t>Possible strategies</a:t>
            </a:r>
            <a:r>
              <a:rPr lang="en-US" sz="2000" baseline="0" dirty="0" smtClean="0"/>
              <a:t> for sustaining high rates.</a:t>
            </a:r>
          </a:p>
          <a:p>
            <a:pPr lvl="2"/>
            <a:r>
              <a:rPr lang="en-US" sz="1800" baseline="0" dirty="0" smtClean="0"/>
              <a:t>Internal instrument</a:t>
            </a:r>
            <a:r>
              <a:rPr lang="en-US" sz="1800" dirty="0" smtClean="0"/>
              <a:t> logging vs SIAM logging?</a:t>
            </a:r>
          </a:p>
          <a:p>
            <a:pPr lvl="3"/>
            <a:r>
              <a:rPr lang="en-US" sz="1700" dirty="0" smtClean="0"/>
              <a:t>Power usage comparison?</a:t>
            </a:r>
          </a:p>
          <a:p>
            <a:pPr lvl="3"/>
            <a:r>
              <a:rPr lang="en-US" sz="1700" baseline="0" dirty="0" smtClean="0"/>
              <a:t>Adaptive sampling?</a:t>
            </a:r>
          </a:p>
          <a:p>
            <a:pPr lvl="3"/>
            <a:r>
              <a:rPr lang="en-US" sz="1700" dirty="0" smtClean="0"/>
              <a:t>Probably do not have software resources…</a:t>
            </a:r>
            <a:endParaRPr lang="en-US" sz="1700" baseline="0" dirty="0" smtClean="0"/>
          </a:p>
          <a:p>
            <a:pPr lvl="0"/>
            <a:endParaRPr lang="en-US" sz="2400" baseline="0" dirty="0" smtClean="0"/>
          </a:p>
          <a:p>
            <a:pPr lvl="0"/>
            <a:r>
              <a:rPr lang="en-US" sz="2400" baseline="0" dirty="0" smtClean="0"/>
              <a:t>Absolute time base accuracy and requirements.</a:t>
            </a:r>
          </a:p>
          <a:p>
            <a:pPr lvl="1"/>
            <a:r>
              <a:rPr lang="en-US" sz="2000" dirty="0" smtClean="0"/>
              <a:t>How to reconcile event timing without GPS synchronization.</a:t>
            </a:r>
          </a:p>
          <a:p>
            <a:pPr lvl="2"/>
            <a:r>
              <a:rPr lang="en-US" sz="1600" dirty="0" smtClean="0"/>
              <a:t>MOOS clock accuracy and drift.</a:t>
            </a:r>
          </a:p>
          <a:p>
            <a:pPr lvl="2"/>
            <a:r>
              <a:rPr lang="en-US" sz="1600" dirty="0" smtClean="0"/>
              <a:t>High accuracy clock.</a:t>
            </a:r>
          </a:p>
          <a:p>
            <a:pPr lvl="2"/>
            <a:r>
              <a:rPr lang="en-US" sz="1600" dirty="0" smtClean="0"/>
              <a:t>+/- 2 ppm = +/- 30 seconds after six months.</a:t>
            </a:r>
          </a:p>
          <a:p>
            <a:pPr lvl="1"/>
            <a:r>
              <a:rPr lang="en-US" sz="2000" dirty="0" smtClean="0"/>
              <a:t>Instrument clock synchronization.</a:t>
            </a:r>
          </a:p>
          <a:p>
            <a:pPr lvl="2"/>
            <a:r>
              <a:rPr lang="en-US" sz="1600" dirty="0" smtClean="0"/>
              <a:t>Issue for internal instrument logging.</a:t>
            </a:r>
          </a:p>
          <a:p>
            <a:pPr lvl="2"/>
            <a:r>
              <a:rPr lang="en-US" sz="1600" dirty="0" smtClean="0"/>
              <a:t>How to reconstruct time records.</a:t>
            </a:r>
            <a:endParaRPr lang="en-US" sz="2000" baseline="0" dirty="0" smtClean="0"/>
          </a:p>
          <a:p>
            <a:pPr lvl="0"/>
            <a:endParaRPr lang="en-US" sz="2400" baseline="0" dirty="0" smtClean="0"/>
          </a:p>
          <a:p>
            <a:pPr lvl="0"/>
            <a:r>
              <a:rPr lang="en-US" sz="2400" baseline="0" dirty="0" smtClean="0"/>
              <a:t>Estimate of additional software effort.</a:t>
            </a:r>
          </a:p>
        </p:txBody>
      </p:sp>
    </p:spTree>
    <p:extLst>
      <p:ext uri="{BB962C8B-B14F-4D97-AF65-F5344CB8AC3E}">
        <p14:creationId xmlns:p14="http://schemas.microsoft.com/office/powerpoint/2010/main" val="429073964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2011ProjectUpdate">
  <a:themeElements>
    <a:clrScheme name="2011ProjectUpdate 1">
      <a:dk1>
        <a:srgbClr val="000000"/>
      </a:dk1>
      <a:lt1>
        <a:srgbClr val="FFFFFF"/>
      </a:lt1>
      <a:dk2>
        <a:srgbClr val="000080"/>
      </a:dk2>
      <a:lt2>
        <a:srgbClr val="FFFFFF"/>
      </a:lt2>
      <a:accent1>
        <a:srgbClr val="FF6699"/>
      </a:accent1>
      <a:accent2>
        <a:srgbClr val="FF9933"/>
      </a:accent2>
      <a:accent3>
        <a:srgbClr val="AAAAC0"/>
      </a:accent3>
      <a:accent4>
        <a:srgbClr val="DADADA"/>
      </a:accent4>
      <a:accent5>
        <a:srgbClr val="FFB8CA"/>
      </a:accent5>
      <a:accent6>
        <a:srgbClr val="E78A2D"/>
      </a:accent6>
      <a:hlink>
        <a:srgbClr val="FF33FF"/>
      </a:hlink>
      <a:folHlink>
        <a:srgbClr val="6600CC"/>
      </a:folHlink>
    </a:clrScheme>
    <a:fontScheme name="2011ProjectUpd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011ProjectUpdate 1">
        <a:dk1>
          <a:srgbClr val="000000"/>
        </a:dk1>
        <a:lt1>
          <a:srgbClr val="FFFFFF"/>
        </a:lt1>
        <a:dk2>
          <a:srgbClr val="000080"/>
        </a:dk2>
        <a:lt2>
          <a:srgbClr val="FFFFFF"/>
        </a:lt2>
        <a:accent1>
          <a:srgbClr val="FF6699"/>
        </a:accent1>
        <a:accent2>
          <a:srgbClr val="FF9933"/>
        </a:accent2>
        <a:accent3>
          <a:srgbClr val="AAAAC0"/>
        </a:accent3>
        <a:accent4>
          <a:srgbClr val="DADADA"/>
        </a:accent4>
        <a:accent5>
          <a:srgbClr val="FFB8CA"/>
        </a:accent5>
        <a:accent6>
          <a:srgbClr val="E78A2D"/>
        </a:accent6>
        <a:hlink>
          <a:srgbClr val="FF33FF"/>
        </a:hlink>
        <a:folHlink>
          <a:srgbClr val="6600CC"/>
        </a:folHlink>
      </a:clrScheme>
      <a:clrMap bg1="dk2" tx1="lt1" bg2="dk1" tx2="lt2" accent1="accent1" accent2="accent2" accent3="accent3" accent4="accent4" accent5="accent5" accent6="accent6" hlink="hlink" folHlink="folHlink"/>
    </a:extraClrScheme>
    <a:extraClrScheme>
      <a:clrScheme name="2011ProjectUpdate 2">
        <a:dk1>
          <a:srgbClr val="000000"/>
        </a:dk1>
        <a:lt1>
          <a:srgbClr val="FFFFFF"/>
        </a:lt1>
        <a:dk2>
          <a:srgbClr val="000080"/>
        </a:dk2>
        <a:lt2>
          <a:srgbClr val="FFFFFF"/>
        </a:lt2>
        <a:accent1>
          <a:srgbClr val="FF99CC"/>
        </a:accent1>
        <a:accent2>
          <a:srgbClr val="FFCC99"/>
        </a:accent2>
        <a:accent3>
          <a:srgbClr val="AAAAC0"/>
        </a:accent3>
        <a:accent4>
          <a:srgbClr val="DADADA"/>
        </a:accent4>
        <a:accent5>
          <a:srgbClr val="FFCAE2"/>
        </a:accent5>
        <a:accent6>
          <a:srgbClr val="E7B98A"/>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2011ProjectUpdate 3">
        <a:dk1>
          <a:srgbClr val="000000"/>
        </a:dk1>
        <a:lt1>
          <a:srgbClr val="FFFFFF"/>
        </a:lt1>
        <a:dk2>
          <a:srgbClr val="B2B2B2"/>
        </a:dk2>
        <a:lt2>
          <a:srgbClr val="FFFFFF"/>
        </a:lt2>
        <a:accent1>
          <a:srgbClr val="EAEAEA"/>
        </a:accent1>
        <a:accent2>
          <a:srgbClr val="969696"/>
        </a:accent2>
        <a:accent3>
          <a:srgbClr val="D5D5D5"/>
        </a:accent3>
        <a:accent4>
          <a:srgbClr val="DADADA"/>
        </a:accent4>
        <a:accent5>
          <a:srgbClr val="F3F3F3"/>
        </a:accent5>
        <a:accent6>
          <a:srgbClr val="878787"/>
        </a:accent6>
        <a:hlink>
          <a:srgbClr val="CBCBCB"/>
        </a:hlink>
        <a:folHlink>
          <a:srgbClr val="5F5F5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2921</TotalTime>
  <Words>1973</Words>
  <Application>Microsoft Office PowerPoint</Application>
  <PresentationFormat>On-screen Show (4:3)</PresentationFormat>
  <Paragraphs>289</Paragraphs>
  <Slides>32</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Monotype Sorts</vt:lpstr>
      <vt:lpstr>Times New Roman</vt:lpstr>
      <vt:lpstr>2011ProjectUpdate</vt:lpstr>
      <vt:lpstr>Canyon Dynamics BIN Node Engineering</vt:lpstr>
      <vt:lpstr>MUCE benthic instrument node (BIN)</vt:lpstr>
      <vt:lpstr>MOOS Mooring Controller</vt:lpstr>
      <vt:lpstr>PowerPoint Presentation</vt:lpstr>
      <vt:lpstr>PowerPoint Presentation</vt:lpstr>
      <vt:lpstr>PowerPoint Presentation</vt:lpstr>
      <vt:lpstr>MOOS Node Instrument List</vt:lpstr>
      <vt:lpstr>BIN System Design Challenges</vt:lpstr>
      <vt:lpstr>MOOS Node Sampling Rates</vt:lpstr>
      <vt:lpstr>Data Verification and Snapshot Recovery</vt:lpstr>
      <vt:lpstr>SIAM software</vt:lpstr>
      <vt:lpstr>SIAM sample jitter</vt:lpstr>
      <vt:lpstr>BIN-SIAM storage limit</vt:lpstr>
      <vt:lpstr>Sampling strategy</vt:lpstr>
      <vt:lpstr>Internal instrument log duration</vt:lpstr>
      <vt:lpstr>PowerPoint Presentation</vt:lpstr>
      <vt:lpstr>MOOS Platform Energy Budget</vt:lpstr>
      <vt:lpstr>Cost Tradeoffs in ADCP Power Levels</vt:lpstr>
      <vt:lpstr>Energy Use with ADCP Sampling at 1 Wh level</vt:lpstr>
      <vt:lpstr>Energy Use with ADCP Sampling at 2 Wh level</vt:lpstr>
      <vt:lpstr>Workhorse ADCP Cell Size vs Range</vt:lpstr>
      <vt:lpstr>Maximum ADCP Ping Rate Based on Available Battery Power</vt:lpstr>
      <vt:lpstr>PowerPoint Presentation</vt:lpstr>
      <vt:lpstr>MOOS Node Platform Preliminary Design</vt:lpstr>
      <vt:lpstr>MOOS Node Platform Preliminary Design Concept A</vt:lpstr>
      <vt:lpstr>MOOS Node Platform Preliminary Design Concept B</vt:lpstr>
      <vt:lpstr>MOOS Node Platform Preliminary Design Concept C</vt:lpstr>
      <vt:lpstr>MOOS Node Deployment and Replacement Strategy</vt:lpstr>
      <vt:lpstr>MOOS Node Recovery</vt:lpstr>
      <vt:lpstr>MOOS Node Development Timeline</vt:lpstr>
      <vt:lpstr>Areas of Concern</vt:lpstr>
      <vt:lpstr>Seafloor at BIN site</vt:lpstr>
    </vt:vector>
  </TitlesOfParts>
  <Company>MBARI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Canyon Dynamics Engineering Agenda Items</dc:title>
  <dc:creator>chma</dc:creator>
  <cp:lastModifiedBy>Aaron Schnittger</cp:lastModifiedBy>
  <cp:revision>98</cp:revision>
  <dcterms:created xsi:type="dcterms:W3CDTF">2014-05-05T23:33:29Z</dcterms:created>
  <dcterms:modified xsi:type="dcterms:W3CDTF">2024-01-04T20:23:24Z</dcterms:modified>
</cp:coreProperties>
</file>