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7"/>
  </p:notesMasterIdLst>
  <p:sldIdLst>
    <p:sldId id="256" r:id="rId2"/>
    <p:sldId id="281" r:id="rId3"/>
    <p:sldId id="284" r:id="rId4"/>
    <p:sldId id="283" r:id="rId5"/>
    <p:sldId id="267" r:id="rId6"/>
    <p:sldId id="268" r:id="rId7"/>
    <p:sldId id="277" r:id="rId8"/>
    <p:sldId id="275" r:id="rId9"/>
    <p:sldId id="278" r:id="rId10"/>
    <p:sldId id="269" r:id="rId11"/>
    <p:sldId id="276" r:id="rId12"/>
    <p:sldId id="273" r:id="rId13"/>
    <p:sldId id="270" r:id="rId14"/>
    <p:sldId id="271" r:id="rId15"/>
    <p:sldId id="274" r:id="rId16"/>
    <p:sldId id="265" r:id="rId17"/>
    <p:sldId id="264" r:id="rId18"/>
    <p:sldId id="262" r:id="rId19"/>
    <p:sldId id="257" r:id="rId20"/>
    <p:sldId id="258" r:id="rId21"/>
    <p:sldId id="259" r:id="rId22"/>
    <p:sldId id="260" r:id="rId23"/>
    <p:sldId id="261" r:id="rId24"/>
    <p:sldId id="272" r:id="rId25"/>
    <p:sldId id="266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4AD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 showGuides="1">
      <p:cViewPr varScale="1">
        <p:scale>
          <a:sx n="97" d="100"/>
          <a:sy n="97" d="100"/>
        </p:scale>
        <p:origin x="-1056" y="-96"/>
      </p:cViewPr>
      <p:guideLst>
        <p:guide orient="horz" pos="2212"/>
        <p:guide pos="272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notesMaster" Target="notesMasters/notesMaster1.xml"/><Relationship Id="rId28" Type="http://schemas.openxmlformats.org/officeDocument/2006/relationships/printerSettings" Target="printerSettings/printerSettings1.bin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73C067-7E05-0840-BDC4-E9A8FB610FED}" type="datetimeFigureOut">
              <a:rPr lang="en-US" smtClean="0"/>
              <a:t>6/7/2015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F0287A-3433-6A49-8AF9-63E91A4B26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6287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Log rate includes instrument logs,</a:t>
            </a:r>
            <a:r>
              <a:rPr lang="en-US" baseline="0" dirty="0" smtClean="0"/>
              <a:t> software log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0287A-3433-6A49-8AF9-63E91A4B266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8520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Baud=9600 – 300KHz and 600KHz unable to output at 10 sec intervals.</a:t>
            </a:r>
            <a:r>
              <a:rPr lang="en-US" baseline="0" dirty="0" smtClean="0"/>
              <a:t> If baud increased to 115200, they can.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0287A-3433-6A49-8AF9-63E91A4B2669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9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26CBB-22FC-DC4D-8F9D-6002E3F4CC17}" type="datetimeFigureOut">
              <a:rPr lang="en-US" smtClean="0"/>
              <a:t>6/7/2015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276BC-D00C-3C43-A7F1-B80BBF64CE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7812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26CBB-22FC-DC4D-8F9D-6002E3F4CC17}" type="datetimeFigureOut">
              <a:rPr lang="en-US" smtClean="0"/>
              <a:t>6/7/2015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276BC-D00C-3C43-A7F1-B80BBF64CE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436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26CBB-22FC-DC4D-8F9D-6002E3F4CC17}" type="datetimeFigureOut">
              <a:rPr lang="en-US" smtClean="0"/>
              <a:t>6/7/2015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276BC-D00C-3C43-A7F1-B80BBF64CE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078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26CBB-22FC-DC4D-8F9D-6002E3F4CC17}" type="datetimeFigureOut">
              <a:rPr lang="en-US" smtClean="0"/>
              <a:t>6/7/2015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276BC-D00C-3C43-A7F1-B80BBF64CE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6351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26CBB-22FC-DC4D-8F9D-6002E3F4CC17}" type="datetimeFigureOut">
              <a:rPr lang="en-US" smtClean="0"/>
              <a:t>6/7/2015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276BC-D00C-3C43-A7F1-B80BBF64CE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923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26CBB-22FC-DC4D-8F9D-6002E3F4CC17}" type="datetimeFigureOut">
              <a:rPr lang="en-US" smtClean="0"/>
              <a:t>6/7/2015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276BC-D00C-3C43-A7F1-B80BBF64CE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9522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26CBB-22FC-DC4D-8F9D-6002E3F4CC17}" type="datetimeFigureOut">
              <a:rPr lang="en-US" smtClean="0"/>
              <a:t>6/7/2015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276BC-D00C-3C43-A7F1-B80BBF64CE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1182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26CBB-22FC-DC4D-8F9D-6002E3F4CC17}" type="datetimeFigureOut">
              <a:rPr lang="en-US" smtClean="0"/>
              <a:t>6/7/2015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276BC-D00C-3C43-A7F1-B80BBF64CE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5392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26CBB-22FC-DC4D-8F9D-6002E3F4CC17}" type="datetimeFigureOut">
              <a:rPr lang="en-US" smtClean="0"/>
              <a:t>6/7/2015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276BC-D00C-3C43-A7F1-B80BBF64CE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856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26CBB-22FC-DC4D-8F9D-6002E3F4CC17}" type="datetimeFigureOut">
              <a:rPr lang="en-US" smtClean="0"/>
              <a:t>6/7/2015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276BC-D00C-3C43-A7F1-B80BBF64CE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9011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26CBB-22FC-DC4D-8F9D-6002E3F4CC17}" type="datetimeFigureOut">
              <a:rPr lang="en-US" smtClean="0"/>
              <a:t>6/7/2015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276BC-D00C-3C43-A7F1-B80BBF64CE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250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D26CBB-22FC-DC4D-8F9D-6002E3F4CC17}" type="datetimeFigureOut">
              <a:rPr lang="en-US" smtClean="0"/>
              <a:t>6/7/2015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7276BC-D00C-3C43-A7F1-B80BBF64CE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427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1592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Aquadopp</a:t>
            </a:r>
            <a:r>
              <a:rPr lang="en-US" dirty="0" smtClean="0"/>
              <a:t> configuration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15331" r="-15331"/>
          <a:stretch>
            <a:fillRect/>
          </a:stretch>
        </p:blipFill>
        <p:spPr>
          <a:xfrm>
            <a:off x="-142847" y="1417638"/>
            <a:ext cx="9175925" cy="5046405"/>
          </a:xfrm>
        </p:spPr>
      </p:pic>
    </p:spTree>
    <p:extLst>
      <p:ext uri="{BB962C8B-B14F-4D97-AF65-F5344CB8AC3E}">
        <p14:creationId xmlns:p14="http://schemas.microsoft.com/office/powerpoint/2010/main" val="2270718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Aquadopp</a:t>
            </a:r>
            <a:r>
              <a:rPr lang="en-US" dirty="0" smtClean="0"/>
              <a:t> configuration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1388007"/>
            <a:ext cx="7620000" cy="539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8583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Seabird configuration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37911" y="1689378"/>
            <a:ext cx="7726419" cy="33239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>
                <a:latin typeface="Courier New"/>
                <a:cs typeface="Courier New"/>
              </a:rPr>
              <a:t>SeacatPlus</a:t>
            </a:r>
            <a:r>
              <a:rPr lang="en-US" sz="1400" dirty="0">
                <a:latin typeface="Courier New"/>
                <a:cs typeface="Courier New"/>
              </a:rPr>
              <a:t> V 1.6c  SERIAL NO. 4952    04 Jun 2015  22:51:32</a:t>
            </a:r>
          </a:p>
          <a:p>
            <a:endParaRPr lang="en-US" sz="1400" dirty="0">
              <a:latin typeface="Courier New"/>
              <a:cs typeface="Courier New"/>
            </a:endParaRPr>
          </a:p>
          <a:p>
            <a:r>
              <a:rPr lang="en-US" sz="1400" dirty="0">
                <a:solidFill>
                  <a:srgbClr val="FF0000"/>
                </a:solidFill>
                <a:latin typeface="Courier New"/>
                <a:cs typeface="Courier New"/>
              </a:rPr>
              <a:t>status = not logging</a:t>
            </a:r>
          </a:p>
          <a:p>
            <a:r>
              <a:rPr lang="en-US" sz="1400" dirty="0">
                <a:latin typeface="Courier New"/>
                <a:cs typeface="Courier New"/>
              </a:rPr>
              <a:t>number of scans to average = 8</a:t>
            </a:r>
          </a:p>
          <a:p>
            <a:endParaRPr lang="en-US" sz="1400" dirty="0">
              <a:latin typeface="Courier New"/>
              <a:cs typeface="Courier New"/>
            </a:endParaRPr>
          </a:p>
          <a:p>
            <a:r>
              <a:rPr lang="en-US" sz="1400" dirty="0">
                <a:solidFill>
                  <a:srgbClr val="FF0000"/>
                </a:solidFill>
                <a:latin typeface="Courier New"/>
                <a:cs typeface="Courier New"/>
              </a:rPr>
              <a:t>mode = profile</a:t>
            </a:r>
            <a:r>
              <a:rPr lang="en-US" sz="1400" dirty="0">
                <a:latin typeface="Courier New"/>
                <a:cs typeface="Courier New"/>
              </a:rPr>
              <a:t>, minimum </a:t>
            </a:r>
            <a:r>
              <a:rPr lang="en-US" sz="1400" dirty="0" err="1">
                <a:latin typeface="Courier New"/>
                <a:cs typeface="Courier New"/>
              </a:rPr>
              <a:t>cond</a:t>
            </a:r>
            <a:r>
              <a:rPr lang="en-US" sz="1400" dirty="0">
                <a:latin typeface="Courier New"/>
                <a:cs typeface="Courier New"/>
              </a:rPr>
              <a:t> </a:t>
            </a:r>
            <a:r>
              <a:rPr lang="en-US" sz="1400" dirty="0" err="1">
                <a:latin typeface="Courier New"/>
                <a:cs typeface="Courier New"/>
              </a:rPr>
              <a:t>freq</a:t>
            </a:r>
            <a:r>
              <a:rPr lang="en-US" sz="1400" dirty="0">
                <a:latin typeface="Courier New"/>
                <a:cs typeface="Courier New"/>
              </a:rPr>
              <a:t> = 500, pump delay = 3 sec</a:t>
            </a:r>
          </a:p>
          <a:p>
            <a:r>
              <a:rPr lang="en-US" sz="1400" dirty="0" err="1">
                <a:latin typeface="Courier New"/>
                <a:cs typeface="Courier New"/>
              </a:rPr>
              <a:t>autorun</a:t>
            </a:r>
            <a:r>
              <a:rPr lang="en-US" sz="1400" dirty="0">
                <a:latin typeface="Courier New"/>
                <a:cs typeface="Courier New"/>
              </a:rPr>
              <a:t> = no, ignore magnetic switch = yes</a:t>
            </a:r>
          </a:p>
          <a:p>
            <a:r>
              <a:rPr lang="en-US" sz="1400" dirty="0">
                <a:latin typeface="Courier New"/>
                <a:cs typeface="Courier New"/>
              </a:rPr>
              <a:t>battery type = alkaline, battery cutoff =  7.3 volts</a:t>
            </a:r>
          </a:p>
          <a:p>
            <a:r>
              <a:rPr lang="en-US" sz="1400" dirty="0">
                <a:latin typeface="Courier New"/>
                <a:cs typeface="Courier New"/>
              </a:rPr>
              <a:t>pressure sensor = quartz with temp comp, range = 6000.0</a:t>
            </a:r>
          </a:p>
          <a:p>
            <a:endParaRPr lang="en-US" sz="1400" dirty="0">
              <a:latin typeface="Courier New"/>
              <a:cs typeface="Courier New"/>
            </a:endParaRPr>
          </a:p>
          <a:p>
            <a:r>
              <a:rPr lang="en-US" sz="1400" dirty="0">
                <a:latin typeface="Courier New"/>
                <a:cs typeface="Courier New"/>
              </a:rPr>
              <a:t>Ext Volt 0 = yes, Ext Volt 1 = yes, Ext Volt 2 = yes, Ext Volt 3 = yes</a:t>
            </a:r>
          </a:p>
          <a:p>
            <a:r>
              <a:rPr lang="en-US" sz="1400" dirty="0">
                <a:latin typeface="Courier New"/>
                <a:cs typeface="Courier New"/>
              </a:rPr>
              <a:t>echo commands = yes</a:t>
            </a:r>
          </a:p>
          <a:p>
            <a:r>
              <a:rPr lang="en-US" sz="1400" dirty="0">
                <a:latin typeface="Courier New"/>
                <a:cs typeface="Courier New"/>
              </a:rPr>
              <a:t>output format = converted decimal</a:t>
            </a:r>
          </a:p>
          <a:p>
            <a:r>
              <a:rPr lang="en-US" sz="1400" dirty="0">
                <a:latin typeface="Courier New"/>
                <a:cs typeface="Courier New"/>
              </a:rPr>
              <a:t>output salinity = no, output sound velocity = no</a:t>
            </a:r>
          </a:p>
          <a:p>
            <a:endParaRPr lang="en-US" sz="1400" dirty="0">
              <a:latin typeface="Courier New"/>
              <a:cs typeface="Courier New"/>
            </a:endParaRPr>
          </a:p>
        </p:txBody>
      </p:sp>
      <p:sp>
        <p:nvSpPr>
          <p:cNvPr id="5" name="Rectangular Callout 4"/>
          <p:cNvSpPr/>
          <p:nvPr/>
        </p:nvSpPr>
        <p:spPr>
          <a:xfrm>
            <a:off x="4684316" y="2024900"/>
            <a:ext cx="1569425" cy="754844"/>
          </a:xfrm>
          <a:prstGeom prst="wedgeRectCallout">
            <a:avLst>
              <a:gd name="adj1" fmla="val -224650"/>
              <a:gd name="adj2" fmla="val 62500"/>
            </a:avLst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No internal timestamp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96225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Seabird configuration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78637" y="1992288"/>
            <a:ext cx="8634508" cy="4247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Sample:</a:t>
            </a:r>
          </a:p>
          <a:p>
            <a:r>
              <a:rPr lang="en-US" dirty="0" smtClean="0">
                <a:latin typeface="Courier New"/>
              </a:rPr>
              <a:t> </a:t>
            </a:r>
          </a:p>
          <a:p>
            <a:r>
              <a:rPr lang="en-US" dirty="0" smtClean="0">
                <a:solidFill>
                  <a:srgbClr val="0000FF"/>
                </a:solidFill>
                <a:latin typeface="Courier New"/>
              </a:rPr>
              <a:t>Temp      Press        </a:t>
            </a:r>
            <a:r>
              <a:rPr lang="en-US" dirty="0" err="1" smtClean="0">
                <a:solidFill>
                  <a:srgbClr val="0000FF"/>
                </a:solidFill>
                <a:latin typeface="Courier New"/>
              </a:rPr>
              <a:t>conduc</a:t>
            </a:r>
            <a:r>
              <a:rPr lang="en-US" dirty="0" smtClean="0">
                <a:solidFill>
                  <a:srgbClr val="0000FF"/>
                </a:solidFill>
                <a:latin typeface="Courier New"/>
              </a:rPr>
              <a:t>  volt0   volt1   volt2   volt3</a:t>
            </a:r>
          </a:p>
          <a:p>
            <a:r>
              <a:rPr lang="en-US" dirty="0" smtClean="0">
                <a:solidFill>
                  <a:srgbClr val="0000FF"/>
                </a:solidFill>
                <a:latin typeface="Courier New"/>
              </a:rPr>
              <a:t>                               </a:t>
            </a:r>
            <a:r>
              <a:rPr lang="en-US" dirty="0" err="1" smtClean="0">
                <a:solidFill>
                  <a:srgbClr val="0000FF"/>
                </a:solidFill>
                <a:latin typeface="Courier New"/>
              </a:rPr>
              <a:t>transm</a:t>
            </a:r>
            <a:r>
              <a:rPr lang="en-US" dirty="0" smtClean="0">
                <a:solidFill>
                  <a:srgbClr val="0000FF"/>
                </a:solidFill>
                <a:latin typeface="Courier New"/>
              </a:rPr>
              <a:t>  unused turbid   unused</a:t>
            </a:r>
          </a:p>
          <a:p>
            <a:r>
              <a:rPr lang="en-US" dirty="0" smtClean="0">
                <a:latin typeface="Courier New"/>
              </a:rPr>
              <a:t> 23.4441</a:t>
            </a:r>
            <a:r>
              <a:rPr lang="en-US" dirty="0">
                <a:latin typeface="Courier New"/>
              </a:rPr>
              <a:t>,  0.00553,   -0.206, 0.0551, 0.0000, 0.0001, 0.0000</a:t>
            </a:r>
          </a:p>
          <a:p>
            <a:r>
              <a:rPr lang="en-US" dirty="0">
                <a:latin typeface="Courier New"/>
              </a:rPr>
              <a:t> 23.4443,  0.00556,   -0.183, 0.0552, 0.0000, 0.0001, 0.0000</a:t>
            </a:r>
          </a:p>
          <a:p>
            <a:r>
              <a:rPr lang="en-US" dirty="0">
                <a:latin typeface="Courier New"/>
              </a:rPr>
              <a:t> 23.4445,  0.00560,   -0.253, 0.0553, 0.0000, 0.0001, 0.0000</a:t>
            </a:r>
          </a:p>
          <a:p>
            <a:r>
              <a:rPr lang="en-US" dirty="0">
                <a:latin typeface="Courier New"/>
              </a:rPr>
              <a:t> 23.4447,  0.00563,   -0.192, 0.0554, 0.0000, 0.0002, 0.0000</a:t>
            </a:r>
          </a:p>
          <a:p>
            <a:r>
              <a:rPr lang="en-US" dirty="0">
                <a:latin typeface="Courier New"/>
              </a:rPr>
              <a:t> 23.4448,  0.00566,   -0.221, 0.0555, 0.0000, 0.0001, 0.0000</a:t>
            </a:r>
          </a:p>
          <a:p>
            <a:r>
              <a:rPr lang="en-US" dirty="0">
                <a:latin typeface="Courier New"/>
              </a:rPr>
              <a:t> 23.4450,  0.00570,   -0.201, 0.0556, 0.0000, 0.0002, 0.0000</a:t>
            </a:r>
          </a:p>
          <a:p>
            <a:r>
              <a:rPr lang="en-US" dirty="0">
                <a:latin typeface="Courier New"/>
              </a:rPr>
              <a:t> 23.4452,  0.00574,   -0.235, 0.0558, 0.0000, 0.0002, 0.0000</a:t>
            </a:r>
          </a:p>
          <a:p>
            <a:r>
              <a:rPr lang="en-US" dirty="0">
                <a:latin typeface="Courier New"/>
              </a:rPr>
              <a:t> 23.4453,  0.00577,   -0.206, 0.0557, 0.0000, 0.0001, 0.0000</a:t>
            </a:r>
          </a:p>
          <a:p>
            <a:r>
              <a:rPr lang="en-US" dirty="0">
                <a:latin typeface="Courier New"/>
              </a:rPr>
              <a:t> 23.4456,  0.00580,   -0.221, 0.0557, 0.0000, 0.0001, 0.0000</a:t>
            </a:r>
          </a:p>
          <a:p>
            <a:r>
              <a:rPr lang="en-US" dirty="0">
                <a:latin typeface="Courier New"/>
              </a:rPr>
              <a:t> 23.4458,  0.00583,   -0.192, 0.0558, 0.0000, 0.0001, 0.0000</a:t>
            </a:r>
          </a:p>
          <a:p>
            <a:endParaRPr lang="en-US" dirty="0">
              <a:latin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34793888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WETLabs</a:t>
            </a:r>
            <a:r>
              <a:rPr lang="en-US" dirty="0" smtClean="0"/>
              <a:t> configuration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73909" y="1677726"/>
            <a:ext cx="8080420" cy="17543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latin typeface="Courier New"/>
                <a:cs typeface="Courier New"/>
              </a:rPr>
              <a:t>ave </a:t>
            </a:r>
            <a:r>
              <a:rPr lang="cs-CZ" dirty="0" smtClean="0">
                <a:latin typeface="Courier New"/>
                <a:cs typeface="Courier New"/>
              </a:rPr>
              <a:t>20     </a:t>
            </a:r>
            <a:r>
              <a:rPr lang="cs-CZ" dirty="0" err="1" smtClean="0">
                <a:latin typeface="Courier New"/>
                <a:cs typeface="Courier New"/>
              </a:rPr>
              <a:t>number</a:t>
            </a:r>
            <a:r>
              <a:rPr lang="cs-CZ" dirty="0" smtClean="0">
                <a:latin typeface="Courier New"/>
                <a:cs typeface="Courier New"/>
              </a:rPr>
              <a:t> </a:t>
            </a:r>
            <a:r>
              <a:rPr lang="cs-CZ" dirty="0" err="1" smtClean="0">
                <a:latin typeface="Courier New"/>
                <a:cs typeface="Courier New"/>
              </a:rPr>
              <a:t>of</a:t>
            </a:r>
            <a:r>
              <a:rPr lang="cs-CZ" dirty="0" smtClean="0">
                <a:latin typeface="Courier New"/>
                <a:cs typeface="Courier New"/>
              </a:rPr>
              <a:t> </a:t>
            </a:r>
            <a:r>
              <a:rPr lang="cs-CZ" dirty="0" err="1" smtClean="0">
                <a:latin typeface="Courier New"/>
                <a:cs typeface="Courier New"/>
              </a:rPr>
              <a:t>measurements</a:t>
            </a:r>
            <a:r>
              <a:rPr lang="cs-CZ" dirty="0" smtClean="0">
                <a:latin typeface="Courier New"/>
                <a:cs typeface="Courier New"/>
              </a:rPr>
              <a:t> </a:t>
            </a:r>
            <a:r>
              <a:rPr lang="cs-CZ" dirty="0" err="1" smtClean="0">
                <a:latin typeface="Courier New"/>
                <a:cs typeface="Courier New"/>
              </a:rPr>
              <a:t>for</a:t>
            </a:r>
            <a:r>
              <a:rPr lang="cs-CZ" dirty="0" smtClean="0">
                <a:latin typeface="Courier New"/>
                <a:cs typeface="Courier New"/>
              </a:rPr>
              <a:t> </a:t>
            </a:r>
            <a:r>
              <a:rPr lang="cs-CZ" dirty="0" err="1" smtClean="0">
                <a:latin typeface="Courier New"/>
                <a:cs typeface="Courier New"/>
              </a:rPr>
              <a:t>each</a:t>
            </a:r>
            <a:r>
              <a:rPr lang="cs-CZ" dirty="0" smtClean="0">
                <a:latin typeface="Courier New"/>
                <a:cs typeface="Courier New"/>
              </a:rPr>
              <a:t> </a:t>
            </a:r>
            <a:r>
              <a:rPr lang="cs-CZ" dirty="0" err="1" smtClean="0">
                <a:latin typeface="Courier New"/>
                <a:cs typeface="Courier New"/>
              </a:rPr>
              <a:t>reported</a:t>
            </a:r>
            <a:r>
              <a:rPr lang="cs-CZ" dirty="0" smtClean="0">
                <a:latin typeface="Courier New"/>
                <a:cs typeface="Courier New"/>
              </a:rPr>
              <a:t> </a:t>
            </a:r>
            <a:r>
              <a:rPr lang="cs-CZ" dirty="0" err="1" smtClean="0">
                <a:latin typeface="Courier New"/>
                <a:cs typeface="Courier New"/>
              </a:rPr>
              <a:t>value</a:t>
            </a:r>
            <a:endParaRPr lang="cs-CZ" dirty="0">
              <a:latin typeface="Courier New"/>
              <a:cs typeface="Courier New"/>
            </a:endParaRPr>
          </a:p>
          <a:p>
            <a:r>
              <a:rPr lang="cs-CZ" dirty="0" err="1">
                <a:latin typeface="Courier New"/>
                <a:cs typeface="Courier New"/>
              </a:rPr>
              <a:t>pkt</a:t>
            </a:r>
            <a:r>
              <a:rPr lang="cs-CZ" dirty="0">
                <a:latin typeface="Courier New"/>
                <a:cs typeface="Courier New"/>
              </a:rPr>
              <a:t> </a:t>
            </a:r>
            <a:r>
              <a:rPr lang="cs-CZ" dirty="0" smtClean="0">
                <a:latin typeface="Courier New"/>
                <a:cs typeface="Courier New"/>
              </a:rPr>
              <a:t>5      </a:t>
            </a:r>
            <a:r>
              <a:rPr lang="cs-CZ" dirty="0" err="1" smtClean="0">
                <a:latin typeface="Courier New"/>
                <a:cs typeface="Courier New"/>
              </a:rPr>
              <a:t>number</a:t>
            </a:r>
            <a:r>
              <a:rPr lang="cs-CZ" dirty="0" smtClean="0">
                <a:latin typeface="Courier New"/>
                <a:cs typeface="Courier New"/>
              </a:rPr>
              <a:t> </a:t>
            </a:r>
            <a:r>
              <a:rPr lang="cs-CZ" dirty="0" err="1" smtClean="0">
                <a:latin typeface="Courier New"/>
                <a:cs typeface="Courier New"/>
              </a:rPr>
              <a:t>of</a:t>
            </a:r>
            <a:r>
              <a:rPr lang="cs-CZ" dirty="0" smtClean="0">
                <a:latin typeface="Courier New"/>
                <a:cs typeface="Courier New"/>
              </a:rPr>
              <a:t> </a:t>
            </a:r>
            <a:r>
              <a:rPr lang="cs-CZ" dirty="0" err="1" smtClean="0">
                <a:latin typeface="Courier New"/>
                <a:cs typeface="Courier New"/>
              </a:rPr>
              <a:t>reported</a:t>
            </a:r>
            <a:r>
              <a:rPr lang="cs-CZ" dirty="0" smtClean="0">
                <a:latin typeface="Courier New"/>
                <a:cs typeface="Courier New"/>
              </a:rPr>
              <a:t> </a:t>
            </a:r>
            <a:r>
              <a:rPr lang="cs-CZ" dirty="0" err="1" smtClean="0">
                <a:latin typeface="Courier New"/>
                <a:cs typeface="Courier New"/>
              </a:rPr>
              <a:t>average</a:t>
            </a:r>
            <a:r>
              <a:rPr lang="cs-CZ" dirty="0" smtClean="0">
                <a:latin typeface="Courier New"/>
                <a:cs typeface="Courier New"/>
              </a:rPr>
              <a:t> </a:t>
            </a:r>
            <a:r>
              <a:rPr lang="cs-CZ" dirty="0" err="1" smtClean="0">
                <a:latin typeface="Courier New"/>
                <a:cs typeface="Courier New"/>
              </a:rPr>
              <a:t>measurements</a:t>
            </a:r>
            <a:endParaRPr lang="cs-CZ" dirty="0">
              <a:latin typeface="Courier New"/>
              <a:cs typeface="Courier New"/>
            </a:endParaRPr>
          </a:p>
          <a:p>
            <a:r>
              <a:rPr lang="cs-CZ" dirty="0">
                <a:latin typeface="Courier New"/>
                <a:cs typeface="Courier New"/>
              </a:rPr>
              <a:t>set </a:t>
            </a:r>
            <a:r>
              <a:rPr lang="cs-CZ" dirty="0" smtClean="0">
                <a:latin typeface="Courier New"/>
                <a:cs typeface="Courier New"/>
              </a:rPr>
              <a:t>1      </a:t>
            </a:r>
            <a:r>
              <a:rPr lang="cs-CZ" dirty="0" err="1" smtClean="0">
                <a:latin typeface="Courier New"/>
                <a:cs typeface="Courier New"/>
              </a:rPr>
              <a:t>number</a:t>
            </a:r>
            <a:r>
              <a:rPr lang="cs-CZ" dirty="0" smtClean="0">
                <a:latin typeface="Courier New"/>
                <a:cs typeface="Courier New"/>
              </a:rPr>
              <a:t> </a:t>
            </a:r>
            <a:r>
              <a:rPr lang="cs-CZ" dirty="0" err="1" smtClean="0">
                <a:latin typeface="Courier New"/>
                <a:cs typeface="Courier New"/>
              </a:rPr>
              <a:t>of</a:t>
            </a:r>
            <a:r>
              <a:rPr lang="cs-CZ" dirty="0" smtClean="0">
                <a:latin typeface="Courier New"/>
                <a:cs typeface="Courier New"/>
              </a:rPr>
              <a:t> </a:t>
            </a:r>
            <a:r>
              <a:rPr lang="cs-CZ" dirty="0" err="1" smtClean="0">
                <a:latin typeface="Courier New"/>
                <a:cs typeface="Courier New"/>
              </a:rPr>
              <a:t>packets</a:t>
            </a:r>
            <a:r>
              <a:rPr lang="cs-CZ" dirty="0" smtClean="0">
                <a:latin typeface="Courier New"/>
                <a:cs typeface="Courier New"/>
              </a:rPr>
              <a:t> in a set</a:t>
            </a:r>
            <a:endParaRPr lang="cs-CZ" dirty="0">
              <a:latin typeface="Courier New"/>
              <a:cs typeface="Courier New"/>
            </a:endParaRPr>
          </a:p>
          <a:p>
            <a:r>
              <a:rPr lang="cs-CZ" dirty="0" err="1" smtClean="0">
                <a:latin typeface="Courier New"/>
                <a:cs typeface="Courier New"/>
              </a:rPr>
              <a:t>int</a:t>
            </a:r>
            <a:r>
              <a:rPr lang="cs-CZ" dirty="0" smtClean="0">
                <a:latin typeface="Courier New"/>
                <a:cs typeface="Courier New"/>
              </a:rPr>
              <a:t> </a:t>
            </a:r>
            <a:r>
              <a:rPr lang="cs-CZ" dirty="0">
                <a:latin typeface="Courier New"/>
                <a:cs typeface="Courier New"/>
              </a:rPr>
              <a:t>00:00:</a:t>
            </a:r>
            <a:r>
              <a:rPr lang="cs-CZ" dirty="0" smtClean="0">
                <a:latin typeface="Courier New"/>
                <a:cs typeface="Courier New"/>
              </a:rPr>
              <a:t>00  interval </a:t>
            </a:r>
            <a:r>
              <a:rPr lang="cs-CZ" dirty="0" err="1" smtClean="0">
                <a:latin typeface="Courier New"/>
                <a:cs typeface="Courier New"/>
              </a:rPr>
              <a:t>between</a:t>
            </a:r>
            <a:r>
              <a:rPr lang="cs-CZ" dirty="0" smtClean="0">
                <a:latin typeface="Courier New"/>
                <a:cs typeface="Courier New"/>
              </a:rPr>
              <a:t> </a:t>
            </a:r>
            <a:r>
              <a:rPr lang="cs-CZ" dirty="0" err="1" smtClean="0">
                <a:latin typeface="Courier New"/>
                <a:cs typeface="Courier New"/>
              </a:rPr>
              <a:t>packets</a:t>
            </a:r>
            <a:r>
              <a:rPr lang="cs-CZ" dirty="0" smtClean="0">
                <a:latin typeface="Courier New"/>
                <a:cs typeface="Courier New"/>
              </a:rPr>
              <a:t> in a set (</a:t>
            </a:r>
            <a:r>
              <a:rPr lang="cs-CZ" dirty="0" err="1" smtClean="0">
                <a:latin typeface="Courier New"/>
                <a:cs typeface="Courier New"/>
              </a:rPr>
              <a:t>h:m:s</a:t>
            </a:r>
            <a:r>
              <a:rPr lang="cs-CZ" dirty="0" smtClean="0">
                <a:latin typeface="Courier New"/>
                <a:cs typeface="Courier New"/>
              </a:rPr>
              <a:t>)</a:t>
            </a:r>
          </a:p>
          <a:p>
            <a:r>
              <a:rPr lang="cs-CZ" dirty="0" err="1">
                <a:latin typeface="Courier New"/>
                <a:cs typeface="Courier New"/>
              </a:rPr>
              <a:t>rec</a:t>
            </a:r>
            <a:r>
              <a:rPr lang="cs-CZ" dirty="0">
                <a:latin typeface="Courier New"/>
                <a:cs typeface="Courier New"/>
              </a:rPr>
              <a:t> 0         </a:t>
            </a:r>
            <a:r>
              <a:rPr lang="cs-CZ" dirty="0" err="1">
                <a:latin typeface="Courier New"/>
                <a:cs typeface="Courier New"/>
              </a:rPr>
              <a:t>internal</a:t>
            </a:r>
            <a:r>
              <a:rPr lang="cs-CZ" dirty="0">
                <a:latin typeface="Courier New"/>
                <a:cs typeface="Courier New"/>
              </a:rPr>
              <a:t> log </a:t>
            </a:r>
            <a:r>
              <a:rPr lang="cs-CZ" dirty="0" err="1" smtClean="0">
                <a:latin typeface="Courier New"/>
                <a:cs typeface="Courier New"/>
              </a:rPr>
              <a:t>disabled</a:t>
            </a:r>
            <a:endParaRPr lang="cs-CZ" dirty="0">
              <a:latin typeface="Courier New"/>
              <a:cs typeface="Courier New"/>
            </a:endParaRPr>
          </a:p>
          <a:p>
            <a:endParaRPr lang="en-US" dirty="0">
              <a:latin typeface="Courier New"/>
              <a:cs typeface="Courier New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2593" y="3611770"/>
            <a:ext cx="7526332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cs typeface="Courier New"/>
              </a:rPr>
              <a:t>Sample:</a:t>
            </a:r>
          </a:p>
          <a:p>
            <a:r>
              <a:rPr lang="en-US" dirty="0" smtClean="0">
                <a:latin typeface="Courier New"/>
                <a:cs typeface="Courier New"/>
              </a:rPr>
              <a:t>                                </a:t>
            </a:r>
            <a:r>
              <a:rPr lang="en-US" dirty="0" smtClean="0">
                <a:solidFill>
                  <a:srgbClr val="0000FF"/>
                </a:solidFill>
                <a:latin typeface="Courier New"/>
                <a:cs typeface="Courier New"/>
              </a:rPr>
              <a:t>FLUOR   SCAT1   SCAT2</a:t>
            </a:r>
          </a:p>
          <a:p>
            <a:endParaRPr lang="en-US" dirty="0" smtClean="0">
              <a:latin typeface="Courier New"/>
              <a:cs typeface="Courier New"/>
            </a:endParaRPr>
          </a:p>
          <a:p>
            <a:r>
              <a:rPr lang="en-US" dirty="0" smtClean="0">
                <a:latin typeface="Courier New"/>
                <a:cs typeface="Courier New"/>
              </a:rPr>
              <a:t>06</a:t>
            </a:r>
            <a:r>
              <a:rPr lang="en-US" dirty="0">
                <a:latin typeface="Courier New"/>
                <a:cs typeface="Courier New"/>
              </a:rPr>
              <a:t>/04/15        22:54:27        506     13896   17333</a:t>
            </a:r>
          </a:p>
          <a:p>
            <a:r>
              <a:rPr lang="en-US" dirty="0">
                <a:latin typeface="Courier New"/>
                <a:cs typeface="Courier New"/>
              </a:rPr>
              <a:t>06/04/15        22:54:27        16777   13896   17333</a:t>
            </a:r>
          </a:p>
          <a:p>
            <a:r>
              <a:rPr lang="en-US" dirty="0">
                <a:latin typeface="Courier New"/>
                <a:cs typeface="Courier New"/>
              </a:rPr>
              <a:t>06/04/15        22:54:28        16777   13896   17333</a:t>
            </a:r>
          </a:p>
          <a:p>
            <a:r>
              <a:rPr lang="en-US" dirty="0">
                <a:latin typeface="Courier New"/>
                <a:cs typeface="Courier New"/>
              </a:rPr>
              <a:t>06/04/15        22:54:28        16777   13896   17333</a:t>
            </a:r>
          </a:p>
          <a:p>
            <a:r>
              <a:rPr lang="en-US" dirty="0">
                <a:latin typeface="Courier New"/>
                <a:cs typeface="Courier New"/>
              </a:rPr>
              <a:t>06/04/15        22:54:28        16777   13896   17333</a:t>
            </a:r>
          </a:p>
          <a:p>
            <a:endParaRPr lang="en-US" dirty="0">
              <a:latin typeface="Courier New"/>
              <a:cs typeface="Courier New"/>
            </a:endParaRPr>
          </a:p>
        </p:txBody>
      </p:sp>
      <p:sp>
        <p:nvSpPr>
          <p:cNvPr id="6" name="Right Brace 5"/>
          <p:cNvSpPr/>
          <p:nvPr/>
        </p:nvSpPr>
        <p:spPr>
          <a:xfrm>
            <a:off x="7552405" y="4469214"/>
            <a:ext cx="219559" cy="1526265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7876833" y="4835996"/>
            <a:ext cx="11069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p</a:t>
            </a:r>
            <a:r>
              <a:rPr lang="en-US" dirty="0" smtClean="0">
                <a:solidFill>
                  <a:srgbClr val="0000FF"/>
                </a:solidFill>
              </a:rPr>
              <a:t>acket = set</a:t>
            </a:r>
            <a:endParaRPr lang="en-US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25945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Aanderaa</a:t>
            </a:r>
            <a:r>
              <a:rPr lang="en-US" dirty="0" smtClean="0"/>
              <a:t> configuration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83161" y="5440714"/>
            <a:ext cx="865417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cs typeface="Courier New"/>
              </a:rPr>
              <a:t>Sample: </a:t>
            </a:r>
          </a:p>
          <a:p>
            <a:r>
              <a:rPr lang="en-US" sz="1600" dirty="0" smtClean="0">
                <a:latin typeface="Courier New"/>
                <a:cs typeface="Courier New"/>
              </a:rPr>
              <a:t>MEASUREMENT       </a:t>
            </a:r>
            <a:r>
              <a:rPr lang="en-US" sz="1600" dirty="0">
                <a:latin typeface="Courier New"/>
                <a:cs typeface="Courier New"/>
              </a:rPr>
              <a:t>3830     677  Oxygen:            238.10      </a:t>
            </a:r>
            <a:endParaRPr lang="en-US" sz="1600" dirty="0" smtClean="0">
              <a:latin typeface="Courier New"/>
              <a:cs typeface="Courier New"/>
            </a:endParaRPr>
          </a:p>
          <a:p>
            <a:r>
              <a:rPr lang="en-US" sz="1600" dirty="0" smtClean="0">
                <a:latin typeface="Courier New"/>
                <a:cs typeface="Courier New"/>
              </a:rPr>
              <a:t>Saturation</a:t>
            </a:r>
            <a:r>
              <a:rPr lang="en-US" sz="1600" dirty="0">
                <a:latin typeface="Courier New"/>
                <a:cs typeface="Courier New"/>
              </a:rPr>
              <a:t>:         93.52       </a:t>
            </a:r>
            <a:r>
              <a:rPr lang="en-US" sz="1600" dirty="0" smtClean="0">
                <a:latin typeface="Courier New"/>
                <a:cs typeface="Courier New"/>
              </a:rPr>
              <a:t>Temperature</a:t>
            </a:r>
            <a:r>
              <a:rPr lang="en-US" sz="1600" dirty="0">
                <a:latin typeface="Courier New"/>
                <a:cs typeface="Courier New"/>
              </a:rPr>
              <a:t>:        25.65</a:t>
            </a:r>
          </a:p>
          <a:p>
            <a:endParaRPr lang="en-US" sz="1600" dirty="0">
              <a:latin typeface="Courier New"/>
              <a:cs typeface="Courier New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3162" y="1473731"/>
            <a:ext cx="8773030" cy="3970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err="1">
                <a:latin typeface="Courier New"/>
                <a:cs typeface="Courier New"/>
              </a:rPr>
              <a:t>Protect</a:t>
            </a:r>
            <a:r>
              <a:rPr lang="pt-BR" sz="1200" dirty="0">
                <a:latin typeface="Courier New"/>
                <a:cs typeface="Courier New"/>
              </a:rPr>
              <a:t>   3830     677       0</a:t>
            </a:r>
          </a:p>
          <a:p>
            <a:r>
              <a:rPr lang="pt-BR" sz="1200" dirty="0" err="1">
                <a:latin typeface="Courier New"/>
                <a:cs typeface="Courier New"/>
              </a:rPr>
              <a:t>PhaseCoef</a:t>
            </a:r>
            <a:r>
              <a:rPr lang="pt-BR" sz="1200" dirty="0">
                <a:latin typeface="Courier New"/>
                <a:cs typeface="Courier New"/>
              </a:rPr>
              <a:t>         3830     677  -2.327995E+00    1.136473E+00    0.000000E+00    0.000000E+00</a:t>
            </a:r>
          </a:p>
          <a:p>
            <a:r>
              <a:rPr lang="pt-BR" sz="1200" dirty="0" err="1">
                <a:latin typeface="Courier New"/>
                <a:cs typeface="Courier New"/>
              </a:rPr>
              <a:t>TempCoef</a:t>
            </a:r>
            <a:r>
              <a:rPr lang="pt-BR" sz="1200" dirty="0">
                <a:latin typeface="Courier New"/>
                <a:cs typeface="Courier New"/>
              </a:rPr>
              <a:t>          3830     677   2.249353E+01   -3.107436E-02    2.934541E-06   -4.165899E-09</a:t>
            </a:r>
          </a:p>
          <a:p>
            <a:r>
              <a:rPr lang="pt-BR" sz="1200" dirty="0" err="1">
                <a:latin typeface="Courier New"/>
                <a:cs typeface="Courier New"/>
              </a:rPr>
              <a:t>FoilNo</a:t>
            </a:r>
            <a:r>
              <a:rPr lang="pt-BR" sz="1200" dirty="0">
                <a:latin typeface="Courier New"/>
                <a:cs typeface="Courier New"/>
              </a:rPr>
              <a:t>    3830     677    1023</a:t>
            </a:r>
          </a:p>
          <a:p>
            <a:r>
              <a:rPr lang="pt-BR" sz="1200" dirty="0">
                <a:latin typeface="Courier New"/>
                <a:cs typeface="Courier New"/>
              </a:rPr>
              <a:t>C0Coef    3830     677   4.270190E+03   -1.327240E+02    2.156300E+00   -1.402760E-02</a:t>
            </a:r>
          </a:p>
          <a:p>
            <a:r>
              <a:rPr lang="pt-BR" sz="1200" dirty="0">
                <a:latin typeface="Courier New"/>
                <a:cs typeface="Courier New"/>
              </a:rPr>
              <a:t>C1Coef    3830     677  -2.297299E+02    5.742419E+00   -6.853580E-02    1.886120E-04</a:t>
            </a:r>
          </a:p>
          <a:p>
            <a:r>
              <a:rPr lang="pt-BR" sz="1200" dirty="0">
                <a:latin typeface="Courier New"/>
                <a:cs typeface="Courier New"/>
              </a:rPr>
              <a:t>C2Coef    3830     677   5.064020E+00   -9.620850E-02    5.221810E-04    7.708902E-06</a:t>
            </a:r>
          </a:p>
          <a:p>
            <a:r>
              <a:rPr lang="pt-BR" sz="1200" dirty="0">
                <a:latin typeface="Courier New"/>
                <a:cs typeface="Courier New"/>
              </a:rPr>
              <a:t>C3Coef    3830     677  -5.263319E-02    7.154669E-04    3.311850E-06   -1.861240E-07</a:t>
            </a:r>
          </a:p>
          <a:p>
            <a:r>
              <a:rPr lang="pt-BR" sz="1200" dirty="0">
                <a:latin typeface="Courier New"/>
                <a:cs typeface="Courier New"/>
              </a:rPr>
              <a:t>C4Coef    3830     677   2.109169E-04   -1.840888E-06   -4.286460E-08    1.111200E-09</a:t>
            </a:r>
          </a:p>
          <a:p>
            <a:r>
              <a:rPr lang="pt-BR" sz="1200" dirty="0" err="1">
                <a:latin typeface="Courier New"/>
                <a:cs typeface="Courier New"/>
              </a:rPr>
              <a:t>Salinity</a:t>
            </a:r>
            <a:r>
              <a:rPr lang="pt-BR" sz="1200" dirty="0">
                <a:latin typeface="Courier New"/>
                <a:cs typeface="Courier New"/>
              </a:rPr>
              <a:t>          3830     677   0.000000E+00</a:t>
            </a:r>
          </a:p>
          <a:p>
            <a:r>
              <a:rPr lang="pt-BR" sz="1200" dirty="0" err="1">
                <a:latin typeface="Courier New"/>
                <a:cs typeface="Courier New"/>
              </a:rPr>
              <a:t>CalAirPhase</a:t>
            </a:r>
            <a:r>
              <a:rPr lang="pt-BR" sz="1200" dirty="0">
                <a:latin typeface="Courier New"/>
                <a:cs typeface="Courier New"/>
              </a:rPr>
              <a:t>       3830     677   3.148408E+01</a:t>
            </a:r>
          </a:p>
          <a:p>
            <a:r>
              <a:rPr lang="pt-BR" sz="1200" dirty="0" err="1">
                <a:latin typeface="Courier New"/>
                <a:cs typeface="Courier New"/>
              </a:rPr>
              <a:t>CalAirTemp</a:t>
            </a:r>
            <a:r>
              <a:rPr lang="pt-BR" sz="1200" dirty="0">
                <a:latin typeface="Courier New"/>
                <a:cs typeface="Courier New"/>
              </a:rPr>
              <a:t>        3830     677   1.021084E+01</a:t>
            </a:r>
          </a:p>
          <a:p>
            <a:r>
              <a:rPr lang="pt-BR" sz="1200" dirty="0" err="1">
                <a:latin typeface="Courier New"/>
                <a:cs typeface="Courier New"/>
              </a:rPr>
              <a:t>CalAirPressure</a:t>
            </a:r>
            <a:r>
              <a:rPr lang="pt-BR" sz="1200" dirty="0">
                <a:latin typeface="Courier New"/>
                <a:cs typeface="Courier New"/>
              </a:rPr>
              <a:t>    3830     677   1.018100E+03</a:t>
            </a:r>
          </a:p>
          <a:p>
            <a:r>
              <a:rPr lang="pt-BR" sz="1200" dirty="0" err="1">
                <a:latin typeface="Courier New"/>
                <a:cs typeface="Courier New"/>
              </a:rPr>
              <a:t>CalZeroPhase</a:t>
            </a:r>
            <a:r>
              <a:rPr lang="pt-BR" sz="1200" dirty="0">
                <a:latin typeface="Courier New"/>
                <a:cs typeface="Courier New"/>
              </a:rPr>
              <a:t>      3830     677   6.597456E+01</a:t>
            </a:r>
          </a:p>
          <a:p>
            <a:r>
              <a:rPr lang="pt-BR" sz="1200" dirty="0" err="1">
                <a:latin typeface="Courier New"/>
                <a:cs typeface="Courier New"/>
              </a:rPr>
              <a:t>CalZeroTemp</a:t>
            </a:r>
            <a:r>
              <a:rPr lang="pt-BR" sz="1200" dirty="0">
                <a:latin typeface="Courier New"/>
                <a:cs typeface="Courier New"/>
              </a:rPr>
              <a:t>       3830     677   1.068855E+01</a:t>
            </a:r>
          </a:p>
          <a:p>
            <a:r>
              <a:rPr lang="pt-BR" sz="1200" dirty="0" err="1">
                <a:latin typeface="Courier New"/>
                <a:cs typeface="Courier New"/>
              </a:rPr>
              <a:t>Interval</a:t>
            </a:r>
            <a:r>
              <a:rPr lang="pt-BR" sz="1200" dirty="0">
                <a:latin typeface="Courier New"/>
                <a:cs typeface="Courier New"/>
              </a:rPr>
              <a:t>          3830     677       0</a:t>
            </a:r>
          </a:p>
          <a:p>
            <a:r>
              <a:rPr lang="pt-BR" sz="1200" dirty="0" err="1">
                <a:latin typeface="Courier New"/>
                <a:cs typeface="Courier New"/>
              </a:rPr>
              <a:t>AnCoef</a:t>
            </a:r>
            <a:r>
              <a:rPr lang="pt-BR" sz="1200" dirty="0">
                <a:latin typeface="Courier New"/>
                <a:cs typeface="Courier New"/>
              </a:rPr>
              <a:t>    3830     677   0.000000E+00    1.000000E+00</a:t>
            </a:r>
          </a:p>
          <a:p>
            <a:r>
              <a:rPr lang="pt-BR" sz="1200" dirty="0">
                <a:latin typeface="Courier New"/>
                <a:cs typeface="Courier New"/>
              </a:rPr>
              <a:t>Output    3830     677       0</a:t>
            </a:r>
          </a:p>
          <a:p>
            <a:r>
              <a:rPr lang="pt-BR" sz="1200" dirty="0" err="1">
                <a:latin typeface="Courier New"/>
                <a:cs typeface="Courier New"/>
              </a:rPr>
              <a:t>SoftwareVersion</a:t>
            </a:r>
            <a:r>
              <a:rPr lang="pt-BR" sz="1200" dirty="0">
                <a:latin typeface="Courier New"/>
                <a:cs typeface="Courier New"/>
              </a:rPr>
              <a:t>   3830     677       3</a:t>
            </a:r>
          </a:p>
          <a:p>
            <a:r>
              <a:rPr lang="pt-BR" sz="1200" dirty="0" err="1">
                <a:latin typeface="Courier New"/>
                <a:cs typeface="Courier New"/>
              </a:rPr>
              <a:t>SoftwareBuild</a:t>
            </a:r>
            <a:r>
              <a:rPr lang="pt-BR" sz="1200" dirty="0">
                <a:latin typeface="Courier New"/>
                <a:cs typeface="Courier New"/>
              </a:rPr>
              <a:t>     3830     677       7</a:t>
            </a:r>
          </a:p>
          <a:p>
            <a:endParaRPr lang="en-US" sz="1200" dirty="0">
              <a:latin typeface="Courier New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31974748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Internal instrument logs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1273714"/>
              </p:ext>
            </p:extLst>
          </p:nvPr>
        </p:nvGraphicFramePr>
        <p:xfrm>
          <a:off x="590971" y="1999264"/>
          <a:ext cx="8008293" cy="35102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43963"/>
                <a:gridCol w="1359353"/>
                <a:gridCol w="1601659"/>
                <a:gridCol w="1601659"/>
                <a:gridCol w="1601659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Internal log capacity (MB)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Bytes per sample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Sample</a:t>
                      </a:r>
                      <a:r>
                        <a:rPr lang="en-US" baseline="0" dirty="0" smtClean="0"/>
                        <a:t> interval </a:t>
                      </a:r>
                    </a:p>
                    <a:p>
                      <a:r>
                        <a:rPr lang="en-US" baseline="0" dirty="0" smtClean="0"/>
                        <a:t>(sec)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Log</a:t>
                      </a:r>
                      <a:r>
                        <a:rPr lang="en-US" baseline="0" dirty="0" smtClean="0"/>
                        <a:t> e</a:t>
                      </a:r>
                      <a:r>
                        <a:rPr lang="en-US" dirty="0" smtClean="0"/>
                        <a:t>ndurance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Workhorse 300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4091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1774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266 d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Workhorse 600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4091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1634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290 d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Workhorse 1200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2302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1014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263 d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Aquadopp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161</a:t>
                      </a:r>
                      <a:r>
                        <a:rPr lang="en-US" baseline="0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274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 d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Seabird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3</a:t>
                      </a:r>
                      <a:r>
                        <a:rPr lang="en-US" baseline="0" dirty="0" smtClean="0">
                          <a:solidFill>
                            <a:srgbClr val="FF0000"/>
                          </a:solidFill>
                        </a:rPr>
                        <a:t> d, disabled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WETLabs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150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18 h,</a:t>
                      </a:r>
                      <a:r>
                        <a:rPr lang="en-US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disabled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Aanderaa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N.A.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15992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SIAM instrument logs on BIN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Instrument data logged to 32 </a:t>
            </a:r>
            <a:r>
              <a:rPr lang="en-US" dirty="0" err="1" smtClean="0"/>
              <a:t>Gbyte</a:t>
            </a:r>
            <a:r>
              <a:rPr lang="en-US" dirty="0" smtClean="0"/>
              <a:t> C-Flash</a:t>
            </a:r>
          </a:p>
          <a:p>
            <a:pPr lvl="1"/>
            <a:r>
              <a:rPr lang="en-US" dirty="0" smtClean="0"/>
              <a:t>Total 29054656 1K blocks available</a:t>
            </a:r>
          </a:p>
          <a:p>
            <a:pPr lvl="1"/>
            <a:r>
              <a:rPr lang="en-US" dirty="0" smtClean="0"/>
              <a:t>Measured log rate = 80832 blocks/day</a:t>
            </a:r>
          </a:p>
          <a:p>
            <a:pPr lvl="1"/>
            <a:r>
              <a:rPr lang="en-US" dirty="0" smtClean="0"/>
              <a:t>C-Flash fills in 359 days</a:t>
            </a:r>
          </a:p>
          <a:p>
            <a:endParaRPr lang="en-US" dirty="0" smtClean="0"/>
          </a:p>
          <a:p>
            <a:r>
              <a:rPr lang="en-US" dirty="0" smtClean="0"/>
              <a:t>Raw data “wrapped” with header, including BIN system clock time-stamp</a:t>
            </a:r>
          </a:p>
          <a:p>
            <a:r>
              <a:rPr lang="en-US" dirty="0" smtClean="0"/>
              <a:t>Utility to unwrap raw data – process with manufacturer software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29948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Sampling “jitter”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BIN Linux and SIAM java app are not “hard </a:t>
            </a:r>
            <a:r>
              <a:rPr lang="en-US" dirty="0" err="1" smtClean="0"/>
              <a:t>realtime</a:t>
            </a:r>
            <a:r>
              <a:rPr lang="en-US" dirty="0" smtClean="0"/>
              <a:t>”</a:t>
            </a:r>
          </a:p>
          <a:p>
            <a:r>
              <a:rPr lang="en-US" dirty="0" smtClean="0"/>
              <a:t>Multi-threaded application. Sampling threads contend with</a:t>
            </a:r>
          </a:p>
          <a:p>
            <a:pPr lvl="1"/>
            <a:r>
              <a:rPr lang="en-US" dirty="0" smtClean="0"/>
              <a:t>Other SIAM threads</a:t>
            </a:r>
          </a:p>
          <a:p>
            <a:pPr lvl="1"/>
            <a:r>
              <a:rPr lang="en-US" dirty="0" smtClean="0"/>
              <a:t>Java garbage collection</a:t>
            </a:r>
          </a:p>
          <a:p>
            <a:pPr lvl="1"/>
            <a:r>
              <a:rPr lang="en-US" dirty="0" smtClean="0"/>
              <a:t>Linux processes</a:t>
            </a:r>
          </a:p>
          <a:p>
            <a:r>
              <a:rPr lang="en-US" dirty="0" smtClean="0"/>
              <a:t>Jitter is deviation from nominal sampling interval (ideally 0!)</a:t>
            </a:r>
          </a:p>
        </p:txBody>
      </p:sp>
    </p:spTree>
    <p:extLst>
      <p:ext uri="{BB962C8B-B14F-4D97-AF65-F5344CB8AC3E}">
        <p14:creationId xmlns:p14="http://schemas.microsoft.com/office/powerpoint/2010/main" val="41304404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Workhorse ADCP sampling jitter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rcRect l="-13913" r="-13913"/>
          <a:stretch>
            <a:fillRect/>
          </a:stretch>
        </p:blipFill>
        <p:spPr>
          <a:xfrm>
            <a:off x="55706" y="1417638"/>
            <a:ext cx="9131087" cy="5021746"/>
          </a:xfrm>
        </p:spPr>
      </p:pic>
      <p:sp>
        <p:nvSpPr>
          <p:cNvPr id="3" name="Rectangular Callout 2"/>
          <p:cNvSpPr/>
          <p:nvPr/>
        </p:nvSpPr>
        <p:spPr>
          <a:xfrm>
            <a:off x="7827362" y="1390027"/>
            <a:ext cx="1206200" cy="1477214"/>
          </a:xfrm>
          <a:prstGeom prst="wedgeRectCallout">
            <a:avLst>
              <a:gd name="adj1" fmla="val -91792"/>
              <a:gd name="adj2" fmla="val 75584"/>
            </a:avLst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300, 600KHz take 11 s at 9600 baud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40695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SIAM software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Java application, runs on BIN “MMC” controller</a:t>
            </a:r>
          </a:p>
          <a:p>
            <a:r>
              <a:rPr lang="en-US" dirty="0" smtClean="0"/>
              <a:t>Reads instrument data through serial port, logs to BIN C-Flash</a:t>
            </a:r>
          </a:p>
          <a:p>
            <a:pPr lvl="1"/>
            <a:r>
              <a:rPr lang="en-US" dirty="0" smtClean="0"/>
              <a:t>Wraps raw data with standard header including system clock time</a:t>
            </a:r>
          </a:p>
          <a:p>
            <a:pPr lvl="1"/>
            <a:r>
              <a:rPr lang="en-US" dirty="0" smtClean="0"/>
              <a:t>Summarizes data at specified intervals, summary can be retrieved via acoustic link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81943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Seabird sampling jitter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rcRect l="-12272" r="-12272"/>
          <a:stretch>
            <a:fillRect/>
          </a:stretch>
        </p:blipFill>
        <p:spPr>
          <a:xfrm>
            <a:off x="10272" y="1600200"/>
            <a:ext cx="9133728" cy="5023198"/>
          </a:xfrm>
        </p:spPr>
      </p:pic>
    </p:spTree>
    <p:extLst>
      <p:ext uri="{BB962C8B-B14F-4D97-AF65-F5344CB8AC3E}">
        <p14:creationId xmlns:p14="http://schemas.microsoft.com/office/powerpoint/2010/main" val="35169559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Aquadopp</a:t>
            </a:r>
            <a:r>
              <a:rPr lang="en-US" dirty="0" smtClean="0"/>
              <a:t> sampling jitter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rcRect l="-18682" r="-1868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661026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Aanderaa</a:t>
            </a:r>
            <a:r>
              <a:rPr lang="en-US" dirty="0" smtClean="0"/>
              <a:t> sample jitter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12583" r="-1258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233720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WetLabs</a:t>
            </a:r>
            <a:r>
              <a:rPr lang="en-US" dirty="0" smtClean="0"/>
              <a:t> sample jitter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14973" r="-1497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505615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Instrument calibrations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Info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82502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Instrument issues to be addressed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Address Workhorse ensemble time issue</a:t>
            </a:r>
          </a:p>
          <a:p>
            <a:r>
              <a:rPr lang="en-US" dirty="0" smtClean="0"/>
              <a:t>Set up spare BIN, instruments</a:t>
            </a:r>
          </a:p>
          <a:p>
            <a:r>
              <a:rPr lang="en-US" dirty="0"/>
              <a:t>D</a:t>
            </a:r>
            <a:r>
              <a:rPr lang="en-US" dirty="0" smtClean="0"/>
              <a:t>ata validation in test tank</a:t>
            </a:r>
          </a:p>
          <a:p>
            <a:r>
              <a:rPr lang="en-US" dirty="0" smtClean="0"/>
              <a:t>Validate processing of SIAM instrument logs</a:t>
            </a:r>
          </a:p>
          <a:p>
            <a:pPr lvl="1"/>
            <a:r>
              <a:rPr lang="en-US" dirty="0" smtClean="0"/>
              <a:t>Existence proof from previous MOOS deployments</a:t>
            </a:r>
          </a:p>
          <a:p>
            <a:r>
              <a:rPr lang="en-US" dirty="0" smtClean="0"/>
              <a:t>Verify instrument overcurrent trip settings </a:t>
            </a:r>
          </a:p>
          <a:p>
            <a:r>
              <a:rPr lang="en-US" dirty="0" err="1" smtClean="0"/>
              <a:t>Aquadopp</a:t>
            </a:r>
            <a:r>
              <a:rPr lang="en-US" dirty="0" smtClean="0"/>
              <a:t> data outage; stopped sampling after 2.5 weeks after configuration in May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55242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Time-keeping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03078"/>
          </a:xfrm>
        </p:spPr>
        <p:txBody>
          <a:bodyPr>
            <a:normAutofit fontScale="77500" lnSpcReduction="20000"/>
          </a:bodyPr>
          <a:lstStyle/>
          <a:p>
            <a:r>
              <a:rPr lang="en-US" dirty="0" err="1"/>
              <a:t>Realtime</a:t>
            </a:r>
            <a:r>
              <a:rPr lang="en-US" dirty="0"/>
              <a:t> clock (RTC) </a:t>
            </a:r>
          </a:p>
          <a:p>
            <a:pPr lvl="1"/>
            <a:r>
              <a:rPr lang="en-US" dirty="0"/>
              <a:t>Very stable: 2 ppm = 1 minute/year</a:t>
            </a:r>
          </a:p>
          <a:p>
            <a:pPr lvl="1"/>
            <a:r>
              <a:rPr lang="en-US" dirty="0"/>
              <a:t>Persists through system power outage</a:t>
            </a:r>
          </a:p>
          <a:p>
            <a:pPr lvl="1"/>
            <a:r>
              <a:rPr lang="en-US" dirty="0"/>
              <a:t>Set before </a:t>
            </a:r>
            <a:r>
              <a:rPr lang="en-US" dirty="0" smtClean="0"/>
              <a:t>deployment</a:t>
            </a:r>
          </a:p>
          <a:p>
            <a:pPr lvl="1"/>
            <a:endParaRPr lang="en-US" dirty="0"/>
          </a:p>
          <a:p>
            <a:r>
              <a:rPr lang="en-US" dirty="0"/>
              <a:t>Linux system clock (“sys clock”)</a:t>
            </a:r>
          </a:p>
          <a:p>
            <a:pPr lvl="1"/>
            <a:r>
              <a:rPr lang="en-US" dirty="0"/>
              <a:t>Not as accurate as RTC</a:t>
            </a:r>
          </a:p>
          <a:p>
            <a:pPr lvl="1"/>
            <a:r>
              <a:rPr lang="en-US" dirty="0"/>
              <a:t>SIAM tags received instrument packets with sys clock </a:t>
            </a:r>
            <a:r>
              <a:rPr lang="en-US" dirty="0" smtClean="0"/>
              <a:t>time</a:t>
            </a:r>
          </a:p>
          <a:p>
            <a:pPr lvl="1"/>
            <a:endParaRPr lang="en-US" dirty="0"/>
          </a:p>
          <a:p>
            <a:r>
              <a:rPr lang="en-US" dirty="0"/>
              <a:t>Internal instrument </a:t>
            </a:r>
            <a:r>
              <a:rPr lang="en-US" dirty="0" smtClean="0"/>
              <a:t>clocks</a:t>
            </a:r>
            <a:endParaRPr lang="en-US" dirty="0"/>
          </a:p>
          <a:p>
            <a:pPr lvl="1"/>
            <a:r>
              <a:rPr lang="en-US" dirty="0"/>
              <a:t>Raw packets tagged with instrument clock time</a:t>
            </a:r>
          </a:p>
          <a:p>
            <a:pPr lvl="1"/>
            <a:r>
              <a:rPr lang="en-US" dirty="0"/>
              <a:t>Differing </a:t>
            </a:r>
            <a:r>
              <a:rPr lang="en-US" dirty="0" smtClean="0"/>
              <a:t>precision</a:t>
            </a:r>
          </a:p>
          <a:p>
            <a:pPr lvl="1"/>
            <a:r>
              <a:rPr lang="en-US" dirty="0" smtClean="0"/>
              <a:t>Set before deployment</a:t>
            </a:r>
            <a:endParaRPr lang="en-US" dirty="0"/>
          </a:p>
          <a:p>
            <a:pPr lvl="1"/>
            <a:r>
              <a:rPr lang="en-US" dirty="0"/>
              <a:t>Not all instruments have internal clock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72442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Time-keeping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BIN boot: sync sys clock with RTC</a:t>
            </a:r>
          </a:p>
          <a:p>
            <a:r>
              <a:rPr lang="en-US" dirty="0" smtClean="0"/>
              <a:t>BIN running: </a:t>
            </a:r>
          </a:p>
          <a:p>
            <a:pPr lvl="1"/>
            <a:r>
              <a:rPr lang="en-US" dirty="0" smtClean="0"/>
              <a:t>SIAM stamps </a:t>
            </a:r>
            <a:r>
              <a:rPr lang="en-US" dirty="0" err="1" smtClean="0"/>
              <a:t>acq</a:t>
            </a:r>
            <a:r>
              <a:rPr lang="en-US" dirty="0" smtClean="0"/>
              <a:t> data with sys clock time, logs data</a:t>
            </a:r>
          </a:p>
          <a:p>
            <a:pPr lvl="1"/>
            <a:r>
              <a:rPr lang="en-US" dirty="0"/>
              <a:t>O</a:t>
            </a:r>
            <a:r>
              <a:rPr lang="en-US" dirty="0" smtClean="0"/>
              <a:t>ccasionally logs difference between sys clock and RTC: </a:t>
            </a:r>
            <a:br>
              <a:rPr lang="en-US" dirty="0" smtClean="0"/>
            </a:br>
            <a:r>
              <a:rPr lang="da-DK" dirty="0">
                <a:latin typeface="Courier New"/>
                <a:cs typeface="Courier New"/>
              </a:rPr>
              <a:t>System time:  Sun Jun  7 18:41:51 </a:t>
            </a:r>
            <a:r>
              <a:rPr lang="da-DK" dirty="0" smtClean="0">
                <a:latin typeface="Courier New"/>
                <a:cs typeface="Courier New"/>
              </a:rPr>
              <a:t>2015</a:t>
            </a:r>
            <a:br>
              <a:rPr lang="da-DK" dirty="0" smtClean="0">
                <a:latin typeface="Courier New"/>
                <a:cs typeface="Courier New"/>
              </a:rPr>
            </a:br>
            <a:r>
              <a:rPr lang="da-DK" dirty="0" smtClean="0">
                <a:latin typeface="Courier New"/>
                <a:cs typeface="Courier New"/>
              </a:rPr>
              <a:t>RTC </a:t>
            </a:r>
            <a:r>
              <a:rPr lang="da-DK" dirty="0">
                <a:latin typeface="Courier New"/>
                <a:cs typeface="Courier New"/>
              </a:rPr>
              <a:t>Time:  07/06/2015  06:41:49 PM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Post deployment: adjust instrument data times using SIAM timestamp, sys-RTC log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5266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Science instruments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2679658"/>
              </p:ext>
            </p:extLst>
          </p:nvPr>
        </p:nvGraphicFramePr>
        <p:xfrm>
          <a:off x="583143" y="2057858"/>
          <a:ext cx="8103660" cy="40487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5372"/>
                <a:gridCol w="1189350"/>
                <a:gridCol w="967851"/>
                <a:gridCol w="1281734"/>
                <a:gridCol w="2639353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Sample interval sec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Internal log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Internal</a:t>
                      </a:r>
                      <a:r>
                        <a:rPr lang="en-US" baseline="0" dirty="0" smtClean="0"/>
                        <a:t> clock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note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Workhorse 300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streaming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Workhorse 600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streaming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Workhorse 1200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streaming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Aquadopp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streaming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Seabird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6600"/>
                          </a:solidFill>
                        </a:rPr>
                        <a:t>N</a:t>
                      </a:r>
                      <a:endParaRPr lang="en-US" dirty="0">
                        <a:solidFill>
                          <a:srgbClr val="FF66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6600"/>
                          </a:solidFill>
                        </a:rPr>
                        <a:t>N</a:t>
                      </a:r>
                      <a:endParaRPr lang="en-US" dirty="0">
                        <a:solidFill>
                          <a:srgbClr val="FF66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streaming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Aanderaa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6600"/>
                          </a:solidFill>
                        </a:rPr>
                        <a:t>N</a:t>
                      </a:r>
                      <a:endParaRPr lang="en-US" dirty="0">
                        <a:solidFill>
                          <a:srgbClr val="FF66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6600"/>
                          </a:solidFill>
                        </a:rPr>
                        <a:t>N</a:t>
                      </a:r>
                      <a:endParaRPr lang="en-US" dirty="0">
                        <a:solidFill>
                          <a:srgbClr val="FF66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Polled</a:t>
                      </a:r>
                      <a:r>
                        <a:rPr lang="en-US" baseline="0" dirty="0" smtClean="0"/>
                        <a:t> after each Workhorse 1200 sample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WETLabs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6600"/>
                          </a:solidFill>
                        </a:rPr>
                        <a:t>N</a:t>
                      </a:r>
                      <a:endParaRPr lang="en-US" dirty="0">
                        <a:solidFill>
                          <a:srgbClr val="FF66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Polled after each </a:t>
                      </a:r>
                      <a:r>
                        <a:rPr lang="en-US" dirty="0" err="1" smtClean="0"/>
                        <a:t>Aanderaa</a:t>
                      </a:r>
                      <a:r>
                        <a:rPr lang="en-US" dirty="0" smtClean="0"/>
                        <a:t> sample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60178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Workhorse configuration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2002575"/>
              </p:ext>
            </p:extLst>
          </p:nvPr>
        </p:nvGraphicFramePr>
        <p:xfrm>
          <a:off x="457200" y="1651000"/>
          <a:ext cx="7978932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9822"/>
                <a:gridCol w="1329822"/>
                <a:gridCol w="1329822"/>
                <a:gridCol w="1329822"/>
                <a:gridCol w="1329822"/>
                <a:gridCol w="1329822"/>
              </a:tblGrid>
              <a:tr h="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Ensemble</a:t>
                      </a:r>
                      <a:r>
                        <a:rPr lang="en-US" baseline="0" dirty="0" smtClean="0"/>
                        <a:t> sec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#bins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Bin size (cm)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#pings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Sec/ping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300 KHz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0.58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600 KHz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0.50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1200</a:t>
                      </a:r>
                      <a:r>
                        <a:rPr lang="en-US" baseline="0" dirty="0" smtClean="0"/>
                        <a:t> KHz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0.17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57200" y="3716631"/>
            <a:ext cx="51692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All other parameters are factory default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457500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Workhorse 300KHz configuration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654" b="65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7594836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Workhorse 600KHz configuration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Details here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" y="1630733"/>
            <a:ext cx="85979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190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Workhorse 1200KHz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100" y="1417638"/>
            <a:ext cx="8559800" cy="513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1379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5818</TotalTime>
  <Words>1160</Words>
  <Application>Microsoft Macintosh PowerPoint</Application>
  <PresentationFormat>On-screen Show (4:3)</PresentationFormat>
  <Paragraphs>244</Paragraphs>
  <Slides>25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PowerPoint Presentation</vt:lpstr>
      <vt:lpstr>SIAM software </vt:lpstr>
      <vt:lpstr>Time-keeping</vt:lpstr>
      <vt:lpstr>Time-keeping</vt:lpstr>
      <vt:lpstr>Science instruments</vt:lpstr>
      <vt:lpstr>Workhorse configuration</vt:lpstr>
      <vt:lpstr>Workhorse 300KHz configuration</vt:lpstr>
      <vt:lpstr>Workhorse 600KHz configuration</vt:lpstr>
      <vt:lpstr>Workhorse 1200KHz</vt:lpstr>
      <vt:lpstr>Aquadopp configuration</vt:lpstr>
      <vt:lpstr>Aquadopp configuration</vt:lpstr>
      <vt:lpstr>Seabird configuration</vt:lpstr>
      <vt:lpstr>Seabird configuration</vt:lpstr>
      <vt:lpstr>WETLabs configuration</vt:lpstr>
      <vt:lpstr>Aanderaa configuration</vt:lpstr>
      <vt:lpstr>Internal instrument logs</vt:lpstr>
      <vt:lpstr>SIAM instrument logs on BIN</vt:lpstr>
      <vt:lpstr>Sampling “jitter”</vt:lpstr>
      <vt:lpstr>Workhorse ADCP sampling jitter</vt:lpstr>
      <vt:lpstr>Seabird sampling jitter</vt:lpstr>
      <vt:lpstr>Aquadopp sampling jitter</vt:lpstr>
      <vt:lpstr>Aanderaa sample jitter</vt:lpstr>
      <vt:lpstr>WetLabs sample jitter</vt:lpstr>
      <vt:lpstr>Instrument calibrations</vt:lpstr>
      <vt:lpstr>Instrument issues to be addressed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 O'Reilly</dc:creator>
  <cp:lastModifiedBy>Tom O'Reilly</cp:lastModifiedBy>
  <cp:revision>121</cp:revision>
  <cp:lastPrinted>2015-06-07T20:38:43Z</cp:lastPrinted>
  <dcterms:created xsi:type="dcterms:W3CDTF">2015-06-03T15:51:19Z</dcterms:created>
  <dcterms:modified xsi:type="dcterms:W3CDTF">2015-06-07T22:37:50Z</dcterms:modified>
</cp:coreProperties>
</file>