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xls" ContentType="application/vnd.ms-exce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0" r:id="rId2"/>
    <p:sldId id="266" r:id="rId3"/>
    <p:sldId id="259" r:id="rId4"/>
    <p:sldId id="256" r:id="rId5"/>
    <p:sldId id="257" r:id="rId6"/>
    <p:sldId id="265" r:id="rId7"/>
    <p:sldId id="264" r:id="rId8"/>
    <p:sldId id="267" r:id="rId9"/>
    <p:sldId id="263" r:id="rId10"/>
    <p:sldId id="258" r:id="rId11"/>
    <p:sldId id="261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03" autoAdjust="0"/>
    <p:restoredTop sz="94660"/>
  </p:normalViewPr>
  <p:slideViewPr>
    <p:cSldViewPr>
      <p:cViewPr varScale="1">
        <p:scale>
          <a:sx n="142" d="100"/>
          <a:sy n="142" d="100"/>
        </p:scale>
        <p:origin x="-62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23BCB2-4BF4-4F71-94A8-94FCABF7FCD6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EF1A87-1AA1-4423-ACB0-BB85EBD5EDB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EF1A87-1AA1-4423-ACB0-BB85EBD5EDB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919D21-5012-498F-B369-8D62B719DA4A}" type="datetimeFigureOut">
              <a:rPr lang="en-US" smtClean="0"/>
              <a:pPr/>
              <a:t>4/7/2011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EB6AEE-1BF4-4F25-9D0F-AD7D70CB3B4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w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wmf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w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w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Microsoft_Office_Excel_97-2003_Worksheet1.xls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OI Camera Selection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 smtClean="0"/>
              <a:t>Requirements:</a:t>
            </a:r>
          </a:p>
          <a:p>
            <a:pPr lvl="1"/>
            <a:r>
              <a:rPr lang="en-US" sz="2000" dirty="0" smtClean="0"/>
              <a:t>Color</a:t>
            </a:r>
          </a:p>
          <a:p>
            <a:pPr lvl="1"/>
            <a:r>
              <a:rPr lang="en-US" sz="2000" dirty="0" smtClean="0"/>
              <a:t>Good sensitivity, wide dynamic range</a:t>
            </a:r>
          </a:p>
          <a:p>
            <a:pPr lvl="2"/>
            <a:r>
              <a:rPr lang="en-US" sz="1600" dirty="0" smtClean="0"/>
              <a:t>Ideally lens is not wide-open to increase depth of field; ~ f8</a:t>
            </a:r>
          </a:p>
          <a:p>
            <a:pPr lvl="2"/>
            <a:r>
              <a:rPr lang="en-US" sz="1600" dirty="0" smtClean="0"/>
              <a:t>Pre-set cameras for average lighting; minimize saturated and black areas of image</a:t>
            </a:r>
          </a:p>
          <a:p>
            <a:pPr lvl="1"/>
            <a:r>
              <a:rPr lang="en-US" sz="2000" dirty="0" smtClean="0"/>
              <a:t>Combine for stereo pairs to yield </a:t>
            </a:r>
            <a:r>
              <a:rPr lang="en-US" sz="2000" dirty="0" err="1" smtClean="0"/>
              <a:t>photogrametry</a:t>
            </a:r>
            <a:endParaRPr lang="en-US" sz="2000" dirty="0" smtClean="0"/>
          </a:p>
          <a:p>
            <a:pPr lvl="1"/>
            <a:r>
              <a:rPr lang="en-US" sz="2000" dirty="0" smtClean="0"/>
              <a:t>Able to generate “Pretty” pictures</a:t>
            </a:r>
          </a:p>
          <a:p>
            <a:pPr lvl="2"/>
            <a:r>
              <a:rPr lang="en-US" sz="1800" dirty="0" smtClean="0"/>
              <a:t>2-4 mm/pixel at 3m altitude</a:t>
            </a:r>
          </a:p>
          <a:p>
            <a:pPr lvl="1"/>
            <a:r>
              <a:rPr lang="en-US" sz="2000" dirty="0" smtClean="0"/>
              <a:t> up to 2 Hz frame rate (?)</a:t>
            </a:r>
          </a:p>
          <a:p>
            <a:pPr lvl="1"/>
            <a:r>
              <a:rPr lang="en-US" sz="2000" dirty="0" smtClean="0"/>
              <a:t>Isolated trigger input</a:t>
            </a:r>
          </a:p>
          <a:p>
            <a:pPr lvl="1"/>
            <a:r>
              <a:rPr lang="en-US" sz="2000" dirty="0" smtClean="0"/>
              <a:t>Strobe trigger output (?)</a:t>
            </a:r>
          </a:p>
          <a:p>
            <a:pPr lvl="1"/>
            <a:r>
              <a:rPr lang="en-US" sz="2000" dirty="0" smtClean="0"/>
              <a:t>3 to 4 m wide image swath at 3m altitude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457200" y="0"/>
            <a:ext cx="8229600" cy="1143000"/>
          </a:xfrm>
        </p:spPr>
        <p:txBody>
          <a:bodyPr/>
          <a:lstStyle/>
          <a:p>
            <a:r>
              <a:rPr lang="en-US" dirty="0" smtClean="0"/>
              <a:t>Manta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219200"/>
            <a:ext cx="5562600" cy="4525963"/>
          </a:xfrm>
        </p:spPr>
        <p:txBody>
          <a:bodyPr/>
          <a:lstStyle/>
          <a:p>
            <a:r>
              <a:rPr lang="en-US" dirty="0" smtClean="0"/>
              <a:t>Single Tap Sony ICX655</a:t>
            </a:r>
          </a:p>
          <a:p>
            <a:r>
              <a:rPr lang="en-US" dirty="0" smtClean="0"/>
              <a:t> 3.6 W, 8-39 </a:t>
            </a:r>
            <a:r>
              <a:rPr lang="en-US" dirty="0" err="1" smtClean="0"/>
              <a:t>vdc</a:t>
            </a:r>
            <a:r>
              <a:rPr lang="en-US" dirty="0" smtClean="0"/>
              <a:t> input; POE option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6116" y="457200"/>
            <a:ext cx="3507884" cy="5124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95400" y="4572000"/>
            <a:ext cx="3276600" cy="201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" y="3429000"/>
            <a:ext cx="4648200" cy="10748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Basler</a:t>
            </a:r>
            <a:r>
              <a:rPr lang="en-US" dirty="0" smtClean="0"/>
              <a:t> Pilot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2819400"/>
            <a:ext cx="4341813" cy="3565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1828800"/>
            <a:ext cx="4786784" cy="4684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29200" y="3733800"/>
            <a:ext cx="3759200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495800" cy="3371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686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24400" y="3505200"/>
            <a:ext cx="41656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724400" y="533400"/>
            <a:ext cx="34821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5mm </a:t>
            </a:r>
            <a:r>
              <a:rPr lang="en-US" dirty="0" err="1" smtClean="0"/>
              <a:t>Kowa</a:t>
            </a:r>
            <a:r>
              <a:rPr lang="en-US" dirty="0" smtClean="0"/>
              <a:t> Lens</a:t>
            </a:r>
          </a:p>
          <a:p>
            <a:r>
              <a:rPr lang="en-US" dirty="0" smtClean="0"/>
              <a:t>82 deg </a:t>
            </a:r>
            <a:r>
              <a:rPr lang="en-US" dirty="0" err="1" smtClean="0"/>
              <a:t>Hoz</a:t>
            </a:r>
            <a:r>
              <a:rPr lang="en-US" dirty="0" smtClean="0"/>
              <a:t> FOV – 5.3m wide @ 3m</a:t>
            </a:r>
          </a:p>
          <a:p>
            <a:r>
              <a:rPr lang="en-US" dirty="0" smtClean="0"/>
              <a:t>67 deg </a:t>
            </a:r>
            <a:r>
              <a:rPr lang="en-US" dirty="0" err="1" smtClean="0"/>
              <a:t>Vert</a:t>
            </a:r>
            <a:r>
              <a:rPr lang="en-US" dirty="0" smtClean="0"/>
              <a:t> FOV – 4m tall</a:t>
            </a:r>
          </a:p>
          <a:p>
            <a:r>
              <a:rPr lang="en-US" dirty="0" smtClean="0"/>
              <a:t>95 deg </a:t>
            </a:r>
            <a:r>
              <a:rPr lang="en-US" dirty="0" err="1" smtClean="0"/>
              <a:t>Diag</a:t>
            </a:r>
            <a:r>
              <a:rPr lang="en-US" dirty="0" smtClean="0"/>
              <a:t> FOV</a:t>
            </a:r>
          </a:p>
          <a:p>
            <a:r>
              <a:rPr lang="en-US" dirty="0" smtClean="0"/>
              <a:t>~ 2.7 mm/pixel</a:t>
            </a:r>
          </a:p>
          <a:p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28600" y="3962400"/>
            <a:ext cx="24132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59 deg wide, 48 deg tall</a:t>
            </a:r>
          </a:p>
          <a:p>
            <a:r>
              <a:rPr lang="en-US" dirty="0" smtClean="0"/>
              <a:t>3.43m wide, 2.7m tall</a:t>
            </a:r>
          </a:p>
          <a:p>
            <a:r>
              <a:rPr lang="en-US" dirty="0" smtClean="0"/>
              <a:t>1.77 mm/pixel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24400" y="3276600"/>
            <a:ext cx="396240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62000" y="1219200"/>
            <a:ext cx="20990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8.5mm </a:t>
            </a:r>
            <a:r>
              <a:rPr lang="en-US" dirty="0" err="1" smtClean="0"/>
              <a:t>Kowa</a:t>
            </a:r>
            <a:r>
              <a:rPr lang="en-US" dirty="0" smtClean="0"/>
              <a:t> Lens</a:t>
            </a:r>
          </a:p>
          <a:p>
            <a:r>
              <a:rPr lang="en-US" dirty="0" smtClean="0"/>
              <a:t>54 deg </a:t>
            </a:r>
            <a:r>
              <a:rPr lang="en-US" dirty="0" err="1" smtClean="0"/>
              <a:t>hor</a:t>
            </a:r>
            <a:r>
              <a:rPr lang="en-US" dirty="0" smtClean="0"/>
              <a:t>, 42 deg v</a:t>
            </a:r>
          </a:p>
          <a:p>
            <a:r>
              <a:rPr lang="en-US" dirty="0" smtClean="0"/>
              <a:t>3.1m wide, 2.3m tall</a:t>
            </a:r>
          </a:p>
          <a:p>
            <a:r>
              <a:rPr lang="en-US" dirty="0" smtClean="0"/>
              <a:t>1.6 mm/pixel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Cameras compared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 1380, 1.4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GC2450, 5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GX 1920, 2.8 MP</a:t>
            </a:r>
          </a:p>
          <a:p>
            <a:r>
              <a:rPr lang="en-US" dirty="0" err="1" smtClean="0"/>
              <a:t>Prosilica</a:t>
            </a:r>
            <a:r>
              <a:rPr lang="en-US" dirty="0" smtClean="0"/>
              <a:t> GX 2300, 4.0 MP</a:t>
            </a:r>
          </a:p>
          <a:p>
            <a:r>
              <a:rPr lang="en-US" dirty="0" smtClean="0"/>
              <a:t>Manta G504, 5 MP</a:t>
            </a:r>
          </a:p>
          <a:p>
            <a:r>
              <a:rPr lang="en-US" dirty="0" err="1" smtClean="0"/>
              <a:t>Basler</a:t>
            </a:r>
            <a:r>
              <a:rPr lang="en-US" dirty="0" smtClean="0"/>
              <a:t> Pilot PIA-3400, 5 MP</a:t>
            </a:r>
          </a:p>
          <a:p>
            <a:r>
              <a:rPr lang="en-US" dirty="0" smtClean="0"/>
              <a:t>Pt. Gray Grasshopper 2, 5 MP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52400"/>
            <a:ext cx="8229600" cy="1143000"/>
          </a:xfrm>
        </p:spPr>
        <p:txBody>
          <a:bodyPr/>
          <a:lstStyle/>
          <a:p>
            <a:r>
              <a:rPr lang="en-US" dirty="0" smtClean="0"/>
              <a:t>General Camera Notes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762000"/>
            <a:ext cx="8763000" cy="452596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All were CCD Imagers</a:t>
            </a:r>
          </a:p>
          <a:p>
            <a:r>
              <a:rPr lang="en-US" sz="2800" dirty="0" smtClean="0"/>
              <a:t>At 5 MP, the 2/3 format restricted the pixel size and reduced sensitivity.  1” size sensors need f-mount lens which needs a bigger housing</a:t>
            </a:r>
          </a:p>
          <a:p>
            <a:pPr lvl="1"/>
            <a:r>
              <a:rPr lang="en-US" sz="2400" dirty="0" smtClean="0"/>
              <a:t> no 5 MP C-mount available for 1”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3505200"/>
            <a:ext cx="4495800" cy="26777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00600" y="3581400"/>
            <a:ext cx="4253529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-228600"/>
            <a:ext cx="7772400" cy="1470025"/>
          </a:xfrm>
        </p:spPr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GC-1380 1.4 MP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" y="2286000"/>
            <a:ext cx="3581400" cy="2363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10200" y="1447800"/>
            <a:ext cx="3505200" cy="5045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609600" y="990600"/>
            <a:ext cx="4267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Camera that </a:t>
            </a:r>
            <a:r>
              <a:rPr lang="en-US" dirty="0" err="1" smtClean="0"/>
              <a:t>Hanu</a:t>
            </a:r>
            <a:r>
              <a:rPr lang="en-US" dirty="0" smtClean="0"/>
              <a:t>, Chris Roman, Jon Howland (?) and others use.</a:t>
            </a:r>
          </a:p>
          <a:p>
            <a:pPr>
              <a:buFont typeface="Arial" pitchFamily="34" charset="0"/>
              <a:buChar char="•"/>
            </a:pPr>
            <a:r>
              <a:rPr lang="en-US" dirty="0"/>
              <a:t> </a:t>
            </a:r>
            <a:r>
              <a:rPr lang="en-US" dirty="0" smtClean="0"/>
              <a:t>Good sensitivity and dynamic range – low resolution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1" y="4690878"/>
            <a:ext cx="4191000" cy="20935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GC 2450, 5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5105400" cy="4525963"/>
          </a:xfrm>
        </p:spPr>
        <p:txBody>
          <a:bodyPr/>
          <a:lstStyle/>
          <a:p>
            <a:r>
              <a:rPr lang="en-US" dirty="0" smtClean="0"/>
              <a:t>High res; small pixels in 2/3 format yield low sensitivity</a:t>
            </a:r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96957" y="1295400"/>
            <a:ext cx="3547043" cy="5139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4999890"/>
            <a:ext cx="2891939" cy="185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1000" y="2819400"/>
            <a:ext cx="4419600" cy="2217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 err="1" smtClean="0"/>
              <a:t>Prosilica</a:t>
            </a:r>
            <a:r>
              <a:rPr lang="en-US" dirty="0" smtClean="0"/>
              <a:t> GX1920 2.8 MP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914400"/>
            <a:ext cx="5562600" cy="4525963"/>
          </a:xfrm>
        </p:spPr>
        <p:txBody>
          <a:bodyPr/>
          <a:lstStyle/>
          <a:p>
            <a:r>
              <a:rPr lang="en-US" dirty="0" smtClean="0"/>
              <a:t>Same Sony </a:t>
            </a:r>
            <a:r>
              <a:rPr lang="en-US" dirty="0" err="1" smtClean="0"/>
              <a:t>ExView</a:t>
            </a:r>
            <a:r>
              <a:rPr lang="en-US" dirty="0" smtClean="0"/>
              <a:t> HAD sensor as the GC1380</a:t>
            </a:r>
          </a:p>
          <a:p>
            <a:pPr lvl="1"/>
            <a:r>
              <a:rPr lang="en-US" dirty="0" smtClean="0"/>
              <a:t>Newer SonyICX285; more sensitive, higher dynamic range</a:t>
            </a:r>
          </a:p>
          <a:p>
            <a:pPr lvl="1"/>
            <a:r>
              <a:rPr lang="en-US" dirty="0" smtClean="0"/>
              <a:t>faster, higher power: 5.3 W </a:t>
            </a:r>
            <a:r>
              <a:rPr lang="en-US" dirty="0" err="1" smtClean="0"/>
              <a:t>vs</a:t>
            </a:r>
            <a:r>
              <a:rPr lang="en-US" dirty="0" smtClean="0"/>
              <a:t> 3.3 W </a:t>
            </a:r>
          </a:p>
          <a:p>
            <a:pPr lvl="1"/>
            <a:r>
              <a:rPr lang="en-US" dirty="0" smtClean="0"/>
              <a:t>Requires 2” longer housing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200" y="4572000"/>
            <a:ext cx="3988906" cy="2038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892992" y="2133600"/>
            <a:ext cx="3251008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 smtClean="0"/>
              <a:t>Lens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838200"/>
            <a:ext cx="8229600" cy="4525963"/>
          </a:xfrm>
        </p:spPr>
        <p:txBody>
          <a:bodyPr/>
          <a:lstStyle/>
          <a:p>
            <a:r>
              <a:rPr lang="en-US" dirty="0" smtClean="0"/>
              <a:t>2/3” format,  67 deg FOV with flat port now</a:t>
            </a:r>
          </a:p>
          <a:p>
            <a:pPr lvl="1"/>
            <a:r>
              <a:rPr lang="en-US" dirty="0" smtClean="0"/>
              <a:t>Yields a 3.4 m wide, 2.7m tall image @ 3m</a:t>
            </a:r>
          </a:p>
          <a:p>
            <a:pPr lvl="1"/>
            <a:r>
              <a:rPr lang="en-US" dirty="0" smtClean="0"/>
              <a:t>Upgrade later to dome optics for 90 degree FOV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8600" y="2514600"/>
            <a:ext cx="2667000" cy="29069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00400" y="2438400"/>
            <a:ext cx="2908514" cy="235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Rectangle 6"/>
          <p:cNvSpPr/>
          <p:nvPr/>
        </p:nvSpPr>
        <p:spPr>
          <a:xfrm>
            <a:off x="381000" y="5410200"/>
            <a:ext cx="4572000" cy="13542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 smtClean="0"/>
              <a:t>Required bandwidth: </a:t>
            </a:r>
            <a:r>
              <a:rPr lang="en-US" dirty="0" smtClean="0"/>
              <a:t>vertical resolution * horizontal resolution * fps * 1 (for 8 bits) or 2 (for 16)</a:t>
            </a:r>
          </a:p>
          <a:p>
            <a:r>
              <a:rPr lang="en-US" dirty="0" smtClean="0"/>
              <a:t>- e.g. For 5Mpixel: 11 MB/camera@ 1 Hz</a:t>
            </a:r>
            <a:endParaRPr lang="en-US" dirty="0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34000" y="3962400"/>
            <a:ext cx="3581400" cy="274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Light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On the IAUV we use ~25J of light for ~.05 ms</a:t>
            </a:r>
          </a:p>
          <a:p>
            <a:pPr lvl="1"/>
            <a:r>
              <a:rPr lang="en-US" dirty="0" smtClean="0"/>
              <a:t>If left on continuously, it is equivalent to 50,000 W</a:t>
            </a:r>
          </a:p>
          <a:p>
            <a:pPr lvl="2"/>
            <a:r>
              <a:rPr lang="en-US" dirty="0" smtClean="0"/>
              <a:t>25W-sec * 1/1000 sec</a:t>
            </a:r>
          </a:p>
          <a:p>
            <a:pPr lvl="2"/>
            <a:r>
              <a:rPr lang="en-US" dirty="0" smtClean="0"/>
              <a:t>Draws 32 watts for 1.5 seconds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and schedule</a:t>
            </a:r>
            <a:endParaRPr lang="en-US" dirty="0"/>
          </a:p>
        </p:txBody>
      </p:sp>
      <p:graphicFrame>
        <p:nvGraphicFramePr>
          <p:cNvPr id="5" name="Object 4"/>
          <p:cNvGraphicFramePr>
            <a:graphicFrameLocks noChangeAspect="1"/>
          </p:cNvGraphicFramePr>
          <p:nvPr/>
        </p:nvGraphicFramePr>
        <p:xfrm>
          <a:off x="2743200" y="3886200"/>
          <a:ext cx="3857625" cy="2105025"/>
        </p:xfrm>
        <a:graphic>
          <a:graphicData uri="http://schemas.openxmlformats.org/presentationml/2006/ole">
            <p:oleObj spid="_x0000_s5122" name="Worksheet" r:id="rId4" imgW="3857549" imgH="2105072" progId="Excel.Sheet.8">
              <p:embed/>
            </p:oleObj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2057400" y="2286000"/>
            <a:ext cx="646542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dirty="0" smtClean="0"/>
              <a:t> Lead-time for cameras, housings and connectors is about 4 weeks</a:t>
            </a:r>
          </a:p>
          <a:p>
            <a:pPr>
              <a:buFont typeface="Arial" pitchFamily="34" charset="0"/>
              <a:buChar char="•"/>
            </a:pPr>
            <a:r>
              <a:rPr lang="en-US" dirty="0" smtClean="0"/>
              <a:t> We can use the existing IAUV strobes 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C8E0D8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4414</TotalTime>
  <Words>466</Words>
  <Application>Microsoft Office PowerPoint</Application>
  <PresentationFormat>On-screen Show (4:3)</PresentationFormat>
  <Paragraphs>79</Paragraphs>
  <Slides>14</Slides>
  <Notes>14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6" baseType="lpstr">
      <vt:lpstr>Office Theme</vt:lpstr>
      <vt:lpstr>Worksheet</vt:lpstr>
      <vt:lpstr>OI Camera Selection </vt:lpstr>
      <vt:lpstr>Cameras compared </vt:lpstr>
      <vt:lpstr>General Camera Notes</vt:lpstr>
      <vt:lpstr>Prosilica GC-1380 1.4 MP</vt:lpstr>
      <vt:lpstr>Prosilica GC 2450, 5 MP</vt:lpstr>
      <vt:lpstr>Prosilica GX1920 2.8 MP</vt:lpstr>
      <vt:lpstr>Lens</vt:lpstr>
      <vt:lpstr>Light </vt:lpstr>
      <vt:lpstr>Cost and schedule</vt:lpstr>
      <vt:lpstr>Manta 5 MP</vt:lpstr>
      <vt:lpstr>Basler Pilot 5 MP</vt:lpstr>
      <vt:lpstr>Slide 12</vt:lpstr>
      <vt:lpstr>Slide 13</vt:lpstr>
      <vt:lpstr>Slide 14</vt:lpstr>
    </vt:vector>
  </TitlesOfParts>
  <Company>MBARI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Brett Hobson</dc:creator>
  <cp:lastModifiedBy>Brett Hobson</cp:lastModifiedBy>
  <cp:revision>192</cp:revision>
  <dcterms:created xsi:type="dcterms:W3CDTF">2011-02-17T20:44:58Z</dcterms:created>
  <dcterms:modified xsi:type="dcterms:W3CDTF">2011-04-07T17:05:09Z</dcterms:modified>
</cp:coreProperties>
</file>