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0" r:id="rId2"/>
    <p:sldId id="266" r:id="rId3"/>
    <p:sldId id="259" r:id="rId4"/>
    <p:sldId id="256" r:id="rId5"/>
    <p:sldId id="257" r:id="rId6"/>
    <p:sldId id="265" r:id="rId7"/>
    <p:sldId id="264" r:id="rId8"/>
    <p:sldId id="267" r:id="rId9"/>
    <p:sldId id="263" r:id="rId10"/>
    <p:sldId id="258" r:id="rId11"/>
    <p:sldId id="261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03" autoAdjust="0"/>
    <p:restoredTop sz="94660"/>
  </p:normalViewPr>
  <p:slideViewPr>
    <p:cSldViewPr>
      <p:cViewPr varScale="1">
        <p:scale>
          <a:sx n="67" d="100"/>
          <a:sy n="67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23BCB2-4BF4-4F71-94A8-94FCABF7FCD6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F1A87-1AA1-4423-ACB0-BB85EBD5EDB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_Worksheet1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OI Camera Selection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Requirements:</a:t>
            </a:r>
          </a:p>
          <a:p>
            <a:pPr lvl="1"/>
            <a:r>
              <a:rPr lang="en-US" sz="2000" dirty="0" smtClean="0"/>
              <a:t>Color</a:t>
            </a:r>
          </a:p>
          <a:p>
            <a:pPr lvl="1"/>
            <a:r>
              <a:rPr lang="en-US" sz="2000" dirty="0" smtClean="0"/>
              <a:t>Good sensitivity, wide dynamic range</a:t>
            </a:r>
          </a:p>
          <a:p>
            <a:pPr lvl="2"/>
            <a:r>
              <a:rPr lang="en-US" sz="1600" dirty="0" smtClean="0"/>
              <a:t>Ideally lens is not wide-open to increase depth of field; ~ f8</a:t>
            </a:r>
          </a:p>
          <a:p>
            <a:pPr lvl="2"/>
            <a:r>
              <a:rPr lang="en-US" sz="1600" dirty="0" smtClean="0"/>
              <a:t>Pre-set cameras for average lighting; minimize saturated and black areas of image</a:t>
            </a:r>
          </a:p>
          <a:p>
            <a:pPr lvl="1"/>
            <a:r>
              <a:rPr lang="en-US" sz="2000" dirty="0" smtClean="0"/>
              <a:t>Combine for stereo pairs to yield </a:t>
            </a:r>
            <a:r>
              <a:rPr lang="en-US" sz="2000" dirty="0" err="1" smtClean="0"/>
              <a:t>photogrametry</a:t>
            </a:r>
            <a:endParaRPr lang="en-US" sz="2000" dirty="0" smtClean="0"/>
          </a:p>
          <a:p>
            <a:pPr lvl="1"/>
            <a:r>
              <a:rPr lang="en-US" sz="2000" dirty="0" smtClean="0"/>
              <a:t>Able to generate “Pretty” pictures</a:t>
            </a:r>
          </a:p>
          <a:p>
            <a:pPr lvl="2"/>
            <a:r>
              <a:rPr lang="en-US" sz="1800" dirty="0" smtClean="0"/>
              <a:t>2-4 mm/pixel at 3m altitude</a:t>
            </a:r>
          </a:p>
          <a:p>
            <a:pPr lvl="1"/>
            <a:r>
              <a:rPr lang="en-US" sz="2000" dirty="0" smtClean="0"/>
              <a:t> up to 2 Hz frame rate (?)</a:t>
            </a:r>
          </a:p>
          <a:p>
            <a:pPr lvl="1"/>
            <a:r>
              <a:rPr lang="en-US" sz="2000" dirty="0" smtClean="0"/>
              <a:t>Isolated trigger input</a:t>
            </a:r>
          </a:p>
          <a:p>
            <a:pPr lvl="1"/>
            <a:r>
              <a:rPr lang="en-US" sz="2000" dirty="0" smtClean="0"/>
              <a:t>Strobe trigger output (?)</a:t>
            </a:r>
          </a:p>
          <a:p>
            <a:pPr lvl="1"/>
            <a:r>
              <a:rPr lang="en-US" sz="2000" dirty="0" smtClean="0"/>
              <a:t>3 to 4 m wide image swath at 3m altitude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57200" y="0"/>
            <a:ext cx="8229600" cy="1143000"/>
          </a:xfrm>
        </p:spPr>
        <p:txBody>
          <a:bodyPr/>
          <a:lstStyle/>
          <a:p>
            <a:r>
              <a:rPr lang="en-US" dirty="0" smtClean="0"/>
              <a:t>Manta 5 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5562600" cy="4525963"/>
          </a:xfrm>
        </p:spPr>
        <p:txBody>
          <a:bodyPr/>
          <a:lstStyle/>
          <a:p>
            <a:r>
              <a:rPr lang="en-US" dirty="0" smtClean="0"/>
              <a:t>Single Tap Sony ICX655</a:t>
            </a:r>
          </a:p>
          <a:p>
            <a:r>
              <a:rPr lang="en-US" dirty="0" smtClean="0"/>
              <a:t> 3.6 W, 8-39 </a:t>
            </a:r>
            <a:r>
              <a:rPr lang="en-US" dirty="0" err="1" smtClean="0"/>
              <a:t>vdc</a:t>
            </a:r>
            <a:r>
              <a:rPr lang="en-US" dirty="0" smtClean="0"/>
              <a:t> input; POE option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6116" y="457200"/>
            <a:ext cx="3507884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4572000"/>
            <a:ext cx="3276600" cy="201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3429000"/>
            <a:ext cx="4648200" cy="1074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Basler</a:t>
            </a:r>
            <a:r>
              <a:rPr lang="en-US" dirty="0" smtClean="0"/>
              <a:t> Pilot 5 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819400"/>
            <a:ext cx="4341813" cy="3565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1828800"/>
            <a:ext cx="4786784" cy="468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390900"/>
            <a:ext cx="421640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4958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3505200"/>
            <a:ext cx="4165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724400" y="533400"/>
            <a:ext cx="348217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5mm </a:t>
            </a:r>
            <a:r>
              <a:rPr lang="en-US" dirty="0" err="1" smtClean="0"/>
              <a:t>Kowa</a:t>
            </a:r>
            <a:r>
              <a:rPr lang="en-US" dirty="0" smtClean="0"/>
              <a:t> Lens</a:t>
            </a:r>
          </a:p>
          <a:p>
            <a:r>
              <a:rPr lang="en-US" dirty="0" smtClean="0"/>
              <a:t>82 deg </a:t>
            </a:r>
            <a:r>
              <a:rPr lang="en-US" dirty="0" err="1" smtClean="0"/>
              <a:t>Hoz</a:t>
            </a:r>
            <a:r>
              <a:rPr lang="en-US" dirty="0" smtClean="0"/>
              <a:t> FOV – 5.3m wide @ 3m</a:t>
            </a:r>
          </a:p>
          <a:p>
            <a:r>
              <a:rPr lang="en-US" dirty="0" smtClean="0"/>
              <a:t>67 deg </a:t>
            </a:r>
            <a:r>
              <a:rPr lang="en-US" dirty="0" err="1" smtClean="0"/>
              <a:t>Vert</a:t>
            </a:r>
            <a:r>
              <a:rPr lang="en-US" dirty="0" smtClean="0"/>
              <a:t> FOV – 4m tall</a:t>
            </a:r>
          </a:p>
          <a:p>
            <a:r>
              <a:rPr lang="en-US" dirty="0" smtClean="0"/>
              <a:t>95 deg </a:t>
            </a:r>
            <a:r>
              <a:rPr lang="en-US" dirty="0" err="1" smtClean="0"/>
              <a:t>Diag</a:t>
            </a:r>
            <a:r>
              <a:rPr lang="en-US" dirty="0" smtClean="0"/>
              <a:t> FOV</a:t>
            </a:r>
          </a:p>
          <a:p>
            <a:r>
              <a:rPr lang="en-US" dirty="0" smtClean="0"/>
              <a:t>~ 2.7 mm/pixel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3962400"/>
            <a:ext cx="24132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59 deg wide, 48 deg tall</a:t>
            </a:r>
          </a:p>
          <a:p>
            <a:r>
              <a:rPr lang="en-US" dirty="0" smtClean="0"/>
              <a:t>3.43m wide, 2.7m tall</a:t>
            </a:r>
          </a:p>
          <a:p>
            <a:r>
              <a:rPr lang="en-US" dirty="0" smtClean="0"/>
              <a:t>1.77 mm/pixel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81000"/>
            <a:ext cx="4368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352800"/>
            <a:ext cx="4343400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5334000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8.5mm </a:t>
            </a:r>
            <a:r>
              <a:rPr lang="en-US" dirty="0" err="1" smtClean="0"/>
              <a:t>Kowa</a:t>
            </a:r>
            <a:r>
              <a:rPr lang="en-US" dirty="0" smtClean="0"/>
              <a:t> Lens</a:t>
            </a:r>
          </a:p>
          <a:p>
            <a:r>
              <a:rPr lang="en-US" dirty="0" smtClean="0"/>
              <a:t>54 deg </a:t>
            </a:r>
            <a:r>
              <a:rPr lang="en-US" dirty="0" err="1" smtClean="0"/>
              <a:t>hor</a:t>
            </a:r>
            <a:r>
              <a:rPr lang="en-US" dirty="0" smtClean="0"/>
              <a:t>, 42 deg v</a:t>
            </a:r>
          </a:p>
          <a:p>
            <a:r>
              <a:rPr lang="en-US" dirty="0" smtClean="0"/>
              <a:t>3.1m wide, 2.3m tall</a:t>
            </a:r>
          </a:p>
          <a:p>
            <a:r>
              <a:rPr lang="en-US" dirty="0" smtClean="0"/>
              <a:t>1.6 mm/pixel</a:t>
            </a:r>
            <a:endParaRPr lang="en-US" dirty="0"/>
          </a:p>
        </p:txBody>
      </p:sp>
      <p:pic>
        <p:nvPicPr>
          <p:cNvPr id="36866" name="Picture 1" descr="imag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381000"/>
            <a:ext cx="5991225" cy="4763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Cameras compared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Prosilica</a:t>
            </a:r>
            <a:r>
              <a:rPr lang="en-US" dirty="0" smtClean="0"/>
              <a:t> GC 1380, 1.4 MP</a:t>
            </a:r>
          </a:p>
          <a:p>
            <a:r>
              <a:rPr lang="en-US" dirty="0" err="1" smtClean="0"/>
              <a:t>Prosilica</a:t>
            </a:r>
            <a:r>
              <a:rPr lang="en-US" dirty="0" smtClean="0"/>
              <a:t> GC2450, 5 MP</a:t>
            </a:r>
          </a:p>
          <a:p>
            <a:r>
              <a:rPr lang="en-US" dirty="0" err="1" smtClean="0"/>
              <a:t>Prosilica</a:t>
            </a:r>
            <a:r>
              <a:rPr lang="en-US" dirty="0" smtClean="0"/>
              <a:t> GX 1920, 2.8 MP</a:t>
            </a:r>
          </a:p>
          <a:p>
            <a:r>
              <a:rPr lang="en-US" dirty="0" err="1" smtClean="0"/>
              <a:t>Prosilica</a:t>
            </a:r>
            <a:r>
              <a:rPr lang="en-US" dirty="0" smtClean="0"/>
              <a:t> GX 2300, 4.0 MP</a:t>
            </a:r>
          </a:p>
          <a:p>
            <a:r>
              <a:rPr lang="en-US" dirty="0" smtClean="0"/>
              <a:t>Manta G504, 5 MP</a:t>
            </a:r>
          </a:p>
          <a:p>
            <a:r>
              <a:rPr lang="en-US" dirty="0" err="1" smtClean="0"/>
              <a:t>Basler</a:t>
            </a:r>
            <a:r>
              <a:rPr lang="en-US" dirty="0" smtClean="0"/>
              <a:t> Pilot PIA-3400, 5 MP</a:t>
            </a:r>
          </a:p>
          <a:p>
            <a:r>
              <a:rPr lang="en-US" dirty="0" smtClean="0"/>
              <a:t>Pt. Gray Grasshopper 2, 5 MP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General Camera 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7630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All were CCD Imagers</a:t>
            </a:r>
          </a:p>
          <a:p>
            <a:r>
              <a:rPr lang="en-US" sz="2800" dirty="0" smtClean="0"/>
              <a:t>At 5 MP, the 2/3 format restricted the pixel size and reduced sensitivity.  1” size sensors need f-mount lens which needs a bigger housing</a:t>
            </a:r>
          </a:p>
          <a:p>
            <a:pPr lvl="1"/>
            <a:r>
              <a:rPr lang="en-US" sz="2400" dirty="0" smtClean="0"/>
              <a:t> no 5 MP C-mount available for 1”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3505200"/>
            <a:ext cx="4495800" cy="267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581400"/>
            <a:ext cx="4253529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-228600"/>
            <a:ext cx="7772400" cy="1470025"/>
          </a:xfrm>
        </p:spPr>
        <p:txBody>
          <a:bodyPr/>
          <a:lstStyle/>
          <a:p>
            <a:r>
              <a:rPr lang="en-US" dirty="0" err="1" smtClean="0"/>
              <a:t>Prosilica</a:t>
            </a:r>
            <a:r>
              <a:rPr lang="en-US" dirty="0" smtClean="0"/>
              <a:t> GC-1380 1.4 MP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286000"/>
            <a:ext cx="3581400" cy="2363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1447800"/>
            <a:ext cx="3505200" cy="5045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09600" y="990600"/>
            <a:ext cx="426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Camera that </a:t>
            </a:r>
            <a:r>
              <a:rPr lang="en-US" dirty="0" err="1" smtClean="0"/>
              <a:t>Hanu</a:t>
            </a:r>
            <a:r>
              <a:rPr lang="en-US" dirty="0" smtClean="0"/>
              <a:t>, Chris Roman, Jon Howland (?) and others use.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Good sensitivity and dynamic range – low resolution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1" y="4690878"/>
            <a:ext cx="4191000" cy="2093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Prosilica</a:t>
            </a:r>
            <a:r>
              <a:rPr lang="en-US" dirty="0" smtClean="0"/>
              <a:t> GC 2450, 5 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5105400" cy="4525963"/>
          </a:xfrm>
        </p:spPr>
        <p:txBody>
          <a:bodyPr/>
          <a:lstStyle/>
          <a:p>
            <a:r>
              <a:rPr lang="en-US" dirty="0" smtClean="0"/>
              <a:t>High res; small pixels in 2/3 format yield low sensitivity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6957" y="1295400"/>
            <a:ext cx="3547043" cy="513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4999890"/>
            <a:ext cx="2891939" cy="185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2819400"/>
            <a:ext cx="4419600" cy="2217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Prosilica</a:t>
            </a:r>
            <a:r>
              <a:rPr lang="en-US" dirty="0" smtClean="0"/>
              <a:t> GX1920 2.8 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5562600" cy="4525963"/>
          </a:xfrm>
        </p:spPr>
        <p:txBody>
          <a:bodyPr/>
          <a:lstStyle/>
          <a:p>
            <a:r>
              <a:rPr lang="en-US" dirty="0" smtClean="0"/>
              <a:t>Same Sony </a:t>
            </a:r>
            <a:r>
              <a:rPr lang="en-US" dirty="0" err="1" smtClean="0"/>
              <a:t>ExView</a:t>
            </a:r>
            <a:r>
              <a:rPr lang="en-US" dirty="0" smtClean="0"/>
              <a:t> HAD sensor as the GC1380</a:t>
            </a:r>
          </a:p>
          <a:p>
            <a:pPr lvl="1"/>
            <a:r>
              <a:rPr lang="en-US" dirty="0" smtClean="0"/>
              <a:t>Newer SonyICX285; more sensitive, higher dynamic range</a:t>
            </a:r>
          </a:p>
          <a:p>
            <a:pPr lvl="1"/>
            <a:r>
              <a:rPr lang="en-US" dirty="0" smtClean="0"/>
              <a:t>faster, higher power: 5.3 W </a:t>
            </a:r>
            <a:r>
              <a:rPr lang="en-US" dirty="0" err="1" smtClean="0"/>
              <a:t>vs</a:t>
            </a:r>
            <a:r>
              <a:rPr lang="en-US" dirty="0" smtClean="0"/>
              <a:t> 3.3 W </a:t>
            </a:r>
          </a:p>
          <a:p>
            <a:pPr lvl="1"/>
            <a:r>
              <a:rPr lang="en-US" dirty="0" smtClean="0"/>
              <a:t>Requires 2” longer housing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4572000"/>
            <a:ext cx="3988906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92992" y="2133600"/>
            <a:ext cx="3251008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Lens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229600" cy="4525963"/>
          </a:xfrm>
        </p:spPr>
        <p:txBody>
          <a:bodyPr/>
          <a:lstStyle/>
          <a:p>
            <a:r>
              <a:rPr lang="en-US" dirty="0" smtClean="0"/>
              <a:t>2/3” format,  67 deg FOV with flat port now</a:t>
            </a:r>
          </a:p>
          <a:p>
            <a:pPr lvl="1"/>
            <a:r>
              <a:rPr lang="en-US" dirty="0" smtClean="0"/>
              <a:t>Yields a 3.4 m wide, 2.7m tall image @ 3m</a:t>
            </a:r>
          </a:p>
          <a:p>
            <a:pPr lvl="1"/>
            <a:r>
              <a:rPr lang="en-US" dirty="0" smtClean="0"/>
              <a:t>Upgrade later to dome optics for 90 degree FOV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14600"/>
            <a:ext cx="2667000" cy="2906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2438400"/>
            <a:ext cx="2908514" cy="235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81000" y="5410200"/>
            <a:ext cx="4572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/>
              <a:t>Required bandwidth: </a:t>
            </a:r>
            <a:r>
              <a:rPr lang="en-US" dirty="0" smtClean="0"/>
              <a:t>vertical resolution * horizontal resolution * fps * 1 (for 8 bits) or 2 (for 16)</a:t>
            </a:r>
          </a:p>
          <a:p>
            <a:r>
              <a:rPr lang="en-US" dirty="0" smtClean="0"/>
              <a:t>- e.g. For 5Mpixel: 11 MB/camera@ 1 Hz</a:t>
            </a:r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3962400"/>
            <a:ext cx="3581400" cy="2747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the IAUV we use ~25J of light for ~.05 ms</a:t>
            </a:r>
          </a:p>
          <a:p>
            <a:pPr lvl="1"/>
            <a:r>
              <a:rPr lang="en-US" dirty="0" smtClean="0"/>
              <a:t>If left on continuously, it is equivalent to 50,000 W</a:t>
            </a:r>
          </a:p>
          <a:p>
            <a:pPr lvl="2"/>
            <a:r>
              <a:rPr lang="en-US" dirty="0" smtClean="0"/>
              <a:t>25W-sec * 1/1000 sec</a:t>
            </a:r>
          </a:p>
          <a:p>
            <a:pPr lvl="2"/>
            <a:r>
              <a:rPr lang="en-US" dirty="0" smtClean="0"/>
              <a:t>Draws 32 watts for 1.5 seconds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and schedule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743200" y="3886200"/>
          <a:ext cx="3857625" cy="2105025"/>
        </p:xfrm>
        <a:graphic>
          <a:graphicData uri="http://schemas.openxmlformats.org/presentationml/2006/ole">
            <p:oleObj spid="_x0000_s5122" name="Worksheet" r:id="rId4" imgW="3857549" imgH="2105072" progId="Excel.Sheet.8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057400" y="2286000"/>
            <a:ext cx="6465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Lead-time for cameras, housings and connectors is about 4 weeks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We can use the existing IAUV strobes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9448</TotalTime>
  <Words>467</Words>
  <Application>Microsoft Office PowerPoint</Application>
  <PresentationFormat>On-screen Show (4:3)</PresentationFormat>
  <Paragraphs>80</Paragraphs>
  <Slides>15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Worksheet</vt:lpstr>
      <vt:lpstr>OI Camera Selection </vt:lpstr>
      <vt:lpstr>Cameras compared </vt:lpstr>
      <vt:lpstr>General Camera Notes</vt:lpstr>
      <vt:lpstr>Prosilica GC-1380 1.4 MP</vt:lpstr>
      <vt:lpstr>Prosilica GC 2450, 5 MP</vt:lpstr>
      <vt:lpstr>Prosilica GX1920 2.8 MP</vt:lpstr>
      <vt:lpstr>Lens</vt:lpstr>
      <vt:lpstr>Light </vt:lpstr>
      <vt:lpstr>Cost and schedule</vt:lpstr>
      <vt:lpstr>Manta 5 MP</vt:lpstr>
      <vt:lpstr>Basler Pilot 5 MP</vt:lpstr>
      <vt:lpstr>Slide 12</vt:lpstr>
      <vt:lpstr>Slide 13</vt:lpstr>
      <vt:lpstr>Slide 14</vt:lpstr>
      <vt:lpstr>Slide 15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Brett Hobson</dc:creator>
  <cp:lastModifiedBy>hobson</cp:lastModifiedBy>
  <cp:revision>343</cp:revision>
  <dcterms:created xsi:type="dcterms:W3CDTF">2011-02-17T20:44:58Z</dcterms:created>
  <dcterms:modified xsi:type="dcterms:W3CDTF">2011-04-11T05:03:01Z</dcterms:modified>
</cp:coreProperties>
</file>