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comments/modernComment_2B10_5B9134DB.xml" ContentType="application/vnd.ms-powerpoint.comments+xml"/>
  <Override PartName="/ppt/comments/modernComment_2B5A_C7AA04AE.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14" r:id="rId4"/>
    <p:sldMasterId id="2147483716" r:id="rId5"/>
    <p:sldMasterId id="2147483725" r:id="rId6"/>
    <p:sldMasterId id="2147483740" r:id="rId7"/>
    <p:sldMasterId id="2147483755" r:id="rId8"/>
    <p:sldMasterId id="2147483801" r:id="rId9"/>
  </p:sldMasterIdLst>
  <p:notesMasterIdLst>
    <p:notesMasterId r:id="rId38"/>
  </p:notesMasterIdLst>
  <p:sldIdLst>
    <p:sldId id="10907" r:id="rId10"/>
    <p:sldId id="10908" r:id="rId11"/>
    <p:sldId id="10909" r:id="rId12"/>
    <p:sldId id="10910" r:id="rId13"/>
    <p:sldId id="10911" r:id="rId14"/>
    <p:sldId id="11080" r:id="rId15"/>
    <p:sldId id="11078" r:id="rId16"/>
    <p:sldId id="10975" r:id="rId17"/>
    <p:sldId id="10977" r:id="rId18"/>
    <p:sldId id="11001" r:id="rId19"/>
    <p:sldId id="10996" r:id="rId20"/>
    <p:sldId id="10997" r:id="rId21"/>
    <p:sldId id="10993" r:id="rId22"/>
    <p:sldId id="10994" r:id="rId23"/>
    <p:sldId id="11002" r:id="rId24"/>
    <p:sldId id="11024" r:id="rId25"/>
    <p:sldId id="11031" r:id="rId26"/>
    <p:sldId id="11025" r:id="rId27"/>
    <p:sldId id="10918" r:id="rId28"/>
    <p:sldId id="10915" r:id="rId29"/>
    <p:sldId id="11098" r:id="rId30"/>
    <p:sldId id="11100" r:id="rId31"/>
    <p:sldId id="11105" r:id="rId32"/>
    <p:sldId id="11106" r:id="rId33"/>
    <p:sldId id="11107" r:id="rId34"/>
    <p:sldId id="11008" r:id="rId35"/>
    <p:sldId id="11112" r:id="rId36"/>
    <p:sldId id="11095"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9A0"/>
    <a:srgbClr val="072026"/>
    <a:srgbClr val="000000"/>
    <a:srgbClr val="0E0C1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319" autoAdjust="0"/>
    <p:restoredTop sz="96327"/>
  </p:normalViewPr>
  <p:slideViewPr>
    <p:cSldViewPr snapToGrid="0" snapToObjects="1">
      <p:cViewPr varScale="1">
        <p:scale>
          <a:sx n="159" d="100"/>
          <a:sy n="159" d="100"/>
        </p:scale>
        <p:origin x="13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presProps" Target="presProps.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microsoft.com/office/2018/10/relationships/authors" Targe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notesMaster" Target="notesMasters/notesMaster1.xml"/></Relationships>
</file>

<file path=ppt/comments/modernComment_2B10_5B9134DB.xml><?xml version="1.0" encoding="utf-8"?>
<p188:cmLst xmlns:a="http://schemas.openxmlformats.org/drawingml/2006/main" xmlns:r="http://schemas.openxmlformats.org/officeDocument/2006/relationships" xmlns:p188="http://schemas.microsoft.com/office/powerpoint/2018/8/main">
  <p188:cm id="{289C4DBB-1825-45D5-B3CC-ADE83680975C}" authorId="{00000000-0000-0000-0000-000000000000}" created="2023-09-08T22:48:49.508">
    <pc:sldMkLst xmlns:pc="http://schemas.microsoft.com/office/powerpoint/2013/main/command">
      <pc:docMk/>
      <pc:sldMk cId="1536242907" sldId="11024"/>
    </pc:sldMkLst>
    <p188:txBody>
      <a:bodyPr/>
      <a:lstStyle/>
      <a:p>
        <a:r>
          <a:rPr lang="en-US"/>
          <a:t>Why not have counterbores for MBARI Next Gen? 
What is front gasket?</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B5A_C7AA04AE.xml><?xml version="1.0" encoding="utf-8"?>
<p188:cmLst xmlns:a="http://schemas.openxmlformats.org/drawingml/2006/main" xmlns:r="http://schemas.openxmlformats.org/officeDocument/2006/relationships" xmlns:p188="http://schemas.microsoft.com/office/powerpoint/2018/8/main">
  <p188:cm id="{DDCC7D29-3ECE-47B7-A9B0-3F3559233233}" authorId="{00000000-0000-0000-0000-000000000000}" created="2023-09-09T00:34:49.008">
    <pc:sldMkLst xmlns:pc="http://schemas.microsoft.com/office/powerpoint/2013/main/command">
      <pc:docMk/>
      <pc:sldMk cId="3643564248" sldId="11001"/>
    </pc:sldMkLst>
    <p188:txBody>
      <a:bodyPr/>
      <a:lstStyle/>
      <a:p>
        <a:r>
          <a:rPr lang="en-US"/>
          <a:t>Walk through final design</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419EC3-1720-714E-90BB-94C7929EB8E8}" type="datetimeFigureOut">
              <a:rPr lang="en-US" smtClean="0"/>
              <a:t>12/18/2023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C5FAA1-3DAB-CB49-8716-D6C62AB55C4B}" type="slidenum">
              <a:rPr lang="en-US" smtClean="0"/>
              <a:t>‹#›</a:t>
            </a:fld>
            <a:endParaRPr lang="en-US"/>
          </a:p>
        </p:txBody>
      </p:sp>
    </p:spTree>
    <p:extLst>
      <p:ext uri="{BB962C8B-B14F-4D97-AF65-F5344CB8AC3E}">
        <p14:creationId xmlns:p14="http://schemas.microsoft.com/office/powerpoint/2010/main" val="1781108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EC5FAA1-3DAB-CB49-8716-D6C62AB55C4B}" type="slidenum">
              <a:rPr lang="en-US" smtClean="0"/>
              <a:t>25</a:t>
            </a:fld>
            <a:endParaRPr lang="en-US"/>
          </a:p>
        </p:txBody>
      </p:sp>
    </p:spTree>
    <p:extLst>
      <p:ext uri="{BB962C8B-B14F-4D97-AF65-F5344CB8AC3E}">
        <p14:creationId xmlns:p14="http://schemas.microsoft.com/office/powerpoint/2010/main" val="56987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EC5FAA1-3DAB-CB49-8716-D6C62AB55C4B}" type="slidenum">
              <a:rPr lang="en-US" smtClean="0"/>
              <a:t>26</a:t>
            </a:fld>
            <a:endParaRPr lang="en-US"/>
          </a:p>
        </p:txBody>
      </p:sp>
    </p:spTree>
    <p:extLst>
      <p:ext uri="{BB962C8B-B14F-4D97-AF65-F5344CB8AC3E}">
        <p14:creationId xmlns:p14="http://schemas.microsoft.com/office/powerpoint/2010/main" val="12998610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11.jp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11.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3.png"/><Relationship Id="rId4" Type="http://schemas.openxmlformats.org/officeDocument/2006/relationships/image" Target="../media/image11.jp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4.xml"/><Relationship Id="rId5" Type="http://schemas.openxmlformats.org/officeDocument/2006/relationships/image" Target="../media/image3.png"/><Relationship Id="rId4" Type="http://schemas.openxmlformats.org/officeDocument/2006/relationships/image" Target="../media/image11.jp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3.png"/><Relationship Id="rId4" Type="http://schemas.openxmlformats.org/officeDocument/2006/relationships/image" Target="../media/image11.jp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5.xml"/><Relationship Id="rId5" Type="http://schemas.openxmlformats.org/officeDocument/2006/relationships/image" Target="../media/image3.png"/><Relationship Id="rId4" Type="http://schemas.openxmlformats.org/officeDocument/2006/relationships/image" Target="../media/image11.jp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1958BE-9F9C-0EC8-A035-28CEA7ABC01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90B84ECB-683D-7D35-482D-FDB2585C9030}"/>
              </a:ext>
            </a:extLst>
          </p:cNvPr>
          <p:cNvPicPr>
            <a:picLocks noChangeAspect="1"/>
          </p:cNvPicPr>
          <p:nvPr userDrawn="1"/>
        </p:nvPicPr>
        <p:blipFill>
          <a:blip r:embed="rId3"/>
          <a:stretch>
            <a:fillRect/>
          </a:stretch>
        </p:blipFill>
        <p:spPr>
          <a:xfrm>
            <a:off x="1" y="0"/>
            <a:ext cx="12191999" cy="6858000"/>
          </a:xfrm>
          <a:prstGeom prst="rect">
            <a:avLst/>
          </a:prstGeom>
        </p:spPr>
      </p:pic>
      <p:pic>
        <p:nvPicPr>
          <p:cNvPr id="9" name="Picture 8">
            <a:extLst>
              <a:ext uri="{FF2B5EF4-FFF2-40B4-BE49-F238E27FC236}">
                <a16:creationId xmlns:a16="http://schemas.microsoft.com/office/drawing/2014/main" id="{CC72B419-1B91-9453-45F2-A0E1AABEF951}"/>
              </a:ext>
            </a:extLst>
          </p:cNvPr>
          <p:cNvPicPr>
            <a:picLocks noChangeAspect="1"/>
          </p:cNvPicPr>
          <p:nvPr userDrawn="1"/>
        </p:nvPicPr>
        <p:blipFill>
          <a:blip r:embed="rId4"/>
          <a:stretch>
            <a:fillRect/>
          </a:stretch>
        </p:blipFill>
        <p:spPr>
          <a:xfrm>
            <a:off x="3984812" y="2569440"/>
            <a:ext cx="4222376" cy="1476840"/>
          </a:xfrm>
          <a:prstGeom prst="rect">
            <a:avLst/>
          </a:prstGeom>
        </p:spPr>
      </p:pic>
      <p:sp>
        <p:nvSpPr>
          <p:cNvPr id="12" name="Text Placeholder 11">
            <a:extLst>
              <a:ext uri="{FF2B5EF4-FFF2-40B4-BE49-F238E27FC236}">
                <a16:creationId xmlns:a16="http://schemas.microsoft.com/office/drawing/2014/main" id="{A2EA7E7A-A0BB-3A14-CD42-0D38FF7BFD5A}"/>
              </a:ext>
            </a:extLst>
          </p:cNvPr>
          <p:cNvSpPr>
            <a:spLocks noGrp="1"/>
          </p:cNvSpPr>
          <p:nvPr>
            <p:ph type="body" sz="quarter" idx="10" hasCustomPrompt="1"/>
          </p:nvPr>
        </p:nvSpPr>
        <p:spPr>
          <a:xfrm>
            <a:off x="779281" y="4741568"/>
            <a:ext cx="10633435" cy="688271"/>
          </a:xfrm>
        </p:spPr>
        <p:txBody>
          <a:bodyPr/>
          <a:lstStyle>
            <a:lvl1pPr marL="0" indent="0" algn="ctr">
              <a:buNone/>
              <a:defRPr b="0" i="0">
                <a:solidFill>
                  <a:schemeClr val="bg1"/>
                </a:solidFill>
                <a:latin typeface="Helvetica Light" panose="020B0403020202020204" pitchFamily="34" charset="0"/>
              </a:defRPr>
            </a:lvl1pPr>
          </a:lstStyle>
          <a:p>
            <a:pPr lvl="0"/>
            <a:r>
              <a:rPr lang="en-GB" dirty="0"/>
              <a:t>Click to add Presentation Title</a:t>
            </a:r>
          </a:p>
        </p:txBody>
      </p:sp>
      <p:sp>
        <p:nvSpPr>
          <p:cNvPr id="13" name="Text Placeholder 11">
            <a:extLst>
              <a:ext uri="{FF2B5EF4-FFF2-40B4-BE49-F238E27FC236}">
                <a16:creationId xmlns:a16="http://schemas.microsoft.com/office/drawing/2014/main" id="{36D348EB-4A3A-3323-6827-3B1844164A7F}"/>
              </a:ext>
            </a:extLst>
          </p:cNvPr>
          <p:cNvSpPr>
            <a:spLocks noGrp="1"/>
          </p:cNvSpPr>
          <p:nvPr>
            <p:ph type="body" sz="quarter" idx="11" hasCustomPrompt="1"/>
          </p:nvPr>
        </p:nvSpPr>
        <p:spPr>
          <a:xfrm>
            <a:off x="3984812" y="5684249"/>
            <a:ext cx="4222376" cy="688271"/>
          </a:xfrm>
        </p:spPr>
        <p:txBody>
          <a:bodyPr>
            <a:normAutofit/>
          </a:bodyPr>
          <a:lstStyle>
            <a:lvl1pPr marL="0" indent="0" algn="ctr">
              <a:buNone/>
              <a:defRPr sz="1600" b="0" i="0">
                <a:solidFill>
                  <a:schemeClr val="bg1"/>
                </a:solidFill>
                <a:latin typeface="Helvetica Light" panose="020B0403020202020204" pitchFamily="34" charset="0"/>
              </a:defRPr>
            </a:lvl1pPr>
          </a:lstStyle>
          <a:p>
            <a:pPr lvl="0"/>
            <a:r>
              <a:rPr lang="en-GB" dirty="0"/>
              <a:t>Click to add author or date</a:t>
            </a:r>
          </a:p>
        </p:txBody>
      </p:sp>
    </p:spTree>
    <p:extLst>
      <p:ext uri="{BB962C8B-B14F-4D97-AF65-F5344CB8AC3E}">
        <p14:creationId xmlns:p14="http://schemas.microsoft.com/office/powerpoint/2010/main" val="263257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3000"/>
                                        <p:tgtEl>
                                          <p:spTgt spid="8"/>
                                        </p:tgtEl>
                                      </p:cBhvr>
                                    </p:animEffect>
                                    <p:set>
                                      <p:cBhvr>
                                        <p:cTn id="7" dur="1" fill="hold">
                                          <p:stCondLst>
                                            <p:cond delay="2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x1 Copy, x1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4" y="2756768"/>
            <a:ext cx="5052987"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4" y="2396195"/>
            <a:ext cx="5052987"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4" name="Content Placeholder 3">
            <a:extLst>
              <a:ext uri="{FF2B5EF4-FFF2-40B4-BE49-F238E27FC236}">
                <a16:creationId xmlns:a16="http://schemas.microsoft.com/office/drawing/2014/main" id="{E23AFE9B-FC80-DD67-BC18-76203FB9E6AB}"/>
              </a:ext>
            </a:extLst>
          </p:cNvPr>
          <p:cNvSpPr>
            <a:spLocks noGrp="1"/>
          </p:cNvSpPr>
          <p:nvPr>
            <p:ph sz="quarter" idx="16" hasCustomPrompt="1"/>
          </p:nvPr>
        </p:nvSpPr>
        <p:spPr>
          <a:xfrm>
            <a:off x="5986463" y="2395538"/>
            <a:ext cx="5532437" cy="3511550"/>
          </a:xfrm>
        </p:spPr>
        <p:txBody>
          <a:bodyPr>
            <a:normAutofit/>
          </a:bodyPr>
          <a:lstStyle>
            <a:lvl1pPr marL="0" indent="0" algn="ctr">
              <a:buNone/>
              <a:defRPr sz="1400">
                <a:solidFill>
                  <a:schemeClr val="tx2"/>
                </a:solidFill>
              </a:defRPr>
            </a:lvl1pPr>
          </a:lstStyle>
          <a:p>
            <a:pPr lvl="0"/>
            <a:r>
              <a:rPr lang="en-GB" dirty="0"/>
              <a:t>Click to add content</a:t>
            </a:r>
          </a:p>
        </p:txBody>
      </p:sp>
      <p:sp>
        <p:nvSpPr>
          <p:cNvPr id="3" name="Date Placeholder 2">
            <a:extLst>
              <a:ext uri="{FF2B5EF4-FFF2-40B4-BE49-F238E27FC236}">
                <a16:creationId xmlns:a16="http://schemas.microsoft.com/office/drawing/2014/main" id="{0D77CB0C-486E-0A2E-1526-25C0F5E0017B}"/>
              </a:ext>
            </a:extLst>
          </p:cNvPr>
          <p:cNvSpPr>
            <a:spLocks noGrp="1"/>
          </p:cNvSpPr>
          <p:nvPr>
            <p:ph type="dt" sz="half" idx="17"/>
          </p:nvPr>
        </p:nvSpPr>
        <p:spPr/>
        <p:txBody>
          <a:bodyPr/>
          <a:lstStyle/>
          <a:p>
            <a:endParaRPr lang="en-US"/>
          </a:p>
        </p:txBody>
      </p:sp>
      <p:sp>
        <p:nvSpPr>
          <p:cNvPr id="5" name="Footer Placeholder 4">
            <a:extLst>
              <a:ext uri="{FF2B5EF4-FFF2-40B4-BE49-F238E27FC236}">
                <a16:creationId xmlns:a16="http://schemas.microsoft.com/office/drawing/2014/main" id="{27E271FF-64BC-1284-7F2B-7B460511762C}"/>
              </a:ext>
            </a:extLst>
          </p:cNvPr>
          <p:cNvSpPr>
            <a:spLocks noGrp="1"/>
          </p:cNvSpPr>
          <p:nvPr>
            <p:ph type="ftr" sz="quarter" idx="18"/>
          </p:nvPr>
        </p:nvSpPr>
        <p:spPr/>
        <p:txBody>
          <a:bodyPr/>
          <a:lstStyle/>
          <a:p>
            <a:r>
              <a:rPr lang="en-US"/>
              <a:t>3D at Depth Confidential and Proprietary Information</a:t>
            </a:r>
          </a:p>
        </p:txBody>
      </p:sp>
      <p:sp>
        <p:nvSpPr>
          <p:cNvPr id="6" name="Slide Number Placeholder 5">
            <a:extLst>
              <a:ext uri="{FF2B5EF4-FFF2-40B4-BE49-F238E27FC236}">
                <a16:creationId xmlns:a16="http://schemas.microsoft.com/office/drawing/2014/main" id="{84AAE8AC-1C04-71AA-E611-C08CAC3D0CA5}"/>
              </a:ext>
            </a:extLst>
          </p:cNvPr>
          <p:cNvSpPr>
            <a:spLocks noGrp="1"/>
          </p:cNvSpPr>
          <p:nvPr>
            <p:ph type="sldNum" sz="quarter" idx="19"/>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3065313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x2 Content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1" name="Text Placeholder 15">
            <a:extLst>
              <a:ext uri="{FF2B5EF4-FFF2-40B4-BE49-F238E27FC236}">
                <a16:creationId xmlns:a16="http://schemas.microsoft.com/office/drawing/2014/main" id="{FDE22F5A-79C1-F020-6121-1D0DC94C8DA3}"/>
              </a:ext>
            </a:extLst>
          </p:cNvPr>
          <p:cNvSpPr>
            <a:spLocks noGrp="1"/>
          </p:cNvSpPr>
          <p:nvPr>
            <p:ph type="body" sz="quarter" idx="17" hasCustomPrompt="1"/>
          </p:nvPr>
        </p:nvSpPr>
        <p:spPr>
          <a:xfrm>
            <a:off x="6278252" y="2396195"/>
            <a:ext cx="5250260"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2" name="Content Placeholder 3">
            <a:extLst>
              <a:ext uri="{FF2B5EF4-FFF2-40B4-BE49-F238E27FC236}">
                <a16:creationId xmlns:a16="http://schemas.microsoft.com/office/drawing/2014/main" id="{F9A26CEA-9246-145A-F0A5-4A2DEE6A256D}"/>
              </a:ext>
            </a:extLst>
          </p:cNvPr>
          <p:cNvSpPr>
            <a:spLocks noGrp="1"/>
          </p:cNvSpPr>
          <p:nvPr>
            <p:ph sz="quarter" idx="18" hasCustomPrompt="1"/>
          </p:nvPr>
        </p:nvSpPr>
        <p:spPr>
          <a:xfrm>
            <a:off x="6278252" y="2756288"/>
            <a:ext cx="5250259" cy="3150799"/>
          </a:xfrm>
        </p:spPr>
        <p:txBody>
          <a:bodyPr>
            <a:normAutofit/>
          </a:bodyPr>
          <a:lstStyle>
            <a:lvl1pPr marL="0" indent="0" algn="ctr">
              <a:buNone/>
              <a:defRPr sz="1400">
                <a:solidFill>
                  <a:schemeClr val="tx2"/>
                </a:solidFill>
              </a:defRPr>
            </a:lvl1pPr>
          </a:lstStyle>
          <a:p>
            <a:pPr lvl="0"/>
            <a:r>
              <a:rPr lang="en-GB" dirty="0"/>
              <a:t>Click to add content</a:t>
            </a:r>
          </a:p>
        </p:txBody>
      </p:sp>
      <p:sp>
        <p:nvSpPr>
          <p:cNvPr id="14" name="Text Placeholder 15">
            <a:extLst>
              <a:ext uri="{FF2B5EF4-FFF2-40B4-BE49-F238E27FC236}">
                <a16:creationId xmlns:a16="http://schemas.microsoft.com/office/drawing/2014/main" id="{10A2D2E0-C004-3707-8056-B5813B28CD40}"/>
              </a:ext>
            </a:extLst>
          </p:cNvPr>
          <p:cNvSpPr>
            <a:spLocks noGrp="1"/>
          </p:cNvSpPr>
          <p:nvPr>
            <p:ph type="body" sz="quarter" idx="20" hasCustomPrompt="1"/>
          </p:nvPr>
        </p:nvSpPr>
        <p:spPr>
          <a:xfrm>
            <a:off x="663488" y="2396195"/>
            <a:ext cx="5250260"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6" name="Content Placeholder 3">
            <a:extLst>
              <a:ext uri="{FF2B5EF4-FFF2-40B4-BE49-F238E27FC236}">
                <a16:creationId xmlns:a16="http://schemas.microsoft.com/office/drawing/2014/main" id="{F87C1CD8-4C07-ADD2-CCE8-2C2E30FCE2AB}"/>
              </a:ext>
            </a:extLst>
          </p:cNvPr>
          <p:cNvSpPr>
            <a:spLocks noGrp="1"/>
          </p:cNvSpPr>
          <p:nvPr>
            <p:ph sz="quarter" idx="21" hasCustomPrompt="1"/>
          </p:nvPr>
        </p:nvSpPr>
        <p:spPr>
          <a:xfrm>
            <a:off x="663488" y="2756288"/>
            <a:ext cx="5250259" cy="3150799"/>
          </a:xfrm>
        </p:spPr>
        <p:txBody>
          <a:bodyPr>
            <a:normAutofit/>
          </a:bodyPr>
          <a:lstStyle>
            <a:lvl1pPr marL="0" indent="0" algn="ctr">
              <a:buNone/>
              <a:defRPr sz="1400">
                <a:solidFill>
                  <a:schemeClr val="tx2"/>
                </a:solidFill>
              </a:defRPr>
            </a:lvl1pPr>
          </a:lstStyle>
          <a:p>
            <a:pPr lvl="0"/>
            <a:r>
              <a:rPr lang="en-GB" dirty="0"/>
              <a:t>Click to add content</a:t>
            </a:r>
          </a:p>
        </p:txBody>
      </p:sp>
      <p:sp>
        <p:nvSpPr>
          <p:cNvPr id="3" name="Date Placeholder 2">
            <a:extLst>
              <a:ext uri="{FF2B5EF4-FFF2-40B4-BE49-F238E27FC236}">
                <a16:creationId xmlns:a16="http://schemas.microsoft.com/office/drawing/2014/main" id="{370AF788-2453-89C2-457B-2E7968D90B0D}"/>
              </a:ext>
            </a:extLst>
          </p:cNvPr>
          <p:cNvSpPr>
            <a:spLocks noGrp="1"/>
          </p:cNvSpPr>
          <p:nvPr>
            <p:ph type="dt" sz="half" idx="22"/>
          </p:nvPr>
        </p:nvSpPr>
        <p:spPr/>
        <p:txBody>
          <a:bodyPr/>
          <a:lstStyle/>
          <a:p>
            <a:endParaRPr lang="en-US"/>
          </a:p>
        </p:txBody>
      </p:sp>
      <p:sp>
        <p:nvSpPr>
          <p:cNvPr id="4" name="Footer Placeholder 3">
            <a:extLst>
              <a:ext uri="{FF2B5EF4-FFF2-40B4-BE49-F238E27FC236}">
                <a16:creationId xmlns:a16="http://schemas.microsoft.com/office/drawing/2014/main" id="{93E3DE32-F5A5-1E8D-E3C3-FA5FD4BAE375}"/>
              </a:ext>
            </a:extLst>
          </p:cNvPr>
          <p:cNvSpPr>
            <a:spLocks noGrp="1"/>
          </p:cNvSpPr>
          <p:nvPr>
            <p:ph type="ftr" sz="quarter" idx="23"/>
          </p:nvPr>
        </p:nvSpPr>
        <p:spPr/>
        <p:txBody>
          <a:bodyPr/>
          <a:lstStyle/>
          <a:p>
            <a:r>
              <a:rPr lang="en-US" dirty="0"/>
              <a:t>3D at Depth Confidential and Proprietary Information</a:t>
            </a:r>
          </a:p>
        </p:txBody>
      </p:sp>
      <p:sp>
        <p:nvSpPr>
          <p:cNvPr id="5" name="Slide Number Placeholder 4">
            <a:extLst>
              <a:ext uri="{FF2B5EF4-FFF2-40B4-BE49-F238E27FC236}">
                <a16:creationId xmlns:a16="http://schemas.microsoft.com/office/drawing/2014/main" id="{B4926E18-8C2D-4761-64AC-1972CBD2BE5F}"/>
              </a:ext>
            </a:extLst>
          </p:cNvPr>
          <p:cNvSpPr>
            <a:spLocks noGrp="1"/>
          </p:cNvSpPr>
          <p:nvPr>
            <p:ph type="sldNum" sz="quarter" idx="24"/>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196124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x1 Copy, Lrg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4" name="Content Placeholder 3">
            <a:extLst>
              <a:ext uri="{FF2B5EF4-FFF2-40B4-BE49-F238E27FC236}">
                <a16:creationId xmlns:a16="http://schemas.microsoft.com/office/drawing/2014/main" id="{E23AFE9B-FC80-DD67-BC18-76203FB9E6AB}"/>
              </a:ext>
            </a:extLst>
          </p:cNvPr>
          <p:cNvSpPr>
            <a:spLocks noGrp="1"/>
          </p:cNvSpPr>
          <p:nvPr>
            <p:ph sz="quarter" idx="16" hasCustomPrompt="1"/>
          </p:nvPr>
        </p:nvSpPr>
        <p:spPr>
          <a:xfrm>
            <a:off x="4794147" y="718747"/>
            <a:ext cx="6724753" cy="5188341"/>
          </a:xfrm>
        </p:spPr>
        <p:txBody>
          <a:bodyPr>
            <a:normAutofit/>
          </a:bodyPr>
          <a:lstStyle>
            <a:lvl1pPr marL="0" indent="0" algn="ctr">
              <a:buNone/>
              <a:defRPr sz="1400">
                <a:solidFill>
                  <a:schemeClr val="tx2"/>
                </a:solidFill>
              </a:defRPr>
            </a:lvl1pPr>
          </a:lstStyle>
          <a:p>
            <a:pPr lvl="0"/>
            <a:r>
              <a:rPr lang="en-GB" dirty="0"/>
              <a:t>Click to add content</a:t>
            </a:r>
          </a:p>
        </p:txBody>
      </p:sp>
      <p:sp>
        <p:nvSpPr>
          <p:cNvPr id="12" name="Title 1">
            <a:extLst>
              <a:ext uri="{FF2B5EF4-FFF2-40B4-BE49-F238E27FC236}">
                <a16:creationId xmlns:a16="http://schemas.microsoft.com/office/drawing/2014/main" id="{CDD6BB67-3D0B-5368-5ADA-7429229500E2}"/>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sp>
        <p:nvSpPr>
          <p:cNvPr id="14" name="Text Placeholder 15">
            <a:extLst>
              <a:ext uri="{FF2B5EF4-FFF2-40B4-BE49-F238E27FC236}">
                <a16:creationId xmlns:a16="http://schemas.microsoft.com/office/drawing/2014/main" id="{36E99BE7-076C-E71D-73AC-9DCAE3C2412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6" name="Text Placeholder 15">
            <a:extLst>
              <a:ext uri="{FF2B5EF4-FFF2-40B4-BE49-F238E27FC236}">
                <a16:creationId xmlns:a16="http://schemas.microsoft.com/office/drawing/2014/main" id="{F398C35A-9BA2-755B-9B1F-FB9F33353964}"/>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 name="Date Placeholder 1">
            <a:extLst>
              <a:ext uri="{FF2B5EF4-FFF2-40B4-BE49-F238E27FC236}">
                <a16:creationId xmlns:a16="http://schemas.microsoft.com/office/drawing/2014/main" id="{65A52DD7-D921-3EAC-C777-30A3D0C1A9AC}"/>
              </a:ext>
            </a:extLst>
          </p:cNvPr>
          <p:cNvSpPr>
            <a:spLocks noGrp="1"/>
          </p:cNvSpPr>
          <p:nvPr>
            <p:ph type="dt" sz="half" idx="17"/>
          </p:nvPr>
        </p:nvSpPr>
        <p:spPr/>
        <p:txBody>
          <a:bodyPr/>
          <a:lstStyle/>
          <a:p>
            <a:endParaRPr lang="en-US"/>
          </a:p>
        </p:txBody>
      </p:sp>
      <p:sp>
        <p:nvSpPr>
          <p:cNvPr id="3" name="Footer Placeholder 2">
            <a:extLst>
              <a:ext uri="{FF2B5EF4-FFF2-40B4-BE49-F238E27FC236}">
                <a16:creationId xmlns:a16="http://schemas.microsoft.com/office/drawing/2014/main" id="{896E1950-0E89-70CC-DFA3-FE5ADBF793D1}"/>
              </a:ext>
            </a:extLst>
          </p:cNvPr>
          <p:cNvSpPr>
            <a:spLocks noGrp="1"/>
          </p:cNvSpPr>
          <p:nvPr>
            <p:ph type="ftr" sz="quarter" idx="18"/>
          </p:nvPr>
        </p:nvSpPr>
        <p:spPr/>
        <p:txBody>
          <a:bodyPr/>
          <a:lstStyle/>
          <a:p>
            <a:r>
              <a:rPr lang="en-US"/>
              <a:t>3D at Depth Confidential and Proprietary Information</a:t>
            </a:r>
          </a:p>
        </p:txBody>
      </p:sp>
      <p:sp>
        <p:nvSpPr>
          <p:cNvPr id="5" name="Slide Number Placeholder 4">
            <a:extLst>
              <a:ext uri="{FF2B5EF4-FFF2-40B4-BE49-F238E27FC236}">
                <a16:creationId xmlns:a16="http://schemas.microsoft.com/office/drawing/2014/main" id="{EE22384E-BF46-5907-165D-78D941F46995}"/>
              </a:ext>
            </a:extLst>
          </p:cNvPr>
          <p:cNvSpPr>
            <a:spLocks noGrp="1"/>
          </p:cNvSpPr>
          <p:nvPr>
            <p:ph type="sldNum" sz="quarter" idx="19"/>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3245774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x2 Copy,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8" name="Picture Placeholder 3">
            <a:extLst>
              <a:ext uri="{FF2B5EF4-FFF2-40B4-BE49-F238E27FC236}">
                <a16:creationId xmlns:a16="http://schemas.microsoft.com/office/drawing/2014/main" id="{FBF15B18-03C4-F8D7-86A0-0F29DA6BFDF5}"/>
              </a:ext>
            </a:extLst>
          </p:cNvPr>
          <p:cNvSpPr>
            <a:spLocks noGrp="1"/>
          </p:cNvSpPr>
          <p:nvPr>
            <p:ph type="pic" sz="quarter" idx="16" hasCustomPrompt="1"/>
          </p:nvPr>
        </p:nvSpPr>
        <p:spPr>
          <a:xfrm>
            <a:off x="8143629" y="2396194"/>
            <a:ext cx="3375925" cy="3511373"/>
          </a:xfrm>
          <a:solidFill>
            <a:schemeClr val="bg1"/>
          </a:solidFill>
          <a:ln>
            <a:noFill/>
          </a:ln>
        </p:spPr>
        <p:txBody>
          <a:bodyPr>
            <a:normAutofit/>
          </a:bodyPr>
          <a:lstStyle>
            <a:lvl1pPr marL="0" indent="0" algn="ctr">
              <a:lnSpc>
                <a:spcPct val="100000"/>
              </a:lnSpc>
              <a:buNone/>
              <a:defRPr sz="1400">
                <a:solidFill>
                  <a:schemeClr val="tx2"/>
                </a:solidFill>
              </a:defRPr>
            </a:lvl1pPr>
          </a:lstStyle>
          <a:p>
            <a:r>
              <a:rPr lang="en-US" dirty="0"/>
              <a:t>Click icon to add image</a:t>
            </a:r>
          </a:p>
        </p:txBody>
      </p:sp>
      <p:sp>
        <p:nvSpPr>
          <p:cNvPr id="19" name="Text Placeholder 15">
            <a:extLst>
              <a:ext uri="{FF2B5EF4-FFF2-40B4-BE49-F238E27FC236}">
                <a16:creationId xmlns:a16="http://schemas.microsoft.com/office/drawing/2014/main" id="{8646C3E0-257F-701C-6439-F46301CE7028}"/>
              </a:ext>
            </a:extLst>
          </p:cNvPr>
          <p:cNvSpPr>
            <a:spLocks noGrp="1"/>
          </p:cNvSpPr>
          <p:nvPr>
            <p:ph type="body" sz="quarter" idx="18" hasCustomPrompt="1"/>
          </p:nvPr>
        </p:nvSpPr>
        <p:spPr>
          <a:xfrm>
            <a:off x="4405903" y="2756768"/>
            <a:ext cx="3375924"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2" name="Text Placeholder 15">
            <a:extLst>
              <a:ext uri="{FF2B5EF4-FFF2-40B4-BE49-F238E27FC236}">
                <a16:creationId xmlns:a16="http://schemas.microsoft.com/office/drawing/2014/main" id="{423AC1F3-37F0-7B3D-C385-FCA7E8452FE0}"/>
              </a:ext>
            </a:extLst>
          </p:cNvPr>
          <p:cNvSpPr>
            <a:spLocks noGrp="1"/>
          </p:cNvSpPr>
          <p:nvPr>
            <p:ph type="body" sz="quarter" idx="19" hasCustomPrompt="1"/>
          </p:nvPr>
        </p:nvSpPr>
        <p:spPr>
          <a:xfrm>
            <a:off x="4405903" y="2396195"/>
            <a:ext cx="3375924"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3" name="Date Placeholder 2">
            <a:extLst>
              <a:ext uri="{FF2B5EF4-FFF2-40B4-BE49-F238E27FC236}">
                <a16:creationId xmlns:a16="http://schemas.microsoft.com/office/drawing/2014/main" id="{C39A4C5B-520B-8998-AAC5-8AA368C01603}"/>
              </a:ext>
            </a:extLst>
          </p:cNvPr>
          <p:cNvSpPr>
            <a:spLocks noGrp="1"/>
          </p:cNvSpPr>
          <p:nvPr>
            <p:ph type="dt" sz="half" idx="20"/>
          </p:nvPr>
        </p:nvSpPr>
        <p:spPr/>
        <p:txBody>
          <a:bodyPr/>
          <a:lstStyle/>
          <a:p>
            <a:endParaRPr lang="en-US"/>
          </a:p>
        </p:txBody>
      </p:sp>
      <p:sp>
        <p:nvSpPr>
          <p:cNvPr id="4" name="Footer Placeholder 3">
            <a:extLst>
              <a:ext uri="{FF2B5EF4-FFF2-40B4-BE49-F238E27FC236}">
                <a16:creationId xmlns:a16="http://schemas.microsoft.com/office/drawing/2014/main" id="{00E5FBEC-9BC3-38F0-62E8-F4B948158665}"/>
              </a:ext>
            </a:extLst>
          </p:cNvPr>
          <p:cNvSpPr>
            <a:spLocks noGrp="1"/>
          </p:cNvSpPr>
          <p:nvPr>
            <p:ph type="ftr" sz="quarter" idx="21"/>
          </p:nvPr>
        </p:nvSpPr>
        <p:spPr/>
        <p:txBody>
          <a:bodyPr/>
          <a:lstStyle/>
          <a:p>
            <a:r>
              <a:rPr lang="en-US"/>
              <a:t>3D at Depth Confidential and Proprietary Information</a:t>
            </a:r>
          </a:p>
        </p:txBody>
      </p:sp>
      <p:sp>
        <p:nvSpPr>
          <p:cNvPr id="5" name="Slide Number Placeholder 4">
            <a:extLst>
              <a:ext uri="{FF2B5EF4-FFF2-40B4-BE49-F238E27FC236}">
                <a16:creationId xmlns:a16="http://schemas.microsoft.com/office/drawing/2014/main" id="{D7B721DF-A411-713D-2852-08D1B15BA976}"/>
              </a:ext>
            </a:extLst>
          </p:cNvPr>
          <p:cNvSpPr>
            <a:spLocks noGrp="1"/>
          </p:cNvSpPr>
          <p:nvPr>
            <p:ph type="sldNum" sz="quarter" idx="22"/>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2298360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x1 Copy, Lrg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8" name="Picture Placeholder 3">
            <a:extLst>
              <a:ext uri="{FF2B5EF4-FFF2-40B4-BE49-F238E27FC236}">
                <a16:creationId xmlns:a16="http://schemas.microsoft.com/office/drawing/2014/main" id="{FBF15B18-03C4-F8D7-86A0-0F29DA6BFDF5}"/>
              </a:ext>
            </a:extLst>
          </p:cNvPr>
          <p:cNvSpPr>
            <a:spLocks noGrp="1"/>
          </p:cNvSpPr>
          <p:nvPr>
            <p:ph type="pic" sz="quarter" idx="16" hasCustomPrompt="1"/>
          </p:nvPr>
        </p:nvSpPr>
        <p:spPr>
          <a:xfrm>
            <a:off x="4405903" y="2396194"/>
            <a:ext cx="7113652" cy="3511373"/>
          </a:xfrm>
          <a:solidFill>
            <a:schemeClr val="bg1"/>
          </a:solidFill>
          <a:ln>
            <a:noFill/>
          </a:ln>
        </p:spPr>
        <p:txBody>
          <a:bodyPr>
            <a:normAutofit/>
          </a:bodyPr>
          <a:lstStyle>
            <a:lvl1pPr marL="0" indent="0" algn="ctr">
              <a:lnSpc>
                <a:spcPct val="100000"/>
              </a:lnSpc>
              <a:buNone/>
              <a:defRPr sz="1400">
                <a:solidFill>
                  <a:schemeClr val="tx2"/>
                </a:solidFill>
              </a:defRPr>
            </a:lvl1pPr>
          </a:lstStyle>
          <a:p>
            <a:r>
              <a:rPr lang="en-US" dirty="0"/>
              <a:t>Click icon to add image</a:t>
            </a:r>
          </a:p>
        </p:txBody>
      </p:sp>
      <p:sp>
        <p:nvSpPr>
          <p:cNvPr id="3" name="Date Placeholder 2">
            <a:extLst>
              <a:ext uri="{FF2B5EF4-FFF2-40B4-BE49-F238E27FC236}">
                <a16:creationId xmlns:a16="http://schemas.microsoft.com/office/drawing/2014/main" id="{9294DA07-3B71-0AE0-EE86-6BB36B1063DE}"/>
              </a:ext>
            </a:extLst>
          </p:cNvPr>
          <p:cNvSpPr>
            <a:spLocks noGrp="1"/>
          </p:cNvSpPr>
          <p:nvPr>
            <p:ph type="dt" sz="half" idx="17"/>
          </p:nvPr>
        </p:nvSpPr>
        <p:spPr/>
        <p:txBody>
          <a:bodyPr/>
          <a:lstStyle/>
          <a:p>
            <a:endParaRPr lang="en-US"/>
          </a:p>
        </p:txBody>
      </p:sp>
      <p:sp>
        <p:nvSpPr>
          <p:cNvPr id="4" name="Footer Placeholder 3">
            <a:extLst>
              <a:ext uri="{FF2B5EF4-FFF2-40B4-BE49-F238E27FC236}">
                <a16:creationId xmlns:a16="http://schemas.microsoft.com/office/drawing/2014/main" id="{96D01E5C-0450-942A-2A17-AC16C0882256}"/>
              </a:ext>
            </a:extLst>
          </p:cNvPr>
          <p:cNvSpPr>
            <a:spLocks noGrp="1"/>
          </p:cNvSpPr>
          <p:nvPr>
            <p:ph type="ftr" sz="quarter" idx="18"/>
          </p:nvPr>
        </p:nvSpPr>
        <p:spPr/>
        <p:txBody>
          <a:bodyPr/>
          <a:lstStyle/>
          <a:p>
            <a:r>
              <a:rPr lang="en-US"/>
              <a:t>3D at Depth Confidential and Proprietary Information</a:t>
            </a:r>
          </a:p>
        </p:txBody>
      </p:sp>
      <p:sp>
        <p:nvSpPr>
          <p:cNvPr id="5" name="Slide Number Placeholder 4">
            <a:extLst>
              <a:ext uri="{FF2B5EF4-FFF2-40B4-BE49-F238E27FC236}">
                <a16:creationId xmlns:a16="http://schemas.microsoft.com/office/drawing/2014/main" id="{113EFBAD-2B7E-C715-7457-07C8618F98E9}"/>
              </a:ext>
            </a:extLst>
          </p:cNvPr>
          <p:cNvSpPr>
            <a:spLocks noGrp="1"/>
          </p:cNvSpPr>
          <p:nvPr>
            <p:ph type="sldNum" sz="quarter" idx="19"/>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287523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x1 Lrg Copy,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078" cy="753222"/>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6" name="Text Placeholder 15">
            <a:extLst>
              <a:ext uri="{FF2B5EF4-FFF2-40B4-BE49-F238E27FC236}">
                <a16:creationId xmlns:a16="http://schemas.microsoft.com/office/drawing/2014/main" id="{887D666D-E342-D32B-13FE-D19FDD5B932B}"/>
              </a:ext>
            </a:extLst>
          </p:cNvPr>
          <p:cNvSpPr>
            <a:spLocks noGrp="1"/>
          </p:cNvSpPr>
          <p:nvPr>
            <p:ph type="body" sz="quarter" idx="13" hasCustomPrompt="1"/>
          </p:nvPr>
        </p:nvSpPr>
        <p:spPr>
          <a:xfrm>
            <a:off x="668174" y="2756768"/>
            <a:ext cx="5052987"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96195"/>
            <a:ext cx="5052987"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Picture Placeholder 3">
            <a:extLst>
              <a:ext uri="{FF2B5EF4-FFF2-40B4-BE49-F238E27FC236}">
                <a16:creationId xmlns:a16="http://schemas.microsoft.com/office/drawing/2014/main" id="{CC81EC79-7AFF-2CA1-B8F2-EB28953EDCD1}"/>
              </a:ext>
            </a:extLst>
          </p:cNvPr>
          <p:cNvSpPr>
            <a:spLocks noGrp="1"/>
          </p:cNvSpPr>
          <p:nvPr>
            <p:ph type="pic" sz="quarter" idx="15" hasCustomPrompt="1"/>
          </p:nvPr>
        </p:nvSpPr>
        <p:spPr>
          <a:xfrm>
            <a:off x="7114116" y="950432"/>
            <a:ext cx="4085552" cy="4957136"/>
          </a:xfrm>
          <a:solidFill>
            <a:schemeClr val="bg1"/>
          </a:solidFill>
          <a:ln>
            <a:noFill/>
          </a:ln>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sp>
        <p:nvSpPr>
          <p:cNvPr id="3" name="Date Placeholder 2">
            <a:extLst>
              <a:ext uri="{FF2B5EF4-FFF2-40B4-BE49-F238E27FC236}">
                <a16:creationId xmlns:a16="http://schemas.microsoft.com/office/drawing/2014/main" id="{8DCE2420-840A-7C9C-7A3A-D82DB8C66A4E}"/>
              </a:ext>
            </a:extLst>
          </p:cNvPr>
          <p:cNvSpPr>
            <a:spLocks noGrp="1"/>
          </p:cNvSpPr>
          <p:nvPr>
            <p:ph type="dt" sz="half" idx="16"/>
          </p:nvPr>
        </p:nvSpPr>
        <p:spPr/>
        <p:txBody>
          <a:bodyPr/>
          <a:lstStyle/>
          <a:p>
            <a:endParaRPr lang="en-US"/>
          </a:p>
        </p:txBody>
      </p:sp>
      <p:sp>
        <p:nvSpPr>
          <p:cNvPr id="4" name="Footer Placeholder 3">
            <a:extLst>
              <a:ext uri="{FF2B5EF4-FFF2-40B4-BE49-F238E27FC236}">
                <a16:creationId xmlns:a16="http://schemas.microsoft.com/office/drawing/2014/main" id="{9F052DCB-0262-0E8B-3649-B27FDE20BBB3}"/>
              </a:ext>
            </a:extLst>
          </p:cNvPr>
          <p:cNvSpPr>
            <a:spLocks noGrp="1"/>
          </p:cNvSpPr>
          <p:nvPr>
            <p:ph type="ftr" sz="quarter" idx="17"/>
          </p:nvPr>
        </p:nvSpPr>
        <p:spPr/>
        <p:txBody>
          <a:bodyPr/>
          <a:lstStyle/>
          <a:p>
            <a:r>
              <a:rPr lang="en-US"/>
              <a:t>3D at Depth Confidential and Proprietary Information</a:t>
            </a:r>
          </a:p>
        </p:txBody>
      </p:sp>
      <p:sp>
        <p:nvSpPr>
          <p:cNvPr id="5" name="Slide Number Placeholder 4">
            <a:extLst>
              <a:ext uri="{FF2B5EF4-FFF2-40B4-BE49-F238E27FC236}">
                <a16:creationId xmlns:a16="http://schemas.microsoft.com/office/drawing/2014/main" id="{1678AE9E-092C-E871-C1F0-D327F967346D}"/>
              </a:ext>
            </a:extLst>
          </p:cNvPr>
          <p:cNvSpPr>
            <a:spLocks noGrp="1"/>
          </p:cNvSpPr>
          <p:nvPr>
            <p:ph type="sldNum" sz="quarter" idx="18"/>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3810765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x2 Lrg Copy &amp; Bullets,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078" cy="753222"/>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96195"/>
            <a:ext cx="5052987"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Picture Placeholder 3">
            <a:extLst>
              <a:ext uri="{FF2B5EF4-FFF2-40B4-BE49-F238E27FC236}">
                <a16:creationId xmlns:a16="http://schemas.microsoft.com/office/drawing/2014/main" id="{CC81EC79-7AFF-2CA1-B8F2-EB28953EDCD1}"/>
              </a:ext>
            </a:extLst>
          </p:cNvPr>
          <p:cNvSpPr>
            <a:spLocks noGrp="1"/>
          </p:cNvSpPr>
          <p:nvPr>
            <p:ph type="pic" sz="quarter" idx="15" hasCustomPrompt="1"/>
          </p:nvPr>
        </p:nvSpPr>
        <p:spPr>
          <a:xfrm>
            <a:off x="7114116" y="950432"/>
            <a:ext cx="4085552" cy="4957136"/>
          </a:xfrm>
          <a:solidFill>
            <a:schemeClr val="bg1"/>
          </a:solidFill>
          <a:ln>
            <a:noFill/>
          </a:ln>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sp>
        <p:nvSpPr>
          <p:cNvPr id="11" name="Text Placeholder 15">
            <a:extLst>
              <a:ext uri="{FF2B5EF4-FFF2-40B4-BE49-F238E27FC236}">
                <a16:creationId xmlns:a16="http://schemas.microsoft.com/office/drawing/2014/main" id="{F90FC47B-72C6-3EE0-182B-21C562D9F478}"/>
              </a:ext>
            </a:extLst>
          </p:cNvPr>
          <p:cNvSpPr>
            <a:spLocks noGrp="1"/>
          </p:cNvSpPr>
          <p:nvPr>
            <p:ph type="body" sz="quarter" idx="16" hasCustomPrompt="1"/>
          </p:nvPr>
        </p:nvSpPr>
        <p:spPr>
          <a:xfrm>
            <a:off x="668174" y="2800682"/>
            <a:ext cx="2442671" cy="3106885"/>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2" name="Text Placeholder 15">
            <a:extLst>
              <a:ext uri="{FF2B5EF4-FFF2-40B4-BE49-F238E27FC236}">
                <a16:creationId xmlns:a16="http://schemas.microsoft.com/office/drawing/2014/main" id="{DF5A80E4-C07E-BFF4-D251-FB271EF08104}"/>
              </a:ext>
            </a:extLst>
          </p:cNvPr>
          <p:cNvSpPr>
            <a:spLocks noGrp="1"/>
          </p:cNvSpPr>
          <p:nvPr>
            <p:ph type="body" sz="quarter" idx="18" hasCustomPrompt="1"/>
          </p:nvPr>
        </p:nvSpPr>
        <p:spPr>
          <a:xfrm>
            <a:off x="3278490" y="2800683"/>
            <a:ext cx="2442671" cy="3106885"/>
          </a:xfrm>
        </p:spPr>
        <p:txBody>
          <a:bodyPr numCol="1">
            <a:noAutofit/>
          </a:bodyPr>
          <a:lstStyle>
            <a:lvl1pPr marL="285750" marR="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bullet 1</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2</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3</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4</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5</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6</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endParaRPr lang="en-GB" dirty="0"/>
          </a:p>
        </p:txBody>
      </p:sp>
      <p:sp>
        <p:nvSpPr>
          <p:cNvPr id="3" name="Date Placeholder 2">
            <a:extLst>
              <a:ext uri="{FF2B5EF4-FFF2-40B4-BE49-F238E27FC236}">
                <a16:creationId xmlns:a16="http://schemas.microsoft.com/office/drawing/2014/main" id="{B263F7D6-9484-92B0-7350-DEBDE47EBABA}"/>
              </a:ext>
            </a:extLst>
          </p:cNvPr>
          <p:cNvSpPr>
            <a:spLocks noGrp="1"/>
          </p:cNvSpPr>
          <p:nvPr>
            <p:ph type="dt" sz="half" idx="19"/>
          </p:nvPr>
        </p:nvSpPr>
        <p:spPr/>
        <p:txBody>
          <a:bodyPr/>
          <a:lstStyle/>
          <a:p>
            <a:endParaRPr lang="en-US"/>
          </a:p>
        </p:txBody>
      </p:sp>
      <p:sp>
        <p:nvSpPr>
          <p:cNvPr id="4" name="Footer Placeholder 3">
            <a:extLst>
              <a:ext uri="{FF2B5EF4-FFF2-40B4-BE49-F238E27FC236}">
                <a16:creationId xmlns:a16="http://schemas.microsoft.com/office/drawing/2014/main" id="{78120639-55E2-C36A-D0DD-8E0D5D0E3AB1}"/>
              </a:ext>
            </a:extLst>
          </p:cNvPr>
          <p:cNvSpPr>
            <a:spLocks noGrp="1"/>
          </p:cNvSpPr>
          <p:nvPr>
            <p:ph type="ftr" sz="quarter" idx="20"/>
          </p:nvPr>
        </p:nvSpPr>
        <p:spPr/>
        <p:txBody>
          <a:bodyPr/>
          <a:lstStyle/>
          <a:p>
            <a:r>
              <a:rPr lang="en-US"/>
              <a:t>3D at Depth Confidential and Proprietary Information</a:t>
            </a:r>
          </a:p>
        </p:txBody>
      </p:sp>
      <p:sp>
        <p:nvSpPr>
          <p:cNvPr id="5" name="Slide Number Placeholder 4">
            <a:extLst>
              <a:ext uri="{FF2B5EF4-FFF2-40B4-BE49-F238E27FC236}">
                <a16:creationId xmlns:a16="http://schemas.microsoft.com/office/drawing/2014/main" id="{924548F2-3D89-7B0C-B272-BE666AA9AE3D}"/>
              </a:ext>
            </a:extLst>
          </p:cNvPr>
          <p:cNvSpPr>
            <a:spLocks noGrp="1"/>
          </p:cNvSpPr>
          <p:nvPr>
            <p:ph type="sldNum" sz="quarter" idx="21"/>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14825853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1532863" y="1313801"/>
            <a:ext cx="9126274" cy="4230398"/>
          </a:xfr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4000" b="0" i="0">
                <a:solidFill>
                  <a:schemeClr val="accent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add quote Lorem ipsum dolor sit amet, consectetur adipiscing elit, sed do eiusmod tempor incididunt ut labore et dolore magna aliqua.</a:t>
            </a:r>
          </a:p>
        </p:txBody>
      </p:sp>
      <p:sp>
        <p:nvSpPr>
          <p:cNvPr id="2" name="Date Placeholder 1">
            <a:extLst>
              <a:ext uri="{FF2B5EF4-FFF2-40B4-BE49-F238E27FC236}">
                <a16:creationId xmlns:a16="http://schemas.microsoft.com/office/drawing/2014/main" id="{A8FF2CCE-7803-CCB5-1937-181BD6FFA108}"/>
              </a:ext>
            </a:extLst>
          </p:cNvPr>
          <p:cNvSpPr>
            <a:spLocks noGrp="1"/>
          </p:cNvSpPr>
          <p:nvPr>
            <p:ph type="dt" sz="half" idx="16"/>
          </p:nvPr>
        </p:nvSpPr>
        <p:spPr/>
        <p:txBody>
          <a:bodyPr/>
          <a:lstStyle/>
          <a:p>
            <a:endParaRPr lang="en-US"/>
          </a:p>
        </p:txBody>
      </p:sp>
      <p:sp>
        <p:nvSpPr>
          <p:cNvPr id="3" name="Footer Placeholder 2">
            <a:extLst>
              <a:ext uri="{FF2B5EF4-FFF2-40B4-BE49-F238E27FC236}">
                <a16:creationId xmlns:a16="http://schemas.microsoft.com/office/drawing/2014/main" id="{4AE459BA-2564-9256-E061-CCC29662866A}"/>
              </a:ext>
            </a:extLst>
          </p:cNvPr>
          <p:cNvSpPr>
            <a:spLocks noGrp="1"/>
          </p:cNvSpPr>
          <p:nvPr>
            <p:ph type="ftr" sz="quarter" idx="17"/>
          </p:nvPr>
        </p:nvSpPr>
        <p:spPr/>
        <p:txBody>
          <a:bodyPr/>
          <a:lstStyle/>
          <a:p>
            <a:r>
              <a:rPr lang="en-US"/>
              <a:t>3D at Depth Confidential and Proprietary Information</a:t>
            </a:r>
          </a:p>
        </p:txBody>
      </p:sp>
      <p:sp>
        <p:nvSpPr>
          <p:cNvPr id="4" name="Slide Number Placeholder 3">
            <a:extLst>
              <a:ext uri="{FF2B5EF4-FFF2-40B4-BE49-F238E27FC236}">
                <a16:creationId xmlns:a16="http://schemas.microsoft.com/office/drawing/2014/main" id="{C79F5AA9-03E2-B026-095F-2CF39ADFA50A}"/>
              </a:ext>
            </a:extLst>
          </p:cNvPr>
          <p:cNvSpPr>
            <a:spLocks noGrp="1"/>
          </p:cNvSpPr>
          <p:nvPr>
            <p:ph type="sldNum" sz="quarter" idx="18"/>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2416438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pic>
        <p:nvPicPr>
          <p:cNvPr id="16" name="Picture 15">
            <a:extLst>
              <a:ext uri="{FF2B5EF4-FFF2-40B4-BE49-F238E27FC236}">
                <a16:creationId xmlns:a16="http://schemas.microsoft.com/office/drawing/2014/main" id="{B1BA7EBB-47A9-0C34-6D22-B2CB5A268CA9}"/>
              </a:ext>
            </a:extLst>
          </p:cNvPr>
          <p:cNvPicPr>
            <a:picLocks noChangeAspect="1"/>
          </p:cNvPicPr>
          <p:nvPr/>
        </p:nvPicPr>
        <p:blipFill>
          <a:blip r:embed="rId3"/>
          <a:stretch>
            <a:fillRect/>
          </a:stretch>
        </p:blipFill>
        <p:spPr>
          <a:xfrm>
            <a:off x="4201676" y="900953"/>
            <a:ext cx="8057559" cy="5184547"/>
          </a:xfrm>
          <a:prstGeom prst="rect">
            <a:avLst/>
          </a:prstGeom>
        </p:spPr>
      </p:pic>
      <p:pic>
        <p:nvPicPr>
          <p:cNvPr id="19" name="Picture 18">
            <a:extLst>
              <a:ext uri="{FF2B5EF4-FFF2-40B4-BE49-F238E27FC236}">
                <a16:creationId xmlns:a16="http://schemas.microsoft.com/office/drawing/2014/main" id="{46F69417-6451-26F2-86D7-59040E13D474}"/>
              </a:ext>
            </a:extLst>
          </p:cNvPr>
          <p:cNvPicPr>
            <a:picLocks noChangeAspect="1"/>
          </p:cNvPicPr>
          <p:nvPr/>
        </p:nvPicPr>
        <p:blipFill rotWithShape="1">
          <a:blip r:embed="rId4">
            <a:alphaModFix/>
          </a:blip>
          <a:srcRect b="12057"/>
          <a:stretch/>
        </p:blipFill>
        <p:spPr>
          <a:xfrm flipH="1">
            <a:off x="4816100" y="1506690"/>
            <a:ext cx="6626821" cy="4009290"/>
          </a:xfrm>
          <a:prstGeom prst="rect">
            <a:avLst/>
          </a:prstGeom>
        </p:spPr>
      </p:pic>
      <p:pic>
        <p:nvPicPr>
          <p:cNvPr id="21" name="Picture 20">
            <a:extLst>
              <a:ext uri="{FF2B5EF4-FFF2-40B4-BE49-F238E27FC236}">
                <a16:creationId xmlns:a16="http://schemas.microsoft.com/office/drawing/2014/main" id="{6627654E-E431-71CB-9F63-51678FA4FA57}"/>
              </a:ext>
            </a:extLst>
          </p:cNvPr>
          <p:cNvPicPr>
            <a:picLocks noChangeAspect="1"/>
          </p:cNvPicPr>
          <p:nvPr/>
        </p:nvPicPr>
        <p:blipFill>
          <a:blip r:embed="rId5"/>
          <a:stretch>
            <a:fillRect/>
          </a:stretch>
        </p:blipFill>
        <p:spPr>
          <a:xfrm>
            <a:off x="5021364" y="1699584"/>
            <a:ext cx="832316" cy="291115"/>
          </a:xfrm>
          <a:prstGeom prst="rect">
            <a:avLst/>
          </a:prstGeom>
        </p:spPr>
      </p:pic>
      <p:sp>
        <p:nvSpPr>
          <p:cNvPr id="29" name="Rectangle 28">
            <a:extLst>
              <a:ext uri="{FF2B5EF4-FFF2-40B4-BE49-F238E27FC236}">
                <a16:creationId xmlns:a16="http://schemas.microsoft.com/office/drawing/2014/main" id="{E2E3268D-1318-A60E-B103-1C8362C8F85E}"/>
              </a:ext>
            </a:extLst>
          </p:cNvPr>
          <p:cNvSpPr/>
          <p:nvPr userDrawn="1"/>
        </p:nvSpPr>
        <p:spPr>
          <a:xfrm>
            <a:off x="5021364" y="2284488"/>
            <a:ext cx="6253093" cy="3066821"/>
          </a:xfrm>
          <a:prstGeom prst="rect">
            <a:avLst/>
          </a:prstGeom>
          <a:solidFill>
            <a:schemeClr val="bg1">
              <a:alpha val="8701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3">
            <a:extLst>
              <a:ext uri="{FF2B5EF4-FFF2-40B4-BE49-F238E27FC236}">
                <a16:creationId xmlns:a16="http://schemas.microsoft.com/office/drawing/2014/main" id="{C69B4AF5-8EFD-802F-245C-5F74FAAFF531}"/>
              </a:ext>
            </a:extLst>
          </p:cNvPr>
          <p:cNvSpPr>
            <a:spLocks noGrp="1"/>
          </p:cNvSpPr>
          <p:nvPr>
            <p:ph sz="quarter" idx="17" hasCustomPrompt="1"/>
          </p:nvPr>
        </p:nvSpPr>
        <p:spPr>
          <a:xfrm>
            <a:off x="5021364" y="2284488"/>
            <a:ext cx="6253093" cy="3066821"/>
          </a:xfrm>
          <a:noFill/>
        </p:spPr>
        <p:txBody>
          <a:bodyPr>
            <a:normAutofit/>
          </a:bodyPr>
          <a:lstStyle>
            <a:lvl1pPr marL="0" indent="0" algn="ctr">
              <a:buNone/>
              <a:defRPr sz="1400">
                <a:solidFill>
                  <a:schemeClr val="tx2"/>
                </a:solidFill>
              </a:defRPr>
            </a:lvl1pPr>
          </a:lstStyle>
          <a:p>
            <a:pPr lvl="0"/>
            <a:r>
              <a:rPr lang="en-GB" dirty="0"/>
              <a:t>Click icon to add content</a:t>
            </a:r>
          </a:p>
        </p:txBody>
      </p:sp>
      <p:sp>
        <p:nvSpPr>
          <p:cNvPr id="3" name="Date Placeholder 2">
            <a:extLst>
              <a:ext uri="{FF2B5EF4-FFF2-40B4-BE49-F238E27FC236}">
                <a16:creationId xmlns:a16="http://schemas.microsoft.com/office/drawing/2014/main" id="{CCC134DF-8DB2-D56F-9EBD-8804174DB629}"/>
              </a:ext>
            </a:extLst>
          </p:cNvPr>
          <p:cNvSpPr>
            <a:spLocks noGrp="1"/>
          </p:cNvSpPr>
          <p:nvPr>
            <p:ph type="dt" sz="half" idx="18"/>
          </p:nvPr>
        </p:nvSpPr>
        <p:spPr/>
        <p:txBody>
          <a:bodyPr/>
          <a:lstStyle/>
          <a:p>
            <a:endParaRPr lang="en-US"/>
          </a:p>
        </p:txBody>
      </p:sp>
      <p:sp>
        <p:nvSpPr>
          <p:cNvPr id="4" name="Footer Placeholder 3">
            <a:extLst>
              <a:ext uri="{FF2B5EF4-FFF2-40B4-BE49-F238E27FC236}">
                <a16:creationId xmlns:a16="http://schemas.microsoft.com/office/drawing/2014/main" id="{EDC1FB62-1688-C4A8-1275-3F7A4668BAAB}"/>
              </a:ext>
            </a:extLst>
          </p:cNvPr>
          <p:cNvSpPr>
            <a:spLocks noGrp="1"/>
          </p:cNvSpPr>
          <p:nvPr>
            <p:ph type="ftr" sz="quarter" idx="19"/>
          </p:nvPr>
        </p:nvSpPr>
        <p:spPr/>
        <p:txBody>
          <a:bodyPr/>
          <a:lstStyle/>
          <a:p>
            <a:r>
              <a:rPr lang="en-US"/>
              <a:t>3D at Depth Confidential and Proprietary Information</a:t>
            </a:r>
          </a:p>
        </p:txBody>
      </p:sp>
      <p:sp>
        <p:nvSpPr>
          <p:cNvPr id="5" name="Slide Number Placeholder 4">
            <a:extLst>
              <a:ext uri="{FF2B5EF4-FFF2-40B4-BE49-F238E27FC236}">
                <a16:creationId xmlns:a16="http://schemas.microsoft.com/office/drawing/2014/main" id="{1FCD1A1D-8A19-1394-22A1-466CE8371B14}"/>
              </a:ext>
            </a:extLst>
          </p:cNvPr>
          <p:cNvSpPr>
            <a:spLocks noGrp="1"/>
          </p:cNvSpPr>
          <p:nvPr>
            <p:ph type="sldNum" sz="quarter" idx="20"/>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39433278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4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6D2824-8B2A-3603-FFC7-01965FFDB28D}"/>
              </a:ext>
            </a:extLst>
          </p:cNvPr>
          <p:cNvPicPr>
            <a:picLocks noChangeAspect="1"/>
          </p:cNvPicPr>
          <p:nvPr userDrawn="1"/>
        </p:nvPicPr>
        <p:blipFill>
          <a:blip r:embed="rId2"/>
          <a:stretch>
            <a:fillRect/>
          </a:stretch>
        </p:blipFill>
        <p:spPr>
          <a:xfrm>
            <a:off x="3673845" y="1100621"/>
            <a:ext cx="9036742" cy="5434553"/>
          </a:xfrm>
          <a:prstGeom prst="rect">
            <a:avLst/>
          </a:prstGeom>
        </p:spPr>
      </p:pic>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3"/>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pic>
        <p:nvPicPr>
          <p:cNvPr id="19" name="Picture 18">
            <a:extLst>
              <a:ext uri="{FF2B5EF4-FFF2-40B4-BE49-F238E27FC236}">
                <a16:creationId xmlns:a16="http://schemas.microsoft.com/office/drawing/2014/main" id="{46F69417-6451-26F2-86D7-59040E13D474}"/>
              </a:ext>
            </a:extLst>
          </p:cNvPr>
          <p:cNvPicPr>
            <a:picLocks noChangeAspect="1"/>
          </p:cNvPicPr>
          <p:nvPr/>
        </p:nvPicPr>
        <p:blipFill rotWithShape="1">
          <a:blip r:embed="rId4">
            <a:alphaModFix/>
          </a:blip>
          <a:srcRect b="12057"/>
          <a:stretch/>
        </p:blipFill>
        <p:spPr>
          <a:xfrm flipH="1">
            <a:off x="5002510" y="1487837"/>
            <a:ext cx="6404556" cy="4009290"/>
          </a:xfrm>
          <a:prstGeom prst="rect">
            <a:avLst/>
          </a:prstGeom>
        </p:spPr>
      </p:pic>
      <p:pic>
        <p:nvPicPr>
          <p:cNvPr id="21" name="Picture 20">
            <a:extLst>
              <a:ext uri="{FF2B5EF4-FFF2-40B4-BE49-F238E27FC236}">
                <a16:creationId xmlns:a16="http://schemas.microsoft.com/office/drawing/2014/main" id="{6627654E-E431-71CB-9F63-51678FA4FA57}"/>
              </a:ext>
            </a:extLst>
          </p:cNvPr>
          <p:cNvPicPr>
            <a:picLocks noChangeAspect="1"/>
          </p:cNvPicPr>
          <p:nvPr/>
        </p:nvPicPr>
        <p:blipFill>
          <a:blip r:embed="rId5"/>
          <a:stretch>
            <a:fillRect/>
          </a:stretch>
        </p:blipFill>
        <p:spPr>
          <a:xfrm>
            <a:off x="5301392" y="1720934"/>
            <a:ext cx="832316" cy="291115"/>
          </a:xfrm>
          <a:prstGeom prst="rect">
            <a:avLst/>
          </a:prstGeom>
        </p:spPr>
      </p:pic>
      <p:sp>
        <p:nvSpPr>
          <p:cNvPr id="29" name="Rectangle 28">
            <a:extLst>
              <a:ext uri="{FF2B5EF4-FFF2-40B4-BE49-F238E27FC236}">
                <a16:creationId xmlns:a16="http://schemas.microsoft.com/office/drawing/2014/main" id="{E2E3268D-1318-A60E-B103-1C8362C8F85E}"/>
              </a:ext>
            </a:extLst>
          </p:cNvPr>
          <p:cNvSpPr/>
          <p:nvPr userDrawn="1"/>
        </p:nvSpPr>
        <p:spPr>
          <a:xfrm>
            <a:off x="5291965" y="2227926"/>
            <a:ext cx="5888225" cy="3066821"/>
          </a:xfrm>
          <a:prstGeom prst="rect">
            <a:avLst/>
          </a:prstGeom>
          <a:solidFill>
            <a:schemeClr val="bg1">
              <a:alpha val="8701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3">
            <a:extLst>
              <a:ext uri="{FF2B5EF4-FFF2-40B4-BE49-F238E27FC236}">
                <a16:creationId xmlns:a16="http://schemas.microsoft.com/office/drawing/2014/main" id="{C69B4AF5-8EFD-802F-245C-5F74FAAFF531}"/>
              </a:ext>
            </a:extLst>
          </p:cNvPr>
          <p:cNvSpPr>
            <a:spLocks noGrp="1"/>
          </p:cNvSpPr>
          <p:nvPr>
            <p:ph sz="quarter" idx="17" hasCustomPrompt="1"/>
          </p:nvPr>
        </p:nvSpPr>
        <p:spPr>
          <a:xfrm>
            <a:off x="5291965" y="2227926"/>
            <a:ext cx="5888225" cy="3066821"/>
          </a:xfrm>
          <a:noFill/>
        </p:spPr>
        <p:txBody>
          <a:bodyPr>
            <a:normAutofit/>
          </a:bodyPr>
          <a:lstStyle>
            <a:lvl1pPr marL="0" indent="0" algn="ctr">
              <a:buNone/>
              <a:defRPr sz="1400">
                <a:solidFill>
                  <a:schemeClr val="tx2"/>
                </a:solidFill>
              </a:defRPr>
            </a:lvl1pPr>
          </a:lstStyle>
          <a:p>
            <a:pPr lvl="0"/>
            <a:r>
              <a:rPr lang="en-GB" dirty="0"/>
              <a:t>Click icon to add content</a:t>
            </a:r>
          </a:p>
        </p:txBody>
      </p:sp>
      <p:sp>
        <p:nvSpPr>
          <p:cNvPr id="3" name="Date Placeholder 2">
            <a:extLst>
              <a:ext uri="{FF2B5EF4-FFF2-40B4-BE49-F238E27FC236}">
                <a16:creationId xmlns:a16="http://schemas.microsoft.com/office/drawing/2014/main" id="{056C95EA-3D2C-0814-314C-A08029CB2643}"/>
              </a:ext>
            </a:extLst>
          </p:cNvPr>
          <p:cNvSpPr>
            <a:spLocks noGrp="1"/>
          </p:cNvSpPr>
          <p:nvPr>
            <p:ph type="dt" sz="half" idx="18"/>
          </p:nvPr>
        </p:nvSpPr>
        <p:spPr/>
        <p:txBody>
          <a:bodyPr/>
          <a:lstStyle/>
          <a:p>
            <a:endParaRPr lang="en-US"/>
          </a:p>
        </p:txBody>
      </p:sp>
      <p:sp>
        <p:nvSpPr>
          <p:cNvPr id="5" name="Footer Placeholder 4">
            <a:extLst>
              <a:ext uri="{FF2B5EF4-FFF2-40B4-BE49-F238E27FC236}">
                <a16:creationId xmlns:a16="http://schemas.microsoft.com/office/drawing/2014/main" id="{133454CB-1819-F58B-87C4-01DBA2A93545}"/>
              </a:ext>
            </a:extLst>
          </p:cNvPr>
          <p:cNvSpPr>
            <a:spLocks noGrp="1"/>
          </p:cNvSpPr>
          <p:nvPr>
            <p:ph type="ftr" sz="quarter" idx="19"/>
          </p:nvPr>
        </p:nvSpPr>
        <p:spPr/>
        <p:txBody>
          <a:bodyPr/>
          <a:lstStyle/>
          <a:p>
            <a:r>
              <a:rPr lang="en-US"/>
              <a:t>3D at Depth Confidential and Proprietary Information</a:t>
            </a:r>
          </a:p>
        </p:txBody>
      </p:sp>
      <p:sp>
        <p:nvSpPr>
          <p:cNvPr id="6" name="Slide Number Placeholder 5">
            <a:extLst>
              <a:ext uri="{FF2B5EF4-FFF2-40B4-BE49-F238E27FC236}">
                <a16:creationId xmlns:a16="http://schemas.microsoft.com/office/drawing/2014/main" id="{7A00702E-0E65-8FE1-2036-BA19C2EFF2DD}"/>
              </a:ext>
            </a:extLst>
          </p:cNvPr>
          <p:cNvSpPr>
            <a:spLocks noGrp="1"/>
          </p:cNvSpPr>
          <p:nvPr>
            <p:ph type="sldNum" sz="quarter" idx="20"/>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649031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x1 copy Lrg, shipwrec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FA0F33E-38EB-6802-B7CF-0EE94B333AF3}"/>
              </a:ext>
            </a:extLst>
          </p:cNvPr>
          <p:cNvPicPr>
            <a:picLocks noChangeAspect="1"/>
          </p:cNvPicPr>
          <p:nvPr userDrawn="1"/>
        </p:nvPicPr>
        <p:blipFill>
          <a:blip r:embed="rId2"/>
          <a:stretch>
            <a:fillRect/>
          </a:stretch>
        </p:blipFill>
        <p:spPr>
          <a:xfrm>
            <a:off x="-1" y="0"/>
            <a:ext cx="12192000" cy="6858000"/>
          </a:xfrm>
          <a:prstGeom prst="rect">
            <a:avLst/>
          </a:prstGeom>
        </p:spPr>
      </p:pic>
      <p:sp>
        <p:nvSpPr>
          <p:cNvPr id="14" name="Rectangle 13">
            <a:extLst>
              <a:ext uri="{FF2B5EF4-FFF2-40B4-BE49-F238E27FC236}">
                <a16:creationId xmlns:a16="http://schemas.microsoft.com/office/drawing/2014/main" id="{77052E36-8D29-CC31-C1D7-CF1A95AF173D}"/>
              </a:ext>
            </a:extLst>
          </p:cNvPr>
          <p:cNvSpPr/>
          <p:nvPr userDrawn="1"/>
        </p:nvSpPr>
        <p:spPr>
          <a:xfrm flipH="1" flipV="1">
            <a:off x="-1" y="-3"/>
            <a:ext cx="7289457" cy="6858002"/>
          </a:xfrm>
          <a:prstGeom prst="rect">
            <a:avLst/>
          </a:prstGeom>
          <a:solidFill>
            <a:schemeClr val="tx1">
              <a:alpha val="3995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2" y="1294239"/>
            <a:ext cx="6052229" cy="751378"/>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sp>
        <p:nvSpPr>
          <p:cNvPr id="16" name="Text Placeholder 15">
            <a:extLst>
              <a:ext uri="{FF2B5EF4-FFF2-40B4-BE49-F238E27FC236}">
                <a16:creationId xmlns:a16="http://schemas.microsoft.com/office/drawing/2014/main" id="{887D666D-E342-D32B-13FE-D19FDD5B932B}"/>
              </a:ext>
            </a:extLst>
          </p:cNvPr>
          <p:cNvSpPr>
            <a:spLocks noGrp="1"/>
          </p:cNvSpPr>
          <p:nvPr>
            <p:ph type="body" sz="quarter" idx="13" hasCustomPrompt="1"/>
          </p:nvPr>
        </p:nvSpPr>
        <p:spPr>
          <a:xfrm>
            <a:off x="668174" y="2743198"/>
            <a:ext cx="6053137" cy="3318238"/>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605313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3"/>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Tree>
    <p:extLst>
      <p:ext uri="{BB962C8B-B14F-4D97-AF65-F5344CB8AC3E}">
        <p14:creationId xmlns:p14="http://schemas.microsoft.com/office/powerpoint/2010/main" val="32370509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5AD44A1-AF31-7D39-0D2A-63535BB3A788}"/>
              </a:ext>
            </a:extLst>
          </p:cNvPr>
          <p:cNvSpPr>
            <a:spLocks noGrp="1"/>
          </p:cNvSpPr>
          <p:nvPr>
            <p:ph type="pic" sz="quarter" idx="15" hasCustomPrompt="1"/>
          </p:nvPr>
        </p:nvSpPr>
        <p:spPr>
          <a:xfrm>
            <a:off x="6221691" y="-4"/>
            <a:ext cx="5970309" cy="6858003"/>
          </a:xfrm>
          <a:solidFill>
            <a:schemeClr val="bg1">
              <a:lumMod val="95000"/>
            </a:schemeClr>
          </a:solidFill>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988" cy="751378"/>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6" name="Text Placeholder 15">
            <a:extLst>
              <a:ext uri="{FF2B5EF4-FFF2-40B4-BE49-F238E27FC236}">
                <a16:creationId xmlns:a16="http://schemas.microsoft.com/office/drawing/2014/main" id="{887D666D-E342-D32B-13FE-D19FDD5B932B}"/>
              </a:ext>
            </a:extLst>
          </p:cNvPr>
          <p:cNvSpPr>
            <a:spLocks noGrp="1"/>
          </p:cNvSpPr>
          <p:nvPr>
            <p:ph type="body" sz="quarter" idx="13" hasCustomPrompt="1"/>
          </p:nvPr>
        </p:nvSpPr>
        <p:spPr>
          <a:xfrm>
            <a:off x="668174" y="2743198"/>
            <a:ext cx="5052987" cy="1685047"/>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5052987"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2" name="Text Placeholder 15">
            <a:extLst>
              <a:ext uri="{FF2B5EF4-FFF2-40B4-BE49-F238E27FC236}">
                <a16:creationId xmlns:a16="http://schemas.microsoft.com/office/drawing/2014/main" id="{09FBFE1F-4EAD-8B84-1136-5885A16DF239}"/>
              </a:ext>
            </a:extLst>
          </p:cNvPr>
          <p:cNvSpPr>
            <a:spLocks noGrp="1"/>
          </p:cNvSpPr>
          <p:nvPr>
            <p:ph type="body" sz="quarter" idx="16" hasCustomPrompt="1"/>
          </p:nvPr>
        </p:nvSpPr>
        <p:spPr>
          <a:xfrm>
            <a:off x="668174" y="4713402"/>
            <a:ext cx="5052987" cy="1234911"/>
          </a:xfrm>
        </p:spPr>
        <p:txBody>
          <a:bodyPr numCol="2">
            <a:noAutofit/>
          </a:bodyPr>
          <a:lstStyle>
            <a:lvl1pPr marL="285750" marR="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p:txBody>
      </p:sp>
      <p:sp>
        <p:nvSpPr>
          <p:cNvPr id="3" name="Date Placeholder 2">
            <a:extLst>
              <a:ext uri="{FF2B5EF4-FFF2-40B4-BE49-F238E27FC236}">
                <a16:creationId xmlns:a16="http://schemas.microsoft.com/office/drawing/2014/main" id="{B0F9176A-5C98-6B20-6EB1-09D87CDFC0CE}"/>
              </a:ext>
            </a:extLst>
          </p:cNvPr>
          <p:cNvSpPr>
            <a:spLocks noGrp="1"/>
          </p:cNvSpPr>
          <p:nvPr>
            <p:ph type="dt" sz="half" idx="17"/>
          </p:nvPr>
        </p:nvSpPr>
        <p:spPr/>
        <p:txBody>
          <a:bodyPr/>
          <a:lstStyle/>
          <a:p>
            <a:endParaRPr lang="en-US"/>
          </a:p>
        </p:txBody>
      </p:sp>
      <p:sp>
        <p:nvSpPr>
          <p:cNvPr id="5" name="Footer Placeholder 4">
            <a:extLst>
              <a:ext uri="{FF2B5EF4-FFF2-40B4-BE49-F238E27FC236}">
                <a16:creationId xmlns:a16="http://schemas.microsoft.com/office/drawing/2014/main" id="{7DA85671-25A3-A39D-87D1-F2D167EF2663}"/>
              </a:ext>
            </a:extLst>
          </p:cNvPr>
          <p:cNvSpPr>
            <a:spLocks noGrp="1"/>
          </p:cNvSpPr>
          <p:nvPr>
            <p:ph type="ftr" sz="quarter" idx="18"/>
          </p:nvPr>
        </p:nvSpPr>
        <p:spPr/>
        <p:txBody>
          <a:bodyPr/>
          <a:lstStyle/>
          <a:p>
            <a:r>
              <a:rPr lang="en-US"/>
              <a:t>3D at Depth Confidential and Proprietary Information</a:t>
            </a:r>
          </a:p>
        </p:txBody>
      </p:sp>
      <p:sp>
        <p:nvSpPr>
          <p:cNvPr id="6" name="Slide Number Placeholder 5">
            <a:extLst>
              <a:ext uri="{FF2B5EF4-FFF2-40B4-BE49-F238E27FC236}">
                <a16:creationId xmlns:a16="http://schemas.microsoft.com/office/drawing/2014/main" id="{7AB600F7-7AB7-B74B-6818-4520E85C1C54}"/>
              </a:ext>
            </a:extLst>
          </p:cNvPr>
          <p:cNvSpPr>
            <a:spLocks noGrp="1"/>
          </p:cNvSpPr>
          <p:nvPr>
            <p:ph type="sldNum" sz="quarter" idx="19"/>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29173946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ver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1958BE-9F9C-0EC8-A035-28CEA7ABC01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90B84ECB-683D-7D35-482D-FDB2585C9030}"/>
              </a:ext>
            </a:extLst>
          </p:cNvPr>
          <p:cNvPicPr>
            <a:picLocks noChangeAspect="1"/>
          </p:cNvPicPr>
          <p:nvPr userDrawn="1"/>
        </p:nvPicPr>
        <p:blipFill>
          <a:blip r:embed="rId3"/>
          <a:stretch>
            <a:fillRect/>
          </a:stretch>
        </p:blipFill>
        <p:spPr>
          <a:xfrm>
            <a:off x="1" y="0"/>
            <a:ext cx="12191999" cy="6858000"/>
          </a:xfrm>
          <a:prstGeom prst="rect">
            <a:avLst/>
          </a:prstGeom>
        </p:spPr>
      </p:pic>
      <p:pic>
        <p:nvPicPr>
          <p:cNvPr id="9" name="Picture 8">
            <a:extLst>
              <a:ext uri="{FF2B5EF4-FFF2-40B4-BE49-F238E27FC236}">
                <a16:creationId xmlns:a16="http://schemas.microsoft.com/office/drawing/2014/main" id="{CC72B419-1B91-9453-45F2-A0E1AABEF951}"/>
              </a:ext>
            </a:extLst>
          </p:cNvPr>
          <p:cNvPicPr>
            <a:picLocks noChangeAspect="1"/>
          </p:cNvPicPr>
          <p:nvPr userDrawn="1"/>
        </p:nvPicPr>
        <p:blipFill>
          <a:blip r:embed="rId4"/>
          <a:stretch>
            <a:fillRect/>
          </a:stretch>
        </p:blipFill>
        <p:spPr>
          <a:xfrm>
            <a:off x="3841038" y="2469745"/>
            <a:ext cx="4222376" cy="1476840"/>
          </a:xfrm>
          <a:prstGeom prst="rect">
            <a:avLst/>
          </a:prstGeom>
        </p:spPr>
      </p:pic>
      <p:sp>
        <p:nvSpPr>
          <p:cNvPr id="3" name="Text Placeholder 11">
            <a:extLst>
              <a:ext uri="{FF2B5EF4-FFF2-40B4-BE49-F238E27FC236}">
                <a16:creationId xmlns:a16="http://schemas.microsoft.com/office/drawing/2014/main" id="{E6774843-8103-77EF-3ED4-1A9352607736}"/>
              </a:ext>
            </a:extLst>
          </p:cNvPr>
          <p:cNvSpPr>
            <a:spLocks noGrp="1"/>
          </p:cNvSpPr>
          <p:nvPr>
            <p:ph type="body" sz="quarter" idx="11" hasCustomPrompt="1"/>
          </p:nvPr>
        </p:nvSpPr>
        <p:spPr>
          <a:xfrm>
            <a:off x="4137212" y="4591570"/>
            <a:ext cx="4222376" cy="688271"/>
          </a:xfrm>
          <a:prstGeom prst="rect">
            <a:avLst/>
          </a:prstGeo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GB" dirty="0"/>
              <a:t>Click to add Title</a:t>
            </a:r>
          </a:p>
        </p:txBody>
      </p:sp>
      <p:sp>
        <p:nvSpPr>
          <p:cNvPr id="4" name="Text Placeholder 11">
            <a:extLst>
              <a:ext uri="{FF2B5EF4-FFF2-40B4-BE49-F238E27FC236}">
                <a16:creationId xmlns:a16="http://schemas.microsoft.com/office/drawing/2014/main" id="{74B31B37-F237-CE4F-C7FF-1A2C30E5ACF5}"/>
              </a:ext>
            </a:extLst>
          </p:cNvPr>
          <p:cNvSpPr>
            <a:spLocks noGrp="1"/>
          </p:cNvSpPr>
          <p:nvPr>
            <p:ph type="body" sz="quarter" idx="12" hasCustomPrompt="1"/>
          </p:nvPr>
        </p:nvSpPr>
        <p:spPr>
          <a:xfrm>
            <a:off x="4137212" y="5836649"/>
            <a:ext cx="4222376" cy="688271"/>
          </a:xfrm>
          <a:prstGeom prst="rect">
            <a:avLst/>
          </a:prstGeom>
        </p:spPr>
        <p:txBody>
          <a:bodyPr>
            <a:normAutofit/>
          </a:bodyPr>
          <a:lstStyle>
            <a:lvl1pPr marL="0" indent="0" algn="ctr">
              <a:buNone/>
              <a:defRPr sz="1600" b="0" i="0">
                <a:solidFill>
                  <a:schemeClr val="bg1"/>
                </a:solidFill>
                <a:latin typeface="Calibri" panose="020F0502020204030204" pitchFamily="34" charset="0"/>
                <a:cs typeface="Calibri" panose="020F0502020204030204" pitchFamily="34" charset="0"/>
              </a:defRPr>
            </a:lvl1pPr>
          </a:lstStyle>
          <a:p>
            <a:pPr lvl="0"/>
            <a:r>
              <a:rPr lang="en-GB" dirty="0"/>
              <a:t>Click to add author or date</a:t>
            </a:r>
          </a:p>
        </p:txBody>
      </p:sp>
    </p:spTree>
    <p:extLst>
      <p:ext uri="{BB962C8B-B14F-4D97-AF65-F5344CB8AC3E}">
        <p14:creationId xmlns:p14="http://schemas.microsoft.com/office/powerpoint/2010/main" val="3812332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3000"/>
                                        <p:tgtEl>
                                          <p:spTgt spid="8"/>
                                        </p:tgtEl>
                                      </p:cBhvr>
                                    </p:animEffect>
                                    <p:set>
                                      <p:cBhvr>
                                        <p:cTn id="7" dur="1" fill="hold">
                                          <p:stCondLst>
                                            <p:cond delay="2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x2 Copy, Pinpoint Concep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3810D3-440A-59D9-F3BB-8346C3F0962E}"/>
              </a:ext>
            </a:extLst>
          </p:cNvPr>
          <p:cNvPicPr>
            <a:picLocks noChangeAspect="1"/>
          </p:cNvPicPr>
          <p:nvPr userDrawn="1"/>
        </p:nvPicPr>
        <p:blipFill>
          <a:blip r:embed="rId2"/>
          <a:stretch>
            <a:fillRect/>
          </a:stretch>
        </p:blipFill>
        <p:spPr>
          <a:xfrm flipH="1">
            <a:off x="0" y="0"/>
            <a:ext cx="12192000" cy="6858000"/>
          </a:xfrm>
          <a:prstGeom prst="rect">
            <a:avLst/>
          </a:prstGeom>
        </p:spPr>
      </p:pic>
      <p:sp>
        <p:nvSpPr>
          <p:cNvPr id="14" name="Rectangle 13">
            <a:extLst>
              <a:ext uri="{FF2B5EF4-FFF2-40B4-BE49-F238E27FC236}">
                <a16:creationId xmlns:a16="http://schemas.microsoft.com/office/drawing/2014/main" id="{77052E36-8D29-CC31-C1D7-CF1A95AF173D}"/>
              </a:ext>
            </a:extLst>
          </p:cNvPr>
          <p:cNvSpPr/>
          <p:nvPr userDrawn="1"/>
        </p:nvSpPr>
        <p:spPr>
          <a:xfrm flipH="1" flipV="1">
            <a:off x="-2" y="-3"/>
            <a:ext cx="7289457" cy="6858002"/>
          </a:xfrm>
          <a:prstGeom prst="rect">
            <a:avLst/>
          </a:prstGeom>
          <a:solidFill>
            <a:schemeClr val="tx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6052228" cy="751378"/>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a:t>Click to add page title</a:t>
            </a:r>
            <a:endParaRPr lang="en-US"/>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3"/>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6052228"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a:latin typeface="Helvetica" pitchFamily="2" charset="0"/>
            </a:endParaRPr>
          </a:p>
        </p:txBody>
      </p:sp>
      <p:sp>
        <p:nvSpPr>
          <p:cNvPr id="18" name="Text Placeholder 15">
            <a:extLst>
              <a:ext uri="{FF2B5EF4-FFF2-40B4-BE49-F238E27FC236}">
                <a16:creationId xmlns:a16="http://schemas.microsoft.com/office/drawing/2014/main" id="{3354A15B-EA87-EE44-93BE-6E6D07E38450}"/>
              </a:ext>
            </a:extLst>
          </p:cNvPr>
          <p:cNvSpPr>
            <a:spLocks noGrp="1"/>
          </p:cNvSpPr>
          <p:nvPr>
            <p:ph type="body" sz="quarter" idx="16" hasCustomPrompt="1"/>
          </p:nvPr>
        </p:nvSpPr>
        <p:spPr>
          <a:xfrm>
            <a:off x="3836708" y="2743198"/>
            <a:ext cx="2881805" cy="3318238"/>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add copy</a:t>
            </a:r>
          </a:p>
        </p:txBody>
      </p:sp>
      <p:sp>
        <p:nvSpPr>
          <p:cNvPr id="21" name="Text Placeholder 15">
            <a:extLst>
              <a:ext uri="{FF2B5EF4-FFF2-40B4-BE49-F238E27FC236}">
                <a16:creationId xmlns:a16="http://schemas.microsoft.com/office/drawing/2014/main" id="{B3352C11-5B23-C58A-B938-074DD1E2A2C9}"/>
              </a:ext>
            </a:extLst>
          </p:cNvPr>
          <p:cNvSpPr>
            <a:spLocks noGrp="1"/>
          </p:cNvSpPr>
          <p:nvPr>
            <p:ph type="body" sz="quarter" idx="17" hasCustomPrompt="1"/>
          </p:nvPr>
        </p:nvSpPr>
        <p:spPr>
          <a:xfrm>
            <a:off x="666285" y="2743198"/>
            <a:ext cx="2881805" cy="3318238"/>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add copy</a:t>
            </a:r>
          </a:p>
        </p:txBody>
      </p:sp>
    </p:spTree>
    <p:extLst>
      <p:ext uri="{BB962C8B-B14F-4D97-AF65-F5344CB8AC3E}">
        <p14:creationId xmlns:p14="http://schemas.microsoft.com/office/powerpoint/2010/main" val="1847253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x1 Copy">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3" y="2756768"/>
            <a:ext cx="10850471"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3" y="2396195"/>
            <a:ext cx="10850471"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41457229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x2 Copy">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4" y="2756768"/>
            <a:ext cx="524557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4" y="2396195"/>
            <a:ext cx="524557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1" name="Text Placeholder 15">
            <a:extLst>
              <a:ext uri="{FF2B5EF4-FFF2-40B4-BE49-F238E27FC236}">
                <a16:creationId xmlns:a16="http://schemas.microsoft.com/office/drawing/2014/main" id="{A3CA0C8F-1F9D-1DF2-5B7E-4F6A6CA6009C}"/>
              </a:ext>
            </a:extLst>
          </p:cNvPr>
          <p:cNvSpPr>
            <a:spLocks noGrp="1"/>
          </p:cNvSpPr>
          <p:nvPr>
            <p:ph type="body" sz="quarter" idx="16" hasCustomPrompt="1"/>
          </p:nvPr>
        </p:nvSpPr>
        <p:spPr>
          <a:xfrm>
            <a:off x="6278253" y="2756768"/>
            <a:ext cx="5245576"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2" name="Text Placeholder 15">
            <a:extLst>
              <a:ext uri="{FF2B5EF4-FFF2-40B4-BE49-F238E27FC236}">
                <a16:creationId xmlns:a16="http://schemas.microsoft.com/office/drawing/2014/main" id="{E79473A8-581B-EE3A-2B62-09E57019FF3A}"/>
              </a:ext>
            </a:extLst>
          </p:cNvPr>
          <p:cNvSpPr>
            <a:spLocks noGrp="1"/>
          </p:cNvSpPr>
          <p:nvPr>
            <p:ph type="body" sz="quarter" idx="17" hasCustomPrompt="1"/>
          </p:nvPr>
        </p:nvSpPr>
        <p:spPr>
          <a:xfrm>
            <a:off x="6278253" y="2396195"/>
            <a:ext cx="5245576"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28086418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x3 Copy">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4" name="Text Placeholder 15">
            <a:extLst>
              <a:ext uri="{FF2B5EF4-FFF2-40B4-BE49-F238E27FC236}">
                <a16:creationId xmlns:a16="http://schemas.microsoft.com/office/drawing/2014/main" id="{E35C1FF2-9BD2-4AA6-EF39-B0FC3DF576C7}"/>
              </a:ext>
            </a:extLst>
          </p:cNvPr>
          <p:cNvSpPr>
            <a:spLocks noGrp="1"/>
          </p:cNvSpPr>
          <p:nvPr>
            <p:ph type="body" sz="quarter" idx="18" hasCustomPrompt="1"/>
          </p:nvPr>
        </p:nvSpPr>
        <p:spPr>
          <a:xfrm>
            <a:off x="4405903"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5" name="Text Placeholder 15">
            <a:extLst>
              <a:ext uri="{FF2B5EF4-FFF2-40B4-BE49-F238E27FC236}">
                <a16:creationId xmlns:a16="http://schemas.microsoft.com/office/drawing/2014/main" id="{79E71F2F-3AC3-DAAE-176A-026C9CBE1026}"/>
              </a:ext>
            </a:extLst>
          </p:cNvPr>
          <p:cNvSpPr>
            <a:spLocks noGrp="1"/>
          </p:cNvSpPr>
          <p:nvPr>
            <p:ph type="body" sz="quarter" idx="19" hasCustomPrompt="1"/>
          </p:nvPr>
        </p:nvSpPr>
        <p:spPr>
          <a:xfrm>
            <a:off x="4405903"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4" name="Text Placeholder 15">
            <a:extLst>
              <a:ext uri="{FF2B5EF4-FFF2-40B4-BE49-F238E27FC236}">
                <a16:creationId xmlns:a16="http://schemas.microsoft.com/office/drawing/2014/main" id="{A4AB2789-DA1A-943A-B46B-D8357DCD9CEF}"/>
              </a:ext>
            </a:extLst>
          </p:cNvPr>
          <p:cNvSpPr>
            <a:spLocks noGrp="1"/>
          </p:cNvSpPr>
          <p:nvPr>
            <p:ph type="body" sz="quarter" idx="20" hasCustomPrompt="1"/>
          </p:nvPr>
        </p:nvSpPr>
        <p:spPr>
          <a:xfrm>
            <a:off x="8143631"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6" name="Text Placeholder 15">
            <a:extLst>
              <a:ext uri="{FF2B5EF4-FFF2-40B4-BE49-F238E27FC236}">
                <a16:creationId xmlns:a16="http://schemas.microsoft.com/office/drawing/2014/main" id="{D5C38EAA-35D4-23EF-DB2E-1D047959A6A3}"/>
              </a:ext>
            </a:extLst>
          </p:cNvPr>
          <p:cNvSpPr>
            <a:spLocks noGrp="1"/>
          </p:cNvSpPr>
          <p:nvPr>
            <p:ph type="body" sz="quarter" idx="21" hasCustomPrompt="1"/>
          </p:nvPr>
        </p:nvSpPr>
        <p:spPr>
          <a:xfrm>
            <a:off x="8143631"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41136740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x1 Copy, x1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4" y="2756768"/>
            <a:ext cx="5052987"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4" y="2396195"/>
            <a:ext cx="505298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4" name="Content Placeholder 3">
            <a:extLst>
              <a:ext uri="{FF2B5EF4-FFF2-40B4-BE49-F238E27FC236}">
                <a16:creationId xmlns:a16="http://schemas.microsoft.com/office/drawing/2014/main" id="{E23AFE9B-FC80-DD67-BC18-76203FB9E6AB}"/>
              </a:ext>
            </a:extLst>
          </p:cNvPr>
          <p:cNvSpPr>
            <a:spLocks noGrp="1"/>
          </p:cNvSpPr>
          <p:nvPr>
            <p:ph sz="quarter" idx="16" hasCustomPrompt="1"/>
          </p:nvPr>
        </p:nvSpPr>
        <p:spPr>
          <a:xfrm>
            <a:off x="5986463" y="2395538"/>
            <a:ext cx="5532437" cy="3511550"/>
          </a:xfrm>
        </p:spPr>
        <p:txBody>
          <a:bodyPr>
            <a:normAutofit/>
          </a:bodyPr>
          <a:lstStyle>
            <a:lvl1pPr marL="0" indent="0" algn="ctr">
              <a:buNone/>
              <a:defRPr sz="1400">
                <a:solidFill>
                  <a:schemeClr val="bg1"/>
                </a:solidFill>
              </a:defRPr>
            </a:lvl1pPr>
          </a:lstStyle>
          <a:p>
            <a:pPr lvl="0"/>
            <a:r>
              <a:rPr lang="en-GB" dirty="0"/>
              <a:t>Click to add content</a:t>
            </a:r>
          </a:p>
        </p:txBody>
      </p:sp>
    </p:spTree>
    <p:extLst>
      <p:ext uri="{BB962C8B-B14F-4D97-AF65-F5344CB8AC3E}">
        <p14:creationId xmlns:p14="http://schemas.microsoft.com/office/powerpoint/2010/main" val="40413881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x2 Content Compariso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1" name="Text Placeholder 15">
            <a:extLst>
              <a:ext uri="{FF2B5EF4-FFF2-40B4-BE49-F238E27FC236}">
                <a16:creationId xmlns:a16="http://schemas.microsoft.com/office/drawing/2014/main" id="{FDE22F5A-79C1-F020-6121-1D0DC94C8DA3}"/>
              </a:ext>
            </a:extLst>
          </p:cNvPr>
          <p:cNvSpPr>
            <a:spLocks noGrp="1"/>
          </p:cNvSpPr>
          <p:nvPr>
            <p:ph type="body" sz="quarter" idx="17" hasCustomPrompt="1"/>
          </p:nvPr>
        </p:nvSpPr>
        <p:spPr>
          <a:xfrm>
            <a:off x="6278252" y="2396195"/>
            <a:ext cx="5250260"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2" name="Content Placeholder 3">
            <a:extLst>
              <a:ext uri="{FF2B5EF4-FFF2-40B4-BE49-F238E27FC236}">
                <a16:creationId xmlns:a16="http://schemas.microsoft.com/office/drawing/2014/main" id="{F9A26CEA-9246-145A-F0A5-4A2DEE6A256D}"/>
              </a:ext>
            </a:extLst>
          </p:cNvPr>
          <p:cNvSpPr>
            <a:spLocks noGrp="1"/>
          </p:cNvSpPr>
          <p:nvPr>
            <p:ph sz="quarter" idx="18" hasCustomPrompt="1"/>
          </p:nvPr>
        </p:nvSpPr>
        <p:spPr>
          <a:xfrm>
            <a:off x="6278252" y="2756288"/>
            <a:ext cx="5250259" cy="3150799"/>
          </a:xfrm>
        </p:spPr>
        <p:txBody>
          <a:bodyPr>
            <a:normAutofit/>
          </a:bodyPr>
          <a:lstStyle>
            <a:lvl1pPr marL="0" indent="0" algn="ctr">
              <a:buNone/>
              <a:defRPr sz="1400">
                <a:solidFill>
                  <a:schemeClr val="bg1"/>
                </a:solidFill>
              </a:defRPr>
            </a:lvl1pPr>
          </a:lstStyle>
          <a:p>
            <a:pPr lvl="0"/>
            <a:r>
              <a:rPr lang="en-GB" dirty="0"/>
              <a:t>Click to add content</a:t>
            </a:r>
          </a:p>
        </p:txBody>
      </p:sp>
      <p:sp>
        <p:nvSpPr>
          <p:cNvPr id="14" name="Text Placeholder 15">
            <a:extLst>
              <a:ext uri="{FF2B5EF4-FFF2-40B4-BE49-F238E27FC236}">
                <a16:creationId xmlns:a16="http://schemas.microsoft.com/office/drawing/2014/main" id="{10A2D2E0-C004-3707-8056-B5813B28CD40}"/>
              </a:ext>
            </a:extLst>
          </p:cNvPr>
          <p:cNvSpPr>
            <a:spLocks noGrp="1"/>
          </p:cNvSpPr>
          <p:nvPr>
            <p:ph type="body" sz="quarter" idx="20" hasCustomPrompt="1"/>
          </p:nvPr>
        </p:nvSpPr>
        <p:spPr>
          <a:xfrm>
            <a:off x="663488" y="2396195"/>
            <a:ext cx="5250260"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6" name="Content Placeholder 3">
            <a:extLst>
              <a:ext uri="{FF2B5EF4-FFF2-40B4-BE49-F238E27FC236}">
                <a16:creationId xmlns:a16="http://schemas.microsoft.com/office/drawing/2014/main" id="{F87C1CD8-4C07-ADD2-CCE8-2C2E30FCE2AB}"/>
              </a:ext>
            </a:extLst>
          </p:cNvPr>
          <p:cNvSpPr>
            <a:spLocks noGrp="1"/>
          </p:cNvSpPr>
          <p:nvPr>
            <p:ph sz="quarter" idx="21" hasCustomPrompt="1"/>
          </p:nvPr>
        </p:nvSpPr>
        <p:spPr>
          <a:xfrm>
            <a:off x="663488" y="2756288"/>
            <a:ext cx="5250259" cy="3150799"/>
          </a:xfrm>
        </p:spPr>
        <p:txBody>
          <a:bodyPr>
            <a:normAutofit/>
          </a:bodyPr>
          <a:lstStyle>
            <a:lvl1pPr marL="0" indent="0" algn="ctr">
              <a:buNone/>
              <a:defRPr sz="1400">
                <a:solidFill>
                  <a:schemeClr val="bg1"/>
                </a:solidFill>
              </a:defRPr>
            </a:lvl1pPr>
          </a:lstStyle>
          <a:p>
            <a:pPr lvl="0"/>
            <a:r>
              <a:rPr lang="en-GB" dirty="0"/>
              <a:t>Click to add content</a:t>
            </a:r>
          </a:p>
        </p:txBody>
      </p:sp>
    </p:spTree>
    <p:extLst>
      <p:ext uri="{BB962C8B-B14F-4D97-AF65-F5344CB8AC3E}">
        <p14:creationId xmlns:p14="http://schemas.microsoft.com/office/powerpoint/2010/main" val="1385677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x1 Copy, Lrg Content">
    <p:bg>
      <p:bgPr>
        <a:solidFill>
          <a:schemeClr val="accent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4" name="Content Placeholder 3">
            <a:extLst>
              <a:ext uri="{FF2B5EF4-FFF2-40B4-BE49-F238E27FC236}">
                <a16:creationId xmlns:a16="http://schemas.microsoft.com/office/drawing/2014/main" id="{E23AFE9B-FC80-DD67-BC18-76203FB9E6AB}"/>
              </a:ext>
            </a:extLst>
          </p:cNvPr>
          <p:cNvSpPr>
            <a:spLocks noGrp="1"/>
          </p:cNvSpPr>
          <p:nvPr>
            <p:ph sz="quarter" idx="16" hasCustomPrompt="1"/>
          </p:nvPr>
        </p:nvSpPr>
        <p:spPr>
          <a:xfrm>
            <a:off x="4794147" y="718747"/>
            <a:ext cx="6724753" cy="5188341"/>
          </a:xfrm>
        </p:spPr>
        <p:txBody>
          <a:bodyPr>
            <a:normAutofit/>
          </a:bodyPr>
          <a:lstStyle>
            <a:lvl1pPr marL="0" indent="0" algn="ctr">
              <a:buNone/>
              <a:defRPr sz="1400">
                <a:solidFill>
                  <a:schemeClr val="bg1"/>
                </a:solidFill>
              </a:defRPr>
            </a:lvl1pPr>
          </a:lstStyle>
          <a:p>
            <a:pPr lvl="0"/>
            <a:r>
              <a:rPr lang="en-GB" dirty="0"/>
              <a:t>Click to add content</a:t>
            </a:r>
          </a:p>
        </p:txBody>
      </p:sp>
      <p:sp>
        <p:nvSpPr>
          <p:cNvPr id="12" name="Title 1">
            <a:extLst>
              <a:ext uri="{FF2B5EF4-FFF2-40B4-BE49-F238E27FC236}">
                <a16:creationId xmlns:a16="http://schemas.microsoft.com/office/drawing/2014/main" id="{CDD6BB67-3D0B-5368-5ADA-7429229500E2}"/>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sp>
        <p:nvSpPr>
          <p:cNvPr id="14" name="Text Placeholder 15">
            <a:extLst>
              <a:ext uri="{FF2B5EF4-FFF2-40B4-BE49-F238E27FC236}">
                <a16:creationId xmlns:a16="http://schemas.microsoft.com/office/drawing/2014/main" id="{36E99BE7-076C-E71D-73AC-9DCAE3C2412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6" name="Text Placeholder 15">
            <a:extLst>
              <a:ext uri="{FF2B5EF4-FFF2-40B4-BE49-F238E27FC236}">
                <a16:creationId xmlns:a16="http://schemas.microsoft.com/office/drawing/2014/main" id="{F398C35A-9BA2-755B-9B1F-FB9F33353964}"/>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39036447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x2 Copy, ima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8" name="Picture Placeholder 3">
            <a:extLst>
              <a:ext uri="{FF2B5EF4-FFF2-40B4-BE49-F238E27FC236}">
                <a16:creationId xmlns:a16="http://schemas.microsoft.com/office/drawing/2014/main" id="{FBF15B18-03C4-F8D7-86A0-0F29DA6BFDF5}"/>
              </a:ext>
            </a:extLst>
          </p:cNvPr>
          <p:cNvSpPr>
            <a:spLocks noGrp="1"/>
          </p:cNvSpPr>
          <p:nvPr>
            <p:ph type="pic" sz="quarter" idx="16" hasCustomPrompt="1"/>
          </p:nvPr>
        </p:nvSpPr>
        <p:spPr>
          <a:xfrm>
            <a:off x="8143629" y="2396194"/>
            <a:ext cx="3375925" cy="3511373"/>
          </a:xfrm>
          <a:solidFill>
            <a:schemeClr val="bg1"/>
          </a:solidFill>
          <a:ln>
            <a:noFill/>
          </a:ln>
        </p:spPr>
        <p:txBody>
          <a:bodyPr>
            <a:normAutofit/>
          </a:bodyPr>
          <a:lstStyle>
            <a:lvl1pPr marL="0" indent="0" algn="ctr">
              <a:lnSpc>
                <a:spcPct val="100000"/>
              </a:lnSpc>
              <a:buNone/>
              <a:defRPr sz="1400">
                <a:solidFill>
                  <a:schemeClr val="tx2"/>
                </a:solidFill>
              </a:defRPr>
            </a:lvl1pPr>
          </a:lstStyle>
          <a:p>
            <a:r>
              <a:rPr lang="en-US" dirty="0"/>
              <a:t>Click icon to add image</a:t>
            </a:r>
          </a:p>
        </p:txBody>
      </p:sp>
      <p:sp>
        <p:nvSpPr>
          <p:cNvPr id="19" name="Text Placeholder 15">
            <a:extLst>
              <a:ext uri="{FF2B5EF4-FFF2-40B4-BE49-F238E27FC236}">
                <a16:creationId xmlns:a16="http://schemas.microsoft.com/office/drawing/2014/main" id="{8646C3E0-257F-701C-6439-F46301CE7028}"/>
              </a:ext>
            </a:extLst>
          </p:cNvPr>
          <p:cNvSpPr>
            <a:spLocks noGrp="1"/>
          </p:cNvSpPr>
          <p:nvPr>
            <p:ph type="body" sz="quarter" idx="18" hasCustomPrompt="1"/>
          </p:nvPr>
        </p:nvSpPr>
        <p:spPr>
          <a:xfrm>
            <a:off x="4405903"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2" name="Text Placeholder 15">
            <a:extLst>
              <a:ext uri="{FF2B5EF4-FFF2-40B4-BE49-F238E27FC236}">
                <a16:creationId xmlns:a16="http://schemas.microsoft.com/office/drawing/2014/main" id="{423AC1F3-37F0-7B3D-C385-FCA7E8452FE0}"/>
              </a:ext>
            </a:extLst>
          </p:cNvPr>
          <p:cNvSpPr>
            <a:spLocks noGrp="1"/>
          </p:cNvSpPr>
          <p:nvPr>
            <p:ph type="body" sz="quarter" idx="19" hasCustomPrompt="1"/>
          </p:nvPr>
        </p:nvSpPr>
        <p:spPr>
          <a:xfrm>
            <a:off x="4405903"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1195193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x2 Copy, Underwater">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DB12B77-A1E5-C26A-D7E5-C399D31879A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0310F2FC-BBE9-42D6-54CE-1AF4D05C7F84}"/>
              </a:ext>
            </a:extLst>
          </p:cNvPr>
          <p:cNvPicPr>
            <a:picLocks noChangeAspect="1"/>
          </p:cNvPicPr>
          <p:nvPr userDrawn="1"/>
        </p:nvPicPr>
        <p:blipFill>
          <a:blip r:embed="rId3">
            <a:alphaModFix amt="50000"/>
          </a:blip>
          <a:stretch>
            <a:fillRect/>
          </a:stretch>
        </p:blipFill>
        <p:spPr>
          <a:xfrm>
            <a:off x="0" y="2274"/>
            <a:ext cx="12192000" cy="6853452"/>
          </a:xfrm>
          <a:prstGeom prst="rect">
            <a:avLst/>
          </a:prstGeom>
        </p:spPr>
      </p:pic>
      <p:sp>
        <p:nvSpPr>
          <p:cNvPr id="14" name="Rectangle 13">
            <a:extLst>
              <a:ext uri="{FF2B5EF4-FFF2-40B4-BE49-F238E27FC236}">
                <a16:creationId xmlns:a16="http://schemas.microsoft.com/office/drawing/2014/main" id="{77052E36-8D29-CC31-C1D7-CF1A95AF173D}"/>
              </a:ext>
            </a:extLst>
          </p:cNvPr>
          <p:cNvSpPr/>
          <p:nvPr userDrawn="1"/>
        </p:nvSpPr>
        <p:spPr>
          <a:xfrm flipH="1" flipV="1">
            <a:off x="-2" y="-3"/>
            <a:ext cx="7289457" cy="6858002"/>
          </a:xfrm>
          <a:prstGeom prst="rect">
            <a:avLst/>
          </a:prstGeom>
          <a:solidFill>
            <a:schemeClr val="tx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6052228" cy="751378"/>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4"/>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6052228"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3354A15B-EA87-EE44-93BE-6E6D07E38450}"/>
              </a:ext>
            </a:extLst>
          </p:cNvPr>
          <p:cNvSpPr>
            <a:spLocks noGrp="1"/>
          </p:cNvSpPr>
          <p:nvPr>
            <p:ph type="body" sz="quarter" idx="16" hasCustomPrompt="1"/>
          </p:nvPr>
        </p:nvSpPr>
        <p:spPr>
          <a:xfrm>
            <a:off x="3836708" y="2743198"/>
            <a:ext cx="2881805" cy="3318238"/>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1" name="Text Placeholder 15">
            <a:extLst>
              <a:ext uri="{FF2B5EF4-FFF2-40B4-BE49-F238E27FC236}">
                <a16:creationId xmlns:a16="http://schemas.microsoft.com/office/drawing/2014/main" id="{B3352C11-5B23-C58A-B938-074DD1E2A2C9}"/>
              </a:ext>
            </a:extLst>
          </p:cNvPr>
          <p:cNvSpPr>
            <a:spLocks noGrp="1"/>
          </p:cNvSpPr>
          <p:nvPr>
            <p:ph type="body" sz="quarter" idx="17" hasCustomPrompt="1"/>
          </p:nvPr>
        </p:nvSpPr>
        <p:spPr>
          <a:xfrm>
            <a:off x="666285" y="2743198"/>
            <a:ext cx="2881805" cy="3318238"/>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Tree>
    <p:extLst>
      <p:ext uri="{BB962C8B-B14F-4D97-AF65-F5344CB8AC3E}">
        <p14:creationId xmlns:p14="http://schemas.microsoft.com/office/powerpoint/2010/main" val="38019297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x1 Copy, Lrg ima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8" name="Picture Placeholder 3">
            <a:extLst>
              <a:ext uri="{FF2B5EF4-FFF2-40B4-BE49-F238E27FC236}">
                <a16:creationId xmlns:a16="http://schemas.microsoft.com/office/drawing/2014/main" id="{FBF15B18-03C4-F8D7-86A0-0F29DA6BFDF5}"/>
              </a:ext>
            </a:extLst>
          </p:cNvPr>
          <p:cNvSpPr>
            <a:spLocks noGrp="1"/>
          </p:cNvSpPr>
          <p:nvPr>
            <p:ph type="pic" sz="quarter" idx="16" hasCustomPrompt="1"/>
          </p:nvPr>
        </p:nvSpPr>
        <p:spPr>
          <a:xfrm>
            <a:off x="4405903" y="2396194"/>
            <a:ext cx="7113652" cy="3511373"/>
          </a:xfrm>
          <a:solidFill>
            <a:schemeClr val="bg1"/>
          </a:solidFill>
          <a:ln>
            <a:noFill/>
          </a:ln>
        </p:spPr>
        <p:txBody>
          <a:bodyPr>
            <a:normAutofit/>
          </a:bodyPr>
          <a:lstStyle>
            <a:lvl1pPr marL="0" indent="0" algn="ctr">
              <a:lnSpc>
                <a:spcPct val="100000"/>
              </a:lnSpc>
              <a:buNone/>
              <a:defRPr sz="1400">
                <a:solidFill>
                  <a:schemeClr val="tx2"/>
                </a:solidFill>
              </a:defRPr>
            </a:lvl1pPr>
          </a:lstStyle>
          <a:p>
            <a:r>
              <a:rPr lang="en-US" dirty="0"/>
              <a:t>Click icon to add image</a:t>
            </a:r>
          </a:p>
        </p:txBody>
      </p:sp>
    </p:spTree>
    <p:extLst>
      <p:ext uri="{BB962C8B-B14F-4D97-AF65-F5344CB8AC3E}">
        <p14:creationId xmlns:p14="http://schemas.microsoft.com/office/powerpoint/2010/main" val="34746523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x1 Lrg Copy, ima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078" cy="753222"/>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6" name="Text Placeholder 15">
            <a:extLst>
              <a:ext uri="{FF2B5EF4-FFF2-40B4-BE49-F238E27FC236}">
                <a16:creationId xmlns:a16="http://schemas.microsoft.com/office/drawing/2014/main" id="{887D666D-E342-D32B-13FE-D19FDD5B932B}"/>
              </a:ext>
            </a:extLst>
          </p:cNvPr>
          <p:cNvSpPr>
            <a:spLocks noGrp="1"/>
          </p:cNvSpPr>
          <p:nvPr>
            <p:ph type="body" sz="quarter" idx="13" hasCustomPrompt="1"/>
          </p:nvPr>
        </p:nvSpPr>
        <p:spPr>
          <a:xfrm>
            <a:off x="668174" y="2756767"/>
            <a:ext cx="5052987" cy="3150800"/>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96195"/>
            <a:ext cx="505298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Picture Placeholder 3">
            <a:extLst>
              <a:ext uri="{FF2B5EF4-FFF2-40B4-BE49-F238E27FC236}">
                <a16:creationId xmlns:a16="http://schemas.microsoft.com/office/drawing/2014/main" id="{CC81EC79-7AFF-2CA1-B8F2-EB28953EDCD1}"/>
              </a:ext>
            </a:extLst>
          </p:cNvPr>
          <p:cNvSpPr>
            <a:spLocks noGrp="1"/>
          </p:cNvSpPr>
          <p:nvPr>
            <p:ph type="pic" sz="quarter" idx="15" hasCustomPrompt="1"/>
          </p:nvPr>
        </p:nvSpPr>
        <p:spPr>
          <a:xfrm>
            <a:off x="7114116" y="950432"/>
            <a:ext cx="4085552" cy="4957136"/>
          </a:xfrm>
          <a:solidFill>
            <a:schemeClr val="bg1"/>
          </a:solidFill>
          <a:ln>
            <a:noFill/>
          </a:ln>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spTree>
    <p:extLst>
      <p:ext uri="{BB962C8B-B14F-4D97-AF65-F5344CB8AC3E}">
        <p14:creationId xmlns:p14="http://schemas.microsoft.com/office/powerpoint/2010/main" val="129729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x2 Lrg Copy &amp; Bullets, ima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078" cy="753222"/>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96195"/>
            <a:ext cx="505298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Picture Placeholder 3">
            <a:extLst>
              <a:ext uri="{FF2B5EF4-FFF2-40B4-BE49-F238E27FC236}">
                <a16:creationId xmlns:a16="http://schemas.microsoft.com/office/drawing/2014/main" id="{CC81EC79-7AFF-2CA1-B8F2-EB28953EDCD1}"/>
              </a:ext>
            </a:extLst>
          </p:cNvPr>
          <p:cNvSpPr>
            <a:spLocks noGrp="1"/>
          </p:cNvSpPr>
          <p:nvPr>
            <p:ph type="pic" sz="quarter" idx="15" hasCustomPrompt="1"/>
          </p:nvPr>
        </p:nvSpPr>
        <p:spPr>
          <a:xfrm>
            <a:off x="7114116" y="950432"/>
            <a:ext cx="4085552" cy="4957136"/>
          </a:xfrm>
          <a:solidFill>
            <a:schemeClr val="bg1"/>
          </a:solidFill>
          <a:ln>
            <a:noFill/>
          </a:ln>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sp>
        <p:nvSpPr>
          <p:cNvPr id="11" name="Text Placeholder 15">
            <a:extLst>
              <a:ext uri="{FF2B5EF4-FFF2-40B4-BE49-F238E27FC236}">
                <a16:creationId xmlns:a16="http://schemas.microsoft.com/office/drawing/2014/main" id="{F90FC47B-72C6-3EE0-182B-21C562D9F478}"/>
              </a:ext>
            </a:extLst>
          </p:cNvPr>
          <p:cNvSpPr>
            <a:spLocks noGrp="1"/>
          </p:cNvSpPr>
          <p:nvPr>
            <p:ph type="body" sz="quarter" idx="16" hasCustomPrompt="1"/>
          </p:nvPr>
        </p:nvSpPr>
        <p:spPr>
          <a:xfrm>
            <a:off x="668174" y="2756766"/>
            <a:ext cx="2442671" cy="3150801"/>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2" name="Text Placeholder 15">
            <a:extLst>
              <a:ext uri="{FF2B5EF4-FFF2-40B4-BE49-F238E27FC236}">
                <a16:creationId xmlns:a16="http://schemas.microsoft.com/office/drawing/2014/main" id="{DF5A80E4-C07E-BFF4-D251-FB271EF08104}"/>
              </a:ext>
            </a:extLst>
          </p:cNvPr>
          <p:cNvSpPr>
            <a:spLocks noGrp="1"/>
          </p:cNvSpPr>
          <p:nvPr>
            <p:ph type="body" sz="quarter" idx="18" hasCustomPrompt="1"/>
          </p:nvPr>
        </p:nvSpPr>
        <p:spPr>
          <a:xfrm>
            <a:off x="3278490" y="2756767"/>
            <a:ext cx="2442671" cy="3150801"/>
          </a:xfrm>
        </p:spPr>
        <p:txBody>
          <a:bodyPr numCol="1">
            <a:noAutofit/>
          </a:bodyPr>
          <a:lstStyle>
            <a:lvl1pPr marL="285750" marR="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sz="1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bullet 1</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2</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3</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4</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5</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6</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endParaRPr lang="en-GB" dirty="0"/>
          </a:p>
        </p:txBody>
      </p:sp>
    </p:spTree>
    <p:extLst>
      <p:ext uri="{BB962C8B-B14F-4D97-AF65-F5344CB8AC3E}">
        <p14:creationId xmlns:p14="http://schemas.microsoft.com/office/powerpoint/2010/main" val="10130462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
    <p:bg>
      <p:bgPr>
        <a:solidFill>
          <a:schemeClr val="accent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1532863" y="1313801"/>
            <a:ext cx="9126274" cy="4230398"/>
          </a:xfr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40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add quote Lorem ipsum dolor sit amet, consectetur adipiscing elit, sed do eiusmod tempor incididunt ut labore et dolore magna aliqua.</a:t>
            </a:r>
          </a:p>
        </p:txBody>
      </p:sp>
    </p:spTree>
    <p:extLst>
      <p:ext uri="{BB962C8B-B14F-4D97-AF65-F5344CB8AC3E}">
        <p14:creationId xmlns:p14="http://schemas.microsoft.com/office/powerpoint/2010/main" val="19209198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3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pic>
        <p:nvPicPr>
          <p:cNvPr id="16" name="Picture 15">
            <a:extLst>
              <a:ext uri="{FF2B5EF4-FFF2-40B4-BE49-F238E27FC236}">
                <a16:creationId xmlns:a16="http://schemas.microsoft.com/office/drawing/2014/main" id="{B1BA7EBB-47A9-0C34-6D22-B2CB5A268CA9}"/>
              </a:ext>
            </a:extLst>
          </p:cNvPr>
          <p:cNvPicPr>
            <a:picLocks noChangeAspect="1"/>
          </p:cNvPicPr>
          <p:nvPr/>
        </p:nvPicPr>
        <p:blipFill>
          <a:blip r:embed="rId3"/>
          <a:stretch>
            <a:fillRect/>
          </a:stretch>
        </p:blipFill>
        <p:spPr>
          <a:xfrm>
            <a:off x="4201676" y="900953"/>
            <a:ext cx="8057559" cy="5184547"/>
          </a:xfrm>
          <a:prstGeom prst="rect">
            <a:avLst/>
          </a:prstGeom>
        </p:spPr>
      </p:pic>
      <p:pic>
        <p:nvPicPr>
          <p:cNvPr id="19" name="Picture 18">
            <a:extLst>
              <a:ext uri="{FF2B5EF4-FFF2-40B4-BE49-F238E27FC236}">
                <a16:creationId xmlns:a16="http://schemas.microsoft.com/office/drawing/2014/main" id="{46F69417-6451-26F2-86D7-59040E13D474}"/>
              </a:ext>
            </a:extLst>
          </p:cNvPr>
          <p:cNvPicPr>
            <a:picLocks noChangeAspect="1"/>
          </p:cNvPicPr>
          <p:nvPr/>
        </p:nvPicPr>
        <p:blipFill rotWithShape="1">
          <a:blip r:embed="rId4">
            <a:alphaModFix/>
          </a:blip>
          <a:srcRect b="12057"/>
          <a:stretch/>
        </p:blipFill>
        <p:spPr>
          <a:xfrm flipH="1">
            <a:off x="4816100" y="1506690"/>
            <a:ext cx="6626821" cy="4009290"/>
          </a:xfrm>
          <a:prstGeom prst="rect">
            <a:avLst/>
          </a:prstGeom>
        </p:spPr>
      </p:pic>
      <p:pic>
        <p:nvPicPr>
          <p:cNvPr id="21" name="Picture 20">
            <a:extLst>
              <a:ext uri="{FF2B5EF4-FFF2-40B4-BE49-F238E27FC236}">
                <a16:creationId xmlns:a16="http://schemas.microsoft.com/office/drawing/2014/main" id="{6627654E-E431-71CB-9F63-51678FA4FA57}"/>
              </a:ext>
            </a:extLst>
          </p:cNvPr>
          <p:cNvPicPr>
            <a:picLocks noChangeAspect="1"/>
          </p:cNvPicPr>
          <p:nvPr/>
        </p:nvPicPr>
        <p:blipFill>
          <a:blip r:embed="rId5"/>
          <a:stretch>
            <a:fillRect/>
          </a:stretch>
        </p:blipFill>
        <p:spPr>
          <a:xfrm>
            <a:off x="5021364" y="1699584"/>
            <a:ext cx="832316" cy="291115"/>
          </a:xfrm>
          <a:prstGeom prst="rect">
            <a:avLst/>
          </a:prstGeom>
        </p:spPr>
      </p:pic>
      <p:sp>
        <p:nvSpPr>
          <p:cNvPr id="29" name="Rectangle 28">
            <a:extLst>
              <a:ext uri="{FF2B5EF4-FFF2-40B4-BE49-F238E27FC236}">
                <a16:creationId xmlns:a16="http://schemas.microsoft.com/office/drawing/2014/main" id="{E2E3268D-1318-A60E-B103-1C8362C8F85E}"/>
              </a:ext>
            </a:extLst>
          </p:cNvPr>
          <p:cNvSpPr/>
          <p:nvPr userDrawn="1"/>
        </p:nvSpPr>
        <p:spPr>
          <a:xfrm>
            <a:off x="5021364" y="2284488"/>
            <a:ext cx="6253093" cy="3066821"/>
          </a:xfrm>
          <a:prstGeom prst="rect">
            <a:avLst/>
          </a:prstGeom>
          <a:solidFill>
            <a:schemeClr val="bg1">
              <a:alpha val="8701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3">
            <a:extLst>
              <a:ext uri="{FF2B5EF4-FFF2-40B4-BE49-F238E27FC236}">
                <a16:creationId xmlns:a16="http://schemas.microsoft.com/office/drawing/2014/main" id="{C69B4AF5-8EFD-802F-245C-5F74FAAFF531}"/>
              </a:ext>
            </a:extLst>
          </p:cNvPr>
          <p:cNvSpPr>
            <a:spLocks noGrp="1"/>
          </p:cNvSpPr>
          <p:nvPr>
            <p:ph sz="quarter" idx="17" hasCustomPrompt="1"/>
          </p:nvPr>
        </p:nvSpPr>
        <p:spPr>
          <a:xfrm>
            <a:off x="5021364" y="2284488"/>
            <a:ext cx="6253093" cy="3066821"/>
          </a:xfrm>
          <a:noFill/>
        </p:spPr>
        <p:txBody>
          <a:bodyPr>
            <a:normAutofit/>
          </a:bodyPr>
          <a:lstStyle>
            <a:lvl1pPr marL="0" indent="0" algn="ctr">
              <a:buNone/>
              <a:defRPr sz="1400">
                <a:solidFill>
                  <a:schemeClr val="tx2"/>
                </a:solidFill>
              </a:defRPr>
            </a:lvl1pPr>
          </a:lstStyle>
          <a:p>
            <a:pPr lvl="0"/>
            <a:r>
              <a:rPr lang="en-GB" dirty="0"/>
              <a:t>Click icon to add content</a:t>
            </a:r>
          </a:p>
        </p:txBody>
      </p:sp>
    </p:spTree>
    <p:extLst>
      <p:ext uri="{BB962C8B-B14F-4D97-AF65-F5344CB8AC3E}">
        <p14:creationId xmlns:p14="http://schemas.microsoft.com/office/powerpoint/2010/main" val="9695228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4_Title and Content">
    <p:bg>
      <p:bgPr>
        <a:solidFill>
          <a:schemeClr val="accent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6D2824-8B2A-3603-FFC7-01965FFDB28D}"/>
              </a:ext>
            </a:extLst>
          </p:cNvPr>
          <p:cNvPicPr>
            <a:picLocks noChangeAspect="1"/>
          </p:cNvPicPr>
          <p:nvPr userDrawn="1"/>
        </p:nvPicPr>
        <p:blipFill>
          <a:blip r:embed="rId2"/>
          <a:stretch>
            <a:fillRect/>
          </a:stretch>
        </p:blipFill>
        <p:spPr>
          <a:xfrm>
            <a:off x="3673845" y="1100621"/>
            <a:ext cx="9036742" cy="5434553"/>
          </a:xfrm>
          <a:prstGeom prst="rect">
            <a:avLst/>
          </a:prstGeom>
        </p:spPr>
      </p:pic>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3"/>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pic>
        <p:nvPicPr>
          <p:cNvPr id="19" name="Picture 18">
            <a:extLst>
              <a:ext uri="{FF2B5EF4-FFF2-40B4-BE49-F238E27FC236}">
                <a16:creationId xmlns:a16="http://schemas.microsoft.com/office/drawing/2014/main" id="{46F69417-6451-26F2-86D7-59040E13D474}"/>
              </a:ext>
            </a:extLst>
          </p:cNvPr>
          <p:cNvPicPr>
            <a:picLocks noChangeAspect="1"/>
          </p:cNvPicPr>
          <p:nvPr/>
        </p:nvPicPr>
        <p:blipFill rotWithShape="1">
          <a:blip r:embed="rId4">
            <a:alphaModFix/>
          </a:blip>
          <a:srcRect b="12057"/>
          <a:stretch/>
        </p:blipFill>
        <p:spPr>
          <a:xfrm flipH="1">
            <a:off x="5002510" y="1487837"/>
            <a:ext cx="6404556" cy="4009290"/>
          </a:xfrm>
          <a:prstGeom prst="rect">
            <a:avLst/>
          </a:prstGeom>
        </p:spPr>
      </p:pic>
      <p:pic>
        <p:nvPicPr>
          <p:cNvPr id="21" name="Picture 20">
            <a:extLst>
              <a:ext uri="{FF2B5EF4-FFF2-40B4-BE49-F238E27FC236}">
                <a16:creationId xmlns:a16="http://schemas.microsoft.com/office/drawing/2014/main" id="{6627654E-E431-71CB-9F63-51678FA4FA57}"/>
              </a:ext>
            </a:extLst>
          </p:cNvPr>
          <p:cNvPicPr>
            <a:picLocks noChangeAspect="1"/>
          </p:cNvPicPr>
          <p:nvPr/>
        </p:nvPicPr>
        <p:blipFill>
          <a:blip r:embed="rId5"/>
          <a:stretch>
            <a:fillRect/>
          </a:stretch>
        </p:blipFill>
        <p:spPr>
          <a:xfrm>
            <a:off x="5301392" y="1720934"/>
            <a:ext cx="832316" cy="291115"/>
          </a:xfrm>
          <a:prstGeom prst="rect">
            <a:avLst/>
          </a:prstGeom>
        </p:spPr>
      </p:pic>
      <p:sp>
        <p:nvSpPr>
          <p:cNvPr id="29" name="Rectangle 28">
            <a:extLst>
              <a:ext uri="{FF2B5EF4-FFF2-40B4-BE49-F238E27FC236}">
                <a16:creationId xmlns:a16="http://schemas.microsoft.com/office/drawing/2014/main" id="{E2E3268D-1318-A60E-B103-1C8362C8F85E}"/>
              </a:ext>
            </a:extLst>
          </p:cNvPr>
          <p:cNvSpPr/>
          <p:nvPr userDrawn="1"/>
        </p:nvSpPr>
        <p:spPr>
          <a:xfrm>
            <a:off x="5291965" y="2227926"/>
            <a:ext cx="5888225" cy="3066821"/>
          </a:xfrm>
          <a:prstGeom prst="rect">
            <a:avLst/>
          </a:prstGeom>
          <a:solidFill>
            <a:schemeClr val="bg1">
              <a:alpha val="8701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3">
            <a:extLst>
              <a:ext uri="{FF2B5EF4-FFF2-40B4-BE49-F238E27FC236}">
                <a16:creationId xmlns:a16="http://schemas.microsoft.com/office/drawing/2014/main" id="{C69B4AF5-8EFD-802F-245C-5F74FAAFF531}"/>
              </a:ext>
            </a:extLst>
          </p:cNvPr>
          <p:cNvSpPr>
            <a:spLocks noGrp="1"/>
          </p:cNvSpPr>
          <p:nvPr>
            <p:ph sz="quarter" idx="17" hasCustomPrompt="1"/>
          </p:nvPr>
        </p:nvSpPr>
        <p:spPr>
          <a:xfrm>
            <a:off x="5291965" y="2227926"/>
            <a:ext cx="5888225" cy="3066821"/>
          </a:xfrm>
          <a:noFill/>
        </p:spPr>
        <p:txBody>
          <a:bodyPr>
            <a:normAutofit/>
          </a:bodyPr>
          <a:lstStyle>
            <a:lvl1pPr marL="0" indent="0" algn="ctr">
              <a:buNone/>
              <a:defRPr sz="1400">
                <a:solidFill>
                  <a:schemeClr val="tx2"/>
                </a:solidFill>
              </a:defRPr>
            </a:lvl1pPr>
          </a:lstStyle>
          <a:p>
            <a:pPr lvl="0"/>
            <a:r>
              <a:rPr lang="en-GB" dirty="0"/>
              <a:t>Click icon to add content</a:t>
            </a:r>
          </a:p>
        </p:txBody>
      </p:sp>
    </p:spTree>
    <p:extLst>
      <p:ext uri="{BB962C8B-B14F-4D97-AF65-F5344CB8AC3E}">
        <p14:creationId xmlns:p14="http://schemas.microsoft.com/office/powerpoint/2010/main" val="36671119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5AD44A1-AF31-7D39-0D2A-63535BB3A788}"/>
              </a:ext>
            </a:extLst>
          </p:cNvPr>
          <p:cNvSpPr>
            <a:spLocks noGrp="1"/>
          </p:cNvSpPr>
          <p:nvPr>
            <p:ph type="pic" sz="quarter" idx="15" hasCustomPrompt="1"/>
          </p:nvPr>
        </p:nvSpPr>
        <p:spPr>
          <a:xfrm>
            <a:off x="6221691" y="-4"/>
            <a:ext cx="5970309" cy="6858003"/>
          </a:xfrm>
          <a:solidFill>
            <a:schemeClr val="bg1">
              <a:lumMod val="95000"/>
            </a:schemeClr>
          </a:solidFill>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988" cy="751378"/>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6" name="Text Placeholder 15">
            <a:extLst>
              <a:ext uri="{FF2B5EF4-FFF2-40B4-BE49-F238E27FC236}">
                <a16:creationId xmlns:a16="http://schemas.microsoft.com/office/drawing/2014/main" id="{887D666D-E342-D32B-13FE-D19FDD5B932B}"/>
              </a:ext>
            </a:extLst>
          </p:cNvPr>
          <p:cNvSpPr>
            <a:spLocks noGrp="1"/>
          </p:cNvSpPr>
          <p:nvPr>
            <p:ph type="body" sz="quarter" idx="13" hasCustomPrompt="1"/>
          </p:nvPr>
        </p:nvSpPr>
        <p:spPr>
          <a:xfrm>
            <a:off x="668174" y="2743198"/>
            <a:ext cx="5052987" cy="1685047"/>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505298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2" name="Text Placeholder 15">
            <a:extLst>
              <a:ext uri="{FF2B5EF4-FFF2-40B4-BE49-F238E27FC236}">
                <a16:creationId xmlns:a16="http://schemas.microsoft.com/office/drawing/2014/main" id="{09FBFE1F-4EAD-8B84-1136-5885A16DF239}"/>
              </a:ext>
            </a:extLst>
          </p:cNvPr>
          <p:cNvSpPr>
            <a:spLocks noGrp="1"/>
          </p:cNvSpPr>
          <p:nvPr>
            <p:ph type="body" sz="quarter" idx="16" hasCustomPrompt="1"/>
          </p:nvPr>
        </p:nvSpPr>
        <p:spPr>
          <a:xfrm>
            <a:off x="668174" y="4713402"/>
            <a:ext cx="5052987" cy="1234911"/>
          </a:xfrm>
        </p:spPr>
        <p:txBody>
          <a:bodyPr numCol="2">
            <a:noAutofit/>
          </a:bodyPr>
          <a:lstStyle>
            <a:lvl1pPr marL="285750" marR="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sz="1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p:txBody>
      </p:sp>
    </p:spTree>
    <p:extLst>
      <p:ext uri="{BB962C8B-B14F-4D97-AF65-F5344CB8AC3E}">
        <p14:creationId xmlns:p14="http://schemas.microsoft.com/office/powerpoint/2010/main" val="36359427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x1 Copy">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10725194"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3" y="2756768"/>
            <a:ext cx="10850471"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3" y="2396195"/>
            <a:ext cx="10850471"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15135392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x2 Copy">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4" y="2756768"/>
            <a:ext cx="524557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4" y="2396195"/>
            <a:ext cx="524557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1" name="Text Placeholder 15">
            <a:extLst>
              <a:ext uri="{FF2B5EF4-FFF2-40B4-BE49-F238E27FC236}">
                <a16:creationId xmlns:a16="http://schemas.microsoft.com/office/drawing/2014/main" id="{A3CA0C8F-1F9D-1DF2-5B7E-4F6A6CA6009C}"/>
              </a:ext>
            </a:extLst>
          </p:cNvPr>
          <p:cNvSpPr>
            <a:spLocks noGrp="1"/>
          </p:cNvSpPr>
          <p:nvPr>
            <p:ph type="body" sz="quarter" idx="16" hasCustomPrompt="1"/>
          </p:nvPr>
        </p:nvSpPr>
        <p:spPr>
          <a:xfrm>
            <a:off x="6278253" y="2756768"/>
            <a:ext cx="5245576"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2" name="Text Placeholder 15">
            <a:extLst>
              <a:ext uri="{FF2B5EF4-FFF2-40B4-BE49-F238E27FC236}">
                <a16:creationId xmlns:a16="http://schemas.microsoft.com/office/drawing/2014/main" id="{E79473A8-581B-EE3A-2B62-09E57019FF3A}"/>
              </a:ext>
            </a:extLst>
          </p:cNvPr>
          <p:cNvSpPr>
            <a:spLocks noGrp="1"/>
          </p:cNvSpPr>
          <p:nvPr>
            <p:ph type="body" sz="quarter" idx="17" hasCustomPrompt="1"/>
          </p:nvPr>
        </p:nvSpPr>
        <p:spPr>
          <a:xfrm>
            <a:off x="6278253" y="2396195"/>
            <a:ext cx="5245576"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5033310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x3 Copy">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10725194"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4" name="Text Placeholder 15">
            <a:extLst>
              <a:ext uri="{FF2B5EF4-FFF2-40B4-BE49-F238E27FC236}">
                <a16:creationId xmlns:a16="http://schemas.microsoft.com/office/drawing/2014/main" id="{E35C1FF2-9BD2-4AA6-EF39-B0FC3DF576C7}"/>
              </a:ext>
            </a:extLst>
          </p:cNvPr>
          <p:cNvSpPr>
            <a:spLocks noGrp="1"/>
          </p:cNvSpPr>
          <p:nvPr>
            <p:ph type="body" sz="quarter" idx="18" hasCustomPrompt="1"/>
          </p:nvPr>
        </p:nvSpPr>
        <p:spPr>
          <a:xfrm>
            <a:off x="4405903"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5" name="Text Placeholder 15">
            <a:extLst>
              <a:ext uri="{FF2B5EF4-FFF2-40B4-BE49-F238E27FC236}">
                <a16:creationId xmlns:a16="http://schemas.microsoft.com/office/drawing/2014/main" id="{79E71F2F-3AC3-DAAE-176A-026C9CBE1026}"/>
              </a:ext>
            </a:extLst>
          </p:cNvPr>
          <p:cNvSpPr>
            <a:spLocks noGrp="1"/>
          </p:cNvSpPr>
          <p:nvPr>
            <p:ph type="body" sz="quarter" idx="19" hasCustomPrompt="1"/>
          </p:nvPr>
        </p:nvSpPr>
        <p:spPr>
          <a:xfrm>
            <a:off x="4405903"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4" name="Text Placeholder 15">
            <a:extLst>
              <a:ext uri="{FF2B5EF4-FFF2-40B4-BE49-F238E27FC236}">
                <a16:creationId xmlns:a16="http://schemas.microsoft.com/office/drawing/2014/main" id="{A4AB2789-DA1A-943A-B46B-D8357DCD9CEF}"/>
              </a:ext>
            </a:extLst>
          </p:cNvPr>
          <p:cNvSpPr>
            <a:spLocks noGrp="1"/>
          </p:cNvSpPr>
          <p:nvPr>
            <p:ph type="body" sz="quarter" idx="20" hasCustomPrompt="1"/>
          </p:nvPr>
        </p:nvSpPr>
        <p:spPr>
          <a:xfrm>
            <a:off x="8143631"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6" name="Text Placeholder 15">
            <a:extLst>
              <a:ext uri="{FF2B5EF4-FFF2-40B4-BE49-F238E27FC236}">
                <a16:creationId xmlns:a16="http://schemas.microsoft.com/office/drawing/2014/main" id="{D5C38EAA-35D4-23EF-DB2E-1D047959A6A3}"/>
              </a:ext>
            </a:extLst>
          </p:cNvPr>
          <p:cNvSpPr>
            <a:spLocks noGrp="1"/>
          </p:cNvSpPr>
          <p:nvPr>
            <p:ph type="body" sz="quarter" idx="21" hasCustomPrompt="1"/>
          </p:nvPr>
        </p:nvSpPr>
        <p:spPr>
          <a:xfrm>
            <a:off x="8143631"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2870588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x2 Copy, Pinpoint Concep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3810D3-440A-59D9-F3BB-8346C3F0962E}"/>
              </a:ext>
            </a:extLst>
          </p:cNvPr>
          <p:cNvPicPr>
            <a:picLocks noChangeAspect="1"/>
          </p:cNvPicPr>
          <p:nvPr userDrawn="1"/>
        </p:nvPicPr>
        <p:blipFill>
          <a:blip r:embed="rId2"/>
          <a:stretch>
            <a:fillRect/>
          </a:stretch>
        </p:blipFill>
        <p:spPr>
          <a:xfrm flipH="1">
            <a:off x="0" y="0"/>
            <a:ext cx="12192000" cy="6858000"/>
          </a:xfrm>
          <a:prstGeom prst="rect">
            <a:avLst/>
          </a:prstGeom>
        </p:spPr>
      </p:pic>
      <p:sp>
        <p:nvSpPr>
          <p:cNvPr id="14" name="Rectangle 13">
            <a:extLst>
              <a:ext uri="{FF2B5EF4-FFF2-40B4-BE49-F238E27FC236}">
                <a16:creationId xmlns:a16="http://schemas.microsoft.com/office/drawing/2014/main" id="{77052E36-8D29-CC31-C1D7-CF1A95AF173D}"/>
              </a:ext>
            </a:extLst>
          </p:cNvPr>
          <p:cNvSpPr/>
          <p:nvPr userDrawn="1"/>
        </p:nvSpPr>
        <p:spPr>
          <a:xfrm flipH="1" flipV="1">
            <a:off x="-2" y="-3"/>
            <a:ext cx="7289457" cy="6858002"/>
          </a:xfrm>
          <a:prstGeom prst="rect">
            <a:avLst/>
          </a:prstGeom>
          <a:solidFill>
            <a:schemeClr val="tx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6052228" cy="751378"/>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3"/>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6052228"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3354A15B-EA87-EE44-93BE-6E6D07E38450}"/>
              </a:ext>
            </a:extLst>
          </p:cNvPr>
          <p:cNvSpPr>
            <a:spLocks noGrp="1"/>
          </p:cNvSpPr>
          <p:nvPr>
            <p:ph type="body" sz="quarter" idx="16" hasCustomPrompt="1"/>
          </p:nvPr>
        </p:nvSpPr>
        <p:spPr>
          <a:xfrm>
            <a:off x="3836708" y="2743198"/>
            <a:ext cx="2881805" cy="3318238"/>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1" name="Text Placeholder 15">
            <a:extLst>
              <a:ext uri="{FF2B5EF4-FFF2-40B4-BE49-F238E27FC236}">
                <a16:creationId xmlns:a16="http://schemas.microsoft.com/office/drawing/2014/main" id="{B3352C11-5B23-C58A-B938-074DD1E2A2C9}"/>
              </a:ext>
            </a:extLst>
          </p:cNvPr>
          <p:cNvSpPr>
            <a:spLocks noGrp="1"/>
          </p:cNvSpPr>
          <p:nvPr>
            <p:ph type="body" sz="quarter" idx="17" hasCustomPrompt="1"/>
          </p:nvPr>
        </p:nvSpPr>
        <p:spPr>
          <a:xfrm>
            <a:off x="666285" y="2743198"/>
            <a:ext cx="2881805" cy="3318238"/>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Tree>
    <p:extLst>
      <p:ext uri="{BB962C8B-B14F-4D97-AF65-F5344CB8AC3E}">
        <p14:creationId xmlns:p14="http://schemas.microsoft.com/office/powerpoint/2010/main" val="21362178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x1 Copy, x1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10725194"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4" y="2756768"/>
            <a:ext cx="5052987"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4" y="2396195"/>
            <a:ext cx="505298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4" name="Content Placeholder 3">
            <a:extLst>
              <a:ext uri="{FF2B5EF4-FFF2-40B4-BE49-F238E27FC236}">
                <a16:creationId xmlns:a16="http://schemas.microsoft.com/office/drawing/2014/main" id="{E23AFE9B-FC80-DD67-BC18-76203FB9E6AB}"/>
              </a:ext>
            </a:extLst>
          </p:cNvPr>
          <p:cNvSpPr>
            <a:spLocks noGrp="1"/>
          </p:cNvSpPr>
          <p:nvPr>
            <p:ph sz="quarter" idx="16" hasCustomPrompt="1"/>
          </p:nvPr>
        </p:nvSpPr>
        <p:spPr>
          <a:xfrm>
            <a:off x="5986463" y="2395538"/>
            <a:ext cx="5532437" cy="3511550"/>
          </a:xfrm>
        </p:spPr>
        <p:txBody>
          <a:bodyPr>
            <a:normAutofit/>
          </a:bodyPr>
          <a:lstStyle>
            <a:lvl1pPr marL="0" indent="0" algn="ctr">
              <a:buNone/>
              <a:defRPr sz="1400">
                <a:solidFill>
                  <a:schemeClr val="bg1"/>
                </a:solidFill>
              </a:defRPr>
            </a:lvl1pPr>
          </a:lstStyle>
          <a:p>
            <a:pPr lvl="0"/>
            <a:r>
              <a:rPr lang="en-GB" dirty="0"/>
              <a:t>Click to add content</a:t>
            </a:r>
          </a:p>
        </p:txBody>
      </p:sp>
    </p:spTree>
    <p:extLst>
      <p:ext uri="{BB962C8B-B14F-4D97-AF65-F5344CB8AC3E}">
        <p14:creationId xmlns:p14="http://schemas.microsoft.com/office/powerpoint/2010/main" val="27565609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x2 Content Comparison">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10725194"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1" name="Text Placeholder 15">
            <a:extLst>
              <a:ext uri="{FF2B5EF4-FFF2-40B4-BE49-F238E27FC236}">
                <a16:creationId xmlns:a16="http://schemas.microsoft.com/office/drawing/2014/main" id="{FDE22F5A-79C1-F020-6121-1D0DC94C8DA3}"/>
              </a:ext>
            </a:extLst>
          </p:cNvPr>
          <p:cNvSpPr>
            <a:spLocks noGrp="1"/>
          </p:cNvSpPr>
          <p:nvPr>
            <p:ph type="body" sz="quarter" idx="17" hasCustomPrompt="1"/>
          </p:nvPr>
        </p:nvSpPr>
        <p:spPr>
          <a:xfrm>
            <a:off x="6278252" y="2396195"/>
            <a:ext cx="5250260"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2" name="Content Placeholder 3">
            <a:extLst>
              <a:ext uri="{FF2B5EF4-FFF2-40B4-BE49-F238E27FC236}">
                <a16:creationId xmlns:a16="http://schemas.microsoft.com/office/drawing/2014/main" id="{F9A26CEA-9246-145A-F0A5-4A2DEE6A256D}"/>
              </a:ext>
            </a:extLst>
          </p:cNvPr>
          <p:cNvSpPr>
            <a:spLocks noGrp="1"/>
          </p:cNvSpPr>
          <p:nvPr>
            <p:ph sz="quarter" idx="18" hasCustomPrompt="1"/>
          </p:nvPr>
        </p:nvSpPr>
        <p:spPr>
          <a:xfrm>
            <a:off x="6278252" y="2756288"/>
            <a:ext cx="5250259" cy="3150799"/>
          </a:xfrm>
        </p:spPr>
        <p:txBody>
          <a:bodyPr>
            <a:normAutofit/>
          </a:bodyPr>
          <a:lstStyle>
            <a:lvl1pPr marL="0" indent="0" algn="ctr">
              <a:buNone/>
              <a:defRPr sz="1400">
                <a:solidFill>
                  <a:schemeClr val="bg1"/>
                </a:solidFill>
              </a:defRPr>
            </a:lvl1pPr>
          </a:lstStyle>
          <a:p>
            <a:pPr lvl="0"/>
            <a:r>
              <a:rPr lang="en-GB" dirty="0"/>
              <a:t>Click to add content</a:t>
            </a:r>
          </a:p>
        </p:txBody>
      </p:sp>
      <p:sp>
        <p:nvSpPr>
          <p:cNvPr id="14" name="Text Placeholder 15">
            <a:extLst>
              <a:ext uri="{FF2B5EF4-FFF2-40B4-BE49-F238E27FC236}">
                <a16:creationId xmlns:a16="http://schemas.microsoft.com/office/drawing/2014/main" id="{10A2D2E0-C004-3707-8056-B5813B28CD40}"/>
              </a:ext>
            </a:extLst>
          </p:cNvPr>
          <p:cNvSpPr>
            <a:spLocks noGrp="1"/>
          </p:cNvSpPr>
          <p:nvPr>
            <p:ph type="body" sz="quarter" idx="20" hasCustomPrompt="1"/>
          </p:nvPr>
        </p:nvSpPr>
        <p:spPr>
          <a:xfrm>
            <a:off x="663488" y="2396195"/>
            <a:ext cx="5250260"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6" name="Content Placeholder 3">
            <a:extLst>
              <a:ext uri="{FF2B5EF4-FFF2-40B4-BE49-F238E27FC236}">
                <a16:creationId xmlns:a16="http://schemas.microsoft.com/office/drawing/2014/main" id="{F87C1CD8-4C07-ADD2-CCE8-2C2E30FCE2AB}"/>
              </a:ext>
            </a:extLst>
          </p:cNvPr>
          <p:cNvSpPr>
            <a:spLocks noGrp="1"/>
          </p:cNvSpPr>
          <p:nvPr>
            <p:ph sz="quarter" idx="21" hasCustomPrompt="1"/>
          </p:nvPr>
        </p:nvSpPr>
        <p:spPr>
          <a:xfrm>
            <a:off x="663488" y="2756288"/>
            <a:ext cx="5250259" cy="3150799"/>
          </a:xfrm>
        </p:spPr>
        <p:txBody>
          <a:bodyPr>
            <a:normAutofit/>
          </a:bodyPr>
          <a:lstStyle>
            <a:lvl1pPr marL="0" indent="0" algn="ctr">
              <a:buNone/>
              <a:defRPr sz="1400">
                <a:solidFill>
                  <a:schemeClr val="bg1"/>
                </a:solidFill>
              </a:defRPr>
            </a:lvl1pPr>
          </a:lstStyle>
          <a:p>
            <a:pPr lvl="0"/>
            <a:r>
              <a:rPr lang="en-GB" dirty="0"/>
              <a:t>Click to add content</a:t>
            </a:r>
          </a:p>
        </p:txBody>
      </p:sp>
    </p:spTree>
    <p:extLst>
      <p:ext uri="{BB962C8B-B14F-4D97-AF65-F5344CB8AC3E}">
        <p14:creationId xmlns:p14="http://schemas.microsoft.com/office/powerpoint/2010/main" val="3848579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x1 Copy, Lrg Content">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4" name="Content Placeholder 3">
            <a:extLst>
              <a:ext uri="{FF2B5EF4-FFF2-40B4-BE49-F238E27FC236}">
                <a16:creationId xmlns:a16="http://schemas.microsoft.com/office/drawing/2014/main" id="{E23AFE9B-FC80-DD67-BC18-76203FB9E6AB}"/>
              </a:ext>
            </a:extLst>
          </p:cNvPr>
          <p:cNvSpPr>
            <a:spLocks noGrp="1"/>
          </p:cNvSpPr>
          <p:nvPr>
            <p:ph sz="quarter" idx="16" hasCustomPrompt="1"/>
          </p:nvPr>
        </p:nvSpPr>
        <p:spPr>
          <a:xfrm>
            <a:off x="4794147" y="718747"/>
            <a:ext cx="6724753" cy="5188341"/>
          </a:xfrm>
        </p:spPr>
        <p:txBody>
          <a:bodyPr>
            <a:normAutofit/>
          </a:bodyPr>
          <a:lstStyle>
            <a:lvl1pPr marL="0" indent="0" algn="ctr">
              <a:buNone/>
              <a:defRPr sz="1400">
                <a:solidFill>
                  <a:schemeClr val="bg1"/>
                </a:solidFill>
              </a:defRPr>
            </a:lvl1pPr>
          </a:lstStyle>
          <a:p>
            <a:pPr lvl="0"/>
            <a:r>
              <a:rPr lang="en-GB" dirty="0"/>
              <a:t>Click to add content</a:t>
            </a:r>
          </a:p>
        </p:txBody>
      </p:sp>
      <p:sp>
        <p:nvSpPr>
          <p:cNvPr id="12" name="Title 1">
            <a:extLst>
              <a:ext uri="{FF2B5EF4-FFF2-40B4-BE49-F238E27FC236}">
                <a16:creationId xmlns:a16="http://schemas.microsoft.com/office/drawing/2014/main" id="{CDD6BB67-3D0B-5368-5ADA-7429229500E2}"/>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cxnSp>
        <p:nvCxnSpPr>
          <p:cNvPr id="13" name="Straight Connector 12">
            <a:extLst>
              <a:ext uri="{FF2B5EF4-FFF2-40B4-BE49-F238E27FC236}">
                <a16:creationId xmlns:a16="http://schemas.microsoft.com/office/drawing/2014/main" id="{C9998421-8976-4613-D056-A5A1A259BE5B}"/>
              </a:ext>
            </a:extLst>
          </p:cNvPr>
          <p:cNvCxnSpPr>
            <a:cxnSpLocks/>
          </p:cNvCxnSpPr>
          <p:nvPr userDrawn="1"/>
        </p:nvCxnSpPr>
        <p:spPr>
          <a:xfrm>
            <a:off x="794361" y="2038034"/>
            <a:ext cx="3205425"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4" name="Text Placeholder 15">
            <a:extLst>
              <a:ext uri="{FF2B5EF4-FFF2-40B4-BE49-F238E27FC236}">
                <a16:creationId xmlns:a16="http://schemas.microsoft.com/office/drawing/2014/main" id="{36E99BE7-076C-E71D-73AC-9DCAE3C2412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6" name="Text Placeholder 15">
            <a:extLst>
              <a:ext uri="{FF2B5EF4-FFF2-40B4-BE49-F238E27FC236}">
                <a16:creationId xmlns:a16="http://schemas.microsoft.com/office/drawing/2014/main" id="{F398C35A-9BA2-755B-9B1F-FB9F33353964}"/>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19297483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x2 Copy, imag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10725194"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8" name="Picture Placeholder 3">
            <a:extLst>
              <a:ext uri="{FF2B5EF4-FFF2-40B4-BE49-F238E27FC236}">
                <a16:creationId xmlns:a16="http://schemas.microsoft.com/office/drawing/2014/main" id="{FBF15B18-03C4-F8D7-86A0-0F29DA6BFDF5}"/>
              </a:ext>
            </a:extLst>
          </p:cNvPr>
          <p:cNvSpPr>
            <a:spLocks noGrp="1"/>
          </p:cNvSpPr>
          <p:nvPr>
            <p:ph type="pic" sz="quarter" idx="16" hasCustomPrompt="1"/>
          </p:nvPr>
        </p:nvSpPr>
        <p:spPr>
          <a:xfrm>
            <a:off x="8143629" y="2396194"/>
            <a:ext cx="3375925" cy="3511373"/>
          </a:xfrm>
          <a:solidFill>
            <a:schemeClr val="bg1"/>
          </a:solidFill>
          <a:ln>
            <a:noFill/>
          </a:ln>
        </p:spPr>
        <p:txBody>
          <a:bodyPr>
            <a:normAutofit/>
          </a:bodyPr>
          <a:lstStyle>
            <a:lvl1pPr marL="0" indent="0" algn="ctr">
              <a:lnSpc>
                <a:spcPct val="100000"/>
              </a:lnSpc>
              <a:buNone/>
              <a:defRPr sz="1400">
                <a:solidFill>
                  <a:schemeClr val="tx2"/>
                </a:solidFill>
              </a:defRPr>
            </a:lvl1pPr>
          </a:lstStyle>
          <a:p>
            <a:r>
              <a:rPr lang="en-US" dirty="0"/>
              <a:t>Click icon to add image</a:t>
            </a:r>
          </a:p>
        </p:txBody>
      </p:sp>
      <p:sp>
        <p:nvSpPr>
          <p:cNvPr id="19" name="Text Placeholder 15">
            <a:extLst>
              <a:ext uri="{FF2B5EF4-FFF2-40B4-BE49-F238E27FC236}">
                <a16:creationId xmlns:a16="http://schemas.microsoft.com/office/drawing/2014/main" id="{8646C3E0-257F-701C-6439-F46301CE7028}"/>
              </a:ext>
            </a:extLst>
          </p:cNvPr>
          <p:cNvSpPr>
            <a:spLocks noGrp="1"/>
          </p:cNvSpPr>
          <p:nvPr>
            <p:ph type="body" sz="quarter" idx="18" hasCustomPrompt="1"/>
          </p:nvPr>
        </p:nvSpPr>
        <p:spPr>
          <a:xfrm>
            <a:off x="4405903"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2" name="Text Placeholder 15">
            <a:extLst>
              <a:ext uri="{FF2B5EF4-FFF2-40B4-BE49-F238E27FC236}">
                <a16:creationId xmlns:a16="http://schemas.microsoft.com/office/drawing/2014/main" id="{423AC1F3-37F0-7B3D-C385-FCA7E8452FE0}"/>
              </a:ext>
            </a:extLst>
          </p:cNvPr>
          <p:cNvSpPr>
            <a:spLocks noGrp="1"/>
          </p:cNvSpPr>
          <p:nvPr>
            <p:ph type="body" sz="quarter" idx="19" hasCustomPrompt="1"/>
          </p:nvPr>
        </p:nvSpPr>
        <p:spPr>
          <a:xfrm>
            <a:off x="4405903"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5388165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x1 Copy, Lrg imag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10725194"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8" name="Picture Placeholder 3">
            <a:extLst>
              <a:ext uri="{FF2B5EF4-FFF2-40B4-BE49-F238E27FC236}">
                <a16:creationId xmlns:a16="http://schemas.microsoft.com/office/drawing/2014/main" id="{FBF15B18-03C4-F8D7-86A0-0F29DA6BFDF5}"/>
              </a:ext>
            </a:extLst>
          </p:cNvPr>
          <p:cNvSpPr>
            <a:spLocks noGrp="1"/>
          </p:cNvSpPr>
          <p:nvPr>
            <p:ph type="pic" sz="quarter" idx="16" hasCustomPrompt="1"/>
          </p:nvPr>
        </p:nvSpPr>
        <p:spPr>
          <a:xfrm>
            <a:off x="4405903" y="2396194"/>
            <a:ext cx="7113652" cy="3511373"/>
          </a:xfrm>
          <a:solidFill>
            <a:schemeClr val="bg1"/>
          </a:solidFill>
          <a:ln>
            <a:noFill/>
          </a:ln>
        </p:spPr>
        <p:txBody>
          <a:bodyPr>
            <a:normAutofit/>
          </a:bodyPr>
          <a:lstStyle>
            <a:lvl1pPr marL="0" indent="0" algn="ctr">
              <a:lnSpc>
                <a:spcPct val="100000"/>
              </a:lnSpc>
              <a:buNone/>
              <a:defRPr sz="1400">
                <a:solidFill>
                  <a:schemeClr val="tx2"/>
                </a:solidFill>
              </a:defRPr>
            </a:lvl1pPr>
          </a:lstStyle>
          <a:p>
            <a:r>
              <a:rPr lang="en-US" dirty="0"/>
              <a:t>Click icon to add image</a:t>
            </a:r>
          </a:p>
        </p:txBody>
      </p:sp>
    </p:spTree>
    <p:extLst>
      <p:ext uri="{BB962C8B-B14F-4D97-AF65-F5344CB8AC3E}">
        <p14:creationId xmlns:p14="http://schemas.microsoft.com/office/powerpoint/2010/main" val="41527724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x1 Lrg Copy, imag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078" cy="753222"/>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6" name="Text Placeholder 15">
            <a:extLst>
              <a:ext uri="{FF2B5EF4-FFF2-40B4-BE49-F238E27FC236}">
                <a16:creationId xmlns:a16="http://schemas.microsoft.com/office/drawing/2014/main" id="{887D666D-E342-D32B-13FE-D19FDD5B932B}"/>
              </a:ext>
            </a:extLst>
          </p:cNvPr>
          <p:cNvSpPr>
            <a:spLocks noGrp="1"/>
          </p:cNvSpPr>
          <p:nvPr>
            <p:ph type="body" sz="quarter" idx="13" hasCustomPrompt="1"/>
          </p:nvPr>
        </p:nvSpPr>
        <p:spPr>
          <a:xfrm>
            <a:off x="668174" y="2756767"/>
            <a:ext cx="5052987" cy="3150800"/>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96195"/>
            <a:ext cx="505298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Picture Placeholder 3">
            <a:extLst>
              <a:ext uri="{FF2B5EF4-FFF2-40B4-BE49-F238E27FC236}">
                <a16:creationId xmlns:a16="http://schemas.microsoft.com/office/drawing/2014/main" id="{CC81EC79-7AFF-2CA1-B8F2-EB28953EDCD1}"/>
              </a:ext>
            </a:extLst>
          </p:cNvPr>
          <p:cNvSpPr>
            <a:spLocks noGrp="1"/>
          </p:cNvSpPr>
          <p:nvPr>
            <p:ph type="pic" sz="quarter" idx="15" hasCustomPrompt="1"/>
          </p:nvPr>
        </p:nvSpPr>
        <p:spPr>
          <a:xfrm>
            <a:off x="7114116" y="950432"/>
            <a:ext cx="4085552" cy="4957136"/>
          </a:xfrm>
          <a:solidFill>
            <a:schemeClr val="bg1"/>
          </a:solidFill>
          <a:ln>
            <a:noFill/>
          </a:ln>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cxnSp>
        <p:nvCxnSpPr>
          <p:cNvPr id="19" name="Straight Connector 18">
            <a:extLst>
              <a:ext uri="{FF2B5EF4-FFF2-40B4-BE49-F238E27FC236}">
                <a16:creationId xmlns:a16="http://schemas.microsoft.com/office/drawing/2014/main" id="{10E3827D-A5EF-8D91-2B4B-2D8F44C7CB5B}"/>
              </a:ext>
            </a:extLst>
          </p:cNvPr>
          <p:cNvCxnSpPr>
            <a:cxnSpLocks/>
          </p:cNvCxnSpPr>
          <p:nvPr userDrawn="1"/>
        </p:nvCxnSpPr>
        <p:spPr>
          <a:xfrm>
            <a:off x="794361" y="2047461"/>
            <a:ext cx="6238035"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75594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x2 Lrg Copy &amp; Bullets, imag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078" cy="753222"/>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96195"/>
            <a:ext cx="505298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Picture Placeholder 3">
            <a:extLst>
              <a:ext uri="{FF2B5EF4-FFF2-40B4-BE49-F238E27FC236}">
                <a16:creationId xmlns:a16="http://schemas.microsoft.com/office/drawing/2014/main" id="{CC81EC79-7AFF-2CA1-B8F2-EB28953EDCD1}"/>
              </a:ext>
            </a:extLst>
          </p:cNvPr>
          <p:cNvSpPr>
            <a:spLocks noGrp="1"/>
          </p:cNvSpPr>
          <p:nvPr>
            <p:ph type="pic" sz="quarter" idx="15" hasCustomPrompt="1"/>
          </p:nvPr>
        </p:nvSpPr>
        <p:spPr>
          <a:xfrm>
            <a:off x="7114116" y="950432"/>
            <a:ext cx="4085552" cy="4957136"/>
          </a:xfrm>
          <a:solidFill>
            <a:schemeClr val="bg1"/>
          </a:solidFill>
          <a:ln>
            <a:noFill/>
          </a:ln>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cxnSp>
        <p:nvCxnSpPr>
          <p:cNvPr id="19" name="Straight Connector 18">
            <a:extLst>
              <a:ext uri="{FF2B5EF4-FFF2-40B4-BE49-F238E27FC236}">
                <a16:creationId xmlns:a16="http://schemas.microsoft.com/office/drawing/2014/main" id="{10E3827D-A5EF-8D91-2B4B-2D8F44C7CB5B}"/>
              </a:ext>
            </a:extLst>
          </p:cNvPr>
          <p:cNvCxnSpPr>
            <a:cxnSpLocks/>
          </p:cNvCxnSpPr>
          <p:nvPr userDrawn="1"/>
        </p:nvCxnSpPr>
        <p:spPr>
          <a:xfrm>
            <a:off x="794361" y="2047461"/>
            <a:ext cx="6238035"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1" name="Text Placeholder 15">
            <a:extLst>
              <a:ext uri="{FF2B5EF4-FFF2-40B4-BE49-F238E27FC236}">
                <a16:creationId xmlns:a16="http://schemas.microsoft.com/office/drawing/2014/main" id="{F90FC47B-72C6-3EE0-182B-21C562D9F478}"/>
              </a:ext>
            </a:extLst>
          </p:cNvPr>
          <p:cNvSpPr>
            <a:spLocks noGrp="1"/>
          </p:cNvSpPr>
          <p:nvPr>
            <p:ph type="body" sz="quarter" idx="16" hasCustomPrompt="1"/>
          </p:nvPr>
        </p:nvSpPr>
        <p:spPr>
          <a:xfrm>
            <a:off x="668174" y="2756766"/>
            <a:ext cx="2442671" cy="3150801"/>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2" name="Text Placeholder 15">
            <a:extLst>
              <a:ext uri="{FF2B5EF4-FFF2-40B4-BE49-F238E27FC236}">
                <a16:creationId xmlns:a16="http://schemas.microsoft.com/office/drawing/2014/main" id="{DF5A80E4-C07E-BFF4-D251-FB271EF08104}"/>
              </a:ext>
            </a:extLst>
          </p:cNvPr>
          <p:cNvSpPr>
            <a:spLocks noGrp="1"/>
          </p:cNvSpPr>
          <p:nvPr>
            <p:ph type="body" sz="quarter" idx="18" hasCustomPrompt="1"/>
          </p:nvPr>
        </p:nvSpPr>
        <p:spPr>
          <a:xfrm>
            <a:off x="3278490" y="2756767"/>
            <a:ext cx="2442671" cy="3150801"/>
          </a:xfrm>
        </p:spPr>
        <p:txBody>
          <a:bodyPr numCol="1">
            <a:noAutofit/>
          </a:bodyPr>
          <a:lstStyle>
            <a:lvl1pPr marL="285750" marR="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sz="1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bullet 1</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2</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3</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4</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5</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6</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endParaRPr lang="en-GB" dirty="0"/>
          </a:p>
        </p:txBody>
      </p:sp>
    </p:spTree>
    <p:extLst>
      <p:ext uri="{BB962C8B-B14F-4D97-AF65-F5344CB8AC3E}">
        <p14:creationId xmlns:p14="http://schemas.microsoft.com/office/powerpoint/2010/main" val="14624334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1532863" y="1313801"/>
            <a:ext cx="9126274" cy="4230398"/>
          </a:xfr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40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add quote Lorem ipsum dolor sit amet, consectetur adipiscing elit, sed do eiusmod tempor incididunt ut labore et dolore magna aliqua.</a:t>
            </a:r>
          </a:p>
        </p:txBody>
      </p:sp>
    </p:spTree>
    <p:extLst>
      <p:ext uri="{BB962C8B-B14F-4D97-AF65-F5344CB8AC3E}">
        <p14:creationId xmlns:p14="http://schemas.microsoft.com/office/powerpoint/2010/main" val="16103191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3_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3711651"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pic>
        <p:nvPicPr>
          <p:cNvPr id="16" name="Picture 15">
            <a:extLst>
              <a:ext uri="{FF2B5EF4-FFF2-40B4-BE49-F238E27FC236}">
                <a16:creationId xmlns:a16="http://schemas.microsoft.com/office/drawing/2014/main" id="{B1BA7EBB-47A9-0C34-6D22-B2CB5A268CA9}"/>
              </a:ext>
            </a:extLst>
          </p:cNvPr>
          <p:cNvPicPr>
            <a:picLocks noChangeAspect="1"/>
          </p:cNvPicPr>
          <p:nvPr/>
        </p:nvPicPr>
        <p:blipFill>
          <a:blip r:embed="rId3"/>
          <a:stretch>
            <a:fillRect/>
          </a:stretch>
        </p:blipFill>
        <p:spPr>
          <a:xfrm>
            <a:off x="4201676" y="900953"/>
            <a:ext cx="8057559" cy="5184547"/>
          </a:xfrm>
          <a:prstGeom prst="rect">
            <a:avLst/>
          </a:prstGeom>
        </p:spPr>
      </p:pic>
      <p:pic>
        <p:nvPicPr>
          <p:cNvPr id="19" name="Picture 18">
            <a:extLst>
              <a:ext uri="{FF2B5EF4-FFF2-40B4-BE49-F238E27FC236}">
                <a16:creationId xmlns:a16="http://schemas.microsoft.com/office/drawing/2014/main" id="{46F69417-6451-26F2-86D7-59040E13D474}"/>
              </a:ext>
            </a:extLst>
          </p:cNvPr>
          <p:cNvPicPr>
            <a:picLocks noChangeAspect="1"/>
          </p:cNvPicPr>
          <p:nvPr/>
        </p:nvPicPr>
        <p:blipFill rotWithShape="1">
          <a:blip r:embed="rId4">
            <a:alphaModFix/>
          </a:blip>
          <a:srcRect b="12057"/>
          <a:stretch/>
        </p:blipFill>
        <p:spPr>
          <a:xfrm flipH="1">
            <a:off x="4816100" y="1506690"/>
            <a:ext cx="6626821" cy="4009290"/>
          </a:xfrm>
          <a:prstGeom prst="rect">
            <a:avLst/>
          </a:prstGeom>
        </p:spPr>
      </p:pic>
      <p:pic>
        <p:nvPicPr>
          <p:cNvPr id="21" name="Picture 20">
            <a:extLst>
              <a:ext uri="{FF2B5EF4-FFF2-40B4-BE49-F238E27FC236}">
                <a16:creationId xmlns:a16="http://schemas.microsoft.com/office/drawing/2014/main" id="{6627654E-E431-71CB-9F63-51678FA4FA57}"/>
              </a:ext>
            </a:extLst>
          </p:cNvPr>
          <p:cNvPicPr>
            <a:picLocks noChangeAspect="1"/>
          </p:cNvPicPr>
          <p:nvPr/>
        </p:nvPicPr>
        <p:blipFill>
          <a:blip r:embed="rId5"/>
          <a:stretch>
            <a:fillRect/>
          </a:stretch>
        </p:blipFill>
        <p:spPr>
          <a:xfrm>
            <a:off x="5021364" y="1699584"/>
            <a:ext cx="832316" cy="291115"/>
          </a:xfrm>
          <a:prstGeom prst="rect">
            <a:avLst/>
          </a:prstGeom>
        </p:spPr>
      </p:pic>
      <p:sp>
        <p:nvSpPr>
          <p:cNvPr id="29" name="Rectangle 28">
            <a:extLst>
              <a:ext uri="{FF2B5EF4-FFF2-40B4-BE49-F238E27FC236}">
                <a16:creationId xmlns:a16="http://schemas.microsoft.com/office/drawing/2014/main" id="{E2E3268D-1318-A60E-B103-1C8362C8F85E}"/>
              </a:ext>
            </a:extLst>
          </p:cNvPr>
          <p:cNvSpPr/>
          <p:nvPr userDrawn="1"/>
        </p:nvSpPr>
        <p:spPr>
          <a:xfrm>
            <a:off x="5021364" y="2284488"/>
            <a:ext cx="6253093" cy="3066821"/>
          </a:xfrm>
          <a:prstGeom prst="rect">
            <a:avLst/>
          </a:prstGeom>
          <a:solidFill>
            <a:schemeClr val="bg1">
              <a:alpha val="8701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3">
            <a:extLst>
              <a:ext uri="{FF2B5EF4-FFF2-40B4-BE49-F238E27FC236}">
                <a16:creationId xmlns:a16="http://schemas.microsoft.com/office/drawing/2014/main" id="{C69B4AF5-8EFD-802F-245C-5F74FAAFF531}"/>
              </a:ext>
            </a:extLst>
          </p:cNvPr>
          <p:cNvSpPr>
            <a:spLocks noGrp="1"/>
          </p:cNvSpPr>
          <p:nvPr>
            <p:ph sz="quarter" idx="17" hasCustomPrompt="1"/>
          </p:nvPr>
        </p:nvSpPr>
        <p:spPr>
          <a:xfrm>
            <a:off x="5021364" y="2284488"/>
            <a:ext cx="6253093" cy="3066821"/>
          </a:xfrm>
          <a:noFill/>
        </p:spPr>
        <p:txBody>
          <a:bodyPr>
            <a:normAutofit/>
          </a:bodyPr>
          <a:lstStyle>
            <a:lvl1pPr marL="0" indent="0" algn="ctr">
              <a:buNone/>
              <a:defRPr sz="1400">
                <a:solidFill>
                  <a:schemeClr val="tx2"/>
                </a:solidFill>
              </a:defRPr>
            </a:lvl1pPr>
          </a:lstStyle>
          <a:p>
            <a:pPr lvl="0"/>
            <a:r>
              <a:rPr lang="en-GB" dirty="0"/>
              <a:t>Click icon to add content</a:t>
            </a:r>
          </a:p>
        </p:txBody>
      </p:sp>
    </p:spTree>
    <p:extLst>
      <p:ext uri="{BB962C8B-B14F-4D97-AF65-F5344CB8AC3E}">
        <p14:creationId xmlns:p14="http://schemas.microsoft.com/office/powerpoint/2010/main" val="20751253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4_Title and Content">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6D2824-8B2A-3603-FFC7-01965FFDB28D}"/>
              </a:ext>
            </a:extLst>
          </p:cNvPr>
          <p:cNvPicPr>
            <a:picLocks noChangeAspect="1"/>
          </p:cNvPicPr>
          <p:nvPr userDrawn="1"/>
        </p:nvPicPr>
        <p:blipFill>
          <a:blip r:embed="rId2"/>
          <a:stretch>
            <a:fillRect/>
          </a:stretch>
        </p:blipFill>
        <p:spPr>
          <a:xfrm>
            <a:off x="3673845" y="1100621"/>
            <a:ext cx="9036742" cy="5434553"/>
          </a:xfrm>
          <a:prstGeom prst="rect">
            <a:avLst/>
          </a:prstGeom>
        </p:spPr>
      </p:pic>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3"/>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3937895"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pic>
        <p:nvPicPr>
          <p:cNvPr id="19" name="Picture 18">
            <a:extLst>
              <a:ext uri="{FF2B5EF4-FFF2-40B4-BE49-F238E27FC236}">
                <a16:creationId xmlns:a16="http://schemas.microsoft.com/office/drawing/2014/main" id="{46F69417-6451-26F2-86D7-59040E13D474}"/>
              </a:ext>
            </a:extLst>
          </p:cNvPr>
          <p:cNvPicPr>
            <a:picLocks noChangeAspect="1"/>
          </p:cNvPicPr>
          <p:nvPr/>
        </p:nvPicPr>
        <p:blipFill rotWithShape="1">
          <a:blip r:embed="rId4">
            <a:alphaModFix/>
          </a:blip>
          <a:srcRect b="12057"/>
          <a:stretch/>
        </p:blipFill>
        <p:spPr>
          <a:xfrm flipH="1">
            <a:off x="5002510" y="1487837"/>
            <a:ext cx="6404556" cy="4009290"/>
          </a:xfrm>
          <a:prstGeom prst="rect">
            <a:avLst/>
          </a:prstGeom>
        </p:spPr>
      </p:pic>
      <p:pic>
        <p:nvPicPr>
          <p:cNvPr id="21" name="Picture 20">
            <a:extLst>
              <a:ext uri="{FF2B5EF4-FFF2-40B4-BE49-F238E27FC236}">
                <a16:creationId xmlns:a16="http://schemas.microsoft.com/office/drawing/2014/main" id="{6627654E-E431-71CB-9F63-51678FA4FA57}"/>
              </a:ext>
            </a:extLst>
          </p:cNvPr>
          <p:cNvPicPr>
            <a:picLocks noChangeAspect="1"/>
          </p:cNvPicPr>
          <p:nvPr/>
        </p:nvPicPr>
        <p:blipFill>
          <a:blip r:embed="rId5"/>
          <a:stretch>
            <a:fillRect/>
          </a:stretch>
        </p:blipFill>
        <p:spPr>
          <a:xfrm>
            <a:off x="5301392" y="1720934"/>
            <a:ext cx="832316" cy="291115"/>
          </a:xfrm>
          <a:prstGeom prst="rect">
            <a:avLst/>
          </a:prstGeom>
        </p:spPr>
      </p:pic>
      <p:sp>
        <p:nvSpPr>
          <p:cNvPr id="29" name="Rectangle 28">
            <a:extLst>
              <a:ext uri="{FF2B5EF4-FFF2-40B4-BE49-F238E27FC236}">
                <a16:creationId xmlns:a16="http://schemas.microsoft.com/office/drawing/2014/main" id="{E2E3268D-1318-A60E-B103-1C8362C8F85E}"/>
              </a:ext>
            </a:extLst>
          </p:cNvPr>
          <p:cNvSpPr/>
          <p:nvPr userDrawn="1"/>
        </p:nvSpPr>
        <p:spPr>
          <a:xfrm>
            <a:off x="5291965" y="2227926"/>
            <a:ext cx="5888225" cy="3066821"/>
          </a:xfrm>
          <a:prstGeom prst="rect">
            <a:avLst/>
          </a:prstGeom>
          <a:solidFill>
            <a:schemeClr val="bg1">
              <a:alpha val="8701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3">
            <a:extLst>
              <a:ext uri="{FF2B5EF4-FFF2-40B4-BE49-F238E27FC236}">
                <a16:creationId xmlns:a16="http://schemas.microsoft.com/office/drawing/2014/main" id="{C69B4AF5-8EFD-802F-245C-5F74FAAFF531}"/>
              </a:ext>
            </a:extLst>
          </p:cNvPr>
          <p:cNvSpPr>
            <a:spLocks noGrp="1"/>
          </p:cNvSpPr>
          <p:nvPr>
            <p:ph sz="quarter" idx="17" hasCustomPrompt="1"/>
          </p:nvPr>
        </p:nvSpPr>
        <p:spPr>
          <a:xfrm>
            <a:off x="5291965" y="2227926"/>
            <a:ext cx="5888225" cy="3066821"/>
          </a:xfrm>
          <a:noFill/>
        </p:spPr>
        <p:txBody>
          <a:bodyPr>
            <a:normAutofit/>
          </a:bodyPr>
          <a:lstStyle>
            <a:lvl1pPr marL="0" indent="0" algn="ctr">
              <a:buNone/>
              <a:defRPr sz="1400">
                <a:solidFill>
                  <a:schemeClr val="tx2"/>
                </a:solidFill>
              </a:defRPr>
            </a:lvl1pPr>
          </a:lstStyle>
          <a:p>
            <a:pPr lvl="0"/>
            <a:r>
              <a:rPr lang="en-GB" dirty="0"/>
              <a:t>Click icon to add content</a:t>
            </a:r>
          </a:p>
        </p:txBody>
      </p:sp>
    </p:spTree>
    <p:extLst>
      <p:ext uri="{BB962C8B-B14F-4D97-AF65-F5344CB8AC3E}">
        <p14:creationId xmlns:p14="http://schemas.microsoft.com/office/powerpoint/2010/main" val="1127932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x2 Copy, LiDA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CE8915-712B-A153-A94B-2C874B5B65E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77052E36-8D29-CC31-C1D7-CF1A95AF173D}"/>
              </a:ext>
            </a:extLst>
          </p:cNvPr>
          <p:cNvSpPr/>
          <p:nvPr userDrawn="1"/>
        </p:nvSpPr>
        <p:spPr>
          <a:xfrm flipH="1" flipV="1">
            <a:off x="-2" y="-3"/>
            <a:ext cx="7289457" cy="6858002"/>
          </a:xfrm>
          <a:prstGeom prst="rect">
            <a:avLst/>
          </a:prstGeom>
          <a:solidFill>
            <a:schemeClr val="tx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6052228" cy="751378"/>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3"/>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6052228"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3354A15B-EA87-EE44-93BE-6E6D07E38450}"/>
              </a:ext>
            </a:extLst>
          </p:cNvPr>
          <p:cNvSpPr>
            <a:spLocks noGrp="1"/>
          </p:cNvSpPr>
          <p:nvPr>
            <p:ph type="body" sz="quarter" idx="16" hasCustomPrompt="1"/>
          </p:nvPr>
        </p:nvSpPr>
        <p:spPr>
          <a:xfrm>
            <a:off x="3836708" y="2743198"/>
            <a:ext cx="2881805" cy="3318238"/>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1" name="Text Placeholder 15">
            <a:extLst>
              <a:ext uri="{FF2B5EF4-FFF2-40B4-BE49-F238E27FC236}">
                <a16:creationId xmlns:a16="http://schemas.microsoft.com/office/drawing/2014/main" id="{B3352C11-5B23-C58A-B938-074DD1E2A2C9}"/>
              </a:ext>
            </a:extLst>
          </p:cNvPr>
          <p:cNvSpPr>
            <a:spLocks noGrp="1"/>
          </p:cNvSpPr>
          <p:nvPr>
            <p:ph type="body" sz="quarter" idx="17" hasCustomPrompt="1"/>
          </p:nvPr>
        </p:nvSpPr>
        <p:spPr>
          <a:xfrm>
            <a:off x="666285" y="2743198"/>
            <a:ext cx="2881805" cy="3318238"/>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Tree>
    <p:extLst>
      <p:ext uri="{BB962C8B-B14F-4D97-AF65-F5344CB8AC3E}">
        <p14:creationId xmlns:p14="http://schemas.microsoft.com/office/powerpoint/2010/main" val="4716931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tx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5AD44A1-AF31-7D39-0D2A-63535BB3A788}"/>
              </a:ext>
            </a:extLst>
          </p:cNvPr>
          <p:cNvSpPr>
            <a:spLocks noGrp="1"/>
          </p:cNvSpPr>
          <p:nvPr>
            <p:ph type="pic" sz="quarter" idx="15" hasCustomPrompt="1"/>
          </p:nvPr>
        </p:nvSpPr>
        <p:spPr>
          <a:xfrm>
            <a:off x="6221691" y="-4"/>
            <a:ext cx="5970309" cy="6858003"/>
          </a:xfrm>
          <a:solidFill>
            <a:schemeClr val="bg1">
              <a:lumMod val="95000"/>
            </a:schemeClr>
          </a:solidFill>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988" cy="751378"/>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6" name="Text Placeholder 15">
            <a:extLst>
              <a:ext uri="{FF2B5EF4-FFF2-40B4-BE49-F238E27FC236}">
                <a16:creationId xmlns:a16="http://schemas.microsoft.com/office/drawing/2014/main" id="{887D666D-E342-D32B-13FE-D19FDD5B932B}"/>
              </a:ext>
            </a:extLst>
          </p:cNvPr>
          <p:cNvSpPr>
            <a:spLocks noGrp="1"/>
          </p:cNvSpPr>
          <p:nvPr>
            <p:ph type="body" sz="quarter" idx="13" hasCustomPrompt="1"/>
          </p:nvPr>
        </p:nvSpPr>
        <p:spPr>
          <a:xfrm>
            <a:off x="668174" y="2743198"/>
            <a:ext cx="5052987" cy="1685047"/>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505298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2" name="Text Placeholder 15">
            <a:extLst>
              <a:ext uri="{FF2B5EF4-FFF2-40B4-BE49-F238E27FC236}">
                <a16:creationId xmlns:a16="http://schemas.microsoft.com/office/drawing/2014/main" id="{09FBFE1F-4EAD-8B84-1136-5885A16DF239}"/>
              </a:ext>
            </a:extLst>
          </p:cNvPr>
          <p:cNvSpPr>
            <a:spLocks noGrp="1"/>
          </p:cNvSpPr>
          <p:nvPr>
            <p:ph type="body" sz="quarter" idx="16" hasCustomPrompt="1"/>
          </p:nvPr>
        </p:nvSpPr>
        <p:spPr>
          <a:xfrm>
            <a:off x="668174" y="4713402"/>
            <a:ext cx="5052987" cy="1234911"/>
          </a:xfrm>
        </p:spPr>
        <p:txBody>
          <a:bodyPr numCol="2">
            <a:noAutofit/>
          </a:bodyPr>
          <a:lstStyle>
            <a:lvl1pPr marL="285750" marR="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sz="1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p:txBody>
      </p:sp>
      <p:cxnSp>
        <p:nvCxnSpPr>
          <p:cNvPr id="18" name="Straight Connector 17">
            <a:extLst>
              <a:ext uri="{FF2B5EF4-FFF2-40B4-BE49-F238E27FC236}">
                <a16:creationId xmlns:a16="http://schemas.microsoft.com/office/drawing/2014/main" id="{61685EA2-FA45-BAE3-D31D-583F343F78BB}"/>
              </a:ext>
            </a:extLst>
          </p:cNvPr>
          <p:cNvCxnSpPr>
            <a:cxnSpLocks/>
          </p:cNvCxnSpPr>
          <p:nvPr userDrawn="1"/>
        </p:nvCxnSpPr>
        <p:spPr>
          <a:xfrm>
            <a:off x="794361" y="2047461"/>
            <a:ext cx="5427330"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93010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C97E6-9FAB-4078-D649-6C63A946A7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A18FBDA-6714-FC47-DB45-8E5BC28706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AF2B21-0580-A9C6-8F8E-394E2769A421}"/>
              </a:ext>
            </a:extLst>
          </p:cNvPr>
          <p:cNvSpPr>
            <a:spLocks noGrp="1"/>
          </p:cNvSpPr>
          <p:nvPr>
            <p:ph type="dt" sz="half" idx="10"/>
          </p:nvPr>
        </p:nvSpPr>
        <p:spPr/>
        <p:txBody>
          <a:bodyPr/>
          <a:lstStyle/>
          <a:p>
            <a:fld id="{7E40B50B-DB96-41EB-8071-2304A6AD44DB}" type="datetimeFigureOut">
              <a:rPr lang="en-US" smtClean="0"/>
              <a:t>12/18/2023</a:t>
            </a:fld>
            <a:endParaRPr lang="en-US"/>
          </a:p>
        </p:txBody>
      </p:sp>
      <p:sp>
        <p:nvSpPr>
          <p:cNvPr id="5" name="Footer Placeholder 4">
            <a:extLst>
              <a:ext uri="{FF2B5EF4-FFF2-40B4-BE49-F238E27FC236}">
                <a16:creationId xmlns:a16="http://schemas.microsoft.com/office/drawing/2014/main" id="{17139202-55FD-F4FB-6E90-7DD865DC84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54C363-59FD-42BA-F223-E3B9A15F99EE}"/>
              </a:ext>
            </a:extLst>
          </p:cNvPr>
          <p:cNvSpPr>
            <a:spLocks noGrp="1"/>
          </p:cNvSpPr>
          <p:nvPr>
            <p:ph type="sldNum" sz="quarter" idx="12"/>
          </p:nvPr>
        </p:nvSpPr>
        <p:spPr/>
        <p:txBody>
          <a:bodyPr/>
          <a:lstStyle/>
          <a:p>
            <a:fld id="{EA18E1BB-B7BD-4D62-9B6F-AA34BCFAA153}" type="slidenum">
              <a:rPr lang="en-US" smtClean="0"/>
              <a:t>‹#›</a:t>
            </a:fld>
            <a:endParaRPr lang="en-US"/>
          </a:p>
        </p:txBody>
      </p:sp>
    </p:spTree>
    <p:extLst>
      <p:ext uri="{BB962C8B-B14F-4D97-AF65-F5344CB8AC3E}">
        <p14:creationId xmlns:p14="http://schemas.microsoft.com/office/powerpoint/2010/main" val="42855860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39F0E-BB89-1F76-05F7-2D8AB2584B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1F344A-7E9F-1D90-5344-4878DD4E3B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0CA405-E1B6-41C0-DEC1-0452B73A036B}"/>
              </a:ext>
            </a:extLst>
          </p:cNvPr>
          <p:cNvSpPr>
            <a:spLocks noGrp="1"/>
          </p:cNvSpPr>
          <p:nvPr>
            <p:ph type="dt" sz="half" idx="10"/>
          </p:nvPr>
        </p:nvSpPr>
        <p:spPr/>
        <p:txBody>
          <a:bodyPr/>
          <a:lstStyle/>
          <a:p>
            <a:fld id="{7E40B50B-DB96-41EB-8071-2304A6AD44DB}" type="datetimeFigureOut">
              <a:rPr lang="en-US" smtClean="0"/>
              <a:t>12/18/2023</a:t>
            </a:fld>
            <a:endParaRPr lang="en-US"/>
          </a:p>
        </p:txBody>
      </p:sp>
      <p:sp>
        <p:nvSpPr>
          <p:cNvPr id="5" name="Footer Placeholder 4">
            <a:extLst>
              <a:ext uri="{FF2B5EF4-FFF2-40B4-BE49-F238E27FC236}">
                <a16:creationId xmlns:a16="http://schemas.microsoft.com/office/drawing/2014/main" id="{09061691-6831-FE72-5B8F-C437002B0F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9937BD-5278-3CAF-DDF8-623710613CC7}"/>
              </a:ext>
            </a:extLst>
          </p:cNvPr>
          <p:cNvSpPr>
            <a:spLocks noGrp="1"/>
          </p:cNvSpPr>
          <p:nvPr>
            <p:ph type="sldNum" sz="quarter" idx="12"/>
          </p:nvPr>
        </p:nvSpPr>
        <p:spPr/>
        <p:txBody>
          <a:bodyPr/>
          <a:lstStyle/>
          <a:p>
            <a:fld id="{EA18E1BB-B7BD-4D62-9B6F-AA34BCFAA153}" type="slidenum">
              <a:rPr lang="en-US" smtClean="0"/>
              <a:t>‹#›</a:t>
            </a:fld>
            <a:endParaRPr lang="en-US"/>
          </a:p>
        </p:txBody>
      </p:sp>
    </p:spTree>
    <p:extLst>
      <p:ext uri="{BB962C8B-B14F-4D97-AF65-F5344CB8AC3E}">
        <p14:creationId xmlns:p14="http://schemas.microsoft.com/office/powerpoint/2010/main" val="6052897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40EC1-1790-973D-D2BC-9EF102F06D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8CEE444-E3FF-5343-7A0C-F24174D026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309EB-6FBC-3151-8615-A948DCB82E8A}"/>
              </a:ext>
            </a:extLst>
          </p:cNvPr>
          <p:cNvSpPr>
            <a:spLocks noGrp="1"/>
          </p:cNvSpPr>
          <p:nvPr>
            <p:ph type="dt" sz="half" idx="10"/>
          </p:nvPr>
        </p:nvSpPr>
        <p:spPr/>
        <p:txBody>
          <a:bodyPr/>
          <a:lstStyle/>
          <a:p>
            <a:fld id="{7E40B50B-DB96-41EB-8071-2304A6AD44DB}" type="datetimeFigureOut">
              <a:rPr lang="en-US" smtClean="0"/>
              <a:t>12/18/2023</a:t>
            </a:fld>
            <a:endParaRPr lang="en-US"/>
          </a:p>
        </p:txBody>
      </p:sp>
      <p:sp>
        <p:nvSpPr>
          <p:cNvPr id="5" name="Footer Placeholder 4">
            <a:extLst>
              <a:ext uri="{FF2B5EF4-FFF2-40B4-BE49-F238E27FC236}">
                <a16:creationId xmlns:a16="http://schemas.microsoft.com/office/drawing/2014/main" id="{E3A30BB2-3556-94D2-B2B9-230FF25F47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F34E01-8CC1-5209-0C82-E6B6926EF504}"/>
              </a:ext>
            </a:extLst>
          </p:cNvPr>
          <p:cNvSpPr>
            <a:spLocks noGrp="1"/>
          </p:cNvSpPr>
          <p:nvPr>
            <p:ph type="sldNum" sz="quarter" idx="12"/>
          </p:nvPr>
        </p:nvSpPr>
        <p:spPr/>
        <p:txBody>
          <a:bodyPr/>
          <a:lstStyle/>
          <a:p>
            <a:fld id="{EA18E1BB-B7BD-4D62-9B6F-AA34BCFAA153}" type="slidenum">
              <a:rPr lang="en-US" smtClean="0"/>
              <a:t>‹#›</a:t>
            </a:fld>
            <a:endParaRPr lang="en-US"/>
          </a:p>
        </p:txBody>
      </p:sp>
    </p:spTree>
    <p:extLst>
      <p:ext uri="{BB962C8B-B14F-4D97-AF65-F5344CB8AC3E}">
        <p14:creationId xmlns:p14="http://schemas.microsoft.com/office/powerpoint/2010/main" val="22548853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46748-EA2B-1819-1634-616D1FB6C7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BD8DAD-B09E-6ADE-C577-984D9EFEFC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000880-3C0C-36CE-EDE1-28D75AC01F5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FFB0F5B-A778-650A-8512-09D36E04D4DB}"/>
              </a:ext>
            </a:extLst>
          </p:cNvPr>
          <p:cNvSpPr>
            <a:spLocks noGrp="1"/>
          </p:cNvSpPr>
          <p:nvPr>
            <p:ph type="dt" sz="half" idx="10"/>
          </p:nvPr>
        </p:nvSpPr>
        <p:spPr/>
        <p:txBody>
          <a:bodyPr/>
          <a:lstStyle/>
          <a:p>
            <a:fld id="{7E40B50B-DB96-41EB-8071-2304A6AD44DB}" type="datetimeFigureOut">
              <a:rPr lang="en-US" smtClean="0"/>
              <a:t>12/18/2023</a:t>
            </a:fld>
            <a:endParaRPr lang="en-US"/>
          </a:p>
        </p:txBody>
      </p:sp>
      <p:sp>
        <p:nvSpPr>
          <p:cNvPr id="6" name="Footer Placeholder 5">
            <a:extLst>
              <a:ext uri="{FF2B5EF4-FFF2-40B4-BE49-F238E27FC236}">
                <a16:creationId xmlns:a16="http://schemas.microsoft.com/office/drawing/2014/main" id="{DA7B1C49-E287-5742-0DA9-36937F53FC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450BF2-871C-E022-4C39-82485EEFCFC2}"/>
              </a:ext>
            </a:extLst>
          </p:cNvPr>
          <p:cNvSpPr>
            <a:spLocks noGrp="1"/>
          </p:cNvSpPr>
          <p:nvPr>
            <p:ph type="sldNum" sz="quarter" idx="12"/>
          </p:nvPr>
        </p:nvSpPr>
        <p:spPr/>
        <p:txBody>
          <a:bodyPr/>
          <a:lstStyle/>
          <a:p>
            <a:fld id="{EA18E1BB-B7BD-4D62-9B6F-AA34BCFAA153}" type="slidenum">
              <a:rPr lang="en-US" smtClean="0"/>
              <a:t>‹#›</a:t>
            </a:fld>
            <a:endParaRPr lang="en-US"/>
          </a:p>
        </p:txBody>
      </p:sp>
    </p:spTree>
    <p:extLst>
      <p:ext uri="{BB962C8B-B14F-4D97-AF65-F5344CB8AC3E}">
        <p14:creationId xmlns:p14="http://schemas.microsoft.com/office/powerpoint/2010/main" val="27126340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B50CB-B93A-C83A-3958-B05128D83D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367A09-6FC5-3A68-2DC0-43C8892633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84E5F4-E8EB-1CC3-5FE9-949D8A72F4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F78F7FB-1E15-2929-1C6E-A730B005EA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D6CFE5-D01D-00DE-2454-5ECF32A119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220F28-7AB6-9B35-2AD6-46E5F73A447D}"/>
              </a:ext>
            </a:extLst>
          </p:cNvPr>
          <p:cNvSpPr>
            <a:spLocks noGrp="1"/>
          </p:cNvSpPr>
          <p:nvPr>
            <p:ph type="dt" sz="half" idx="10"/>
          </p:nvPr>
        </p:nvSpPr>
        <p:spPr/>
        <p:txBody>
          <a:bodyPr/>
          <a:lstStyle/>
          <a:p>
            <a:fld id="{7E40B50B-DB96-41EB-8071-2304A6AD44DB}" type="datetimeFigureOut">
              <a:rPr lang="en-US" smtClean="0"/>
              <a:t>12/18/2023</a:t>
            </a:fld>
            <a:endParaRPr lang="en-US"/>
          </a:p>
        </p:txBody>
      </p:sp>
      <p:sp>
        <p:nvSpPr>
          <p:cNvPr id="8" name="Footer Placeholder 7">
            <a:extLst>
              <a:ext uri="{FF2B5EF4-FFF2-40B4-BE49-F238E27FC236}">
                <a16:creationId xmlns:a16="http://schemas.microsoft.com/office/drawing/2014/main" id="{BB186530-1880-D30D-795E-DFC58634E6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A6AFE4-C556-DB9B-4323-7C1594513CC9}"/>
              </a:ext>
            </a:extLst>
          </p:cNvPr>
          <p:cNvSpPr>
            <a:spLocks noGrp="1"/>
          </p:cNvSpPr>
          <p:nvPr>
            <p:ph type="sldNum" sz="quarter" idx="12"/>
          </p:nvPr>
        </p:nvSpPr>
        <p:spPr/>
        <p:txBody>
          <a:bodyPr/>
          <a:lstStyle/>
          <a:p>
            <a:fld id="{EA18E1BB-B7BD-4D62-9B6F-AA34BCFAA153}" type="slidenum">
              <a:rPr lang="en-US" smtClean="0"/>
              <a:t>‹#›</a:t>
            </a:fld>
            <a:endParaRPr lang="en-US"/>
          </a:p>
        </p:txBody>
      </p:sp>
    </p:spTree>
    <p:extLst>
      <p:ext uri="{BB962C8B-B14F-4D97-AF65-F5344CB8AC3E}">
        <p14:creationId xmlns:p14="http://schemas.microsoft.com/office/powerpoint/2010/main" val="12841478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26A92-4E53-962E-5916-A931BFDA37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7A8FD9-6CEC-0A73-0450-00579D125B51}"/>
              </a:ext>
            </a:extLst>
          </p:cNvPr>
          <p:cNvSpPr>
            <a:spLocks noGrp="1"/>
          </p:cNvSpPr>
          <p:nvPr>
            <p:ph type="dt" sz="half" idx="10"/>
          </p:nvPr>
        </p:nvSpPr>
        <p:spPr/>
        <p:txBody>
          <a:bodyPr/>
          <a:lstStyle/>
          <a:p>
            <a:fld id="{7E40B50B-DB96-41EB-8071-2304A6AD44DB}" type="datetimeFigureOut">
              <a:rPr lang="en-US" smtClean="0"/>
              <a:t>12/18/2023</a:t>
            </a:fld>
            <a:endParaRPr lang="en-US"/>
          </a:p>
        </p:txBody>
      </p:sp>
      <p:sp>
        <p:nvSpPr>
          <p:cNvPr id="4" name="Footer Placeholder 3">
            <a:extLst>
              <a:ext uri="{FF2B5EF4-FFF2-40B4-BE49-F238E27FC236}">
                <a16:creationId xmlns:a16="http://schemas.microsoft.com/office/drawing/2014/main" id="{DE6C0194-90CD-5A2E-B975-568194FE77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890DD4F-8E49-3580-44DF-702CC027C323}"/>
              </a:ext>
            </a:extLst>
          </p:cNvPr>
          <p:cNvSpPr>
            <a:spLocks noGrp="1"/>
          </p:cNvSpPr>
          <p:nvPr>
            <p:ph type="sldNum" sz="quarter" idx="12"/>
          </p:nvPr>
        </p:nvSpPr>
        <p:spPr/>
        <p:txBody>
          <a:bodyPr/>
          <a:lstStyle/>
          <a:p>
            <a:fld id="{EA18E1BB-B7BD-4D62-9B6F-AA34BCFAA153}" type="slidenum">
              <a:rPr lang="en-US" smtClean="0"/>
              <a:t>‹#›</a:t>
            </a:fld>
            <a:endParaRPr lang="en-US"/>
          </a:p>
        </p:txBody>
      </p:sp>
    </p:spTree>
    <p:extLst>
      <p:ext uri="{BB962C8B-B14F-4D97-AF65-F5344CB8AC3E}">
        <p14:creationId xmlns:p14="http://schemas.microsoft.com/office/powerpoint/2010/main" val="26702068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DD4693-4D28-794B-5EB3-727361277118}"/>
              </a:ext>
            </a:extLst>
          </p:cNvPr>
          <p:cNvSpPr>
            <a:spLocks noGrp="1"/>
          </p:cNvSpPr>
          <p:nvPr>
            <p:ph type="dt" sz="half" idx="10"/>
          </p:nvPr>
        </p:nvSpPr>
        <p:spPr/>
        <p:txBody>
          <a:bodyPr/>
          <a:lstStyle/>
          <a:p>
            <a:fld id="{7E40B50B-DB96-41EB-8071-2304A6AD44DB}" type="datetimeFigureOut">
              <a:rPr lang="en-US" smtClean="0"/>
              <a:t>12/18/2023</a:t>
            </a:fld>
            <a:endParaRPr lang="en-US"/>
          </a:p>
        </p:txBody>
      </p:sp>
      <p:sp>
        <p:nvSpPr>
          <p:cNvPr id="3" name="Footer Placeholder 2">
            <a:extLst>
              <a:ext uri="{FF2B5EF4-FFF2-40B4-BE49-F238E27FC236}">
                <a16:creationId xmlns:a16="http://schemas.microsoft.com/office/drawing/2014/main" id="{D4AAB2AB-2186-6DC4-8B41-AF180AF6FFD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0C9F2E-FD4F-E61A-60F0-75BE57252A15}"/>
              </a:ext>
            </a:extLst>
          </p:cNvPr>
          <p:cNvSpPr>
            <a:spLocks noGrp="1"/>
          </p:cNvSpPr>
          <p:nvPr>
            <p:ph type="sldNum" sz="quarter" idx="12"/>
          </p:nvPr>
        </p:nvSpPr>
        <p:spPr/>
        <p:txBody>
          <a:bodyPr/>
          <a:lstStyle/>
          <a:p>
            <a:fld id="{EA18E1BB-B7BD-4D62-9B6F-AA34BCFAA153}" type="slidenum">
              <a:rPr lang="en-US" smtClean="0"/>
              <a:t>‹#›</a:t>
            </a:fld>
            <a:endParaRPr lang="en-US"/>
          </a:p>
        </p:txBody>
      </p:sp>
    </p:spTree>
    <p:extLst>
      <p:ext uri="{BB962C8B-B14F-4D97-AF65-F5344CB8AC3E}">
        <p14:creationId xmlns:p14="http://schemas.microsoft.com/office/powerpoint/2010/main" val="42300261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467AE-C781-0EC9-A3CB-F31D033509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AD3A97-88D4-2AB8-5C6F-2C0FAC5D0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7A0D85-A92E-5CC5-285A-84752F3A4E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E23CF2-0331-6419-889E-BD1B66D4B2B2}"/>
              </a:ext>
            </a:extLst>
          </p:cNvPr>
          <p:cNvSpPr>
            <a:spLocks noGrp="1"/>
          </p:cNvSpPr>
          <p:nvPr>
            <p:ph type="dt" sz="half" idx="10"/>
          </p:nvPr>
        </p:nvSpPr>
        <p:spPr/>
        <p:txBody>
          <a:bodyPr/>
          <a:lstStyle/>
          <a:p>
            <a:fld id="{7E40B50B-DB96-41EB-8071-2304A6AD44DB}" type="datetimeFigureOut">
              <a:rPr lang="en-US" smtClean="0"/>
              <a:t>12/18/2023</a:t>
            </a:fld>
            <a:endParaRPr lang="en-US"/>
          </a:p>
        </p:txBody>
      </p:sp>
      <p:sp>
        <p:nvSpPr>
          <p:cNvPr id="6" name="Footer Placeholder 5">
            <a:extLst>
              <a:ext uri="{FF2B5EF4-FFF2-40B4-BE49-F238E27FC236}">
                <a16:creationId xmlns:a16="http://schemas.microsoft.com/office/drawing/2014/main" id="{B6CEC01D-9299-6D4F-E859-A637E4B24D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8C193A-AC8C-FECD-C221-5A0EFB1CC42B}"/>
              </a:ext>
            </a:extLst>
          </p:cNvPr>
          <p:cNvSpPr>
            <a:spLocks noGrp="1"/>
          </p:cNvSpPr>
          <p:nvPr>
            <p:ph type="sldNum" sz="quarter" idx="12"/>
          </p:nvPr>
        </p:nvSpPr>
        <p:spPr/>
        <p:txBody>
          <a:bodyPr/>
          <a:lstStyle/>
          <a:p>
            <a:fld id="{EA18E1BB-B7BD-4D62-9B6F-AA34BCFAA153}" type="slidenum">
              <a:rPr lang="en-US" smtClean="0"/>
              <a:t>‹#›</a:t>
            </a:fld>
            <a:endParaRPr lang="en-US"/>
          </a:p>
        </p:txBody>
      </p:sp>
    </p:spTree>
    <p:extLst>
      <p:ext uri="{BB962C8B-B14F-4D97-AF65-F5344CB8AC3E}">
        <p14:creationId xmlns:p14="http://schemas.microsoft.com/office/powerpoint/2010/main" val="6382946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B1BBB-3E76-743C-85E0-0E7B622433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A7C1B5-19B5-C1B9-F9BF-568549D1D2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C36A24-9D11-DE83-3650-E80FB8EBAB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AF349C-8208-5A26-E6F9-AE1BD7BCD1EA}"/>
              </a:ext>
            </a:extLst>
          </p:cNvPr>
          <p:cNvSpPr>
            <a:spLocks noGrp="1"/>
          </p:cNvSpPr>
          <p:nvPr>
            <p:ph type="dt" sz="half" idx="10"/>
          </p:nvPr>
        </p:nvSpPr>
        <p:spPr/>
        <p:txBody>
          <a:bodyPr/>
          <a:lstStyle/>
          <a:p>
            <a:fld id="{7E40B50B-DB96-41EB-8071-2304A6AD44DB}" type="datetimeFigureOut">
              <a:rPr lang="en-US" smtClean="0"/>
              <a:t>12/18/2023</a:t>
            </a:fld>
            <a:endParaRPr lang="en-US"/>
          </a:p>
        </p:txBody>
      </p:sp>
      <p:sp>
        <p:nvSpPr>
          <p:cNvPr id="6" name="Footer Placeholder 5">
            <a:extLst>
              <a:ext uri="{FF2B5EF4-FFF2-40B4-BE49-F238E27FC236}">
                <a16:creationId xmlns:a16="http://schemas.microsoft.com/office/drawing/2014/main" id="{0CB06935-AE81-846E-94E7-A76FB92987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395F98-0231-7058-3299-489E20F00217}"/>
              </a:ext>
            </a:extLst>
          </p:cNvPr>
          <p:cNvSpPr>
            <a:spLocks noGrp="1"/>
          </p:cNvSpPr>
          <p:nvPr>
            <p:ph type="sldNum" sz="quarter" idx="12"/>
          </p:nvPr>
        </p:nvSpPr>
        <p:spPr/>
        <p:txBody>
          <a:bodyPr/>
          <a:lstStyle/>
          <a:p>
            <a:fld id="{EA18E1BB-B7BD-4D62-9B6F-AA34BCFAA153}" type="slidenum">
              <a:rPr lang="en-US" smtClean="0"/>
              <a:t>‹#›</a:t>
            </a:fld>
            <a:endParaRPr lang="en-US"/>
          </a:p>
        </p:txBody>
      </p:sp>
    </p:spTree>
    <p:extLst>
      <p:ext uri="{BB962C8B-B14F-4D97-AF65-F5344CB8AC3E}">
        <p14:creationId xmlns:p14="http://schemas.microsoft.com/office/powerpoint/2010/main" val="178063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x1 Copy &amp; Bullets, scannin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0A3F890-C503-5C6B-EA07-C217EEB0A090}"/>
              </a:ext>
            </a:extLst>
          </p:cNvPr>
          <p:cNvSpPr/>
          <p:nvPr userDrawn="1"/>
        </p:nvSpPr>
        <p:spPr>
          <a:xfrm flipH="1" flipV="1">
            <a:off x="-2" y="-3"/>
            <a:ext cx="7289457" cy="6858002"/>
          </a:xfrm>
          <a:prstGeom prst="rect">
            <a:avLst/>
          </a:prstGeom>
          <a:solidFill>
            <a:schemeClr val="tx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A193BE45-B1F1-DF75-2472-F66731F1FF28}"/>
              </a:ext>
            </a:extLst>
          </p:cNvPr>
          <p:cNvPicPr>
            <a:picLocks noChangeAspect="1"/>
          </p:cNvPicPr>
          <p:nvPr userDrawn="1"/>
        </p:nvPicPr>
        <p:blipFill>
          <a:blip r:embed="rId2"/>
          <a:stretch>
            <a:fillRect/>
          </a:stretch>
        </p:blipFill>
        <p:spPr>
          <a:xfrm>
            <a:off x="0" y="-4"/>
            <a:ext cx="12192000" cy="6858000"/>
          </a:xfrm>
          <a:prstGeom prst="rect">
            <a:avLst/>
          </a:prstGeom>
        </p:spPr>
      </p:pic>
      <p:pic>
        <p:nvPicPr>
          <p:cNvPr id="4" name="Picture 3">
            <a:extLst>
              <a:ext uri="{FF2B5EF4-FFF2-40B4-BE49-F238E27FC236}">
                <a16:creationId xmlns:a16="http://schemas.microsoft.com/office/drawing/2014/main" id="{DDD34BCB-EBB8-A129-1A6B-9A895BE4A766}"/>
              </a:ext>
            </a:extLst>
          </p:cNvPr>
          <p:cNvPicPr>
            <a:picLocks noChangeAspect="1"/>
          </p:cNvPicPr>
          <p:nvPr userDrawn="1"/>
        </p:nvPicPr>
        <p:blipFill>
          <a:blip r:embed="rId3">
            <a:alphaModFix amt="49000"/>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4"/>
          <a:stretch>
            <a:fillRect/>
          </a:stretch>
        </p:blipFill>
        <p:spPr>
          <a:xfrm>
            <a:off x="10485120" y="6379290"/>
            <a:ext cx="1297285" cy="236060"/>
          </a:xfrm>
          <a:prstGeom prst="rect">
            <a:avLst/>
          </a:prstGeom>
        </p:spPr>
      </p:pic>
      <p:sp>
        <p:nvSpPr>
          <p:cNvPr id="20" name="Rectangle 19">
            <a:extLst>
              <a:ext uri="{FF2B5EF4-FFF2-40B4-BE49-F238E27FC236}">
                <a16:creationId xmlns:a16="http://schemas.microsoft.com/office/drawing/2014/main" id="{BD6B8C16-4550-EA8B-B477-C29DA962DC56}"/>
              </a:ext>
            </a:extLst>
          </p:cNvPr>
          <p:cNvSpPr/>
          <p:nvPr userDrawn="1"/>
        </p:nvSpPr>
        <p:spPr>
          <a:xfrm flipH="1" flipV="1">
            <a:off x="-3" y="-8"/>
            <a:ext cx="7289457" cy="6858002"/>
          </a:xfrm>
          <a:prstGeom prst="rect">
            <a:avLst/>
          </a:prstGeom>
          <a:solidFill>
            <a:schemeClr val="tx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6052229"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2" name="Text Placeholder 15">
            <a:extLst>
              <a:ext uri="{FF2B5EF4-FFF2-40B4-BE49-F238E27FC236}">
                <a16:creationId xmlns:a16="http://schemas.microsoft.com/office/drawing/2014/main" id="{E49001D8-7CAD-A932-5298-F0E3471752BD}"/>
              </a:ext>
            </a:extLst>
          </p:cNvPr>
          <p:cNvSpPr>
            <a:spLocks noGrp="1"/>
          </p:cNvSpPr>
          <p:nvPr>
            <p:ph type="body" sz="quarter" idx="13" hasCustomPrompt="1"/>
          </p:nvPr>
        </p:nvSpPr>
        <p:spPr>
          <a:xfrm>
            <a:off x="668174" y="2743198"/>
            <a:ext cx="6052229" cy="1685047"/>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3" name="Text Placeholder 15">
            <a:extLst>
              <a:ext uri="{FF2B5EF4-FFF2-40B4-BE49-F238E27FC236}">
                <a16:creationId xmlns:a16="http://schemas.microsoft.com/office/drawing/2014/main" id="{D6D738BD-CFF2-A9F1-F238-E8FA8F2BDA32}"/>
              </a:ext>
            </a:extLst>
          </p:cNvPr>
          <p:cNvSpPr>
            <a:spLocks noGrp="1"/>
          </p:cNvSpPr>
          <p:nvPr>
            <p:ph type="body" sz="quarter" idx="16" hasCustomPrompt="1"/>
          </p:nvPr>
        </p:nvSpPr>
        <p:spPr>
          <a:xfrm>
            <a:off x="668174" y="4713402"/>
            <a:ext cx="6052229" cy="1234911"/>
          </a:xfrm>
        </p:spPr>
        <p:txBody>
          <a:bodyPr numCol="2">
            <a:noAutofit/>
          </a:bodyPr>
          <a:lstStyle>
            <a:lvl1pPr marL="285750" marR="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sz="1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bullet 1</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2</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3</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endParaRPr lang="en-GB" dirty="0"/>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4</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5</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6</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endParaRPr lang="en-GB" dirty="0"/>
          </a:p>
        </p:txBody>
      </p:sp>
      <p:sp>
        <p:nvSpPr>
          <p:cNvPr id="19" name="Title 1">
            <a:extLst>
              <a:ext uri="{FF2B5EF4-FFF2-40B4-BE49-F238E27FC236}">
                <a16:creationId xmlns:a16="http://schemas.microsoft.com/office/drawing/2014/main" id="{99E7F003-F668-BD12-250A-ACF2AAE15576}"/>
              </a:ext>
            </a:extLst>
          </p:cNvPr>
          <p:cNvSpPr>
            <a:spLocks noGrp="1"/>
          </p:cNvSpPr>
          <p:nvPr>
            <p:ph type="title" hasCustomPrompt="1"/>
          </p:nvPr>
        </p:nvSpPr>
        <p:spPr>
          <a:xfrm>
            <a:off x="669082" y="1294239"/>
            <a:ext cx="6052229" cy="751378"/>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spTree>
    <p:extLst>
      <p:ext uri="{BB962C8B-B14F-4D97-AF65-F5344CB8AC3E}">
        <p14:creationId xmlns:p14="http://schemas.microsoft.com/office/powerpoint/2010/main" val="334287244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0AD1F-74ED-ED05-E491-EDC57CF4047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C91EE0-2C84-1357-9B2B-6CB94CB4F8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4D5805-E6E8-7C56-8E08-DF56FD0E37C1}"/>
              </a:ext>
            </a:extLst>
          </p:cNvPr>
          <p:cNvSpPr>
            <a:spLocks noGrp="1"/>
          </p:cNvSpPr>
          <p:nvPr>
            <p:ph type="dt" sz="half" idx="10"/>
          </p:nvPr>
        </p:nvSpPr>
        <p:spPr/>
        <p:txBody>
          <a:bodyPr/>
          <a:lstStyle/>
          <a:p>
            <a:fld id="{7E40B50B-DB96-41EB-8071-2304A6AD44DB}" type="datetimeFigureOut">
              <a:rPr lang="en-US" smtClean="0"/>
              <a:t>12/18/2023</a:t>
            </a:fld>
            <a:endParaRPr lang="en-US"/>
          </a:p>
        </p:txBody>
      </p:sp>
      <p:sp>
        <p:nvSpPr>
          <p:cNvPr id="5" name="Footer Placeholder 4">
            <a:extLst>
              <a:ext uri="{FF2B5EF4-FFF2-40B4-BE49-F238E27FC236}">
                <a16:creationId xmlns:a16="http://schemas.microsoft.com/office/drawing/2014/main" id="{D04F822D-C9A0-D966-D4B4-D9FEE103D5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AA7A5-6D78-6DC6-CC65-5939DFE0BDA8}"/>
              </a:ext>
            </a:extLst>
          </p:cNvPr>
          <p:cNvSpPr>
            <a:spLocks noGrp="1"/>
          </p:cNvSpPr>
          <p:nvPr>
            <p:ph type="sldNum" sz="quarter" idx="12"/>
          </p:nvPr>
        </p:nvSpPr>
        <p:spPr/>
        <p:txBody>
          <a:bodyPr/>
          <a:lstStyle/>
          <a:p>
            <a:fld id="{EA18E1BB-B7BD-4D62-9B6F-AA34BCFAA153}" type="slidenum">
              <a:rPr lang="en-US" smtClean="0"/>
              <a:t>‹#›</a:t>
            </a:fld>
            <a:endParaRPr lang="en-US"/>
          </a:p>
        </p:txBody>
      </p:sp>
    </p:spTree>
    <p:extLst>
      <p:ext uri="{BB962C8B-B14F-4D97-AF65-F5344CB8AC3E}">
        <p14:creationId xmlns:p14="http://schemas.microsoft.com/office/powerpoint/2010/main" val="23299879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00E313-482B-3773-E397-A8627D06212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D51148A-7AE5-35C3-DF4E-CB8A2BF8E7F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9CCBB6-9170-6870-C1F4-DBA7C3334D7A}"/>
              </a:ext>
            </a:extLst>
          </p:cNvPr>
          <p:cNvSpPr>
            <a:spLocks noGrp="1"/>
          </p:cNvSpPr>
          <p:nvPr>
            <p:ph type="dt" sz="half" idx="10"/>
          </p:nvPr>
        </p:nvSpPr>
        <p:spPr/>
        <p:txBody>
          <a:bodyPr/>
          <a:lstStyle/>
          <a:p>
            <a:fld id="{7E40B50B-DB96-41EB-8071-2304A6AD44DB}" type="datetimeFigureOut">
              <a:rPr lang="en-US" smtClean="0"/>
              <a:t>12/18/2023</a:t>
            </a:fld>
            <a:endParaRPr lang="en-US"/>
          </a:p>
        </p:txBody>
      </p:sp>
      <p:sp>
        <p:nvSpPr>
          <p:cNvPr id="5" name="Footer Placeholder 4">
            <a:extLst>
              <a:ext uri="{FF2B5EF4-FFF2-40B4-BE49-F238E27FC236}">
                <a16:creationId xmlns:a16="http://schemas.microsoft.com/office/drawing/2014/main" id="{EC60553E-221F-F966-39E5-A47DE9983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D016FC-BBD4-9F08-2452-4301442E0FEB}"/>
              </a:ext>
            </a:extLst>
          </p:cNvPr>
          <p:cNvSpPr>
            <a:spLocks noGrp="1"/>
          </p:cNvSpPr>
          <p:nvPr>
            <p:ph type="sldNum" sz="quarter" idx="12"/>
          </p:nvPr>
        </p:nvSpPr>
        <p:spPr/>
        <p:txBody>
          <a:bodyPr/>
          <a:lstStyle/>
          <a:p>
            <a:fld id="{EA18E1BB-B7BD-4D62-9B6F-AA34BCFAA153}" type="slidenum">
              <a:rPr lang="en-US" smtClean="0"/>
              <a:t>‹#›</a:t>
            </a:fld>
            <a:endParaRPr lang="en-US"/>
          </a:p>
        </p:txBody>
      </p:sp>
    </p:spTree>
    <p:extLst>
      <p:ext uri="{BB962C8B-B14F-4D97-AF65-F5344CB8AC3E}">
        <p14:creationId xmlns:p14="http://schemas.microsoft.com/office/powerpoint/2010/main" val="175695862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Title, x2 Content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1" name="Text Placeholder 15">
            <a:extLst>
              <a:ext uri="{FF2B5EF4-FFF2-40B4-BE49-F238E27FC236}">
                <a16:creationId xmlns:a16="http://schemas.microsoft.com/office/drawing/2014/main" id="{FDE22F5A-79C1-F020-6121-1D0DC94C8DA3}"/>
              </a:ext>
            </a:extLst>
          </p:cNvPr>
          <p:cNvSpPr>
            <a:spLocks noGrp="1"/>
          </p:cNvSpPr>
          <p:nvPr>
            <p:ph type="body" sz="quarter" idx="17" hasCustomPrompt="1"/>
          </p:nvPr>
        </p:nvSpPr>
        <p:spPr>
          <a:xfrm>
            <a:off x="6278252" y="2396195"/>
            <a:ext cx="5250260"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2" name="Content Placeholder 3">
            <a:extLst>
              <a:ext uri="{FF2B5EF4-FFF2-40B4-BE49-F238E27FC236}">
                <a16:creationId xmlns:a16="http://schemas.microsoft.com/office/drawing/2014/main" id="{F9A26CEA-9246-145A-F0A5-4A2DEE6A256D}"/>
              </a:ext>
            </a:extLst>
          </p:cNvPr>
          <p:cNvSpPr>
            <a:spLocks noGrp="1"/>
          </p:cNvSpPr>
          <p:nvPr>
            <p:ph sz="quarter" idx="18" hasCustomPrompt="1"/>
          </p:nvPr>
        </p:nvSpPr>
        <p:spPr>
          <a:xfrm>
            <a:off x="6278252" y="2756288"/>
            <a:ext cx="5250259" cy="3150799"/>
          </a:xfrm>
        </p:spPr>
        <p:txBody>
          <a:bodyPr>
            <a:normAutofit/>
          </a:bodyPr>
          <a:lstStyle>
            <a:lvl1pPr marL="0" indent="0" algn="ctr">
              <a:buNone/>
              <a:defRPr sz="1400">
                <a:solidFill>
                  <a:schemeClr val="tx2"/>
                </a:solidFill>
              </a:defRPr>
            </a:lvl1pPr>
          </a:lstStyle>
          <a:p>
            <a:pPr lvl="0"/>
            <a:r>
              <a:rPr lang="en-GB" dirty="0"/>
              <a:t>Click to add content</a:t>
            </a:r>
          </a:p>
        </p:txBody>
      </p:sp>
      <p:sp>
        <p:nvSpPr>
          <p:cNvPr id="14" name="Text Placeholder 15">
            <a:extLst>
              <a:ext uri="{FF2B5EF4-FFF2-40B4-BE49-F238E27FC236}">
                <a16:creationId xmlns:a16="http://schemas.microsoft.com/office/drawing/2014/main" id="{10A2D2E0-C004-3707-8056-B5813B28CD40}"/>
              </a:ext>
            </a:extLst>
          </p:cNvPr>
          <p:cNvSpPr>
            <a:spLocks noGrp="1"/>
          </p:cNvSpPr>
          <p:nvPr>
            <p:ph type="body" sz="quarter" idx="20" hasCustomPrompt="1"/>
          </p:nvPr>
        </p:nvSpPr>
        <p:spPr>
          <a:xfrm>
            <a:off x="663488" y="2396195"/>
            <a:ext cx="5250260"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6" name="Content Placeholder 3">
            <a:extLst>
              <a:ext uri="{FF2B5EF4-FFF2-40B4-BE49-F238E27FC236}">
                <a16:creationId xmlns:a16="http://schemas.microsoft.com/office/drawing/2014/main" id="{F87C1CD8-4C07-ADD2-CCE8-2C2E30FCE2AB}"/>
              </a:ext>
            </a:extLst>
          </p:cNvPr>
          <p:cNvSpPr>
            <a:spLocks noGrp="1"/>
          </p:cNvSpPr>
          <p:nvPr>
            <p:ph sz="quarter" idx="21" hasCustomPrompt="1"/>
          </p:nvPr>
        </p:nvSpPr>
        <p:spPr>
          <a:xfrm>
            <a:off x="663488" y="2756288"/>
            <a:ext cx="5250259" cy="3150799"/>
          </a:xfrm>
        </p:spPr>
        <p:txBody>
          <a:bodyPr>
            <a:normAutofit/>
          </a:bodyPr>
          <a:lstStyle>
            <a:lvl1pPr marL="0" indent="0" algn="ctr">
              <a:buNone/>
              <a:defRPr sz="1400">
                <a:solidFill>
                  <a:schemeClr val="tx2"/>
                </a:solidFill>
              </a:defRPr>
            </a:lvl1pPr>
          </a:lstStyle>
          <a:p>
            <a:pPr lvl="0"/>
            <a:r>
              <a:rPr lang="en-GB" dirty="0"/>
              <a:t>Click to add content</a:t>
            </a:r>
          </a:p>
        </p:txBody>
      </p:sp>
      <p:sp>
        <p:nvSpPr>
          <p:cNvPr id="3" name="Date Placeholder 2">
            <a:extLst>
              <a:ext uri="{FF2B5EF4-FFF2-40B4-BE49-F238E27FC236}">
                <a16:creationId xmlns:a16="http://schemas.microsoft.com/office/drawing/2014/main" id="{370AF788-2453-89C2-457B-2E7968D90B0D}"/>
              </a:ext>
            </a:extLst>
          </p:cNvPr>
          <p:cNvSpPr>
            <a:spLocks noGrp="1"/>
          </p:cNvSpPr>
          <p:nvPr>
            <p:ph type="dt" sz="half" idx="22"/>
          </p:nvPr>
        </p:nvSpPr>
        <p:spPr/>
        <p:txBody>
          <a:bodyPr/>
          <a:lstStyle/>
          <a:p>
            <a:endParaRPr lang="en-US"/>
          </a:p>
        </p:txBody>
      </p:sp>
      <p:sp>
        <p:nvSpPr>
          <p:cNvPr id="4" name="Footer Placeholder 3">
            <a:extLst>
              <a:ext uri="{FF2B5EF4-FFF2-40B4-BE49-F238E27FC236}">
                <a16:creationId xmlns:a16="http://schemas.microsoft.com/office/drawing/2014/main" id="{93E3DE32-F5A5-1E8D-E3C3-FA5FD4BAE375}"/>
              </a:ext>
            </a:extLst>
          </p:cNvPr>
          <p:cNvSpPr>
            <a:spLocks noGrp="1"/>
          </p:cNvSpPr>
          <p:nvPr>
            <p:ph type="ftr" sz="quarter" idx="23"/>
          </p:nvPr>
        </p:nvSpPr>
        <p:spPr/>
        <p:txBody>
          <a:bodyPr/>
          <a:lstStyle/>
          <a:p>
            <a:r>
              <a:rPr lang="en-US" dirty="0"/>
              <a:t>3D at Depth Confidential and Proprietary Information</a:t>
            </a:r>
          </a:p>
        </p:txBody>
      </p:sp>
      <p:sp>
        <p:nvSpPr>
          <p:cNvPr id="5" name="Slide Number Placeholder 4">
            <a:extLst>
              <a:ext uri="{FF2B5EF4-FFF2-40B4-BE49-F238E27FC236}">
                <a16:creationId xmlns:a16="http://schemas.microsoft.com/office/drawing/2014/main" id="{B4926E18-8C2D-4761-64AC-1972CBD2BE5F}"/>
              </a:ext>
            </a:extLst>
          </p:cNvPr>
          <p:cNvSpPr>
            <a:spLocks noGrp="1"/>
          </p:cNvSpPr>
          <p:nvPr>
            <p:ph type="sldNum" sz="quarter" idx="24"/>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3033581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x1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3" y="2756768"/>
            <a:ext cx="10850471"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3" y="2396195"/>
            <a:ext cx="10850471"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3" name="Date Placeholder 2">
            <a:extLst>
              <a:ext uri="{FF2B5EF4-FFF2-40B4-BE49-F238E27FC236}">
                <a16:creationId xmlns:a16="http://schemas.microsoft.com/office/drawing/2014/main" id="{A3402CA1-42C0-E636-11AC-2862E4D542FC}"/>
              </a:ext>
            </a:extLst>
          </p:cNvPr>
          <p:cNvSpPr>
            <a:spLocks noGrp="1"/>
          </p:cNvSpPr>
          <p:nvPr>
            <p:ph type="dt" sz="half" idx="16"/>
          </p:nvPr>
        </p:nvSpPr>
        <p:spPr/>
        <p:txBody>
          <a:bodyPr/>
          <a:lstStyle/>
          <a:p>
            <a:endParaRPr lang="en-US"/>
          </a:p>
        </p:txBody>
      </p:sp>
      <p:sp>
        <p:nvSpPr>
          <p:cNvPr id="4" name="Footer Placeholder 3">
            <a:extLst>
              <a:ext uri="{FF2B5EF4-FFF2-40B4-BE49-F238E27FC236}">
                <a16:creationId xmlns:a16="http://schemas.microsoft.com/office/drawing/2014/main" id="{85665307-DB88-D6B7-349C-3BC32A738767}"/>
              </a:ext>
            </a:extLst>
          </p:cNvPr>
          <p:cNvSpPr>
            <a:spLocks noGrp="1"/>
          </p:cNvSpPr>
          <p:nvPr>
            <p:ph type="ftr" sz="quarter" idx="17"/>
          </p:nvPr>
        </p:nvSpPr>
        <p:spPr/>
        <p:txBody>
          <a:bodyPr/>
          <a:lstStyle/>
          <a:p>
            <a:r>
              <a:rPr lang="en-US"/>
              <a:t>3D at Depth Confidential and Proprietary Information</a:t>
            </a:r>
          </a:p>
        </p:txBody>
      </p:sp>
      <p:sp>
        <p:nvSpPr>
          <p:cNvPr id="5" name="Slide Number Placeholder 4">
            <a:extLst>
              <a:ext uri="{FF2B5EF4-FFF2-40B4-BE49-F238E27FC236}">
                <a16:creationId xmlns:a16="http://schemas.microsoft.com/office/drawing/2014/main" id="{6B7AF082-A7DF-6EA2-8C5B-346A7AB695ED}"/>
              </a:ext>
            </a:extLst>
          </p:cNvPr>
          <p:cNvSpPr>
            <a:spLocks noGrp="1"/>
          </p:cNvSpPr>
          <p:nvPr>
            <p:ph type="sldNum" sz="quarter" idx="18"/>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260101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x2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4" y="2756768"/>
            <a:ext cx="5245574"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4" y="2396195"/>
            <a:ext cx="5245574"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1" name="Text Placeholder 15">
            <a:extLst>
              <a:ext uri="{FF2B5EF4-FFF2-40B4-BE49-F238E27FC236}">
                <a16:creationId xmlns:a16="http://schemas.microsoft.com/office/drawing/2014/main" id="{A3CA0C8F-1F9D-1DF2-5B7E-4F6A6CA6009C}"/>
              </a:ext>
            </a:extLst>
          </p:cNvPr>
          <p:cNvSpPr>
            <a:spLocks noGrp="1"/>
          </p:cNvSpPr>
          <p:nvPr>
            <p:ph type="body" sz="quarter" idx="16" hasCustomPrompt="1"/>
          </p:nvPr>
        </p:nvSpPr>
        <p:spPr>
          <a:xfrm>
            <a:off x="6278253" y="2756768"/>
            <a:ext cx="5245576"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2" name="Text Placeholder 15">
            <a:extLst>
              <a:ext uri="{FF2B5EF4-FFF2-40B4-BE49-F238E27FC236}">
                <a16:creationId xmlns:a16="http://schemas.microsoft.com/office/drawing/2014/main" id="{E79473A8-581B-EE3A-2B62-09E57019FF3A}"/>
              </a:ext>
            </a:extLst>
          </p:cNvPr>
          <p:cNvSpPr>
            <a:spLocks noGrp="1"/>
          </p:cNvSpPr>
          <p:nvPr>
            <p:ph type="body" sz="quarter" idx="17" hasCustomPrompt="1"/>
          </p:nvPr>
        </p:nvSpPr>
        <p:spPr>
          <a:xfrm>
            <a:off x="6278253" y="2396195"/>
            <a:ext cx="5245576"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3" name="Date Placeholder 2">
            <a:extLst>
              <a:ext uri="{FF2B5EF4-FFF2-40B4-BE49-F238E27FC236}">
                <a16:creationId xmlns:a16="http://schemas.microsoft.com/office/drawing/2014/main" id="{F53665FF-AF63-00A7-F859-62E0854A4CD5}"/>
              </a:ext>
            </a:extLst>
          </p:cNvPr>
          <p:cNvSpPr>
            <a:spLocks noGrp="1"/>
          </p:cNvSpPr>
          <p:nvPr>
            <p:ph type="dt" sz="half" idx="18"/>
          </p:nvPr>
        </p:nvSpPr>
        <p:spPr/>
        <p:txBody>
          <a:bodyPr/>
          <a:lstStyle/>
          <a:p>
            <a:endParaRPr lang="en-US"/>
          </a:p>
        </p:txBody>
      </p:sp>
      <p:sp>
        <p:nvSpPr>
          <p:cNvPr id="4" name="Footer Placeholder 3">
            <a:extLst>
              <a:ext uri="{FF2B5EF4-FFF2-40B4-BE49-F238E27FC236}">
                <a16:creationId xmlns:a16="http://schemas.microsoft.com/office/drawing/2014/main" id="{FBAA2A76-438F-92C0-50E9-6C7523BDE776}"/>
              </a:ext>
            </a:extLst>
          </p:cNvPr>
          <p:cNvSpPr>
            <a:spLocks noGrp="1"/>
          </p:cNvSpPr>
          <p:nvPr>
            <p:ph type="ftr" sz="quarter" idx="19"/>
          </p:nvPr>
        </p:nvSpPr>
        <p:spPr/>
        <p:txBody>
          <a:bodyPr/>
          <a:lstStyle/>
          <a:p>
            <a:r>
              <a:rPr lang="en-US"/>
              <a:t>3D at Depth Confidential and Proprietary Information</a:t>
            </a:r>
          </a:p>
        </p:txBody>
      </p:sp>
      <p:sp>
        <p:nvSpPr>
          <p:cNvPr id="5" name="Slide Number Placeholder 4">
            <a:extLst>
              <a:ext uri="{FF2B5EF4-FFF2-40B4-BE49-F238E27FC236}">
                <a16:creationId xmlns:a16="http://schemas.microsoft.com/office/drawing/2014/main" id="{E080A366-528A-78AF-2CBC-3E5B58609CA4}"/>
              </a:ext>
            </a:extLst>
          </p:cNvPr>
          <p:cNvSpPr>
            <a:spLocks noGrp="1"/>
          </p:cNvSpPr>
          <p:nvPr>
            <p:ph type="sldNum" sz="quarter" idx="20"/>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626694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x3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4" name="Text Placeholder 15">
            <a:extLst>
              <a:ext uri="{FF2B5EF4-FFF2-40B4-BE49-F238E27FC236}">
                <a16:creationId xmlns:a16="http://schemas.microsoft.com/office/drawing/2014/main" id="{E35C1FF2-9BD2-4AA6-EF39-B0FC3DF576C7}"/>
              </a:ext>
            </a:extLst>
          </p:cNvPr>
          <p:cNvSpPr>
            <a:spLocks noGrp="1"/>
          </p:cNvSpPr>
          <p:nvPr>
            <p:ph type="body" sz="quarter" idx="18" hasCustomPrompt="1"/>
          </p:nvPr>
        </p:nvSpPr>
        <p:spPr>
          <a:xfrm>
            <a:off x="4405903" y="2756768"/>
            <a:ext cx="3375924"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5" name="Text Placeholder 15">
            <a:extLst>
              <a:ext uri="{FF2B5EF4-FFF2-40B4-BE49-F238E27FC236}">
                <a16:creationId xmlns:a16="http://schemas.microsoft.com/office/drawing/2014/main" id="{79E71F2F-3AC3-DAAE-176A-026C9CBE1026}"/>
              </a:ext>
            </a:extLst>
          </p:cNvPr>
          <p:cNvSpPr>
            <a:spLocks noGrp="1"/>
          </p:cNvSpPr>
          <p:nvPr>
            <p:ph type="body" sz="quarter" idx="19" hasCustomPrompt="1"/>
          </p:nvPr>
        </p:nvSpPr>
        <p:spPr>
          <a:xfrm>
            <a:off x="4405903" y="2396195"/>
            <a:ext cx="3375924"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4" name="Text Placeholder 15">
            <a:extLst>
              <a:ext uri="{FF2B5EF4-FFF2-40B4-BE49-F238E27FC236}">
                <a16:creationId xmlns:a16="http://schemas.microsoft.com/office/drawing/2014/main" id="{A4AB2789-DA1A-943A-B46B-D8357DCD9CEF}"/>
              </a:ext>
            </a:extLst>
          </p:cNvPr>
          <p:cNvSpPr>
            <a:spLocks noGrp="1"/>
          </p:cNvSpPr>
          <p:nvPr>
            <p:ph type="body" sz="quarter" idx="20" hasCustomPrompt="1"/>
          </p:nvPr>
        </p:nvSpPr>
        <p:spPr>
          <a:xfrm>
            <a:off x="8143631" y="2756768"/>
            <a:ext cx="3375924"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6" name="Text Placeholder 15">
            <a:extLst>
              <a:ext uri="{FF2B5EF4-FFF2-40B4-BE49-F238E27FC236}">
                <a16:creationId xmlns:a16="http://schemas.microsoft.com/office/drawing/2014/main" id="{D5C38EAA-35D4-23EF-DB2E-1D047959A6A3}"/>
              </a:ext>
            </a:extLst>
          </p:cNvPr>
          <p:cNvSpPr>
            <a:spLocks noGrp="1"/>
          </p:cNvSpPr>
          <p:nvPr>
            <p:ph type="body" sz="quarter" idx="21" hasCustomPrompt="1"/>
          </p:nvPr>
        </p:nvSpPr>
        <p:spPr>
          <a:xfrm>
            <a:off x="8143631" y="2396195"/>
            <a:ext cx="3375924"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6" name="Date Placeholder 5">
            <a:extLst>
              <a:ext uri="{FF2B5EF4-FFF2-40B4-BE49-F238E27FC236}">
                <a16:creationId xmlns:a16="http://schemas.microsoft.com/office/drawing/2014/main" id="{2A44A949-1FC9-7494-9149-7554290B0ACC}"/>
              </a:ext>
            </a:extLst>
          </p:cNvPr>
          <p:cNvSpPr>
            <a:spLocks noGrp="1"/>
          </p:cNvSpPr>
          <p:nvPr>
            <p:ph type="dt" sz="half" idx="22"/>
          </p:nvPr>
        </p:nvSpPr>
        <p:spPr/>
        <p:txBody>
          <a:bodyPr/>
          <a:lstStyle/>
          <a:p>
            <a:endParaRPr lang="en-US"/>
          </a:p>
        </p:txBody>
      </p:sp>
      <p:sp>
        <p:nvSpPr>
          <p:cNvPr id="7" name="Footer Placeholder 6">
            <a:extLst>
              <a:ext uri="{FF2B5EF4-FFF2-40B4-BE49-F238E27FC236}">
                <a16:creationId xmlns:a16="http://schemas.microsoft.com/office/drawing/2014/main" id="{FA21DA44-9F27-D7B6-989A-8B8ED264D6ED}"/>
              </a:ext>
            </a:extLst>
          </p:cNvPr>
          <p:cNvSpPr>
            <a:spLocks noGrp="1"/>
          </p:cNvSpPr>
          <p:nvPr>
            <p:ph type="ftr" sz="quarter" idx="23"/>
          </p:nvPr>
        </p:nvSpPr>
        <p:spPr/>
        <p:txBody>
          <a:bodyPr/>
          <a:lstStyle/>
          <a:p>
            <a:r>
              <a:rPr lang="en-US"/>
              <a:t>3D at Depth Confidential and Proprietary Information</a:t>
            </a:r>
          </a:p>
        </p:txBody>
      </p:sp>
      <p:sp>
        <p:nvSpPr>
          <p:cNvPr id="8" name="Slide Number Placeholder 7">
            <a:extLst>
              <a:ext uri="{FF2B5EF4-FFF2-40B4-BE49-F238E27FC236}">
                <a16:creationId xmlns:a16="http://schemas.microsoft.com/office/drawing/2014/main" id="{F29CEBFF-354C-5DA6-F767-E14A8F10B746}"/>
              </a:ext>
            </a:extLst>
          </p:cNvPr>
          <p:cNvSpPr>
            <a:spLocks noGrp="1"/>
          </p:cNvSpPr>
          <p:nvPr>
            <p:ph type="sldNum" sz="quarter" idx="24"/>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250543021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theme" Target="../theme/theme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4.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theme" Target="../theme/theme5.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6.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A08CE2-7770-539E-2394-890C6B215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7226874-C8BB-477F-0B3A-D6385B2CF6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74B4869-B055-2A90-9163-73105D8714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D631E1E-A0BA-AA45-5E29-6204AF16D4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3D at Depth Confidential and Proprietary Information</a:t>
            </a:r>
          </a:p>
        </p:txBody>
      </p:sp>
      <p:sp>
        <p:nvSpPr>
          <p:cNvPr id="6" name="Slide Number Placeholder 5">
            <a:extLst>
              <a:ext uri="{FF2B5EF4-FFF2-40B4-BE49-F238E27FC236}">
                <a16:creationId xmlns:a16="http://schemas.microsoft.com/office/drawing/2014/main" id="{287A6815-58C2-BB18-B025-3BA3911B93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D04FBC-42CB-EE4B-BF01-535F0D8AE783}" type="slidenum">
              <a:rPr lang="en-US" smtClean="0"/>
              <a:t>‹#›</a:t>
            </a:fld>
            <a:endParaRPr lang="en-US"/>
          </a:p>
        </p:txBody>
      </p:sp>
    </p:spTree>
    <p:extLst>
      <p:ext uri="{BB962C8B-B14F-4D97-AF65-F5344CB8AC3E}">
        <p14:creationId xmlns:p14="http://schemas.microsoft.com/office/powerpoint/2010/main" val="325675079"/>
      </p:ext>
    </p:extLst>
  </p:cSld>
  <p:clrMap bg1="lt1" tx1="dk1" bg2="lt2" tx2="dk2" accent1="accent1" accent2="accent2" accent3="accent3" accent4="accent4" accent5="accent5" accent6="accent6" hlink="hlink" folHlink="folHlink"/>
  <p:sldLayoutIdLst>
    <p:sldLayoutId id="2147483774"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58E17F-B88F-2381-D4DB-CA2E688CD1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F2F17540-5CD1-01BF-FE3C-7E4017AACC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055D0FE-FB6B-BCDB-23E2-A42C952CA2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B884012C-DF4A-18BC-0903-4A4A488F7A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3D at Depth Confidential and Proprietary Information</a:t>
            </a:r>
          </a:p>
        </p:txBody>
      </p:sp>
      <p:sp>
        <p:nvSpPr>
          <p:cNvPr id="6" name="Slide Number Placeholder 5">
            <a:extLst>
              <a:ext uri="{FF2B5EF4-FFF2-40B4-BE49-F238E27FC236}">
                <a16:creationId xmlns:a16="http://schemas.microsoft.com/office/drawing/2014/main" id="{0C9918E4-455D-A3D0-CA00-EE4B7D92F5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ADC3A5-AC76-B948-8C48-16E214C9AB52}" type="slidenum">
              <a:rPr lang="en-US" smtClean="0"/>
              <a:t>‹#›</a:t>
            </a:fld>
            <a:endParaRPr lang="en-US"/>
          </a:p>
        </p:txBody>
      </p:sp>
    </p:spTree>
    <p:extLst>
      <p:ext uri="{BB962C8B-B14F-4D97-AF65-F5344CB8AC3E}">
        <p14:creationId xmlns:p14="http://schemas.microsoft.com/office/powerpoint/2010/main" val="2755821135"/>
      </p:ext>
    </p:extLst>
  </p:cSld>
  <p:clrMap bg1="lt1" tx1="dk1" bg2="lt2" tx2="dk2" accent1="accent1" accent2="accent2" accent3="accent3" accent4="accent4" accent5="accent5" accent6="accent6" hlink="hlink" folHlink="folHlink"/>
  <p:sldLayoutIdLst>
    <p:sldLayoutId id="2147483775" r:id="rId1"/>
    <p:sldLayoutId id="2147483706" r:id="rId2"/>
    <p:sldLayoutId id="2147483800" r:id="rId3"/>
    <p:sldLayoutId id="2147483705" r:id="rId4"/>
    <p:sldLayoutId id="2147483668" r:id="rId5"/>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Helvetica Light" panose="020B04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 Light" panose="020B04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Light" panose="020B04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 Light" panose="020B04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 Light" panose="020B04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131DC2-1845-7B6A-ABC0-6EBB420368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956F961-E40B-7702-387D-1A4F21D2DC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DFA96F54-4A54-E58E-C2FD-4FD4996C0B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Helvetica" pitchFamily="2" charset="0"/>
              </a:defRPr>
            </a:lvl1pPr>
          </a:lstStyle>
          <a:p>
            <a:endParaRPr lang="en-US"/>
          </a:p>
        </p:txBody>
      </p:sp>
      <p:sp>
        <p:nvSpPr>
          <p:cNvPr id="5" name="Footer Placeholder 4">
            <a:extLst>
              <a:ext uri="{FF2B5EF4-FFF2-40B4-BE49-F238E27FC236}">
                <a16:creationId xmlns:a16="http://schemas.microsoft.com/office/drawing/2014/main" id="{C6B4C929-042F-498D-3825-F590CFE80E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Helvetica" pitchFamily="2" charset="0"/>
              </a:defRPr>
            </a:lvl1pPr>
          </a:lstStyle>
          <a:p>
            <a:r>
              <a:rPr lang="en-US"/>
              <a:t>3D at Depth Confidential and Proprietary Information</a:t>
            </a:r>
          </a:p>
        </p:txBody>
      </p:sp>
      <p:sp>
        <p:nvSpPr>
          <p:cNvPr id="6" name="Slide Number Placeholder 5">
            <a:extLst>
              <a:ext uri="{FF2B5EF4-FFF2-40B4-BE49-F238E27FC236}">
                <a16:creationId xmlns:a16="http://schemas.microsoft.com/office/drawing/2014/main" id="{DC43BD46-AD94-2A60-7B95-D8C3789E9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itchFamily="2" charset="0"/>
              </a:defRPr>
            </a:lvl1pPr>
          </a:lstStyle>
          <a:p>
            <a:fld id="{F01C5EA5-D0CC-0A49-B09B-99139C855B61}" type="slidenum">
              <a:rPr lang="en-US" smtClean="0"/>
              <a:pPr/>
              <a:t>‹#›</a:t>
            </a:fld>
            <a:endParaRPr lang="en-US"/>
          </a:p>
        </p:txBody>
      </p:sp>
    </p:spTree>
    <p:extLst>
      <p:ext uri="{BB962C8B-B14F-4D97-AF65-F5344CB8AC3E}">
        <p14:creationId xmlns:p14="http://schemas.microsoft.com/office/powerpoint/2010/main" val="1605439782"/>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70" r:id="rId15"/>
    <p:sldLayoutId id="2147483773" r:id="rId16"/>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Helvetica Light" panose="020B04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131DC2-1845-7B6A-ABC0-6EBB420368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956F961-E40B-7702-387D-1A4F21D2DC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DFA96F54-4A54-E58E-C2FD-4FD4996C0B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Helvetica" pitchFamily="2" charset="0"/>
              </a:defRPr>
            </a:lvl1pPr>
          </a:lstStyle>
          <a:p>
            <a:endParaRPr lang="en-US"/>
          </a:p>
        </p:txBody>
      </p:sp>
      <p:sp>
        <p:nvSpPr>
          <p:cNvPr id="5" name="Footer Placeholder 4">
            <a:extLst>
              <a:ext uri="{FF2B5EF4-FFF2-40B4-BE49-F238E27FC236}">
                <a16:creationId xmlns:a16="http://schemas.microsoft.com/office/drawing/2014/main" id="{C6B4C929-042F-498D-3825-F590CFE80E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Helvetica" pitchFamily="2" charset="0"/>
              </a:defRPr>
            </a:lvl1pPr>
          </a:lstStyle>
          <a:p>
            <a:r>
              <a:rPr lang="en-US"/>
              <a:t>3D at Depth Confidential and Proprietary Information</a:t>
            </a:r>
          </a:p>
        </p:txBody>
      </p:sp>
      <p:sp>
        <p:nvSpPr>
          <p:cNvPr id="6" name="Slide Number Placeholder 5">
            <a:extLst>
              <a:ext uri="{FF2B5EF4-FFF2-40B4-BE49-F238E27FC236}">
                <a16:creationId xmlns:a16="http://schemas.microsoft.com/office/drawing/2014/main" id="{DC43BD46-AD94-2A60-7B95-D8C3789E9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itchFamily="2" charset="0"/>
              </a:defRPr>
            </a:lvl1pPr>
          </a:lstStyle>
          <a:p>
            <a:fld id="{F01C5EA5-D0CC-0A49-B09B-99139C855B61}" type="slidenum">
              <a:rPr lang="en-US" smtClean="0"/>
              <a:pPr/>
              <a:t>‹#›</a:t>
            </a:fld>
            <a:endParaRPr lang="en-US"/>
          </a:p>
        </p:txBody>
      </p:sp>
    </p:spTree>
    <p:extLst>
      <p:ext uri="{BB962C8B-B14F-4D97-AF65-F5344CB8AC3E}">
        <p14:creationId xmlns:p14="http://schemas.microsoft.com/office/powerpoint/2010/main" val="328905812"/>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Helvetica Light" panose="020B04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131DC2-1845-7B6A-ABC0-6EBB420368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956F961-E40B-7702-387D-1A4F21D2DC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DFA96F54-4A54-E58E-C2FD-4FD4996C0B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Helvetica" pitchFamily="2" charset="0"/>
              </a:defRPr>
            </a:lvl1pPr>
          </a:lstStyle>
          <a:p>
            <a:endParaRPr lang="en-US"/>
          </a:p>
        </p:txBody>
      </p:sp>
      <p:sp>
        <p:nvSpPr>
          <p:cNvPr id="5" name="Footer Placeholder 4">
            <a:extLst>
              <a:ext uri="{FF2B5EF4-FFF2-40B4-BE49-F238E27FC236}">
                <a16:creationId xmlns:a16="http://schemas.microsoft.com/office/drawing/2014/main" id="{C6B4C929-042F-498D-3825-F590CFE80E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Helvetica" pitchFamily="2" charset="0"/>
              </a:defRPr>
            </a:lvl1pPr>
          </a:lstStyle>
          <a:p>
            <a:r>
              <a:rPr lang="en-US"/>
              <a:t>3D at Depth Confidential and Proprietary Information</a:t>
            </a:r>
          </a:p>
        </p:txBody>
      </p:sp>
      <p:sp>
        <p:nvSpPr>
          <p:cNvPr id="6" name="Slide Number Placeholder 5">
            <a:extLst>
              <a:ext uri="{FF2B5EF4-FFF2-40B4-BE49-F238E27FC236}">
                <a16:creationId xmlns:a16="http://schemas.microsoft.com/office/drawing/2014/main" id="{DC43BD46-AD94-2A60-7B95-D8C3789E9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itchFamily="2" charset="0"/>
              </a:defRPr>
            </a:lvl1pPr>
          </a:lstStyle>
          <a:p>
            <a:fld id="{F01C5EA5-D0CC-0A49-B09B-99139C855B61}" type="slidenum">
              <a:rPr lang="en-US" smtClean="0"/>
              <a:pPr/>
              <a:t>‹#›</a:t>
            </a:fld>
            <a:endParaRPr lang="en-US"/>
          </a:p>
        </p:txBody>
      </p:sp>
    </p:spTree>
    <p:extLst>
      <p:ext uri="{BB962C8B-B14F-4D97-AF65-F5344CB8AC3E}">
        <p14:creationId xmlns:p14="http://schemas.microsoft.com/office/powerpoint/2010/main" val="199708200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Helvetica Light" panose="020B04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F071EF-E38B-AD86-809F-26A47CF0BD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21C9371-80BF-6F68-E155-2E8608AA8B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490A4A-0274-89FF-1514-601A5A50C4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40B50B-DB96-41EB-8071-2304A6AD44DB}" type="datetimeFigureOut">
              <a:rPr lang="en-US" smtClean="0"/>
              <a:t>12/18/2023</a:t>
            </a:fld>
            <a:endParaRPr lang="en-US"/>
          </a:p>
        </p:txBody>
      </p:sp>
      <p:sp>
        <p:nvSpPr>
          <p:cNvPr id="5" name="Footer Placeholder 4">
            <a:extLst>
              <a:ext uri="{FF2B5EF4-FFF2-40B4-BE49-F238E27FC236}">
                <a16:creationId xmlns:a16="http://schemas.microsoft.com/office/drawing/2014/main" id="{C783F404-B8D5-F051-44B1-9B56F10D29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BD13F28-D5F5-3622-DA0C-BAAC8EFC17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8E1BB-B7BD-4D62-9B6F-AA34BCFAA153}" type="slidenum">
              <a:rPr lang="en-US" smtClean="0"/>
              <a:t>‹#›</a:t>
            </a:fld>
            <a:endParaRPr lang="en-US"/>
          </a:p>
        </p:txBody>
      </p:sp>
    </p:spTree>
    <p:extLst>
      <p:ext uri="{BB962C8B-B14F-4D97-AF65-F5344CB8AC3E}">
        <p14:creationId xmlns:p14="http://schemas.microsoft.com/office/powerpoint/2010/main" val="2131260597"/>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2.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2.xml"/><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microsoft.com/office/2018/10/relationships/comments" Target="../comments/modernComment_2B10_5B9134DB.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microsoft.com/office/2018/10/relationships/comments" Target="../comments/modernComment_2B5A_C7AA04AE.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22.xml"/><Relationship Id="rId5" Type="http://schemas.openxmlformats.org/officeDocument/2006/relationships/image" Target="../media/image43.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F941AE-37B6-7717-622E-14F252F71504}"/>
              </a:ext>
            </a:extLst>
          </p:cNvPr>
          <p:cNvSpPr>
            <a:spLocks noGrp="1"/>
          </p:cNvSpPr>
          <p:nvPr>
            <p:ph type="body" sz="quarter" idx="11"/>
          </p:nvPr>
        </p:nvSpPr>
        <p:spPr>
          <a:xfrm>
            <a:off x="3984811" y="4612118"/>
            <a:ext cx="5173043" cy="688271"/>
          </a:xfrm>
        </p:spPr>
        <p:txBody>
          <a:bodyPr>
            <a:normAutofit fontScale="70000" lnSpcReduction="20000"/>
          </a:bodyPr>
          <a:lstStyle/>
          <a:p>
            <a:r>
              <a:rPr lang="en-US" dirty="0"/>
              <a:t>MBARI WISSL Mechanical Housing  Design Review</a:t>
            </a:r>
          </a:p>
        </p:txBody>
      </p:sp>
      <p:sp>
        <p:nvSpPr>
          <p:cNvPr id="3" name="Text Placeholder 2">
            <a:extLst>
              <a:ext uri="{FF2B5EF4-FFF2-40B4-BE49-F238E27FC236}">
                <a16:creationId xmlns:a16="http://schemas.microsoft.com/office/drawing/2014/main" id="{95C1BAD4-993D-0AF9-1594-3E9B9662B9C2}"/>
              </a:ext>
            </a:extLst>
          </p:cNvPr>
          <p:cNvSpPr>
            <a:spLocks noGrp="1"/>
          </p:cNvSpPr>
          <p:nvPr>
            <p:ph type="body" sz="quarter" idx="12"/>
          </p:nvPr>
        </p:nvSpPr>
        <p:spPr>
          <a:xfrm>
            <a:off x="3984812" y="5867472"/>
            <a:ext cx="4222376" cy="688271"/>
          </a:xfrm>
        </p:spPr>
        <p:txBody>
          <a:bodyPr/>
          <a:lstStyle/>
          <a:p>
            <a:r>
              <a:rPr lang="en-US" dirty="0"/>
              <a:t>December 19, 2023</a:t>
            </a:r>
          </a:p>
        </p:txBody>
      </p:sp>
    </p:spTree>
    <p:extLst>
      <p:ext uri="{BB962C8B-B14F-4D97-AF65-F5344CB8AC3E}">
        <p14:creationId xmlns:p14="http://schemas.microsoft.com/office/powerpoint/2010/main" val="3801697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CC54-864E-BA0F-1A3B-D5FA46A01ECE}"/>
              </a:ext>
            </a:extLst>
          </p:cNvPr>
          <p:cNvSpPr txBox="1"/>
          <p:nvPr/>
        </p:nvSpPr>
        <p:spPr>
          <a:xfrm>
            <a:off x="578141" y="474962"/>
            <a:ext cx="11035718"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Results Summary</a:t>
            </a:r>
          </a:p>
        </p:txBody>
      </p:sp>
      <p:sp>
        <p:nvSpPr>
          <p:cNvPr id="3" name="TextBox 2">
            <a:extLst>
              <a:ext uri="{FF2B5EF4-FFF2-40B4-BE49-F238E27FC236}">
                <a16:creationId xmlns:a16="http://schemas.microsoft.com/office/drawing/2014/main" id="{0631A9FF-0AD4-B557-FB95-E24289471ADB}"/>
              </a:ext>
            </a:extLst>
          </p:cNvPr>
          <p:cNvSpPr txBox="1"/>
          <p:nvPr/>
        </p:nvSpPr>
        <p:spPr>
          <a:xfrm>
            <a:off x="1447124" y="5660495"/>
            <a:ext cx="9292262" cy="646331"/>
          </a:xfrm>
          <a:prstGeom prst="rect">
            <a:avLst/>
          </a:prstGeom>
          <a:solidFill>
            <a:srgbClr val="CCFFFF">
              <a:alpha val="50196"/>
            </a:srgbClr>
          </a:solidFill>
        </p:spPr>
        <p:txBody>
          <a:bodyPr wrap="square" rtlCol="0">
            <a:spAutoFit/>
          </a:bodyPr>
          <a:lstStyle/>
          <a:p>
            <a:pPr algn="ctr"/>
            <a:r>
              <a:rPr lang="en-US" b="1" dirty="0">
                <a:latin typeface="Calibri" panose="020F0502020204030204" pitchFamily="34" charset="0"/>
                <a:ea typeface="Calibri" panose="020F0502020204030204" pitchFamily="34" charset="0"/>
                <a:cs typeface="Calibri" panose="020F0502020204030204" pitchFamily="34" charset="0"/>
              </a:rPr>
              <a:t>Note: Buckling FOS is relative to test pressure, not actual pressure. Test pressures include an additional 15% safety margin.</a:t>
            </a:r>
            <a:endParaRPr lang="en-US" b="1" dirty="0">
              <a:solidFill>
                <a:schemeClr val="accent3"/>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Table 3">
            <a:extLst>
              <a:ext uri="{FF2B5EF4-FFF2-40B4-BE49-F238E27FC236}">
                <a16:creationId xmlns:a16="http://schemas.microsoft.com/office/drawing/2014/main" id="{B9B60A37-CC16-89E7-0D59-B531FE46171F}"/>
              </a:ext>
            </a:extLst>
          </p:cNvPr>
          <p:cNvGraphicFramePr>
            <a:graphicFrameLocks noGrp="1"/>
          </p:cNvGraphicFramePr>
          <p:nvPr>
            <p:extLst>
              <p:ext uri="{D42A27DB-BD31-4B8C-83A1-F6EECF244321}">
                <p14:modId xmlns:p14="http://schemas.microsoft.com/office/powerpoint/2010/main" val="2454381319"/>
              </p:ext>
            </p:extLst>
          </p:nvPr>
        </p:nvGraphicFramePr>
        <p:xfrm>
          <a:off x="1447124" y="1398014"/>
          <a:ext cx="5634528" cy="4173474"/>
        </p:xfrm>
        <a:graphic>
          <a:graphicData uri="http://schemas.openxmlformats.org/drawingml/2006/table">
            <a:tbl>
              <a:tblPr>
                <a:tableStyleId>{5C22544A-7EE6-4342-B048-85BDC9FD1C3A}</a:tableStyleId>
              </a:tblPr>
              <a:tblGrid>
                <a:gridCol w="3554581">
                  <a:extLst>
                    <a:ext uri="{9D8B030D-6E8A-4147-A177-3AD203B41FA5}">
                      <a16:colId xmlns:a16="http://schemas.microsoft.com/office/drawing/2014/main" val="1588412907"/>
                    </a:ext>
                  </a:extLst>
                </a:gridCol>
                <a:gridCol w="1042158">
                  <a:extLst>
                    <a:ext uri="{9D8B030D-6E8A-4147-A177-3AD203B41FA5}">
                      <a16:colId xmlns:a16="http://schemas.microsoft.com/office/drawing/2014/main" val="2810704980"/>
                    </a:ext>
                  </a:extLst>
                </a:gridCol>
                <a:gridCol w="1037789">
                  <a:extLst>
                    <a:ext uri="{9D8B030D-6E8A-4147-A177-3AD203B41FA5}">
                      <a16:colId xmlns:a16="http://schemas.microsoft.com/office/drawing/2014/main" val="584065360"/>
                    </a:ext>
                  </a:extLst>
                </a:gridCol>
              </a:tblGrid>
              <a:tr h="283464">
                <a:tc>
                  <a:txBody>
                    <a:bodyPr/>
                    <a:lstStyle/>
                    <a:p>
                      <a:pPr algn="ctr" fontAlgn="ctr"/>
                      <a:r>
                        <a:rPr lang="en-US" sz="1700" b="1" u="none" strike="noStrike" baseline="0" dirty="0">
                          <a:effectLst/>
                          <a:latin typeface="Calibri" panose="020F0502020204030204" pitchFamily="34" charset="0"/>
                        </a:rPr>
                        <a:t>Parameters </a:t>
                      </a:r>
                      <a:endParaRPr lang="en-US" sz="1700" b="1" i="0" u="none" strike="noStrike" baseline="0" dirty="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b="1" u="none" strike="noStrike" baseline="0" dirty="0">
                          <a:effectLst/>
                          <a:latin typeface="Calibri" panose="020F0502020204030204" pitchFamily="34" charset="0"/>
                        </a:rPr>
                        <a:t>4000m</a:t>
                      </a:r>
                      <a:endParaRPr lang="en-US" sz="1700" b="1" i="0" u="none" strike="noStrike" baseline="0" dirty="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b="1" i="0" u="none" strike="noStrike" baseline="0" dirty="0">
                          <a:solidFill>
                            <a:srgbClr val="000000"/>
                          </a:solidFill>
                          <a:effectLst/>
                          <a:latin typeface="Calibri" panose="020F0502020204030204" pitchFamily="34" charset="0"/>
                        </a:rPr>
                        <a:t>6000m</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FF">
                        <a:alpha val="65098"/>
                      </a:srgbClr>
                    </a:solidFill>
                  </a:tcPr>
                </a:tc>
                <a:extLst>
                  <a:ext uri="{0D108BD9-81ED-4DB2-BD59-A6C34878D82A}">
                    <a16:rowId xmlns:a16="http://schemas.microsoft.com/office/drawing/2014/main" val="1346029043"/>
                  </a:ext>
                </a:extLst>
              </a:tr>
              <a:tr h="283464">
                <a:tc>
                  <a:txBody>
                    <a:bodyPr/>
                    <a:lstStyle/>
                    <a:p>
                      <a:pPr algn="ctr" fontAlgn="ctr"/>
                      <a:r>
                        <a:rPr lang="en-US" sz="1700" b="1" u="none" strike="noStrike" baseline="0">
                          <a:effectLst/>
                          <a:latin typeface="Calibri" panose="020F0502020204030204" pitchFamily="34" charset="0"/>
                        </a:rPr>
                        <a:t>ID (in)</a:t>
                      </a:r>
                      <a:endParaRPr lang="en-US" sz="1700" b="1" i="0" u="none" strike="noStrike" baseline="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dirty="0">
                          <a:effectLst/>
                          <a:latin typeface="Calibri" panose="020F0502020204030204" pitchFamily="34" charset="0"/>
                        </a:rPr>
                        <a:t>5.600</a:t>
                      </a:r>
                      <a:endParaRPr lang="en-US" sz="1700" b="0" i="0" u="none" strike="noStrike" baseline="0" dirty="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a:effectLst/>
                          <a:latin typeface="Calibri" panose="020F0502020204030204" pitchFamily="34" charset="0"/>
                        </a:rPr>
                        <a:t>5.625</a:t>
                      </a:r>
                      <a:endParaRPr lang="en-US" sz="1700" b="0" i="0" u="none" strike="noStrike" baseline="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extLst>
                  <a:ext uri="{0D108BD9-81ED-4DB2-BD59-A6C34878D82A}">
                    <a16:rowId xmlns:a16="http://schemas.microsoft.com/office/drawing/2014/main" val="678055488"/>
                  </a:ext>
                </a:extLst>
              </a:tr>
              <a:tr h="283464">
                <a:tc>
                  <a:txBody>
                    <a:bodyPr/>
                    <a:lstStyle/>
                    <a:p>
                      <a:pPr algn="ctr" fontAlgn="ctr"/>
                      <a:r>
                        <a:rPr lang="en-US" sz="1700" b="1" u="none" strike="noStrike" baseline="0">
                          <a:effectLst/>
                          <a:latin typeface="Calibri" panose="020F0502020204030204" pitchFamily="34" charset="0"/>
                        </a:rPr>
                        <a:t>OD (in)</a:t>
                      </a:r>
                      <a:endParaRPr lang="en-US" sz="1700" b="1" i="0" u="none" strike="noStrike" baseline="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dirty="0">
                          <a:effectLst/>
                          <a:latin typeface="Calibri" panose="020F0502020204030204" pitchFamily="34" charset="0"/>
                        </a:rPr>
                        <a:t>6.25</a:t>
                      </a:r>
                      <a:endParaRPr lang="en-US" sz="1700" b="0" i="0" u="none" strike="noStrike" baseline="0" dirty="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dirty="0">
                          <a:effectLst/>
                          <a:latin typeface="Calibri" panose="020F0502020204030204" pitchFamily="34" charset="0"/>
                        </a:rPr>
                        <a:t>6.375</a:t>
                      </a:r>
                      <a:endParaRPr lang="en-US" sz="1700" b="0" i="0" u="none" strike="noStrike" baseline="0"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extLst>
                  <a:ext uri="{0D108BD9-81ED-4DB2-BD59-A6C34878D82A}">
                    <a16:rowId xmlns:a16="http://schemas.microsoft.com/office/drawing/2014/main" val="253800774"/>
                  </a:ext>
                </a:extLst>
              </a:tr>
              <a:tr h="283464">
                <a:tc>
                  <a:txBody>
                    <a:bodyPr/>
                    <a:lstStyle/>
                    <a:p>
                      <a:pPr algn="ctr" fontAlgn="ctr"/>
                      <a:r>
                        <a:rPr lang="en-US" sz="1700" b="1" u="none" strike="noStrike" baseline="0">
                          <a:effectLst/>
                          <a:latin typeface="Calibri" panose="020F0502020204030204" pitchFamily="34" charset="0"/>
                        </a:rPr>
                        <a:t>Wall (in)</a:t>
                      </a:r>
                      <a:endParaRPr lang="en-US" sz="1700" b="1" i="0" u="none" strike="noStrike" baseline="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dirty="0">
                          <a:effectLst/>
                          <a:latin typeface="Calibri" panose="020F0502020204030204" pitchFamily="34" charset="0"/>
                        </a:rPr>
                        <a:t>0.3125</a:t>
                      </a:r>
                      <a:endParaRPr lang="en-US" sz="1700" b="0" i="0" u="none" strike="noStrike" baseline="0" dirty="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a:effectLst/>
                          <a:latin typeface="Calibri" panose="020F0502020204030204" pitchFamily="34" charset="0"/>
                        </a:rPr>
                        <a:t>0.375</a:t>
                      </a:r>
                      <a:endParaRPr lang="en-US" sz="1700" b="0" i="0" u="none" strike="noStrike" baseline="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extLst>
                  <a:ext uri="{0D108BD9-81ED-4DB2-BD59-A6C34878D82A}">
                    <a16:rowId xmlns:a16="http://schemas.microsoft.com/office/drawing/2014/main" val="659971738"/>
                  </a:ext>
                </a:extLst>
              </a:tr>
              <a:tr h="283464">
                <a:tc>
                  <a:txBody>
                    <a:bodyPr/>
                    <a:lstStyle/>
                    <a:p>
                      <a:pPr algn="ctr" fontAlgn="ctr"/>
                      <a:r>
                        <a:rPr lang="en-US" sz="1700" b="1" u="none" strike="noStrike" baseline="0">
                          <a:effectLst/>
                          <a:latin typeface="Calibri" panose="020F0502020204030204" pitchFamily="34" charset="0"/>
                        </a:rPr>
                        <a:t>Length (in)</a:t>
                      </a:r>
                      <a:endParaRPr lang="en-US" sz="1700" b="1" i="0" u="none" strike="noStrike" baseline="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dirty="0">
                          <a:effectLst/>
                          <a:latin typeface="Calibri" panose="020F0502020204030204" pitchFamily="34" charset="0"/>
                        </a:rPr>
                        <a:t>22</a:t>
                      </a:r>
                      <a:endParaRPr lang="en-US" sz="1700" b="0" i="0" u="none" strike="noStrike" baseline="0" dirty="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a:effectLst/>
                          <a:latin typeface="Calibri" panose="020F0502020204030204" pitchFamily="34" charset="0"/>
                        </a:rPr>
                        <a:t>22</a:t>
                      </a:r>
                      <a:endParaRPr lang="en-US" sz="1700" b="0" i="0" u="none" strike="noStrike" baseline="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extLst>
                  <a:ext uri="{0D108BD9-81ED-4DB2-BD59-A6C34878D82A}">
                    <a16:rowId xmlns:a16="http://schemas.microsoft.com/office/drawing/2014/main" val="2019954488"/>
                  </a:ext>
                </a:extLst>
              </a:tr>
              <a:tr h="141732">
                <a:tc>
                  <a:txBody>
                    <a:bodyPr/>
                    <a:lstStyle/>
                    <a:p>
                      <a:pPr algn="ctr" fontAlgn="ctr"/>
                      <a:r>
                        <a:rPr lang="en-US" sz="1700" b="1" u="none" strike="noStrike" baseline="0" dirty="0">
                          <a:effectLst/>
                          <a:latin typeface="Calibri" panose="020F0502020204030204" pitchFamily="34" charset="0"/>
                        </a:rPr>
                        <a:t>Test Pressure (psi)</a:t>
                      </a:r>
                      <a:endParaRPr lang="en-US" sz="1700" b="1" i="0" u="none" strike="noStrike" baseline="0" dirty="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dirty="0">
                          <a:effectLst/>
                          <a:latin typeface="Calibri" panose="020F0502020204030204" pitchFamily="34" charset="0"/>
                        </a:rPr>
                        <a:t>6,723</a:t>
                      </a:r>
                      <a:endParaRPr lang="en-US" sz="1700" b="0" i="0" u="none" strike="noStrike" baseline="0" dirty="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dirty="0">
                          <a:effectLst/>
                          <a:latin typeface="Calibri" panose="020F0502020204030204" pitchFamily="34" charset="0"/>
                        </a:rPr>
                        <a:t>10,045</a:t>
                      </a:r>
                      <a:endParaRPr lang="en-US" sz="1700" b="0" i="0" u="none" strike="noStrike" baseline="0"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extLst>
                  <a:ext uri="{0D108BD9-81ED-4DB2-BD59-A6C34878D82A}">
                    <a16:rowId xmlns:a16="http://schemas.microsoft.com/office/drawing/2014/main" val="444036424"/>
                  </a:ext>
                </a:extLst>
              </a:tr>
              <a:tr h="132715">
                <a:tc>
                  <a:txBody>
                    <a:bodyPr/>
                    <a:lstStyle/>
                    <a:p>
                      <a:pPr marL="0" indent="0" algn="ctr">
                        <a:buFont typeface="Wingdings" panose="05000000000000000000" pitchFamily="2" charset="2"/>
                        <a:buNone/>
                      </a:pPr>
                      <a:r>
                        <a:rPr lang="en-US" sz="1700" b="1" dirty="0">
                          <a:latin typeface="Calibri" panose="020F0502020204030204" pitchFamily="34" charset="0"/>
                          <a:ea typeface="Calibri" panose="020F0502020204030204" pitchFamily="34" charset="0"/>
                          <a:cs typeface="Calibri" panose="020F0502020204030204" pitchFamily="34" charset="0"/>
                        </a:rPr>
                        <a:t>End area:</a:t>
                      </a:r>
                      <a:endParaRPr lang="en-US" sz="17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b="0" i="0" u="none" strike="noStrike" baseline="0" dirty="0">
                          <a:solidFill>
                            <a:schemeClr val="tx1"/>
                          </a:solidFill>
                          <a:effectLst/>
                          <a:latin typeface="Calibri" panose="020F0502020204030204" pitchFamily="34" charset="0"/>
                        </a:rPr>
                        <a:t>30.68 in^2</a:t>
                      </a:r>
                    </a:p>
                  </a:txBody>
                  <a:tcPr marL="6350" marR="6350" marT="635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kern="1200" baseline="0" dirty="0">
                          <a:solidFill>
                            <a:schemeClr val="dk1"/>
                          </a:solidFill>
                          <a:effectLst/>
                          <a:latin typeface="Calibri" panose="020F0502020204030204" pitchFamily="34" charset="0"/>
                          <a:ea typeface="+mn-ea"/>
                          <a:cs typeface="+mn-cs"/>
                        </a:rPr>
                        <a:t>31.92 in^2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extLst>
                  <a:ext uri="{0D108BD9-81ED-4DB2-BD59-A6C34878D82A}">
                    <a16:rowId xmlns:a16="http://schemas.microsoft.com/office/drawing/2014/main" val="3786907393"/>
                  </a:ext>
                </a:extLst>
              </a:tr>
              <a:tr h="13271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700" b="1" dirty="0">
                          <a:latin typeface="Calibri" panose="020F0502020204030204" pitchFamily="34" charset="0"/>
                          <a:ea typeface="Calibri" panose="020F0502020204030204" pitchFamily="34" charset="0"/>
                          <a:cs typeface="Calibri" panose="020F0502020204030204" pitchFamily="34" charset="0"/>
                        </a:rPr>
                        <a:t>End force:</a:t>
                      </a:r>
                      <a:endParaRPr lang="en-US" sz="17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b="0" i="0" u="none" strike="noStrike" baseline="0" dirty="0">
                          <a:solidFill>
                            <a:schemeClr val="tx1"/>
                          </a:solidFill>
                          <a:effectLst/>
                          <a:latin typeface="Calibri" panose="020F0502020204030204" pitchFamily="34" charset="0"/>
                        </a:rPr>
                        <a:t>206,255</a:t>
                      </a:r>
                    </a:p>
                  </a:txBody>
                  <a:tcPr marL="6350" marR="6350" marT="635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kern="1200" baseline="0" dirty="0">
                          <a:solidFill>
                            <a:schemeClr val="dk1"/>
                          </a:solidFill>
                          <a:effectLst/>
                          <a:latin typeface="Calibri" panose="020F0502020204030204" pitchFamily="34" charset="0"/>
                          <a:ea typeface="+mn-ea"/>
                          <a:cs typeface="+mn-cs"/>
                        </a:rPr>
                        <a:t>320,627.1 LBF</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extLst>
                  <a:ext uri="{0D108BD9-81ED-4DB2-BD59-A6C34878D82A}">
                    <a16:rowId xmlns:a16="http://schemas.microsoft.com/office/drawing/2014/main" val="1398298477"/>
                  </a:ext>
                </a:extLst>
              </a:tr>
              <a:tr h="283464">
                <a:tc>
                  <a:txBody>
                    <a:bodyPr/>
                    <a:lstStyle/>
                    <a:p>
                      <a:pPr algn="ctr" fontAlgn="ctr"/>
                      <a:r>
                        <a:rPr lang="en-US" sz="1700" b="1" u="none" strike="noStrike" baseline="0" dirty="0">
                          <a:effectLst/>
                          <a:latin typeface="Calibri" panose="020F0502020204030204" pitchFamily="34" charset="0"/>
                        </a:rPr>
                        <a:t>Max Stress (psi) [SW]</a:t>
                      </a:r>
                      <a:endParaRPr lang="en-US" sz="1700" b="1" i="0" u="none" strike="noStrike" baseline="0" dirty="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b="0" i="0" u="none" strike="noStrike" baseline="0" dirty="0">
                          <a:solidFill>
                            <a:srgbClr val="000000"/>
                          </a:solidFill>
                          <a:effectLst/>
                          <a:latin typeface="Calibri" panose="020F0502020204030204" pitchFamily="34" charset="0"/>
                        </a:rPr>
                        <a:t>59,675</a:t>
                      </a:r>
                    </a:p>
                  </a:txBody>
                  <a:tcPr marL="6350" marR="6350" marT="635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dirty="0">
                          <a:effectLst/>
                          <a:latin typeface="Calibri" panose="020F0502020204030204" pitchFamily="34" charset="0"/>
                        </a:rPr>
                        <a:t>79,069</a:t>
                      </a:r>
                      <a:endParaRPr lang="en-US" sz="1700" b="0" i="0" u="none" strike="noStrike" baseline="0"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extLst>
                  <a:ext uri="{0D108BD9-81ED-4DB2-BD59-A6C34878D82A}">
                    <a16:rowId xmlns:a16="http://schemas.microsoft.com/office/drawing/2014/main" val="1508043156"/>
                  </a:ext>
                </a:extLst>
              </a:tr>
              <a:tr h="283464">
                <a:tc>
                  <a:txBody>
                    <a:bodyPr/>
                    <a:lstStyle/>
                    <a:p>
                      <a:pPr algn="ctr" fontAlgn="ctr"/>
                      <a:r>
                        <a:rPr lang="en-US" sz="1700" b="1" u="none" strike="noStrike" baseline="0" dirty="0">
                          <a:effectLst/>
                          <a:latin typeface="Calibri" panose="020F0502020204030204" pitchFamily="34" charset="0"/>
                        </a:rPr>
                        <a:t>Max Displacement (mm) [SW]</a:t>
                      </a:r>
                      <a:endParaRPr lang="en-US" sz="1700" b="1" i="0" u="none" strike="noStrike" baseline="0" dirty="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b="0" i="0" u="none" strike="noStrike" baseline="0" dirty="0">
                          <a:solidFill>
                            <a:srgbClr val="000000"/>
                          </a:solidFill>
                          <a:effectLst/>
                          <a:latin typeface="Calibri" panose="020F0502020204030204" pitchFamily="34" charset="0"/>
                        </a:rPr>
                        <a:t>0.699</a:t>
                      </a:r>
                    </a:p>
                  </a:txBody>
                  <a:tcPr marL="6350" marR="6350" marT="635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dirty="0">
                          <a:effectLst/>
                          <a:latin typeface="Calibri" panose="020F0502020204030204" pitchFamily="34" charset="0"/>
                        </a:rPr>
                        <a:t>0.699</a:t>
                      </a:r>
                      <a:endParaRPr lang="en-US" sz="1700" b="0" i="0" u="none" strike="noStrike" baseline="0"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extLst>
                  <a:ext uri="{0D108BD9-81ED-4DB2-BD59-A6C34878D82A}">
                    <a16:rowId xmlns:a16="http://schemas.microsoft.com/office/drawing/2014/main" val="3143361933"/>
                  </a:ext>
                </a:extLst>
              </a:tr>
              <a:tr h="283464">
                <a:tc>
                  <a:txBody>
                    <a:bodyPr/>
                    <a:lstStyle/>
                    <a:p>
                      <a:pPr algn="ctr" fontAlgn="ctr"/>
                      <a:r>
                        <a:rPr lang="en-US" sz="1700" b="1" u="none" strike="noStrike" baseline="0" dirty="0">
                          <a:effectLst/>
                          <a:latin typeface="Calibri" panose="020F0502020204030204" pitchFamily="34" charset="0"/>
                        </a:rPr>
                        <a:t>Buckling Failure at (psi) [UP]</a:t>
                      </a:r>
                      <a:endParaRPr lang="en-US" sz="1700" b="1" i="0" u="none" strike="noStrike" baseline="0" dirty="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b="0" i="0" u="none" strike="noStrike" baseline="0" dirty="0">
                          <a:solidFill>
                            <a:srgbClr val="000000"/>
                          </a:solidFill>
                          <a:effectLst/>
                          <a:latin typeface="Calibri" panose="020F0502020204030204" pitchFamily="34" charset="0"/>
                        </a:rPr>
                        <a:t>7,464.9</a:t>
                      </a:r>
                    </a:p>
                  </a:txBody>
                  <a:tcPr marL="6350" marR="6350" marT="635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a:effectLst/>
                          <a:latin typeface="Calibri" panose="020F0502020204030204" pitchFamily="34" charset="0"/>
                        </a:rPr>
                        <a:t>10,875</a:t>
                      </a:r>
                      <a:endParaRPr lang="en-US" sz="1700" b="0" i="0" u="none" strike="noStrike" baseline="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extLst>
                  <a:ext uri="{0D108BD9-81ED-4DB2-BD59-A6C34878D82A}">
                    <a16:rowId xmlns:a16="http://schemas.microsoft.com/office/drawing/2014/main" val="787168083"/>
                  </a:ext>
                </a:extLst>
              </a:tr>
              <a:tr h="283464">
                <a:tc>
                  <a:txBody>
                    <a:bodyPr/>
                    <a:lstStyle/>
                    <a:p>
                      <a:pPr algn="ctr" fontAlgn="ctr"/>
                      <a:r>
                        <a:rPr lang="en-US" sz="1700" b="1" u="none" strike="noStrike" baseline="0" dirty="0">
                          <a:effectLst/>
                          <a:latin typeface="Calibri" panose="020F0502020204030204" pitchFamily="34" charset="0"/>
                        </a:rPr>
                        <a:t>Maximum Depth Rating (m)[UP]</a:t>
                      </a:r>
                      <a:endParaRPr lang="en-US" sz="1700" b="1" i="0" u="none" strike="noStrike" baseline="0" dirty="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dirty="0">
                          <a:effectLst/>
                          <a:latin typeface="Calibri" panose="020F0502020204030204" pitchFamily="34" charset="0"/>
                        </a:rPr>
                        <a:t>5067</a:t>
                      </a:r>
                      <a:endParaRPr lang="en-US" sz="1700" b="0" i="0" u="none" strike="noStrike" baseline="0" dirty="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a:effectLst/>
                          <a:latin typeface="Calibri" panose="020F0502020204030204" pitchFamily="34" charset="0"/>
                        </a:rPr>
                        <a:t>7346</a:t>
                      </a:r>
                      <a:endParaRPr lang="en-US" sz="1700" b="0" i="0" u="none" strike="noStrike" baseline="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extLst>
                  <a:ext uri="{0D108BD9-81ED-4DB2-BD59-A6C34878D82A}">
                    <a16:rowId xmlns:a16="http://schemas.microsoft.com/office/drawing/2014/main" val="559332792"/>
                  </a:ext>
                </a:extLst>
              </a:tr>
              <a:tr h="283464">
                <a:tc>
                  <a:txBody>
                    <a:bodyPr/>
                    <a:lstStyle/>
                    <a:p>
                      <a:pPr algn="ctr" fontAlgn="ctr"/>
                      <a:r>
                        <a:rPr lang="en-US" sz="1700" b="1" u="none" strike="noStrike" baseline="0" dirty="0">
                          <a:effectLst/>
                          <a:latin typeface="Calibri" panose="020F0502020204030204" pitchFamily="34" charset="0"/>
                        </a:rPr>
                        <a:t>Yield FOS</a:t>
                      </a:r>
                      <a:endParaRPr lang="en-US" sz="1700" b="1" i="0" u="none" strike="noStrike" baseline="0" dirty="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marL="0" algn="ctr" defTabSz="914400" rtl="0" eaLnBrk="1" fontAlgn="ctr" latinLnBrk="0" hangingPunct="1"/>
                      <a:r>
                        <a:rPr lang="en-US" sz="1700" b="0" i="0" u="none" strike="noStrike" kern="1200" baseline="0" dirty="0">
                          <a:solidFill>
                            <a:srgbClr val="000000"/>
                          </a:solidFill>
                          <a:effectLst/>
                          <a:latin typeface="Calibri" panose="020F0502020204030204" pitchFamily="34" charset="0"/>
                          <a:ea typeface="+mn-ea"/>
                          <a:cs typeface="+mn-cs"/>
                        </a:rPr>
                        <a:t>2.14</a:t>
                      </a:r>
                    </a:p>
                  </a:txBody>
                  <a:tcPr marL="6350" marR="6350" marT="635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dirty="0">
                          <a:effectLst/>
                          <a:latin typeface="Calibri" panose="020F0502020204030204" pitchFamily="34" charset="0"/>
                        </a:rPr>
                        <a:t>1.54</a:t>
                      </a:r>
                      <a:endParaRPr lang="en-US" sz="1700" b="1" i="0" u="none" strike="noStrike" baseline="0"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alpha val="65098"/>
                      </a:srgbClr>
                    </a:solidFill>
                  </a:tcPr>
                </a:tc>
                <a:extLst>
                  <a:ext uri="{0D108BD9-81ED-4DB2-BD59-A6C34878D82A}">
                    <a16:rowId xmlns:a16="http://schemas.microsoft.com/office/drawing/2014/main" val="3971679760"/>
                  </a:ext>
                </a:extLst>
              </a:tr>
              <a:tr h="283464">
                <a:tc>
                  <a:txBody>
                    <a:bodyPr/>
                    <a:lstStyle/>
                    <a:p>
                      <a:pPr algn="ctr" fontAlgn="ctr"/>
                      <a:r>
                        <a:rPr lang="en-US" sz="1700" b="1" u="none" strike="noStrike" baseline="0" dirty="0">
                          <a:effectLst/>
                          <a:latin typeface="Calibri" panose="020F0502020204030204" pitchFamily="34" charset="0"/>
                        </a:rPr>
                        <a:t>Buckling FOS [SW]</a:t>
                      </a:r>
                      <a:endParaRPr lang="en-US" sz="1700" b="1" i="0" u="none" strike="noStrike" baseline="0" dirty="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dirty="0">
                          <a:effectLst/>
                          <a:latin typeface="Calibri" panose="020F0502020204030204" pitchFamily="34" charset="0"/>
                        </a:rPr>
                        <a:t>1.45</a:t>
                      </a:r>
                      <a:endParaRPr lang="en-US" sz="1700" b="1" i="0" u="none" strike="noStrike" baseline="0" dirty="0">
                        <a:solidFill>
                          <a:srgbClr val="000000"/>
                        </a:solidFill>
                        <a:effectLst/>
                        <a:latin typeface="Calibri" panose="020F0502020204030204" pitchFamily="34" charset="0"/>
                      </a:endParaRPr>
                    </a:p>
                  </a:txBody>
                  <a:tcPr marL="6350" marR="6350" marT="635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FF">
                        <a:alpha val="65098"/>
                      </a:srgbClr>
                    </a:solidFill>
                  </a:tcPr>
                </a:tc>
                <a:tc>
                  <a:txBody>
                    <a:bodyPr/>
                    <a:lstStyle/>
                    <a:p>
                      <a:pPr algn="ctr" fontAlgn="ctr"/>
                      <a:r>
                        <a:rPr lang="en-US" sz="1700" u="none" strike="noStrike" baseline="0" dirty="0">
                          <a:effectLst/>
                          <a:latin typeface="Calibri" panose="020F0502020204030204" pitchFamily="34" charset="0"/>
                        </a:rPr>
                        <a:t>1.33</a:t>
                      </a:r>
                      <a:endParaRPr lang="en-US" sz="1700" b="1" i="0" u="none" strike="noStrike" baseline="0"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FF">
                        <a:alpha val="65098"/>
                      </a:srgbClr>
                    </a:solidFill>
                  </a:tcPr>
                </a:tc>
                <a:extLst>
                  <a:ext uri="{0D108BD9-81ED-4DB2-BD59-A6C34878D82A}">
                    <a16:rowId xmlns:a16="http://schemas.microsoft.com/office/drawing/2014/main" val="3721543180"/>
                  </a:ext>
                </a:extLst>
              </a:tr>
            </a:tbl>
          </a:graphicData>
        </a:graphic>
      </p:graphicFrame>
      <p:sp>
        <p:nvSpPr>
          <p:cNvPr id="6" name="TextBox 5">
            <a:extLst>
              <a:ext uri="{FF2B5EF4-FFF2-40B4-BE49-F238E27FC236}">
                <a16:creationId xmlns:a16="http://schemas.microsoft.com/office/drawing/2014/main" id="{D9D4A18B-9E3D-9F84-50AD-DC25927AC08F}"/>
              </a:ext>
            </a:extLst>
          </p:cNvPr>
          <p:cNvSpPr txBox="1"/>
          <p:nvPr/>
        </p:nvSpPr>
        <p:spPr>
          <a:xfrm>
            <a:off x="5092283" y="1089842"/>
            <a:ext cx="960596" cy="338554"/>
          </a:xfrm>
          <a:prstGeom prst="rect">
            <a:avLst/>
          </a:prstGeom>
          <a:noFill/>
        </p:spPr>
        <p:txBody>
          <a:bodyPr wrap="square" rtlCol="0">
            <a:spAutoFit/>
          </a:bodyPr>
          <a:lstStyle/>
          <a:p>
            <a:pPr algn="ctr"/>
            <a:r>
              <a:rPr lang="en-US" sz="800" b="1" dirty="0">
                <a:solidFill>
                  <a:schemeClr val="accent3"/>
                </a:solidFill>
                <a:latin typeface="Calibri" panose="020F0502020204030204" pitchFamily="34" charset="0"/>
                <a:ea typeface="Calibri" panose="020F0502020204030204" pitchFamily="34" charset="0"/>
                <a:cs typeface="Calibri" panose="020F0502020204030204" pitchFamily="34" charset="0"/>
              </a:rPr>
              <a:t>Recommended </a:t>
            </a:r>
          </a:p>
          <a:p>
            <a:pPr algn="ctr"/>
            <a:r>
              <a:rPr lang="en-US" sz="800" b="1" dirty="0">
                <a:solidFill>
                  <a:schemeClr val="accent3"/>
                </a:solidFill>
                <a:latin typeface="Calibri" panose="020F0502020204030204" pitchFamily="34" charset="0"/>
                <a:ea typeface="Calibri" panose="020F0502020204030204" pitchFamily="34" charset="0"/>
                <a:cs typeface="Calibri" panose="020F0502020204030204" pitchFamily="34" charset="0"/>
              </a:rPr>
              <a:t>for 4000m:</a:t>
            </a:r>
          </a:p>
        </p:txBody>
      </p:sp>
      <p:sp>
        <p:nvSpPr>
          <p:cNvPr id="7" name="TextBox 6">
            <a:extLst>
              <a:ext uri="{FF2B5EF4-FFF2-40B4-BE49-F238E27FC236}">
                <a16:creationId xmlns:a16="http://schemas.microsoft.com/office/drawing/2014/main" id="{263690DE-17C8-A1E0-DC13-5B1D4D75D2F7}"/>
              </a:ext>
            </a:extLst>
          </p:cNvPr>
          <p:cNvSpPr txBox="1"/>
          <p:nvPr/>
        </p:nvSpPr>
        <p:spPr>
          <a:xfrm>
            <a:off x="1447124" y="6337505"/>
            <a:ext cx="8688152" cy="338554"/>
          </a:xfrm>
          <a:prstGeom prst="rect">
            <a:avLst/>
          </a:prstGeom>
          <a:noFill/>
        </p:spPr>
        <p:txBody>
          <a:bodyPr wrap="square" rtlCol="0">
            <a:spAutoFit/>
          </a:bodyPr>
          <a:lstStyle/>
          <a:p>
            <a:pPr algn="ctr"/>
            <a:r>
              <a:rPr lang="en-US" sz="160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sp>
        <p:nvSpPr>
          <p:cNvPr id="5" name="TextBox 4">
            <a:extLst>
              <a:ext uri="{FF2B5EF4-FFF2-40B4-BE49-F238E27FC236}">
                <a16:creationId xmlns:a16="http://schemas.microsoft.com/office/drawing/2014/main" id="{8C23F2E0-E563-D426-A69A-9AA60C2B1130}"/>
              </a:ext>
            </a:extLst>
          </p:cNvPr>
          <p:cNvSpPr txBox="1"/>
          <p:nvPr/>
        </p:nvSpPr>
        <p:spPr>
          <a:xfrm>
            <a:off x="6052879" y="1102578"/>
            <a:ext cx="960596" cy="338554"/>
          </a:xfrm>
          <a:prstGeom prst="rect">
            <a:avLst/>
          </a:prstGeom>
          <a:noFill/>
        </p:spPr>
        <p:txBody>
          <a:bodyPr wrap="square" rtlCol="0">
            <a:spAutoFit/>
          </a:bodyPr>
          <a:lstStyle/>
          <a:p>
            <a:pPr algn="ctr"/>
            <a:r>
              <a:rPr lang="en-US" sz="800" b="1" dirty="0">
                <a:solidFill>
                  <a:schemeClr val="accent3"/>
                </a:solidFill>
                <a:latin typeface="Calibri" panose="020F0502020204030204" pitchFamily="34" charset="0"/>
                <a:ea typeface="Calibri" panose="020F0502020204030204" pitchFamily="34" charset="0"/>
                <a:cs typeface="Calibri" panose="020F0502020204030204" pitchFamily="34" charset="0"/>
              </a:rPr>
              <a:t>Recommended </a:t>
            </a:r>
          </a:p>
          <a:p>
            <a:pPr algn="ctr"/>
            <a:r>
              <a:rPr lang="en-US" sz="800" b="1" dirty="0">
                <a:solidFill>
                  <a:schemeClr val="accent3"/>
                </a:solidFill>
                <a:latin typeface="Calibri" panose="020F0502020204030204" pitchFamily="34" charset="0"/>
                <a:ea typeface="Calibri" panose="020F0502020204030204" pitchFamily="34" charset="0"/>
                <a:cs typeface="Calibri" panose="020F0502020204030204" pitchFamily="34" charset="0"/>
              </a:rPr>
              <a:t>for 6000m:</a:t>
            </a:r>
          </a:p>
        </p:txBody>
      </p:sp>
      <p:pic>
        <p:nvPicPr>
          <p:cNvPr id="8" name="Picture 7">
            <a:extLst>
              <a:ext uri="{FF2B5EF4-FFF2-40B4-BE49-F238E27FC236}">
                <a16:creationId xmlns:a16="http://schemas.microsoft.com/office/drawing/2014/main" id="{E69880C1-73CB-B34F-842C-6EBF6CB174BB}"/>
              </a:ext>
            </a:extLst>
          </p:cNvPr>
          <p:cNvPicPr>
            <a:picLocks noChangeAspect="1"/>
          </p:cNvPicPr>
          <p:nvPr/>
        </p:nvPicPr>
        <p:blipFill>
          <a:blip r:embed="rId2"/>
          <a:stretch>
            <a:fillRect/>
          </a:stretch>
        </p:blipFill>
        <p:spPr>
          <a:xfrm>
            <a:off x="7837713" y="1911739"/>
            <a:ext cx="3932631" cy="2887843"/>
          </a:xfrm>
          <a:prstGeom prst="rect">
            <a:avLst/>
          </a:prstGeom>
        </p:spPr>
      </p:pic>
    </p:spTree>
    <p:extLst>
      <p:ext uri="{BB962C8B-B14F-4D97-AF65-F5344CB8AC3E}">
        <p14:creationId xmlns:p14="http://schemas.microsoft.com/office/powerpoint/2010/main" val="3643564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CC54-864E-BA0F-1A3B-D5FA46A01ECE}"/>
              </a:ext>
            </a:extLst>
          </p:cNvPr>
          <p:cNvSpPr txBox="1"/>
          <p:nvPr/>
        </p:nvSpPr>
        <p:spPr>
          <a:xfrm>
            <a:off x="434784" y="213471"/>
            <a:ext cx="11035718"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Case 1 (4000m): SolidWorks Simulation Results</a:t>
            </a:r>
          </a:p>
        </p:txBody>
      </p:sp>
      <p:sp>
        <p:nvSpPr>
          <p:cNvPr id="3" name="TextBox 2">
            <a:extLst>
              <a:ext uri="{FF2B5EF4-FFF2-40B4-BE49-F238E27FC236}">
                <a16:creationId xmlns:a16="http://schemas.microsoft.com/office/drawing/2014/main" id="{0631A9FF-0AD4-B557-FB95-E24289471ADB}"/>
              </a:ext>
            </a:extLst>
          </p:cNvPr>
          <p:cNvSpPr txBox="1"/>
          <p:nvPr/>
        </p:nvSpPr>
        <p:spPr>
          <a:xfrm>
            <a:off x="1053256" y="1256679"/>
            <a:ext cx="5008877" cy="2092881"/>
          </a:xfrm>
          <a:prstGeom prst="rect">
            <a:avLst/>
          </a:prstGeom>
          <a:solidFill>
            <a:srgbClr val="CCFFFF">
              <a:alpha val="50196"/>
            </a:srgbClr>
          </a:solidFill>
        </p:spPr>
        <p:txBody>
          <a:bodyPr wrap="square" rtlCol="0">
            <a:spAutoFit/>
          </a:bodyPr>
          <a:lstStyle/>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Air Weight: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15.984 lbs.</a:t>
            </a:r>
            <a:endParaRPr lang="en-US" sz="2600" b="1"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Min stress: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46517 psi</a:t>
            </a: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Max stress: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59,675 psi</a:t>
            </a: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Maximum deflection: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0.510mm</a:t>
            </a: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Result: </a:t>
            </a:r>
            <a:r>
              <a:rPr lang="en-US" sz="2600" b="1" dirty="0">
                <a:solidFill>
                  <a:schemeClr val="accent3"/>
                </a:solidFill>
                <a:latin typeface="Calibri" panose="020F0502020204030204" pitchFamily="34" charset="0"/>
                <a:ea typeface="Calibri" panose="020F0502020204030204" pitchFamily="34" charset="0"/>
                <a:cs typeface="Calibri" panose="020F0502020204030204" pitchFamily="34" charset="0"/>
              </a:rPr>
              <a:t>PASS</a:t>
            </a:r>
          </a:p>
        </p:txBody>
      </p:sp>
      <p:sp>
        <p:nvSpPr>
          <p:cNvPr id="9" name="TextBox 8">
            <a:extLst>
              <a:ext uri="{FF2B5EF4-FFF2-40B4-BE49-F238E27FC236}">
                <a16:creationId xmlns:a16="http://schemas.microsoft.com/office/drawing/2014/main" id="{C47B1A34-E255-F1D8-F526-AF102845C294}"/>
              </a:ext>
            </a:extLst>
          </p:cNvPr>
          <p:cNvSpPr txBox="1"/>
          <p:nvPr/>
        </p:nvSpPr>
        <p:spPr>
          <a:xfrm>
            <a:off x="8513336" y="777548"/>
            <a:ext cx="3243880"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Case 1 Static Stress Plot:</a:t>
            </a:r>
          </a:p>
        </p:txBody>
      </p:sp>
      <p:sp>
        <p:nvSpPr>
          <p:cNvPr id="13" name="TextBox 12">
            <a:extLst>
              <a:ext uri="{FF2B5EF4-FFF2-40B4-BE49-F238E27FC236}">
                <a16:creationId xmlns:a16="http://schemas.microsoft.com/office/drawing/2014/main" id="{DCCB2FE1-46FD-506D-ACA7-BE376255A6EE}"/>
              </a:ext>
            </a:extLst>
          </p:cNvPr>
          <p:cNvSpPr txBox="1"/>
          <p:nvPr/>
        </p:nvSpPr>
        <p:spPr>
          <a:xfrm>
            <a:off x="667527" y="3548572"/>
            <a:ext cx="2899826"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Case 1 Displacement Plot:</a:t>
            </a:r>
          </a:p>
        </p:txBody>
      </p:sp>
      <p:sp>
        <p:nvSpPr>
          <p:cNvPr id="4" name="TextBox 3">
            <a:extLst>
              <a:ext uri="{FF2B5EF4-FFF2-40B4-BE49-F238E27FC236}">
                <a16:creationId xmlns:a16="http://schemas.microsoft.com/office/drawing/2014/main" id="{85A335E6-835F-9B95-25CE-4079634F2E0F}"/>
              </a:ext>
            </a:extLst>
          </p:cNvPr>
          <p:cNvSpPr txBox="1"/>
          <p:nvPr/>
        </p:nvSpPr>
        <p:spPr>
          <a:xfrm>
            <a:off x="1447124" y="6337505"/>
            <a:ext cx="8688152" cy="338554"/>
          </a:xfrm>
          <a:prstGeom prst="rect">
            <a:avLst/>
          </a:prstGeom>
          <a:noFill/>
        </p:spPr>
        <p:txBody>
          <a:bodyPr wrap="square" rtlCol="0">
            <a:spAutoFit/>
          </a:bodyPr>
          <a:lstStyle/>
          <a:p>
            <a:pPr algn="ctr"/>
            <a:r>
              <a:rPr lang="en-US" sz="160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pic>
        <p:nvPicPr>
          <p:cNvPr id="31" name="Picture 30">
            <a:extLst>
              <a:ext uri="{FF2B5EF4-FFF2-40B4-BE49-F238E27FC236}">
                <a16:creationId xmlns:a16="http://schemas.microsoft.com/office/drawing/2014/main" id="{694BBBDF-8A9C-AB32-DB07-384AADF4700A}"/>
              </a:ext>
            </a:extLst>
          </p:cNvPr>
          <p:cNvPicPr>
            <a:picLocks noChangeAspect="1"/>
          </p:cNvPicPr>
          <p:nvPr/>
        </p:nvPicPr>
        <p:blipFill>
          <a:blip r:embed="rId2"/>
          <a:stretch>
            <a:fillRect/>
          </a:stretch>
        </p:blipFill>
        <p:spPr>
          <a:xfrm>
            <a:off x="4844233" y="4202688"/>
            <a:ext cx="2836546" cy="1468151"/>
          </a:xfrm>
          <a:prstGeom prst="rect">
            <a:avLst/>
          </a:prstGeom>
        </p:spPr>
      </p:pic>
      <p:pic>
        <p:nvPicPr>
          <p:cNvPr id="32" name="Picture 31">
            <a:extLst>
              <a:ext uri="{FF2B5EF4-FFF2-40B4-BE49-F238E27FC236}">
                <a16:creationId xmlns:a16="http://schemas.microsoft.com/office/drawing/2014/main" id="{BFFE3A3F-617B-7462-9818-547088610DAD}"/>
              </a:ext>
            </a:extLst>
          </p:cNvPr>
          <p:cNvPicPr>
            <a:picLocks noChangeAspect="1"/>
          </p:cNvPicPr>
          <p:nvPr/>
        </p:nvPicPr>
        <p:blipFill>
          <a:blip r:embed="rId3"/>
          <a:stretch>
            <a:fillRect/>
          </a:stretch>
        </p:blipFill>
        <p:spPr>
          <a:xfrm>
            <a:off x="7709192" y="4172162"/>
            <a:ext cx="2025754" cy="1498677"/>
          </a:xfrm>
          <a:prstGeom prst="rect">
            <a:avLst/>
          </a:prstGeom>
        </p:spPr>
      </p:pic>
      <p:pic>
        <p:nvPicPr>
          <p:cNvPr id="33" name="Picture 32">
            <a:extLst>
              <a:ext uri="{FF2B5EF4-FFF2-40B4-BE49-F238E27FC236}">
                <a16:creationId xmlns:a16="http://schemas.microsoft.com/office/drawing/2014/main" id="{2C9DE8F3-C66B-7995-7412-5C703F5F0728}"/>
              </a:ext>
            </a:extLst>
          </p:cNvPr>
          <p:cNvPicPr>
            <a:picLocks noChangeAspect="1"/>
          </p:cNvPicPr>
          <p:nvPr/>
        </p:nvPicPr>
        <p:blipFill>
          <a:blip r:embed="rId4"/>
          <a:stretch>
            <a:fillRect/>
          </a:stretch>
        </p:blipFill>
        <p:spPr>
          <a:xfrm>
            <a:off x="8611645" y="1146880"/>
            <a:ext cx="3210087" cy="2727032"/>
          </a:xfrm>
          <a:prstGeom prst="rect">
            <a:avLst/>
          </a:prstGeom>
        </p:spPr>
      </p:pic>
      <p:pic>
        <p:nvPicPr>
          <p:cNvPr id="34" name="Picture 33">
            <a:extLst>
              <a:ext uri="{FF2B5EF4-FFF2-40B4-BE49-F238E27FC236}">
                <a16:creationId xmlns:a16="http://schemas.microsoft.com/office/drawing/2014/main" id="{B853A56C-036E-D021-F4F7-DCEFA3E6C7A6}"/>
              </a:ext>
            </a:extLst>
          </p:cNvPr>
          <p:cNvPicPr>
            <a:picLocks noChangeAspect="1"/>
          </p:cNvPicPr>
          <p:nvPr/>
        </p:nvPicPr>
        <p:blipFill>
          <a:blip r:embed="rId5"/>
          <a:stretch>
            <a:fillRect/>
          </a:stretch>
        </p:blipFill>
        <p:spPr>
          <a:xfrm>
            <a:off x="893966" y="3879531"/>
            <a:ext cx="3210087" cy="2373766"/>
          </a:xfrm>
          <a:prstGeom prst="rect">
            <a:avLst/>
          </a:prstGeom>
        </p:spPr>
      </p:pic>
      <p:sp>
        <p:nvSpPr>
          <p:cNvPr id="5" name="TextBox 4">
            <a:extLst>
              <a:ext uri="{FF2B5EF4-FFF2-40B4-BE49-F238E27FC236}">
                <a16:creationId xmlns:a16="http://schemas.microsoft.com/office/drawing/2014/main" id="{4EA97DD8-78E4-3030-4C8A-26C353665F86}"/>
              </a:ext>
            </a:extLst>
          </p:cNvPr>
          <p:cNvSpPr txBox="1"/>
          <p:nvPr/>
        </p:nvSpPr>
        <p:spPr>
          <a:xfrm>
            <a:off x="4780953" y="3875761"/>
            <a:ext cx="2899826"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Case 1 Buckling mode 1 Plot:</a:t>
            </a:r>
          </a:p>
        </p:txBody>
      </p:sp>
      <p:sp>
        <p:nvSpPr>
          <p:cNvPr id="6" name="TextBox 5">
            <a:extLst>
              <a:ext uri="{FF2B5EF4-FFF2-40B4-BE49-F238E27FC236}">
                <a16:creationId xmlns:a16="http://schemas.microsoft.com/office/drawing/2014/main" id="{38EB0D7F-9F42-5CC0-1FCB-52D02CFA3DDC}"/>
              </a:ext>
            </a:extLst>
          </p:cNvPr>
          <p:cNvSpPr txBox="1"/>
          <p:nvPr/>
        </p:nvSpPr>
        <p:spPr>
          <a:xfrm>
            <a:off x="4217087" y="5629619"/>
            <a:ext cx="6782607"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Results: Simulations show pass</a:t>
            </a:r>
          </a:p>
        </p:txBody>
      </p:sp>
    </p:spTree>
    <p:extLst>
      <p:ext uri="{BB962C8B-B14F-4D97-AF65-F5344CB8AC3E}">
        <p14:creationId xmlns:p14="http://schemas.microsoft.com/office/powerpoint/2010/main" val="3491214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CC54-864E-BA0F-1A3B-D5FA46A01ECE}"/>
              </a:ext>
            </a:extLst>
          </p:cNvPr>
          <p:cNvSpPr txBox="1"/>
          <p:nvPr/>
        </p:nvSpPr>
        <p:spPr>
          <a:xfrm>
            <a:off x="578141" y="474962"/>
            <a:ext cx="11035718"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Case 1: Under Pressure Results</a:t>
            </a:r>
          </a:p>
        </p:txBody>
      </p:sp>
      <p:sp>
        <p:nvSpPr>
          <p:cNvPr id="3" name="TextBox 2">
            <a:extLst>
              <a:ext uri="{FF2B5EF4-FFF2-40B4-BE49-F238E27FC236}">
                <a16:creationId xmlns:a16="http://schemas.microsoft.com/office/drawing/2014/main" id="{0631A9FF-0AD4-B557-FB95-E24289471ADB}"/>
              </a:ext>
            </a:extLst>
          </p:cNvPr>
          <p:cNvSpPr txBox="1"/>
          <p:nvPr/>
        </p:nvSpPr>
        <p:spPr>
          <a:xfrm>
            <a:off x="319836" y="2383956"/>
            <a:ext cx="6068858" cy="2492990"/>
          </a:xfrm>
          <a:prstGeom prst="rect">
            <a:avLst/>
          </a:prstGeom>
          <a:solidFill>
            <a:srgbClr val="CCFFFF">
              <a:alpha val="50196"/>
            </a:srgbClr>
          </a:solidFill>
        </p:spPr>
        <p:txBody>
          <a:bodyPr wrap="square" rtlCol="0">
            <a:spAutoFit/>
          </a:bodyPr>
          <a:lstStyle/>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Buckling Failure Pressure: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7,464.9 psi</a:t>
            </a: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Equivalent Depth: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5,067.6m [16,626FT]</a:t>
            </a: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Air Weight: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22.093lbs (TUBE ONLY)</a:t>
            </a: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Water Weight: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-2.9073lbs</a:t>
            </a: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4000m Result: </a:t>
            </a:r>
            <a:r>
              <a:rPr lang="en-US" sz="2600" b="1" dirty="0">
                <a:solidFill>
                  <a:schemeClr val="accent3"/>
                </a:solidFill>
                <a:latin typeface="Calibri" panose="020F0502020204030204" pitchFamily="34" charset="0"/>
                <a:ea typeface="Calibri" panose="020F0502020204030204" pitchFamily="34" charset="0"/>
                <a:cs typeface="Calibri" panose="020F0502020204030204" pitchFamily="34" charset="0"/>
              </a:rPr>
              <a:t>PASS</a:t>
            </a: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6000m Result: </a:t>
            </a:r>
            <a:r>
              <a:rPr lang="en-US" sz="2600" b="1" dirty="0">
                <a:solidFill>
                  <a:srgbClr val="FF0000"/>
                </a:solidFill>
                <a:latin typeface="Calibri" panose="020F0502020204030204" pitchFamily="34" charset="0"/>
                <a:ea typeface="Calibri" panose="020F0502020204030204" pitchFamily="34" charset="0"/>
                <a:cs typeface="Calibri" panose="020F0502020204030204" pitchFamily="34" charset="0"/>
              </a:rPr>
              <a:t>FAIL</a:t>
            </a:r>
          </a:p>
        </p:txBody>
      </p:sp>
      <p:sp>
        <p:nvSpPr>
          <p:cNvPr id="9" name="TextBox 8">
            <a:extLst>
              <a:ext uri="{FF2B5EF4-FFF2-40B4-BE49-F238E27FC236}">
                <a16:creationId xmlns:a16="http://schemas.microsoft.com/office/drawing/2014/main" id="{C47B1A34-E255-F1D8-F526-AF102845C294}"/>
              </a:ext>
            </a:extLst>
          </p:cNvPr>
          <p:cNvSpPr txBox="1"/>
          <p:nvPr/>
        </p:nvSpPr>
        <p:spPr>
          <a:xfrm>
            <a:off x="7621274" y="1612983"/>
            <a:ext cx="3243880" cy="369332"/>
          </a:xfrm>
          <a:prstGeom prst="rect">
            <a:avLst/>
          </a:prstGeom>
          <a:noFill/>
        </p:spPr>
        <p:txBody>
          <a:bodyPr wrap="square" rtlCol="0">
            <a:spAutoFit/>
          </a:bodyPr>
          <a:lstStyle/>
          <a:p>
            <a:pPr algn="ctr"/>
            <a:r>
              <a:rPr lang="en-US" b="1">
                <a:solidFill>
                  <a:schemeClr val="bg1"/>
                </a:solidFill>
                <a:latin typeface="Calibri" panose="020F0502020204030204" pitchFamily="34" charset="0"/>
                <a:ea typeface="Calibri" panose="020F0502020204030204" pitchFamily="34" charset="0"/>
                <a:cs typeface="Calibri" panose="020F0502020204030204" pitchFamily="34" charset="0"/>
              </a:rPr>
              <a:t>Test 1 Results:</a:t>
            </a:r>
          </a:p>
        </p:txBody>
      </p:sp>
      <p:sp>
        <p:nvSpPr>
          <p:cNvPr id="4" name="TextBox 3">
            <a:extLst>
              <a:ext uri="{FF2B5EF4-FFF2-40B4-BE49-F238E27FC236}">
                <a16:creationId xmlns:a16="http://schemas.microsoft.com/office/drawing/2014/main" id="{7D96BFDB-0801-461A-0A18-12AEE6FBE448}"/>
              </a:ext>
            </a:extLst>
          </p:cNvPr>
          <p:cNvSpPr txBox="1"/>
          <p:nvPr/>
        </p:nvSpPr>
        <p:spPr>
          <a:xfrm>
            <a:off x="1447124" y="6337505"/>
            <a:ext cx="8688152" cy="338554"/>
          </a:xfrm>
          <a:prstGeom prst="rect">
            <a:avLst/>
          </a:prstGeom>
          <a:noFill/>
        </p:spPr>
        <p:txBody>
          <a:bodyPr wrap="square" rtlCol="0">
            <a:spAutoFit/>
          </a:bodyPr>
          <a:lstStyle/>
          <a:p>
            <a:pPr algn="ctr"/>
            <a:r>
              <a:rPr lang="en-US" sz="160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pic>
        <p:nvPicPr>
          <p:cNvPr id="6" name="Picture 5">
            <a:extLst>
              <a:ext uri="{FF2B5EF4-FFF2-40B4-BE49-F238E27FC236}">
                <a16:creationId xmlns:a16="http://schemas.microsoft.com/office/drawing/2014/main" id="{BF32FFFA-F1D8-D300-F2B7-A482DD36AE4F}"/>
              </a:ext>
            </a:extLst>
          </p:cNvPr>
          <p:cNvPicPr>
            <a:picLocks noChangeAspect="1"/>
          </p:cNvPicPr>
          <p:nvPr/>
        </p:nvPicPr>
        <p:blipFill>
          <a:blip r:embed="rId2"/>
          <a:stretch>
            <a:fillRect/>
          </a:stretch>
        </p:blipFill>
        <p:spPr>
          <a:xfrm>
            <a:off x="6536115" y="1982315"/>
            <a:ext cx="5504602" cy="4010869"/>
          </a:xfrm>
          <a:prstGeom prst="rect">
            <a:avLst/>
          </a:prstGeom>
        </p:spPr>
      </p:pic>
      <p:sp>
        <p:nvSpPr>
          <p:cNvPr id="5" name="TextBox 4">
            <a:extLst>
              <a:ext uri="{FF2B5EF4-FFF2-40B4-BE49-F238E27FC236}">
                <a16:creationId xmlns:a16="http://schemas.microsoft.com/office/drawing/2014/main" id="{702CB2D3-0C29-8158-E7FB-FE54A8259C53}"/>
              </a:ext>
            </a:extLst>
          </p:cNvPr>
          <p:cNvSpPr txBox="1"/>
          <p:nvPr/>
        </p:nvSpPr>
        <p:spPr>
          <a:xfrm>
            <a:off x="319836" y="5031463"/>
            <a:ext cx="6782607" cy="1323439"/>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Results: Simulations show </a:t>
            </a:r>
          </a:p>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Fail for 4000 (underpressure)</a:t>
            </a:r>
          </a:p>
        </p:txBody>
      </p:sp>
    </p:spTree>
    <p:extLst>
      <p:ext uri="{BB962C8B-B14F-4D97-AF65-F5344CB8AC3E}">
        <p14:creationId xmlns:p14="http://schemas.microsoft.com/office/powerpoint/2010/main" val="2123164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CC54-864E-BA0F-1A3B-D5FA46A01ECE}"/>
              </a:ext>
            </a:extLst>
          </p:cNvPr>
          <p:cNvSpPr txBox="1"/>
          <p:nvPr/>
        </p:nvSpPr>
        <p:spPr>
          <a:xfrm>
            <a:off x="578141" y="474962"/>
            <a:ext cx="11035718"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Case 2 (6000m): SolidWorks Simulation Results</a:t>
            </a:r>
          </a:p>
        </p:txBody>
      </p:sp>
      <p:sp>
        <p:nvSpPr>
          <p:cNvPr id="3" name="TextBox 2">
            <a:extLst>
              <a:ext uri="{FF2B5EF4-FFF2-40B4-BE49-F238E27FC236}">
                <a16:creationId xmlns:a16="http://schemas.microsoft.com/office/drawing/2014/main" id="{0631A9FF-0AD4-B557-FB95-E24289471ADB}"/>
              </a:ext>
            </a:extLst>
          </p:cNvPr>
          <p:cNvSpPr txBox="1"/>
          <p:nvPr/>
        </p:nvSpPr>
        <p:spPr>
          <a:xfrm>
            <a:off x="1053256" y="1256679"/>
            <a:ext cx="5008877" cy="2092881"/>
          </a:xfrm>
          <a:prstGeom prst="rect">
            <a:avLst/>
          </a:prstGeom>
          <a:solidFill>
            <a:srgbClr val="CCFFFF">
              <a:alpha val="50196"/>
            </a:srgbClr>
          </a:solidFill>
        </p:spPr>
        <p:txBody>
          <a:bodyPr wrap="square" rtlCol="0">
            <a:spAutoFit/>
          </a:bodyPr>
          <a:lstStyle/>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Air Weight: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25.814 </a:t>
            </a:r>
            <a:r>
              <a:rPr lang="en-US" sz="2600" b="1" dirty="0" err="1">
                <a:solidFill>
                  <a:schemeClr val="bg1"/>
                </a:solidFill>
                <a:latin typeface="Calibri" panose="020F0502020204030204" pitchFamily="34" charset="0"/>
                <a:ea typeface="Calibri" panose="020F0502020204030204" pitchFamily="34" charset="0"/>
                <a:cs typeface="Calibri" panose="020F0502020204030204" pitchFamily="34" charset="0"/>
              </a:rPr>
              <a:t>lbs</a:t>
            </a:r>
            <a:endParaRPr lang="en-US" sz="2600" b="1"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Min stress: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60,368 psi</a:t>
            </a: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Max stress: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79,069 psi</a:t>
            </a: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Maximum deflection: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0.699mm</a:t>
            </a: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Result: </a:t>
            </a:r>
            <a:r>
              <a:rPr lang="en-US" sz="2600" b="1" dirty="0">
                <a:solidFill>
                  <a:schemeClr val="accent3"/>
                </a:solidFill>
                <a:latin typeface="Calibri" panose="020F0502020204030204" pitchFamily="34" charset="0"/>
                <a:ea typeface="Calibri" panose="020F0502020204030204" pitchFamily="34" charset="0"/>
                <a:cs typeface="Calibri" panose="020F0502020204030204" pitchFamily="34" charset="0"/>
              </a:rPr>
              <a:t>PASS</a:t>
            </a:r>
          </a:p>
        </p:txBody>
      </p:sp>
      <p:sp>
        <p:nvSpPr>
          <p:cNvPr id="9" name="TextBox 8">
            <a:extLst>
              <a:ext uri="{FF2B5EF4-FFF2-40B4-BE49-F238E27FC236}">
                <a16:creationId xmlns:a16="http://schemas.microsoft.com/office/drawing/2014/main" id="{C47B1A34-E255-F1D8-F526-AF102845C294}"/>
              </a:ext>
            </a:extLst>
          </p:cNvPr>
          <p:cNvSpPr txBox="1"/>
          <p:nvPr/>
        </p:nvSpPr>
        <p:spPr>
          <a:xfrm>
            <a:off x="8107455" y="1218467"/>
            <a:ext cx="3243880"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Case 2 Static Stress Plot:</a:t>
            </a:r>
          </a:p>
        </p:txBody>
      </p:sp>
      <p:sp>
        <p:nvSpPr>
          <p:cNvPr id="13" name="TextBox 12">
            <a:extLst>
              <a:ext uri="{FF2B5EF4-FFF2-40B4-BE49-F238E27FC236}">
                <a16:creationId xmlns:a16="http://schemas.microsoft.com/office/drawing/2014/main" id="{DCCB2FE1-46FD-506D-ACA7-BE376255A6EE}"/>
              </a:ext>
            </a:extLst>
          </p:cNvPr>
          <p:cNvSpPr txBox="1"/>
          <p:nvPr/>
        </p:nvSpPr>
        <p:spPr>
          <a:xfrm>
            <a:off x="556445" y="3430401"/>
            <a:ext cx="3243880"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Case 2 Displacement Plot:</a:t>
            </a:r>
          </a:p>
        </p:txBody>
      </p:sp>
      <p:sp>
        <p:nvSpPr>
          <p:cNvPr id="4" name="TextBox 3">
            <a:extLst>
              <a:ext uri="{FF2B5EF4-FFF2-40B4-BE49-F238E27FC236}">
                <a16:creationId xmlns:a16="http://schemas.microsoft.com/office/drawing/2014/main" id="{5B5AFD89-6912-E482-B414-683D8AD2BBDB}"/>
              </a:ext>
            </a:extLst>
          </p:cNvPr>
          <p:cNvSpPr txBox="1"/>
          <p:nvPr/>
        </p:nvSpPr>
        <p:spPr>
          <a:xfrm>
            <a:off x="578141" y="6471132"/>
            <a:ext cx="8688152" cy="338554"/>
          </a:xfrm>
          <a:prstGeom prst="rect">
            <a:avLst/>
          </a:prstGeom>
          <a:noFill/>
        </p:spPr>
        <p:txBody>
          <a:bodyPr wrap="square" rtlCol="0">
            <a:spAutoFit/>
          </a:bodyPr>
          <a:lstStyle/>
          <a:p>
            <a:pPr algn="ctr"/>
            <a:r>
              <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pic>
        <p:nvPicPr>
          <p:cNvPr id="6" name="Picture 5">
            <a:extLst>
              <a:ext uri="{FF2B5EF4-FFF2-40B4-BE49-F238E27FC236}">
                <a16:creationId xmlns:a16="http://schemas.microsoft.com/office/drawing/2014/main" id="{10B2740F-A6A3-35F7-EA9A-FBB8487E1B52}"/>
              </a:ext>
            </a:extLst>
          </p:cNvPr>
          <p:cNvPicPr>
            <a:picLocks noChangeAspect="1"/>
          </p:cNvPicPr>
          <p:nvPr/>
        </p:nvPicPr>
        <p:blipFill>
          <a:blip r:embed="rId2"/>
          <a:stretch>
            <a:fillRect/>
          </a:stretch>
        </p:blipFill>
        <p:spPr>
          <a:xfrm>
            <a:off x="7588054" y="4200145"/>
            <a:ext cx="1981302" cy="1473276"/>
          </a:xfrm>
          <a:prstGeom prst="rect">
            <a:avLst/>
          </a:prstGeom>
        </p:spPr>
      </p:pic>
      <p:pic>
        <p:nvPicPr>
          <p:cNvPr id="8" name="Picture 7">
            <a:extLst>
              <a:ext uri="{FF2B5EF4-FFF2-40B4-BE49-F238E27FC236}">
                <a16:creationId xmlns:a16="http://schemas.microsoft.com/office/drawing/2014/main" id="{D8CD0365-1939-1866-1E02-FAF8A114E5AC}"/>
              </a:ext>
            </a:extLst>
          </p:cNvPr>
          <p:cNvPicPr>
            <a:picLocks noChangeAspect="1"/>
          </p:cNvPicPr>
          <p:nvPr/>
        </p:nvPicPr>
        <p:blipFill>
          <a:blip r:embed="rId3"/>
          <a:stretch>
            <a:fillRect/>
          </a:stretch>
        </p:blipFill>
        <p:spPr>
          <a:xfrm>
            <a:off x="4336906" y="4160990"/>
            <a:ext cx="3114892" cy="1551586"/>
          </a:xfrm>
          <a:prstGeom prst="rect">
            <a:avLst/>
          </a:prstGeom>
        </p:spPr>
      </p:pic>
      <p:pic>
        <p:nvPicPr>
          <p:cNvPr id="11" name="Picture 10">
            <a:extLst>
              <a:ext uri="{FF2B5EF4-FFF2-40B4-BE49-F238E27FC236}">
                <a16:creationId xmlns:a16="http://schemas.microsoft.com/office/drawing/2014/main" id="{889167B5-8BA7-17D7-D967-EB4670BFEF5F}"/>
              </a:ext>
            </a:extLst>
          </p:cNvPr>
          <p:cNvPicPr>
            <a:picLocks noChangeAspect="1"/>
          </p:cNvPicPr>
          <p:nvPr/>
        </p:nvPicPr>
        <p:blipFill>
          <a:blip r:embed="rId4"/>
          <a:stretch>
            <a:fillRect/>
          </a:stretch>
        </p:blipFill>
        <p:spPr>
          <a:xfrm>
            <a:off x="8587185" y="1701727"/>
            <a:ext cx="2764150" cy="2394116"/>
          </a:xfrm>
          <a:prstGeom prst="rect">
            <a:avLst/>
          </a:prstGeom>
        </p:spPr>
      </p:pic>
      <p:pic>
        <p:nvPicPr>
          <p:cNvPr id="15" name="Picture 14">
            <a:extLst>
              <a:ext uri="{FF2B5EF4-FFF2-40B4-BE49-F238E27FC236}">
                <a16:creationId xmlns:a16="http://schemas.microsoft.com/office/drawing/2014/main" id="{0644FEC1-EB03-BAAB-29BC-CC18DB817756}"/>
              </a:ext>
            </a:extLst>
          </p:cNvPr>
          <p:cNvPicPr>
            <a:picLocks noChangeAspect="1"/>
          </p:cNvPicPr>
          <p:nvPr/>
        </p:nvPicPr>
        <p:blipFill>
          <a:blip r:embed="rId5"/>
          <a:stretch>
            <a:fillRect/>
          </a:stretch>
        </p:blipFill>
        <p:spPr>
          <a:xfrm>
            <a:off x="693913" y="3744302"/>
            <a:ext cx="3114892" cy="2587091"/>
          </a:xfrm>
          <a:prstGeom prst="rect">
            <a:avLst/>
          </a:prstGeom>
        </p:spPr>
      </p:pic>
      <p:sp>
        <p:nvSpPr>
          <p:cNvPr id="5" name="TextBox 4">
            <a:extLst>
              <a:ext uri="{FF2B5EF4-FFF2-40B4-BE49-F238E27FC236}">
                <a16:creationId xmlns:a16="http://schemas.microsoft.com/office/drawing/2014/main" id="{29F1B207-CE4E-4455-7968-488CDAA8979D}"/>
              </a:ext>
            </a:extLst>
          </p:cNvPr>
          <p:cNvSpPr txBox="1"/>
          <p:nvPr/>
        </p:nvSpPr>
        <p:spPr>
          <a:xfrm>
            <a:off x="4171603" y="3734998"/>
            <a:ext cx="3243880"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Case 2 Buckling mode 1 Plot:</a:t>
            </a:r>
          </a:p>
        </p:txBody>
      </p:sp>
      <p:sp>
        <p:nvSpPr>
          <p:cNvPr id="7" name="TextBox 6">
            <a:extLst>
              <a:ext uri="{FF2B5EF4-FFF2-40B4-BE49-F238E27FC236}">
                <a16:creationId xmlns:a16="http://schemas.microsoft.com/office/drawing/2014/main" id="{CD445A7D-4471-B571-84E7-AC010A563511}"/>
              </a:ext>
            </a:extLst>
          </p:cNvPr>
          <p:cNvSpPr txBox="1"/>
          <p:nvPr/>
        </p:nvSpPr>
        <p:spPr>
          <a:xfrm>
            <a:off x="4217087" y="5673579"/>
            <a:ext cx="6782607"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Results: Simulations show pass</a:t>
            </a:r>
          </a:p>
        </p:txBody>
      </p:sp>
    </p:spTree>
    <p:extLst>
      <p:ext uri="{BB962C8B-B14F-4D97-AF65-F5344CB8AC3E}">
        <p14:creationId xmlns:p14="http://schemas.microsoft.com/office/powerpoint/2010/main" val="237161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CC54-864E-BA0F-1A3B-D5FA46A01ECE}"/>
              </a:ext>
            </a:extLst>
          </p:cNvPr>
          <p:cNvSpPr txBox="1"/>
          <p:nvPr/>
        </p:nvSpPr>
        <p:spPr>
          <a:xfrm>
            <a:off x="578141" y="474962"/>
            <a:ext cx="11035718"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Case 2: Under Pressure Results</a:t>
            </a:r>
          </a:p>
        </p:txBody>
      </p:sp>
      <p:sp>
        <p:nvSpPr>
          <p:cNvPr id="3" name="TextBox 2">
            <a:extLst>
              <a:ext uri="{FF2B5EF4-FFF2-40B4-BE49-F238E27FC236}">
                <a16:creationId xmlns:a16="http://schemas.microsoft.com/office/drawing/2014/main" id="{0631A9FF-0AD4-B557-FB95-E24289471ADB}"/>
              </a:ext>
            </a:extLst>
          </p:cNvPr>
          <p:cNvSpPr txBox="1"/>
          <p:nvPr/>
        </p:nvSpPr>
        <p:spPr>
          <a:xfrm>
            <a:off x="650712" y="2383956"/>
            <a:ext cx="5737981" cy="2492990"/>
          </a:xfrm>
          <a:prstGeom prst="rect">
            <a:avLst/>
          </a:prstGeom>
          <a:solidFill>
            <a:srgbClr val="CCFFFF">
              <a:alpha val="50196"/>
            </a:srgbClr>
          </a:solidFill>
        </p:spPr>
        <p:txBody>
          <a:bodyPr wrap="square" rtlCol="0">
            <a:spAutoFit/>
          </a:bodyPr>
          <a:lstStyle/>
          <a:p>
            <a:pPr marL="457200" indent="-457200">
              <a:buFont typeface="Wingdings" panose="05000000000000000000" pitchFamily="2" charset="2"/>
              <a:buChar char="§"/>
            </a:pPr>
            <a:r>
              <a:rPr lang="en-US" sz="2600" b="1">
                <a:latin typeface="Calibri" panose="020F0502020204030204" pitchFamily="34" charset="0"/>
                <a:ea typeface="Calibri" panose="020F0502020204030204" pitchFamily="34" charset="0"/>
                <a:cs typeface="Calibri" panose="020F0502020204030204" pitchFamily="34" charset="0"/>
              </a:rPr>
              <a:t>Buckling Failure Pressure: </a:t>
            </a:r>
            <a:r>
              <a:rPr lang="en-US" sz="2600" b="1">
                <a:solidFill>
                  <a:schemeClr val="bg1"/>
                </a:solidFill>
                <a:latin typeface="Calibri" panose="020F0502020204030204" pitchFamily="34" charset="0"/>
                <a:ea typeface="Calibri" panose="020F0502020204030204" pitchFamily="34" charset="0"/>
                <a:cs typeface="Calibri" panose="020F0502020204030204" pitchFamily="34" charset="0"/>
              </a:rPr>
              <a:t>10,875 psi</a:t>
            </a:r>
          </a:p>
          <a:p>
            <a:pPr marL="457200" indent="-457200">
              <a:buFont typeface="Wingdings" panose="05000000000000000000" pitchFamily="2" charset="2"/>
              <a:buChar char="§"/>
            </a:pPr>
            <a:r>
              <a:rPr lang="en-US" sz="2600" b="1">
                <a:latin typeface="Calibri" panose="020F0502020204030204" pitchFamily="34" charset="0"/>
                <a:ea typeface="Calibri" panose="020F0502020204030204" pitchFamily="34" charset="0"/>
                <a:cs typeface="Calibri" panose="020F0502020204030204" pitchFamily="34" charset="0"/>
              </a:rPr>
              <a:t>Equivalent Depth: </a:t>
            </a:r>
            <a:r>
              <a:rPr lang="en-US" sz="2600" b="1">
                <a:solidFill>
                  <a:schemeClr val="bg1"/>
                </a:solidFill>
                <a:latin typeface="Calibri" panose="020F0502020204030204" pitchFamily="34" charset="0"/>
                <a:ea typeface="Calibri" panose="020F0502020204030204" pitchFamily="34" charset="0"/>
                <a:cs typeface="Calibri" panose="020F0502020204030204" pitchFamily="34" charset="0"/>
              </a:rPr>
              <a:t>7345.6m</a:t>
            </a:r>
          </a:p>
          <a:p>
            <a:pPr marL="457200" indent="-457200">
              <a:buFont typeface="Wingdings" panose="05000000000000000000" pitchFamily="2" charset="2"/>
              <a:buChar char="§"/>
            </a:pPr>
            <a:r>
              <a:rPr lang="en-US" sz="2600" b="1">
                <a:latin typeface="Calibri" panose="020F0502020204030204" pitchFamily="34" charset="0"/>
                <a:ea typeface="Calibri" panose="020F0502020204030204" pitchFamily="34" charset="0"/>
                <a:cs typeface="Calibri" panose="020F0502020204030204" pitchFamily="34" charset="0"/>
              </a:rPr>
              <a:t>Air Weight: </a:t>
            </a:r>
            <a:r>
              <a:rPr lang="en-US" sz="2600" b="1">
                <a:solidFill>
                  <a:schemeClr val="bg1"/>
                </a:solidFill>
                <a:latin typeface="Calibri" panose="020F0502020204030204" pitchFamily="34" charset="0"/>
                <a:ea typeface="Calibri" panose="020F0502020204030204" pitchFamily="34" charset="0"/>
                <a:cs typeface="Calibri" panose="020F0502020204030204" pitchFamily="34" charset="0"/>
              </a:rPr>
              <a:t>25.814lbs</a:t>
            </a:r>
          </a:p>
          <a:p>
            <a:pPr marL="457200" indent="-457200">
              <a:buFont typeface="Wingdings" panose="05000000000000000000" pitchFamily="2" charset="2"/>
              <a:buChar char="§"/>
            </a:pPr>
            <a:r>
              <a:rPr lang="en-US" sz="2600" b="1">
                <a:latin typeface="Calibri" panose="020F0502020204030204" pitchFamily="34" charset="0"/>
                <a:ea typeface="Calibri" panose="020F0502020204030204" pitchFamily="34" charset="0"/>
                <a:cs typeface="Calibri" panose="020F0502020204030204" pitchFamily="34" charset="0"/>
              </a:rPr>
              <a:t>Water Weight: </a:t>
            </a:r>
            <a:r>
              <a:rPr lang="en-US" sz="2600" b="1">
                <a:solidFill>
                  <a:schemeClr val="bg1"/>
                </a:solidFill>
                <a:latin typeface="Calibri" panose="020F0502020204030204" pitchFamily="34" charset="0"/>
                <a:ea typeface="Calibri" panose="020F0502020204030204" pitchFamily="34" charset="0"/>
                <a:cs typeface="Calibri" panose="020F0502020204030204" pitchFamily="34" charset="0"/>
              </a:rPr>
              <a:t>-0.196lbs</a:t>
            </a:r>
          </a:p>
          <a:p>
            <a:pPr marL="457200" indent="-457200">
              <a:buFont typeface="Wingdings" panose="05000000000000000000" pitchFamily="2" charset="2"/>
              <a:buChar char="§"/>
            </a:pPr>
            <a:r>
              <a:rPr lang="en-US" sz="2600" b="1">
                <a:latin typeface="Calibri" panose="020F0502020204030204" pitchFamily="34" charset="0"/>
                <a:ea typeface="Calibri" panose="020F0502020204030204" pitchFamily="34" charset="0"/>
                <a:cs typeface="Calibri" panose="020F0502020204030204" pitchFamily="34" charset="0"/>
              </a:rPr>
              <a:t>4000m Result: </a:t>
            </a:r>
            <a:r>
              <a:rPr lang="en-US" sz="2600" b="1">
                <a:solidFill>
                  <a:schemeClr val="accent3"/>
                </a:solidFill>
                <a:latin typeface="Calibri" panose="020F0502020204030204" pitchFamily="34" charset="0"/>
                <a:ea typeface="Calibri" panose="020F0502020204030204" pitchFamily="34" charset="0"/>
                <a:cs typeface="Calibri" panose="020F0502020204030204" pitchFamily="34" charset="0"/>
              </a:rPr>
              <a:t>PASS</a:t>
            </a:r>
          </a:p>
          <a:p>
            <a:pPr marL="457200" indent="-457200">
              <a:buFont typeface="Wingdings" panose="05000000000000000000" pitchFamily="2" charset="2"/>
              <a:buChar char="§"/>
            </a:pPr>
            <a:r>
              <a:rPr lang="en-US" sz="2600" b="1">
                <a:latin typeface="Calibri" panose="020F0502020204030204" pitchFamily="34" charset="0"/>
                <a:ea typeface="Calibri" panose="020F0502020204030204" pitchFamily="34" charset="0"/>
                <a:cs typeface="Calibri" panose="020F0502020204030204" pitchFamily="34" charset="0"/>
              </a:rPr>
              <a:t>6000m Result: </a:t>
            </a:r>
            <a:r>
              <a:rPr lang="en-US" sz="2600" b="1">
                <a:solidFill>
                  <a:schemeClr val="accent3"/>
                </a:solidFill>
                <a:latin typeface="Calibri" panose="020F0502020204030204" pitchFamily="34" charset="0"/>
                <a:ea typeface="Calibri" panose="020F0502020204030204" pitchFamily="34" charset="0"/>
                <a:cs typeface="Calibri" panose="020F0502020204030204" pitchFamily="34" charset="0"/>
              </a:rPr>
              <a:t>PASS</a:t>
            </a:r>
            <a:endParaRPr lang="en-US" sz="2600" b="1">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C47B1A34-E255-F1D8-F526-AF102845C294}"/>
              </a:ext>
            </a:extLst>
          </p:cNvPr>
          <p:cNvSpPr txBox="1"/>
          <p:nvPr/>
        </p:nvSpPr>
        <p:spPr>
          <a:xfrm>
            <a:off x="7625468" y="1612983"/>
            <a:ext cx="3243880" cy="369332"/>
          </a:xfrm>
          <a:prstGeom prst="rect">
            <a:avLst/>
          </a:prstGeom>
          <a:noFill/>
        </p:spPr>
        <p:txBody>
          <a:bodyPr wrap="square" rtlCol="0">
            <a:spAutoFit/>
          </a:bodyPr>
          <a:lstStyle/>
          <a:p>
            <a:pPr algn="ctr"/>
            <a:r>
              <a:rPr lang="en-US" b="1">
                <a:solidFill>
                  <a:schemeClr val="bg1"/>
                </a:solidFill>
                <a:latin typeface="Calibri" panose="020F0502020204030204" pitchFamily="34" charset="0"/>
                <a:ea typeface="Calibri" panose="020F0502020204030204" pitchFamily="34" charset="0"/>
                <a:cs typeface="Calibri" panose="020F0502020204030204" pitchFamily="34" charset="0"/>
              </a:rPr>
              <a:t>Test 5 Results:</a:t>
            </a:r>
          </a:p>
        </p:txBody>
      </p:sp>
      <p:pic>
        <p:nvPicPr>
          <p:cNvPr id="6" name="Picture 5">
            <a:extLst>
              <a:ext uri="{FF2B5EF4-FFF2-40B4-BE49-F238E27FC236}">
                <a16:creationId xmlns:a16="http://schemas.microsoft.com/office/drawing/2014/main" id="{D69E27E5-FF96-7A44-2CA1-872D2BB513E0}"/>
              </a:ext>
            </a:extLst>
          </p:cNvPr>
          <p:cNvPicPr>
            <a:picLocks noChangeAspect="1"/>
          </p:cNvPicPr>
          <p:nvPr/>
        </p:nvPicPr>
        <p:blipFill>
          <a:blip r:embed="rId2"/>
          <a:stretch>
            <a:fillRect/>
          </a:stretch>
        </p:blipFill>
        <p:spPr>
          <a:xfrm>
            <a:off x="6821460" y="1982315"/>
            <a:ext cx="4851896" cy="3585521"/>
          </a:xfrm>
          <a:prstGeom prst="rect">
            <a:avLst/>
          </a:prstGeom>
        </p:spPr>
      </p:pic>
      <p:sp>
        <p:nvSpPr>
          <p:cNvPr id="4" name="TextBox 3">
            <a:extLst>
              <a:ext uri="{FF2B5EF4-FFF2-40B4-BE49-F238E27FC236}">
                <a16:creationId xmlns:a16="http://schemas.microsoft.com/office/drawing/2014/main" id="{1213305F-68E1-EAD9-7B19-8FE0E50453C2}"/>
              </a:ext>
            </a:extLst>
          </p:cNvPr>
          <p:cNvSpPr txBox="1"/>
          <p:nvPr/>
        </p:nvSpPr>
        <p:spPr>
          <a:xfrm>
            <a:off x="489119" y="4876946"/>
            <a:ext cx="6061165" cy="369332"/>
          </a:xfrm>
          <a:prstGeom prst="rect">
            <a:avLst/>
          </a:prstGeom>
          <a:noFill/>
        </p:spPr>
        <p:txBody>
          <a:bodyPr wrap="square" rtlCol="0">
            <a:spAutoFit/>
          </a:bodyPr>
          <a:lstStyle/>
          <a:p>
            <a:pPr algn="ctr"/>
            <a:r>
              <a:rPr lang="en-US" b="1">
                <a:solidFill>
                  <a:schemeClr val="bg1"/>
                </a:solidFill>
                <a:latin typeface="Calibri" panose="020F0502020204030204" pitchFamily="34" charset="0"/>
                <a:ea typeface="Calibri" panose="020F0502020204030204" pitchFamily="34" charset="0"/>
                <a:cs typeface="Calibri" panose="020F0502020204030204" pitchFamily="34" charset="0"/>
              </a:rPr>
              <a:t>Note: Under Pressure output is the same for Test 4 and Test 5 </a:t>
            </a:r>
          </a:p>
        </p:txBody>
      </p:sp>
      <p:sp>
        <p:nvSpPr>
          <p:cNvPr id="5" name="TextBox 4">
            <a:extLst>
              <a:ext uri="{FF2B5EF4-FFF2-40B4-BE49-F238E27FC236}">
                <a16:creationId xmlns:a16="http://schemas.microsoft.com/office/drawing/2014/main" id="{67C87500-4A27-7F66-87E1-33A2632168E4}"/>
              </a:ext>
            </a:extLst>
          </p:cNvPr>
          <p:cNvSpPr txBox="1"/>
          <p:nvPr/>
        </p:nvSpPr>
        <p:spPr>
          <a:xfrm>
            <a:off x="1447124" y="6337505"/>
            <a:ext cx="8688152" cy="338554"/>
          </a:xfrm>
          <a:prstGeom prst="rect">
            <a:avLst/>
          </a:prstGeom>
          <a:noFill/>
        </p:spPr>
        <p:txBody>
          <a:bodyPr wrap="square" rtlCol="0">
            <a:spAutoFit/>
          </a:bodyPr>
          <a:lstStyle/>
          <a:p>
            <a:pPr algn="ctr"/>
            <a:r>
              <a:rPr lang="en-US" sz="160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sp>
        <p:nvSpPr>
          <p:cNvPr id="7" name="TextBox 6">
            <a:extLst>
              <a:ext uri="{FF2B5EF4-FFF2-40B4-BE49-F238E27FC236}">
                <a16:creationId xmlns:a16="http://schemas.microsoft.com/office/drawing/2014/main" id="{52E3E000-DB22-FF04-0D0F-B9D964E9552D}"/>
              </a:ext>
            </a:extLst>
          </p:cNvPr>
          <p:cNvSpPr txBox="1"/>
          <p:nvPr/>
        </p:nvSpPr>
        <p:spPr>
          <a:xfrm>
            <a:off x="366201" y="5721838"/>
            <a:ext cx="11459598" cy="46166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Results: Simulations and underpressure show pass for 6000m </a:t>
            </a:r>
          </a:p>
        </p:txBody>
      </p:sp>
    </p:spTree>
    <p:extLst>
      <p:ext uri="{BB962C8B-B14F-4D97-AF65-F5344CB8AC3E}">
        <p14:creationId xmlns:p14="http://schemas.microsoft.com/office/powerpoint/2010/main" val="2411276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CC54-864E-BA0F-1A3B-D5FA46A01ECE}"/>
              </a:ext>
            </a:extLst>
          </p:cNvPr>
          <p:cNvSpPr txBox="1"/>
          <p:nvPr/>
        </p:nvSpPr>
        <p:spPr>
          <a:xfrm>
            <a:off x="578141" y="474962"/>
            <a:ext cx="11035718"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Conclusions for housing tube</a:t>
            </a:r>
          </a:p>
        </p:txBody>
      </p:sp>
      <p:sp>
        <p:nvSpPr>
          <p:cNvPr id="3" name="TextBox 2">
            <a:extLst>
              <a:ext uri="{FF2B5EF4-FFF2-40B4-BE49-F238E27FC236}">
                <a16:creationId xmlns:a16="http://schemas.microsoft.com/office/drawing/2014/main" id="{0631A9FF-0AD4-B557-FB95-E24289471ADB}"/>
              </a:ext>
            </a:extLst>
          </p:cNvPr>
          <p:cNvSpPr txBox="1"/>
          <p:nvPr/>
        </p:nvSpPr>
        <p:spPr>
          <a:xfrm>
            <a:off x="1039191" y="1096520"/>
            <a:ext cx="10113618" cy="2308324"/>
          </a:xfrm>
          <a:prstGeom prst="rect">
            <a:avLst/>
          </a:prstGeom>
          <a:solidFill>
            <a:srgbClr val="CCFFFF">
              <a:alpha val="50196"/>
            </a:srgbClr>
          </a:solidFill>
        </p:spPr>
        <p:txBody>
          <a:bodyPr wrap="square" rtlCol="0">
            <a:spAutoFit/>
          </a:bodyPr>
          <a:lstStyle/>
          <a:p>
            <a:pPr marL="457200" indent="-457200">
              <a:buFont typeface="Wingdings" panose="05000000000000000000" pitchFamily="2" charset="2"/>
              <a:buChar char="§"/>
            </a:pPr>
            <a:r>
              <a:rPr lang="en-US" sz="2400" dirty="0"/>
              <a:t>Pressure vessel passes stress and bucking for 4000m with tube of OD from 6.25in and ID of 5.60</a:t>
            </a:r>
          </a:p>
          <a:p>
            <a:pPr marL="457200" indent="-457200">
              <a:buFont typeface="Wingdings" panose="05000000000000000000" pitchFamily="2" charset="2"/>
              <a:buChar char="§"/>
            </a:pPr>
            <a:r>
              <a:rPr lang="en-US" sz="2400" dirty="0"/>
              <a:t>Pressure vessel passes stress and bucking for 6000m with tube of OD from 6.375in and ID of 5.60 </a:t>
            </a:r>
          </a:p>
          <a:p>
            <a:pPr marL="457200" indent="-457200">
              <a:buFont typeface="Wingdings" panose="05000000000000000000" pitchFamily="2" charset="2"/>
              <a:buChar char="§"/>
            </a:pPr>
            <a:r>
              <a:rPr lang="en-US" sz="2400" dirty="0"/>
              <a:t>Increasing the length of the tube has a negligible effect on maximum stress and displacement</a:t>
            </a:r>
          </a:p>
        </p:txBody>
      </p:sp>
      <p:sp>
        <p:nvSpPr>
          <p:cNvPr id="4" name="TextBox 3">
            <a:extLst>
              <a:ext uri="{FF2B5EF4-FFF2-40B4-BE49-F238E27FC236}">
                <a16:creationId xmlns:a16="http://schemas.microsoft.com/office/drawing/2014/main" id="{E5B592BD-8C94-8688-23A9-7F500A49D745}"/>
              </a:ext>
            </a:extLst>
          </p:cNvPr>
          <p:cNvSpPr txBox="1"/>
          <p:nvPr/>
        </p:nvSpPr>
        <p:spPr>
          <a:xfrm>
            <a:off x="1447124" y="6337505"/>
            <a:ext cx="8688152" cy="338554"/>
          </a:xfrm>
          <a:prstGeom prst="rect">
            <a:avLst/>
          </a:prstGeom>
          <a:noFill/>
        </p:spPr>
        <p:txBody>
          <a:bodyPr wrap="square" rtlCol="0">
            <a:spAutoFit/>
          </a:bodyPr>
          <a:lstStyle/>
          <a:p>
            <a:pPr algn="ctr"/>
            <a:r>
              <a:rPr lang="en-US" sz="160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spTree>
    <p:extLst>
      <p:ext uri="{BB962C8B-B14F-4D97-AF65-F5344CB8AC3E}">
        <p14:creationId xmlns:p14="http://schemas.microsoft.com/office/powerpoint/2010/main" val="490154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CC54-864E-BA0F-1A3B-D5FA46A01ECE}"/>
              </a:ext>
            </a:extLst>
          </p:cNvPr>
          <p:cNvSpPr txBox="1"/>
          <p:nvPr/>
        </p:nvSpPr>
        <p:spPr>
          <a:xfrm>
            <a:off x="578141" y="474962"/>
            <a:ext cx="11035718"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Output Endcap Features (by Product Line)</a:t>
            </a:r>
          </a:p>
        </p:txBody>
      </p:sp>
      <p:sp>
        <p:nvSpPr>
          <p:cNvPr id="7" name="TextBox 6">
            <a:extLst>
              <a:ext uri="{FF2B5EF4-FFF2-40B4-BE49-F238E27FC236}">
                <a16:creationId xmlns:a16="http://schemas.microsoft.com/office/drawing/2014/main" id="{35A2F5EC-F88B-0449-F225-75D44402A7EB}"/>
              </a:ext>
            </a:extLst>
          </p:cNvPr>
          <p:cNvSpPr txBox="1"/>
          <p:nvPr/>
        </p:nvSpPr>
        <p:spPr>
          <a:xfrm>
            <a:off x="1447124" y="6337505"/>
            <a:ext cx="8688152" cy="338554"/>
          </a:xfrm>
          <a:prstGeom prst="rect">
            <a:avLst/>
          </a:prstGeom>
          <a:noFill/>
        </p:spPr>
        <p:txBody>
          <a:bodyPr wrap="square" rtlCol="0">
            <a:spAutoFit/>
          </a:bodyPr>
          <a:lstStyle/>
          <a:p>
            <a:pPr algn="ctr"/>
            <a:r>
              <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graphicFrame>
        <p:nvGraphicFramePr>
          <p:cNvPr id="3" name="Table 2">
            <a:extLst>
              <a:ext uri="{FF2B5EF4-FFF2-40B4-BE49-F238E27FC236}">
                <a16:creationId xmlns:a16="http://schemas.microsoft.com/office/drawing/2014/main" id="{34591A74-71FB-B96A-18D9-F36F7180D7B0}"/>
              </a:ext>
            </a:extLst>
          </p:cNvPr>
          <p:cNvGraphicFramePr>
            <a:graphicFrameLocks noGrp="1"/>
          </p:cNvGraphicFramePr>
          <p:nvPr>
            <p:extLst>
              <p:ext uri="{D42A27DB-BD31-4B8C-83A1-F6EECF244321}">
                <p14:modId xmlns:p14="http://schemas.microsoft.com/office/powerpoint/2010/main" val="2537838172"/>
              </p:ext>
            </p:extLst>
          </p:nvPr>
        </p:nvGraphicFramePr>
        <p:xfrm>
          <a:off x="2589180" y="1182848"/>
          <a:ext cx="4948518" cy="4253830"/>
        </p:xfrm>
        <a:graphic>
          <a:graphicData uri="http://schemas.openxmlformats.org/drawingml/2006/table">
            <a:tbl>
              <a:tblPr>
                <a:tableStyleId>{5C22544A-7EE6-4342-B048-85BDC9FD1C3A}</a:tableStyleId>
              </a:tblPr>
              <a:tblGrid>
                <a:gridCol w="1546412">
                  <a:extLst>
                    <a:ext uri="{9D8B030D-6E8A-4147-A177-3AD203B41FA5}">
                      <a16:colId xmlns:a16="http://schemas.microsoft.com/office/drawing/2014/main" val="2192155073"/>
                    </a:ext>
                  </a:extLst>
                </a:gridCol>
                <a:gridCol w="1701053">
                  <a:extLst>
                    <a:ext uri="{9D8B030D-6E8A-4147-A177-3AD203B41FA5}">
                      <a16:colId xmlns:a16="http://schemas.microsoft.com/office/drawing/2014/main" val="4063423233"/>
                    </a:ext>
                  </a:extLst>
                </a:gridCol>
                <a:gridCol w="1701053">
                  <a:extLst>
                    <a:ext uri="{9D8B030D-6E8A-4147-A177-3AD203B41FA5}">
                      <a16:colId xmlns:a16="http://schemas.microsoft.com/office/drawing/2014/main" val="218905755"/>
                    </a:ext>
                  </a:extLst>
                </a:gridCol>
              </a:tblGrid>
              <a:tr h="269970">
                <a:tc>
                  <a:txBody>
                    <a:bodyPr/>
                    <a:lstStyle/>
                    <a:p>
                      <a:pPr algn="ctr" fontAlgn="ctr"/>
                      <a:r>
                        <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Parameter</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200"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MBARI (Next Gen) 4000m</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200"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MBARI (Next Gen) 6000m</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583963883"/>
                  </a:ext>
                </a:extLst>
              </a:tr>
              <a:tr h="269970">
                <a:tc>
                  <a:txBody>
                    <a:bodyPr/>
                    <a:lstStyle/>
                    <a:p>
                      <a:pPr algn="ctr" fontAlgn="ctr"/>
                      <a:r>
                        <a:rPr lang="en-US" sz="1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Part number</a:t>
                      </a:r>
                      <a:endPar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M000404 revE</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3DDINT-ME-PA-0640 revA</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1519671638"/>
                  </a:ext>
                </a:extLst>
              </a:tr>
              <a:tr h="269970">
                <a:tc>
                  <a:txBody>
                    <a:bodyPr/>
                    <a:lstStyle/>
                    <a:p>
                      <a:pPr algn="ctr" fontAlgn="ctr"/>
                      <a:r>
                        <a:rPr lang="en-US" sz="1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Front face/tube </a:t>
                      </a:r>
                      <a:r>
                        <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OD (</a:t>
                      </a:r>
                      <a:r>
                        <a:rPr lang="en-US" sz="1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in) *</a:t>
                      </a:r>
                      <a:endPar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6.375</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6.375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2019882549"/>
                  </a:ext>
                </a:extLst>
              </a:tr>
              <a:tr h="269970">
                <a:tc>
                  <a:txBody>
                    <a:bodyPr/>
                    <a:lstStyle/>
                    <a:p>
                      <a:pPr algn="ctr" fontAlgn="ctr"/>
                      <a:r>
                        <a:rPr lang="en-US" sz="1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Front face thickness </a:t>
                      </a:r>
                      <a:r>
                        <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3864416199"/>
                  </a:ext>
                </a:extLst>
              </a:tr>
              <a:tr h="269970">
                <a:tc>
                  <a:txBody>
                    <a:bodyPr/>
                    <a:lstStyle/>
                    <a:p>
                      <a:pPr algn="ctr" fontAlgn="ctr"/>
                      <a:r>
                        <a:rPr lang="en-US" sz="1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Rear boss </a:t>
                      </a:r>
                      <a:r>
                        <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OD (</a:t>
                      </a:r>
                      <a:r>
                        <a:rPr lang="en-US" sz="1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in) *</a:t>
                      </a:r>
                      <a:endPar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5.597</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5.597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1603224526"/>
                  </a:ext>
                </a:extLst>
              </a:tr>
              <a:tr h="269970">
                <a:tc>
                  <a:txBody>
                    <a:bodyPr/>
                    <a:lstStyle/>
                    <a:p>
                      <a:pPr algn="ctr" fontAlgn="ctr"/>
                      <a:r>
                        <a:rPr lang="en-US" sz="1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Rear boss thickness </a:t>
                      </a:r>
                      <a:r>
                        <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2.8</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2615721678"/>
                  </a:ext>
                </a:extLst>
              </a:tr>
              <a:tr h="269970">
                <a:tc>
                  <a:txBody>
                    <a:bodyPr/>
                    <a:lstStyle/>
                    <a:p>
                      <a:pPr algn="ctr" fontAlgn="ctr"/>
                      <a:r>
                        <a:rPr lang="en-US" sz="1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Total thickness </a:t>
                      </a:r>
                      <a:r>
                        <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3.5</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215636211"/>
                  </a:ext>
                </a:extLst>
              </a:tr>
              <a:tr h="269970">
                <a:tc>
                  <a:txBody>
                    <a:bodyPr/>
                    <a:lstStyle/>
                    <a:p>
                      <a:pPr algn="ctr" fontAlgn="ctr"/>
                      <a:r>
                        <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Material</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17-4 PH H1025</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17-4 PH H1150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1988973066"/>
                  </a:ext>
                </a:extLst>
              </a:tr>
              <a:tr h="269970">
                <a:tc>
                  <a:txBody>
                    <a:bodyPr/>
                    <a:lstStyle/>
                    <a:p>
                      <a:pPr algn="ctr" fontAlgn="ctr"/>
                      <a:r>
                        <a:rPr lang="en-US" sz="1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Yield strength (ksi)</a:t>
                      </a:r>
                      <a:endPar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165</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4283361012"/>
                  </a:ext>
                </a:extLst>
              </a:tr>
              <a:tr h="269970">
                <a:tc>
                  <a:txBody>
                    <a:bodyPr/>
                    <a:lstStyle/>
                    <a:p>
                      <a:pPr algn="ctr" fontAlgn="ctr"/>
                      <a:r>
                        <a:rPr lang="en-US" sz="1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Rotating cube</a:t>
                      </a:r>
                      <a:endPar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a:p>
                      <a:pPr marL="0" marR="0" lvl="0" indent="0" algn="ctr" defTabSz="914400" rtl="0" eaLnBrk="1" fontAlgn="ctr"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1228337735"/>
                  </a:ext>
                </a:extLst>
              </a:tr>
              <a:tr h="269970">
                <a:tc>
                  <a:txBody>
                    <a:bodyPr/>
                    <a:lstStyle/>
                    <a:p>
                      <a:pPr algn="ctr" fontAlgn="ctr"/>
                      <a:r>
                        <a:rPr lang="en-US" sz="1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Safety light</a:t>
                      </a:r>
                      <a:endPar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2601374512"/>
                  </a:ext>
                </a:extLst>
              </a:tr>
              <a:tr h="269970">
                <a:tc>
                  <a:txBody>
                    <a:bodyPr/>
                    <a:lstStyle/>
                    <a:p>
                      <a:pPr algn="ctr" fontAlgn="ctr"/>
                      <a:r>
                        <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Counterbores</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923452815"/>
                  </a:ext>
                </a:extLst>
              </a:tr>
              <a:tr h="269970">
                <a:tc>
                  <a:txBody>
                    <a:bodyPr/>
                    <a:lstStyle/>
                    <a:p>
                      <a:pPr algn="ctr" fontAlgn="ctr"/>
                      <a:r>
                        <a:rPr lang="en-US" sz="1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Front gasket</a:t>
                      </a:r>
                      <a:endPar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409303057"/>
                  </a:ext>
                </a:extLst>
              </a:tr>
              <a:tr h="269970">
                <a:tc>
                  <a:txBody>
                    <a:bodyPr/>
                    <a:lstStyle/>
                    <a:p>
                      <a:pPr algn="ctr" fontAlgn="ctr"/>
                      <a:r>
                        <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Fasteners</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#10-32 (qty 6)</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#10-32 (qty 6)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3931489777"/>
                  </a:ext>
                </a:extLst>
              </a:tr>
              <a:tr h="269970">
                <a:tc>
                  <a:txBody>
                    <a:bodyPr/>
                    <a:lstStyle/>
                    <a:p>
                      <a:pPr algn="ctr" fontAlgn="ctr"/>
                      <a:r>
                        <a:rPr lang="en-US" sz="1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Depth rating </a:t>
                      </a:r>
                      <a:r>
                        <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4000</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6000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2899002176"/>
                  </a:ext>
                </a:extLst>
              </a:tr>
            </a:tbl>
          </a:graphicData>
        </a:graphic>
      </p:graphicFrame>
    </p:spTree>
    <p:extLst>
      <p:ext uri="{BB962C8B-B14F-4D97-AF65-F5344CB8AC3E}">
        <p14:creationId xmlns:p14="http://schemas.microsoft.com/office/powerpoint/2010/main" val="1536242907"/>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1198B2-EE03-9EB0-DD85-D6D5254D8605}"/>
              </a:ext>
            </a:extLst>
          </p:cNvPr>
          <p:cNvPicPr>
            <a:picLocks noChangeAspect="1"/>
          </p:cNvPicPr>
          <p:nvPr/>
        </p:nvPicPr>
        <p:blipFill>
          <a:blip r:embed="rId2"/>
          <a:stretch>
            <a:fillRect/>
          </a:stretch>
        </p:blipFill>
        <p:spPr>
          <a:xfrm>
            <a:off x="8018666" y="3647375"/>
            <a:ext cx="1554387" cy="2698884"/>
          </a:xfrm>
          <a:prstGeom prst="rect">
            <a:avLst/>
          </a:prstGeom>
        </p:spPr>
      </p:pic>
      <p:pic>
        <p:nvPicPr>
          <p:cNvPr id="4" name="Picture 3">
            <a:extLst>
              <a:ext uri="{FF2B5EF4-FFF2-40B4-BE49-F238E27FC236}">
                <a16:creationId xmlns:a16="http://schemas.microsoft.com/office/drawing/2014/main" id="{F3C54ED6-EC7E-CDB8-AB42-E5053450217D}"/>
              </a:ext>
            </a:extLst>
          </p:cNvPr>
          <p:cNvPicPr>
            <a:picLocks noChangeAspect="1"/>
          </p:cNvPicPr>
          <p:nvPr/>
        </p:nvPicPr>
        <p:blipFill>
          <a:blip r:embed="rId3"/>
          <a:stretch>
            <a:fillRect/>
          </a:stretch>
        </p:blipFill>
        <p:spPr>
          <a:xfrm>
            <a:off x="7572004" y="1124752"/>
            <a:ext cx="2553903" cy="2420829"/>
          </a:xfrm>
          <a:prstGeom prst="rect">
            <a:avLst/>
          </a:prstGeom>
        </p:spPr>
      </p:pic>
      <p:sp>
        <p:nvSpPr>
          <p:cNvPr id="5" name="TextBox 4">
            <a:extLst>
              <a:ext uri="{FF2B5EF4-FFF2-40B4-BE49-F238E27FC236}">
                <a16:creationId xmlns:a16="http://schemas.microsoft.com/office/drawing/2014/main" id="{5E16314D-A983-DE6A-F595-646C06ED4A40}"/>
              </a:ext>
            </a:extLst>
          </p:cNvPr>
          <p:cNvSpPr txBox="1"/>
          <p:nvPr/>
        </p:nvSpPr>
        <p:spPr>
          <a:xfrm>
            <a:off x="712986" y="1261723"/>
            <a:ext cx="5796871" cy="4524315"/>
          </a:xfrm>
          <a:prstGeom prst="rect">
            <a:avLst/>
          </a:prstGeom>
          <a:solidFill>
            <a:srgbClr val="CCFFFF">
              <a:alpha val="50196"/>
            </a:srgbClr>
          </a:solidFill>
        </p:spPr>
        <p:txBody>
          <a:bodyPr wrap="square" rtlCol="0">
            <a:spAutoFit/>
          </a:bodyPr>
          <a:lstStyle/>
          <a:p>
            <a:pPr marL="457200" indent="-457200">
              <a:buFont typeface="Wingdings" panose="05000000000000000000" pitchFamily="2" charset="2"/>
              <a:buChar char="§"/>
            </a:pPr>
            <a:r>
              <a:rPr lang="en-US" sz="2400" b="1" dirty="0">
                <a:latin typeface="Calibri" panose="020F0502020204030204" pitchFamily="34" charset="0"/>
                <a:ea typeface="Calibri" panose="020F0502020204030204" pitchFamily="34" charset="0"/>
                <a:cs typeface="Calibri" panose="020F0502020204030204" pitchFamily="34" charset="0"/>
              </a:rPr>
              <a:t>Part number: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3DDINT-ME-PA-0640 revA</a:t>
            </a:r>
            <a:endParaRPr lang="en-US" sz="2400" b="1"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Wingdings" panose="05000000000000000000" pitchFamily="2" charset="2"/>
              <a:buChar char="§"/>
            </a:pPr>
            <a:r>
              <a:rPr lang="en-US" sz="2400" b="1" dirty="0">
                <a:latin typeface="Calibri" panose="020F0502020204030204" pitchFamily="34" charset="0"/>
                <a:ea typeface="Calibri" panose="020F0502020204030204" pitchFamily="34" charset="0"/>
                <a:cs typeface="Calibri" panose="020F0502020204030204" pitchFamily="34" charset="0"/>
              </a:rPr>
              <a:t>Front face OD: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6.375in</a:t>
            </a:r>
          </a:p>
          <a:p>
            <a:pPr marL="457200" indent="-457200">
              <a:buFont typeface="Wingdings" panose="05000000000000000000" pitchFamily="2" charset="2"/>
              <a:buChar char="§"/>
            </a:pPr>
            <a:r>
              <a:rPr lang="en-US" sz="2400" b="1" dirty="0">
                <a:latin typeface="Calibri" panose="020F0502020204030204" pitchFamily="34" charset="0"/>
                <a:ea typeface="Calibri" panose="020F0502020204030204" pitchFamily="34" charset="0"/>
                <a:cs typeface="Calibri" panose="020F0502020204030204" pitchFamily="34" charset="0"/>
              </a:rPr>
              <a:t>Front face thickness: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0.700in</a:t>
            </a:r>
            <a:endParaRPr lang="en-US" sz="2400" b="1"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Wingdings" panose="05000000000000000000" pitchFamily="2" charset="2"/>
              <a:buChar char="§"/>
            </a:pPr>
            <a:r>
              <a:rPr lang="en-US" sz="2400" b="1" dirty="0">
                <a:latin typeface="Calibri" panose="020F0502020204030204" pitchFamily="34" charset="0"/>
                <a:ea typeface="Calibri" panose="020F0502020204030204" pitchFamily="34" charset="0"/>
                <a:cs typeface="Calibri" panose="020F0502020204030204" pitchFamily="34" charset="0"/>
              </a:rPr>
              <a:t>Rear boss OD: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5.597in</a:t>
            </a:r>
          </a:p>
          <a:p>
            <a:pPr marL="457200" indent="-457200">
              <a:buFont typeface="Wingdings" panose="05000000000000000000" pitchFamily="2" charset="2"/>
              <a:buChar char="§"/>
            </a:pPr>
            <a:r>
              <a:rPr lang="en-US" sz="2400" b="1" dirty="0">
                <a:latin typeface="Calibri" panose="020F0502020204030204" pitchFamily="34" charset="0"/>
                <a:ea typeface="Calibri" panose="020F0502020204030204" pitchFamily="34" charset="0"/>
                <a:cs typeface="Calibri" panose="020F0502020204030204" pitchFamily="34" charset="0"/>
              </a:rPr>
              <a:t>Rear boss thickness: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2.8 in</a:t>
            </a:r>
          </a:p>
          <a:p>
            <a:pPr marL="457200" indent="-457200">
              <a:buFont typeface="Wingdings" panose="05000000000000000000" pitchFamily="2" charset="2"/>
              <a:buChar char="§"/>
            </a:pPr>
            <a:r>
              <a:rPr lang="en-US" sz="2400" b="1" dirty="0">
                <a:latin typeface="Calibri" panose="020F0502020204030204" pitchFamily="34" charset="0"/>
                <a:ea typeface="Calibri" panose="020F0502020204030204" pitchFamily="34" charset="0"/>
                <a:cs typeface="Calibri" panose="020F0502020204030204" pitchFamily="34" charset="0"/>
              </a:rPr>
              <a:t>Total thickness: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3.5in</a:t>
            </a:r>
          </a:p>
          <a:p>
            <a:pPr marL="457200" indent="-457200">
              <a:buFont typeface="Wingdings" panose="05000000000000000000" pitchFamily="2" charset="2"/>
              <a:buChar char="§"/>
            </a:pPr>
            <a:r>
              <a:rPr lang="en-US" sz="2400" b="1" dirty="0">
                <a:latin typeface="Calibri" panose="020F0502020204030204" pitchFamily="34" charset="0"/>
                <a:ea typeface="Calibri" panose="020F0502020204030204" pitchFamily="34" charset="0"/>
                <a:cs typeface="Calibri" panose="020F0502020204030204" pitchFamily="34" charset="0"/>
              </a:rPr>
              <a:t>Material: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17-4 PH H1025</a:t>
            </a:r>
          </a:p>
          <a:p>
            <a:pPr marL="457200" indent="-457200">
              <a:buFont typeface="Wingdings" panose="05000000000000000000" pitchFamily="2" charset="2"/>
              <a:buChar char="§"/>
            </a:pPr>
            <a:r>
              <a:rPr lang="en-US" sz="2400" b="1" dirty="0">
                <a:latin typeface="Calibri" panose="020F0502020204030204" pitchFamily="34" charset="0"/>
                <a:ea typeface="Calibri" panose="020F0502020204030204" pitchFamily="34" charset="0"/>
                <a:cs typeface="Calibri" panose="020F0502020204030204" pitchFamily="34" charset="0"/>
              </a:rPr>
              <a:t>Yield strength: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165 </a:t>
            </a:r>
            <a:r>
              <a:rPr lang="en-US" sz="2400" b="1" dirty="0" err="1">
                <a:solidFill>
                  <a:schemeClr val="bg1"/>
                </a:solidFill>
                <a:latin typeface="Calibri" panose="020F0502020204030204" pitchFamily="34" charset="0"/>
                <a:ea typeface="Calibri" panose="020F0502020204030204" pitchFamily="34" charset="0"/>
                <a:cs typeface="Calibri" panose="020F0502020204030204" pitchFamily="34" charset="0"/>
              </a:rPr>
              <a:t>ksi</a:t>
            </a: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457200" indent="-457200">
              <a:buFont typeface="Wingdings" panose="05000000000000000000" pitchFamily="2" charset="2"/>
              <a:buChar char="§"/>
            </a:pPr>
            <a:r>
              <a:rPr lang="en-US" sz="2400" b="1" dirty="0">
                <a:latin typeface="Calibri" panose="020F0502020204030204" pitchFamily="34" charset="0"/>
                <a:ea typeface="Calibri" panose="020F0502020204030204" pitchFamily="34" charset="0"/>
                <a:cs typeface="Calibri" panose="020F0502020204030204" pitchFamily="34" charset="0"/>
              </a:rPr>
              <a:t>Rotating Cube: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Yes</a:t>
            </a:r>
          </a:p>
          <a:p>
            <a:pPr marL="457200" indent="-457200">
              <a:buFont typeface="Wingdings" panose="05000000000000000000" pitchFamily="2" charset="2"/>
              <a:buChar char="§"/>
            </a:pPr>
            <a:r>
              <a:rPr lang="en-US" sz="2400" b="1" dirty="0">
                <a:latin typeface="Calibri" panose="020F0502020204030204" pitchFamily="34" charset="0"/>
                <a:ea typeface="Calibri" panose="020F0502020204030204" pitchFamily="34" charset="0"/>
                <a:cs typeface="Calibri" panose="020F0502020204030204" pitchFamily="34" charset="0"/>
              </a:rPr>
              <a:t>Safety Light: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Yes</a:t>
            </a:r>
          </a:p>
          <a:p>
            <a:pPr marL="457200" indent="-457200">
              <a:buFont typeface="Wingdings" panose="05000000000000000000" pitchFamily="2" charset="2"/>
              <a:buChar char="§"/>
            </a:pPr>
            <a:r>
              <a:rPr lang="en-US" sz="2400" b="1" dirty="0">
                <a:latin typeface="Calibri" panose="020F0502020204030204" pitchFamily="34" charset="0"/>
                <a:ea typeface="Calibri" panose="020F0502020204030204" pitchFamily="34" charset="0"/>
                <a:cs typeface="Calibri" panose="020F0502020204030204" pitchFamily="34" charset="0"/>
              </a:rPr>
              <a:t>Front Gasket: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Yes</a:t>
            </a:r>
          </a:p>
          <a:p>
            <a:pPr marL="457200" indent="-457200">
              <a:buFont typeface="Wingdings" panose="05000000000000000000" pitchFamily="2" charset="2"/>
              <a:buChar char="§"/>
            </a:pPr>
            <a:r>
              <a:rPr lang="en-US" sz="2400" b="1" dirty="0">
                <a:latin typeface="Calibri" panose="020F0502020204030204" pitchFamily="34" charset="0"/>
                <a:ea typeface="Calibri" panose="020F0502020204030204" pitchFamily="34" charset="0"/>
                <a:cs typeface="Calibri" panose="020F0502020204030204" pitchFamily="34" charset="0"/>
              </a:rPr>
              <a:t>Fasteners: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#10-32 (qty 6)</a:t>
            </a:r>
          </a:p>
        </p:txBody>
      </p:sp>
      <p:sp>
        <p:nvSpPr>
          <p:cNvPr id="2" name="TextBox 1">
            <a:extLst>
              <a:ext uri="{FF2B5EF4-FFF2-40B4-BE49-F238E27FC236}">
                <a16:creationId xmlns:a16="http://schemas.microsoft.com/office/drawing/2014/main" id="{F3C1CC54-864E-BA0F-1A3B-D5FA46A01ECE}"/>
              </a:ext>
            </a:extLst>
          </p:cNvPr>
          <p:cNvSpPr txBox="1"/>
          <p:nvPr/>
        </p:nvSpPr>
        <p:spPr>
          <a:xfrm>
            <a:off x="578141" y="474962"/>
            <a:ext cx="11035718" cy="707886"/>
          </a:xfrm>
          <a:prstGeom prst="rect">
            <a:avLst/>
          </a:prstGeom>
          <a:noFill/>
        </p:spPr>
        <p:txBody>
          <a:bodyPr wrap="square" rtlCol="0">
            <a:spAutoFit/>
          </a:bodyPr>
          <a:lstStyle/>
          <a:p>
            <a:r>
              <a:rPr lang="en-US" sz="4000" b="1">
                <a:solidFill>
                  <a:schemeClr val="bg1"/>
                </a:solidFill>
                <a:latin typeface="Calibri" panose="020F0502020204030204" pitchFamily="34" charset="0"/>
                <a:ea typeface="Calibri" panose="020F0502020204030204" pitchFamily="34" charset="0"/>
                <a:cs typeface="Calibri" panose="020F0502020204030204" pitchFamily="34" charset="0"/>
              </a:rPr>
              <a:t>Next Gen MBARI </a:t>
            </a:r>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Output Endcap Features</a:t>
            </a:r>
          </a:p>
        </p:txBody>
      </p:sp>
      <p:sp>
        <p:nvSpPr>
          <p:cNvPr id="7" name="TextBox 6">
            <a:extLst>
              <a:ext uri="{FF2B5EF4-FFF2-40B4-BE49-F238E27FC236}">
                <a16:creationId xmlns:a16="http://schemas.microsoft.com/office/drawing/2014/main" id="{35A2F5EC-F88B-0449-F225-75D44402A7EB}"/>
              </a:ext>
            </a:extLst>
          </p:cNvPr>
          <p:cNvSpPr txBox="1"/>
          <p:nvPr/>
        </p:nvSpPr>
        <p:spPr>
          <a:xfrm>
            <a:off x="1447124" y="6337505"/>
            <a:ext cx="8688152" cy="338554"/>
          </a:xfrm>
          <a:prstGeom prst="rect">
            <a:avLst/>
          </a:prstGeom>
          <a:noFill/>
        </p:spPr>
        <p:txBody>
          <a:bodyPr wrap="square" rtlCol="0">
            <a:spAutoFit/>
          </a:bodyPr>
          <a:lstStyle/>
          <a:p>
            <a:pPr algn="ctr"/>
            <a:r>
              <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sp>
        <p:nvSpPr>
          <p:cNvPr id="11" name="TextBox 10">
            <a:extLst>
              <a:ext uri="{FF2B5EF4-FFF2-40B4-BE49-F238E27FC236}">
                <a16:creationId xmlns:a16="http://schemas.microsoft.com/office/drawing/2014/main" id="{35570BA8-2475-8959-D685-CFBD1A3872E6}"/>
              </a:ext>
            </a:extLst>
          </p:cNvPr>
          <p:cNvSpPr txBox="1"/>
          <p:nvPr/>
        </p:nvSpPr>
        <p:spPr>
          <a:xfrm>
            <a:off x="9881452" y="1330775"/>
            <a:ext cx="1277668" cy="369332"/>
          </a:xfrm>
          <a:prstGeom prst="rect">
            <a:avLst/>
          </a:prstGeom>
          <a:solidFill>
            <a:schemeClr val="bg1"/>
          </a:solidFill>
          <a:ln w="12700">
            <a:solidFill>
              <a:schemeClr val="tx1"/>
            </a:solidFill>
          </a:ln>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Safety Light</a:t>
            </a:r>
          </a:p>
        </p:txBody>
      </p:sp>
      <p:cxnSp>
        <p:nvCxnSpPr>
          <p:cNvPr id="12" name="Straight Arrow Connector 11">
            <a:extLst>
              <a:ext uri="{FF2B5EF4-FFF2-40B4-BE49-F238E27FC236}">
                <a16:creationId xmlns:a16="http://schemas.microsoft.com/office/drawing/2014/main" id="{96BE72E3-6864-310B-8211-BFA472C2160C}"/>
              </a:ext>
            </a:extLst>
          </p:cNvPr>
          <p:cNvCxnSpPr>
            <a:cxnSpLocks/>
            <a:stCxn id="11" idx="1"/>
          </p:cNvCxnSpPr>
          <p:nvPr/>
        </p:nvCxnSpPr>
        <p:spPr>
          <a:xfrm flipH="1">
            <a:off x="8746053" y="1515441"/>
            <a:ext cx="1135399"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74865894-D27C-A78C-C070-0FBF73066CBD}"/>
              </a:ext>
            </a:extLst>
          </p:cNvPr>
          <p:cNvSpPr/>
          <p:nvPr/>
        </p:nvSpPr>
        <p:spPr>
          <a:xfrm>
            <a:off x="8256703" y="1287599"/>
            <a:ext cx="455684" cy="455684"/>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5233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CC54-864E-BA0F-1A3B-D5FA46A01ECE}"/>
              </a:ext>
            </a:extLst>
          </p:cNvPr>
          <p:cNvSpPr txBox="1"/>
          <p:nvPr/>
        </p:nvSpPr>
        <p:spPr>
          <a:xfrm>
            <a:off x="578141" y="474962"/>
            <a:ext cx="11035718"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MBARI Output Endcap Simulation Parameters</a:t>
            </a:r>
          </a:p>
        </p:txBody>
      </p:sp>
      <p:sp>
        <p:nvSpPr>
          <p:cNvPr id="7" name="TextBox 6">
            <a:extLst>
              <a:ext uri="{FF2B5EF4-FFF2-40B4-BE49-F238E27FC236}">
                <a16:creationId xmlns:a16="http://schemas.microsoft.com/office/drawing/2014/main" id="{35A2F5EC-F88B-0449-F225-75D44402A7EB}"/>
              </a:ext>
            </a:extLst>
          </p:cNvPr>
          <p:cNvSpPr txBox="1"/>
          <p:nvPr/>
        </p:nvSpPr>
        <p:spPr>
          <a:xfrm>
            <a:off x="1447124" y="6337505"/>
            <a:ext cx="8688152" cy="338554"/>
          </a:xfrm>
          <a:prstGeom prst="rect">
            <a:avLst/>
          </a:prstGeom>
          <a:noFill/>
        </p:spPr>
        <p:txBody>
          <a:bodyPr wrap="square" rtlCol="0">
            <a:spAutoFit/>
          </a:bodyPr>
          <a:lstStyle/>
          <a:p>
            <a:pPr algn="ctr"/>
            <a:r>
              <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graphicFrame>
        <p:nvGraphicFramePr>
          <p:cNvPr id="3" name="Table 2">
            <a:extLst>
              <a:ext uri="{FF2B5EF4-FFF2-40B4-BE49-F238E27FC236}">
                <a16:creationId xmlns:a16="http://schemas.microsoft.com/office/drawing/2014/main" id="{34591A74-71FB-B96A-18D9-F36F7180D7B0}"/>
              </a:ext>
            </a:extLst>
          </p:cNvPr>
          <p:cNvGraphicFramePr>
            <a:graphicFrameLocks noGrp="1"/>
          </p:cNvGraphicFramePr>
          <p:nvPr>
            <p:extLst>
              <p:ext uri="{D42A27DB-BD31-4B8C-83A1-F6EECF244321}">
                <p14:modId xmlns:p14="http://schemas.microsoft.com/office/powerpoint/2010/main" val="1117133291"/>
              </p:ext>
            </p:extLst>
          </p:nvPr>
        </p:nvGraphicFramePr>
        <p:xfrm>
          <a:off x="2591075" y="1368234"/>
          <a:ext cx="5973649" cy="3052404"/>
        </p:xfrm>
        <a:graphic>
          <a:graphicData uri="http://schemas.openxmlformats.org/drawingml/2006/table">
            <a:tbl>
              <a:tblPr>
                <a:tableStyleId>{5C22544A-7EE6-4342-B048-85BDC9FD1C3A}</a:tableStyleId>
              </a:tblPr>
              <a:tblGrid>
                <a:gridCol w="2821003">
                  <a:extLst>
                    <a:ext uri="{9D8B030D-6E8A-4147-A177-3AD203B41FA5}">
                      <a16:colId xmlns:a16="http://schemas.microsoft.com/office/drawing/2014/main" val="2192155073"/>
                    </a:ext>
                  </a:extLst>
                </a:gridCol>
                <a:gridCol w="1576323">
                  <a:extLst>
                    <a:ext uri="{9D8B030D-6E8A-4147-A177-3AD203B41FA5}">
                      <a16:colId xmlns:a16="http://schemas.microsoft.com/office/drawing/2014/main" val="60558788"/>
                    </a:ext>
                  </a:extLst>
                </a:gridCol>
                <a:gridCol w="1576323">
                  <a:extLst>
                    <a:ext uri="{9D8B030D-6E8A-4147-A177-3AD203B41FA5}">
                      <a16:colId xmlns:a16="http://schemas.microsoft.com/office/drawing/2014/main" val="2255001677"/>
                    </a:ext>
                  </a:extLst>
                </a:gridCol>
              </a:tblGrid>
              <a:tr h="339156">
                <a:tc>
                  <a:txBody>
                    <a:bodyPr/>
                    <a:lstStyle/>
                    <a:p>
                      <a:pPr algn="ctr" fontAlgn="ct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Parameter</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Case 1 (4000m)</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Case 2 (6000m)</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8DB4B9"/>
                    </a:solidFill>
                  </a:tcPr>
                </a:tc>
                <a:extLst>
                  <a:ext uri="{0D108BD9-81ED-4DB2-BD59-A6C34878D82A}">
                    <a16:rowId xmlns:a16="http://schemas.microsoft.com/office/drawing/2014/main" val="583963883"/>
                  </a:ext>
                </a:extLst>
              </a:tr>
              <a:tr h="339156">
                <a:tc>
                  <a:txBody>
                    <a:bodyPr/>
                    <a:lstStyle/>
                    <a:p>
                      <a:pPr algn="ctr" fontAlgn="ct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Front face/tube OD (in)</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6.375</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6.375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2099872745"/>
                  </a:ext>
                </a:extLst>
              </a:tr>
              <a:tr h="339156">
                <a:tc>
                  <a:txBody>
                    <a:bodyPr/>
                    <a:lstStyle/>
                    <a:p>
                      <a:pPr algn="ctr" fontAlgn="ct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Front face thickness (in)</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0.700</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.900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extLst>
                  <a:ext uri="{0D108BD9-81ED-4DB2-BD59-A6C34878D82A}">
                    <a16:rowId xmlns:a16="http://schemas.microsoft.com/office/drawing/2014/main" val="4283361012"/>
                  </a:ext>
                </a:extLst>
              </a:tr>
              <a:tr h="339156">
                <a:tc>
                  <a:txBody>
                    <a:bodyPr/>
                    <a:lstStyle/>
                    <a:p>
                      <a:pPr algn="ctr" fontAlgn="ct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Boss 1 OD (in)</a:t>
                      </a:r>
                      <a:endPar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5.597</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5.597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1538587901"/>
                  </a:ext>
                </a:extLst>
              </a:tr>
              <a:tr h="339156">
                <a:tc>
                  <a:txBody>
                    <a:bodyPr/>
                    <a:lstStyle/>
                    <a:p>
                      <a:pPr algn="ctr" fontAlgn="ct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Boss 1 thickness (in)</a:t>
                      </a:r>
                      <a:endPar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2.800</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2.800</a:t>
                      </a:r>
                      <a:endPar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extLst>
                  <a:ext uri="{0D108BD9-81ED-4DB2-BD59-A6C34878D82A}">
                    <a16:rowId xmlns:a16="http://schemas.microsoft.com/office/drawing/2014/main" val="589562477"/>
                  </a:ext>
                </a:extLst>
              </a:tr>
              <a:tr h="339156">
                <a:tc>
                  <a:txBody>
                    <a:bodyPr/>
                    <a:lstStyle/>
                    <a:p>
                      <a:pPr algn="ctr" fontAlgn="ct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Total thickness (</a:t>
                      </a: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in) *</a:t>
                      </a:r>
                      <a:endPar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3.500</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3.500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2601374512"/>
                  </a:ext>
                </a:extLst>
              </a:tr>
              <a:tr h="339156">
                <a:tc>
                  <a:txBody>
                    <a:bodyPr/>
                    <a:lstStyle/>
                    <a:p>
                      <a:pPr algn="ctr" fontAlgn="ct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Distance to 1</a:t>
                      </a:r>
                      <a:r>
                        <a:rPr lang="en-US" sz="1400" b="1" i="0" u="none" strike="noStrike" baseline="30000">
                          <a:solidFill>
                            <a:srgbClr val="000000"/>
                          </a:solidFill>
                          <a:effectLst/>
                          <a:latin typeface="Calibri" panose="020F0502020204030204" pitchFamily="34" charset="0"/>
                          <a:ea typeface="Calibri" panose="020F0502020204030204" pitchFamily="34" charset="0"/>
                          <a:cs typeface="Calibri" panose="020F0502020204030204" pitchFamily="34" charset="0"/>
                        </a:rPr>
                        <a:t>st</a:t>
                      </a: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o-ring (in)</a:t>
                      </a:r>
                      <a:endPar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.375</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.375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extLst>
                  <a:ext uri="{0D108BD9-81ED-4DB2-BD59-A6C34878D82A}">
                    <a16:rowId xmlns:a16="http://schemas.microsoft.com/office/drawing/2014/main" val="1046097293"/>
                  </a:ext>
                </a:extLst>
              </a:tr>
              <a:tr h="339156">
                <a:tc>
                  <a:txBody>
                    <a:bodyPr/>
                    <a:lstStyle/>
                    <a:p>
                      <a:pPr algn="ctr" fontAlgn="ct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Material</a:t>
                      </a:r>
                      <a:endPar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17-4 PH H1025</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17-4 PH H1025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1830248765"/>
                  </a:ext>
                </a:extLst>
              </a:tr>
              <a:tr h="339156">
                <a:tc>
                  <a:txBody>
                    <a:bodyPr/>
                    <a:lstStyle/>
                    <a:p>
                      <a:pPr algn="ctr" fontAlgn="ct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Yield strength (ksi)</a:t>
                      </a:r>
                      <a:endPar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165</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8DB4B9"/>
                    </a:solidFill>
                  </a:tcPr>
                </a:tc>
                <a:extLst>
                  <a:ext uri="{0D108BD9-81ED-4DB2-BD59-A6C34878D82A}">
                    <a16:rowId xmlns:a16="http://schemas.microsoft.com/office/drawing/2014/main" val="640082721"/>
                  </a:ext>
                </a:extLst>
              </a:tr>
            </a:tbl>
          </a:graphicData>
        </a:graphic>
      </p:graphicFrame>
    </p:spTree>
    <p:extLst>
      <p:ext uri="{BB962C8B-B14F-4D97-AF65-F5344CB8AC3E}">
        <p14:creationId xmlns:p14="http://schemas.microsoft.com/office/powerpoint/2010/main" val="2677420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926C1-4F47-3625-AB78-860EC7F777C2}"/>
              </a:ext>
            </a:extLst>
          </p:cNvPr>
          <p:cNvSpPr>
            <a:spLocks noGrp="1"/>
          </p:cNvSpPr>
          <p:nvPr>
            <p:ph type="title"/>
          </p:nvPr>
        </p:nvSpPr>
        <p:spPr>
          <a:xfrm>
            <a:off x="637459" y="333211"/>
            <a:ext cx="10850472" cy="743794"/>
          </a:xfrm>
        </p:spPr>
        <p:txBody>
          <a:bodyPr>
            <a:normAutofit/>
          </a:bodyPr>
          <a:lstStyle/>
          <a:p>
            <a:r>
              <a:rPr lang="en-US" dirty="0"/>
              <a:t>Scanner Assembly + Pressure Housing</a:t>
            </a:r>
            <a:endParaRPr lang="en-US" dirty="0">
              <a:solidFill>
                <a:srgbClr val="FF0000"/>
              </a:solidFill>
            </a:endParaRPr>
          </a:p>
        </p:txBody>
      </p:sp>
      <p:cxnSp>
        <p:nvCxnSpPr>
          <p:cNvPr id="5" name="Straight Connector 4">
            <a:extLst>
              <a:ext uri="{FF2B5EF4-FFF2-40B4-BE49-F238E27FC236}">
                <a16:creationId xmlns:a16="http://schemas.microsoft.com/office/drawing/2014/main" id="{D46F02A9-1788-8366-C788-8E24B7827A14}"/>
              </a:ext>
            </a:extLst>
          </p:cNvPr>
          <p:cNvCxnSpPr>
            <a:cxnSpLocks/>
          </p:cNvCxnSpPr>
          <p:nvPr/>
        </p:nvCxnSpPr>
        <p:spPr>
          <a:xfrm>
            <a:off x="762737" y="1086688"/>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30EC6C6A-D7CF-B97D-F531-C8E25FD4E1D3}"/>
              </a:ext>
            </a:extLst>
          </p:cNvPr>
          <p:cNvSpPr>
            <a:spLocks noGrp="1"/>
          </p:cNvSpPr>
          <p:nvPr>
            <p:ph type="ftr" sz="quarter" idx="17"/>
          </p:nvPr>
        </p:nvSpPr>
        <p:spPr/>
        <p:txBody>
          <a:bodyPr/>
          <a:lstStyle/>
          <a:p>
            <a:r>
              <a:rPr lang="en-US"/>
              <a:t>3D at Depth Confidential and Proprietary Information</a:t>
            </a:r>
          </a:p>
        </p:txBody>
      </p:sp>
      <p:pic>
        <p:nvPicPr>
          <p:cNvPr id="7" name="Picture 6">
            <a:extLst>
              <a:ext uri="{FF2B5EF4-FFF2-40B4-BE49-F238E27FC236}">
                <a16:creationId xmlns:a16="http://schemas.microsoft.com/office/drawing/2014/main" id="{0B13A43C-CB05-537F-4DA1-090C229D39C4}"/>
              </a:ext>
            </a:extLst>
          </p:cNvPr>
          <p:cNvPicPr>
            <a:picLocks noChangeAspect="1"/>
          </p:cNvPicPr>
          <p:nvPr/>
        </p:nvPicPr>
        <p:blipFill>
          <a:blip r:embed="rId2"/>
          <a:stretch>
            <a:fillRect/>
          </a:stretch>
        </p:blipFill>
        <p:spPr>
          <a:xfrm>
            <a:off x="524758" y="1326053"/>
            <a:ext cx="3792484" cy="4133106"/>
          </a:xfrm>
          <a:prstGeom prst="rect">
            <a:avLst/>
          </a:prstGeom>
        </p:spPr>
      </p:pic>
      <p:pic>
        <p:nvPicPr>
          <p:cNvPr id="12" name="Picture 11">
            <a:extLst>
              <a:ext uri="{FF2B5EF4-FFF2-40B4-BE49-F238E27FC236}">
                <a16:creationId xmlns:a16="http://schemas.microsoft.com/office/drawing/2014/main" id="{7FF03DAC-FC92-C77B-57E3-D259A71D9031}"/>
              </a:ext>
            </a:extLst>
          </p:cNvPr>
          <p:cNvPicPr>
            <a:picLocks noChangeAspect="1"/>
          </p:cNvPicPr>
          <p:nvPr/>
        </p:nvPicPr>
        <p:blipFill>
          <a:blip r:embed="rId3"/>
          <a:stretch>
            <a:fillRect/>
          </a:stretch>
        </p:blipFill>
        <p:spPr>
          <a:xfrm>
            <a:off x="4693807" y="1238729"/>
            <a:ext cx="6744082" cy="2950904"/>
          </a:xfrm>
          <a:prstGeom prst="rect">
            <a:avLst/>
          </a:prstGeom>
        </p:spPr>
      </p:pic>
      <p:pic>
        <p:nvPicPr>
          <p:cNvPr id="15" name="Picture 14">
            <a:extLst>
              <a:ext uri="{FF2B5EF4-FFF2-40B4-BE49-F238E27FC236}">
                <a16:creationId xmlns:a16="http://schemas.microsoft.com/office/drawing/2014/main" id="{9DF9913B-D8CD-4711-CB2B-F7F5CEC1E94E}"/>
              </a:ext>
            </a:extLst>
          </p:cNvPr>
          <p:cNvPicPr>
            <a:picLocks noChangeAspect="1"/>
          </p:cNvPicPr>
          <p:nvPr/>
        </p:nvPicPr>
        <p:blipFill>
          <a:blip r:embed="rId4"/>
          <a:stretch>
            <a:fillRect/>
          </a:stretch>
        </p:blipFill>
        <p:spPr>
          <a:xfrm>
            <a:off x="4481085" y="4329083"/>
            <a:ext cx="1805572" cy="1887816"/>
          </a:xfrm>
          <a:prstGeom prst="rect">
            <a:avLst/>
          </a:prstGeom>
        </p:spPr>
      </p:pic>
      <p:sp>
        <p:nvSpPr>
          <p:cNvPr id="4" name="TextBox 3">
            <a:extLst>
              <a:ext uri="{FF2B5EF4-FFF2-40B4-BE49-F238E27FC236}">
                <a16:creationId xmlns:a16="http://schemas.microsoft.com/office/drawing/2014/main" id="{D851E117-DCBA-1E04-2615-A79DCE2789E3}"/>
              </a:ext>
            </a:extLst>
          </p:cNvPr>
          <p:cNvSpPr txBox="1"/>
          <p:nvPr/>
        </p:nvSpPr>
        <p:spPr>
          <a:xfrm>
            <a:off x="6545402" y="4932935"/>
            <a:ext cx="354043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latin typeface="Helvetica Light"/>
              </a:rPr>
              <a:t>*(built and tested with non-MBARI funding)</a:t>
            </a:r>
            <a:endParaRPr lang="en-US" sz="1400" dirty="0"/>
          </a:p>
        </p:txBody>
      </p:sp>
    </p:spTree>
    <p:extLst>
      <p:ext uri="{BB962C8B-B14F-4D97-AF65-F5344CB8AC3E}">
        <p14:creationId xmlns:p14="http://schemas.microsoft.com/office/powerpoint/2010/main" val="2787199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B4526-7776-ADF8-CB9A-BC3536CB8BB9}"/>
              </a:ext>
            </a:extLst>
          </p:cNvPr>
          <p:cNvSpPr>
            <a:spLocks noGrp="1"/>
          </p:cNvSpPr>
          <p:nvPr>
            <p:ph type="title"/>
          </p:nvPr>
        </p:nvSpPr>
        <p:spPr>
          <a:xfrm>
            <a:off x="660126" y="237995"/>
            <a:ext cx="10850472" cy="743794"/>
          </a:xfrm>
        </p:spPr>
        <p:txBody>
          <a:bodyPr/>
          <a:lstStyle/>
          <a:p>
            <a:r>
              <a:rPr lang="en-US" dirty="0"/>
              <a:t>Background / Topics</a:t>
            </a:r>
          </a:p>
        </p:txBody>
      </p:sp>
      <p:sp>
        <p:nvSpPr>
          <p:cNvPr id="5" name="Text Placeholder 4">
            <a:extLst>
              <a:ext uri="{FF2B5EF4-FFF2-40B4-BE49-F238E27FC236}">
                <a16:creationId xmlns:a16="http://schemas.microsoft.com/office/drawing/2014/main" id="{028C59B0-321D-AB99-8758-EC6A3CE0BE04}"/>
              </a:ext>
            </a:extLst>
          </p:cNvPr>
          <p:cNvSpPr>
            <a:spLocks noGrp="1"/>
          </p:cNvSpPr>
          <p:nvPr>
            <p:ph type="body" sz="quarter" idx="20"/>
          </p:nvPr>
        </p:nvSpPr>
        <p:spPr>
          <a:xfrm>
            <a:off x="664427" y="1092549"/>
            <a:ext cx="7655010" cy="5665969"/>
          </a:xfrm>
        </p:spPr>
        <p:txBody>
          <a:bodyPr vert="horz" lIns="91440" tIns="45720" rIns="91440" bIns="45720" rtlCol="0" anchor="t">
            <a:normAutofit/>
          </a:bodyPr>
          <a:lstStyle/>
          <a:p>
            <a:pPr marL="285750" indent="-285750">
              <a:buChar char="•"/>
            </a:pPr>
            <a:r>
              <a:rPr lang="en-US" sz="1800" dirty="0">
                <a:latin typeface="Helvetica Light"/>
              </a:rPr>
              <a:t>Requirements /Goals</a:t>
            </a:r>
            <a:endParaRPr lang="en-US" dirty="0">
              <a:latin typeface="Helvetica Light"/>
            </a:endParaRPr>
          </a:p>
          <a:p>
            <a:pPr marL="285750" indent="-285750">
              <a:buChar char="•"/>
            </a:pPr>
            <a:r>
              <a:rPr lang="en-US" sz="1800" dirty="0">
                <a:latin typeface="Helvetica Light"/>
              </a:rPr>
              <a:t>Mechanical Housing with Connector</a:t>
            </a:r>
            <a:endParaRPr lang="en-US" dirty="0">
              <a:latin typeface="Helvetica Light"/>
            </a:endParaRPr>
          </a:p>
          <a:p>
            <a:pPr marL="285750" indent="-285750">
              <a:buChar char="•"/>
            </a:pPr>
            <a:r>
              <a:rPr lang="en-US" sz="1800" dirty="0">
                <a:latin typeface="Helvetica Light"/>
              </a:rPr>
              <a:t>Mechanical Analysis</a:t>
            </a:r>
            <a:endParaRPr lang="en-US" dirty="0">
              <a:latin typeface="Helvetica Light"/>
            </a:endParaRPr>
          </a:p>
          <a:p>
            <a:pPr marL="285750" indent="-285750">
              <a:buChar char="•"/>
            </a:pPr>
            <a:r>
              <a:rPr lang="en-US" sz="1800" dirty="0">
                <a:latin typeface="Helvetica Light"/>
              </a:rPr>
              <a:t>MBARI Feedback</a:t>
            </a:r>
            <a:endParaRPr lang="en-US" dirty="0">
              <a:latin typeface="Helvetica Light"/>
            </a:endParaRPr>
          </a:p>
          <a:p>
            <a:pPr marL="285750" indent="-285750">
              <a:buFont typeface="Arial" panose="020B0604020202020204" pitchFamily="34" charset="0"/>
              <a:buChar char="•"/>
            </a:pPr>
            <a:endParaRPr lang="en-US" dirty="0"/>
          </a:p>
        </p:txBody>
      </p:sp>
      <p:cxnSp>
        <p:nvCxnSpPr>
          <p:cNvPr id="7" name="Straight Connector 6">
            <a:extLst>
              <a:ext uri="{FF2B5EF4-FFF2-40B4-BE49-F238E27FC236}">
                <a16:creationId xmlns:a16="http://schemas.microsoft.com/office/drawing/2014/main" id="{03AC4A98-D775-D407-CE87-D43ED4F138C1}"/>
              </a:ext>
            </a:extLst>
          </p:cNvPr>
          <p:cNvCxnSpPr>
            <a:cxnSpLocks/>
          </p:cNvCxnSpPr>
          <p:nvPr/>
        </p:nvCxnSpPr>
        <p:spPr>
          <a:xfrm>
            <a:off x="735923" y="981790"/>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16" name="Footer Placeholder 15">
            <a:extLst>
              <a:ext uri="{FF2B5EF4-FFF2-40B4-BE49-F238E27FC236}">
                <a16:creationId xmlns:a16="http://schemas.microsoft.com/office/drawing/2014/main" id="{732BA018-CEE8-BE14-483D-5375666FC5E5}"/>
              </a:ext>
            </a:extLst>
          </p:cNvPr>
          <p:cNvSpPr>
            <a:spLocks noGrp="1"/>
          </p:cNvSpPr>
          <p:nvPr>
            <p:ph type="ftr" sz="quarter" idx="23"/>
          </p:nvPr>
        </p:nvSpPr>
        <p:spPr/>
        <p:txBody>
          <a:bodyPr/>
          <a:lstStyle/>
          <a:p>
            <a:r>
              <a:rPr lang="en-US"/>
              <a:t>3D at Depth Confidential and Proprietary Information</a:t>
            </a:r>
            <a:endParaRPr lang="en-US" dirty="0"/>
          </a:p>
        </p:txBody>
      </p:sp>
    </p:spTree>
    <p:extLst>
      <p:ext uri="{BB962C8B-B14F-4D97-AF65-F5344CB8AC3E}">
        <p14:creationId xmlns:p14="http://schemas.microsoft.com/office/powerpoint/2010/main" val="721868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926C1-4F47-3625-AB78-860EC7F777C2}"/>
              </a:ext>
            </a:extLst>
          </p:cNvPr>
          <p:cNvSpPr>
            <a:spLocks noGrp="1"/>
          </p:cNvSpPr>
          <p:nvPr>
            <p:ph type="title"/>
          </p:nvPr>
        </p:nvSpPr>
        <p:spPr>
          <a:xfrm>
            <a:off x="102887" y="317873"/>
            <a:ext cx="10850472" cy="743794"/>
          </a:xfrm>
        </p:spPr>
        <p:txBody>
          <a:bodyPr>
            <a:normAutofit/>
          </a:bodyPr>
          <a:lstStyle/>
          <a:p>
            <a:r>
              <a:rPr lang="en-US" dirty="0"/>
              <a:t>Window - Pressure Testing Results</a:t>
            </a:r>
          </a:p>
        </p:txBody>
      </p:sp>
      <p:cxnSp>
        <p:nvCxnSpPr>
          <p:cNvPr id="5" name="Straight Connector 4">
            <a:extLst>
              <a:ext uri="{FF2B5EF4-FFF2-40B4-BE49-F238E27FC236}">
                <a16:creationId xmlns:a16="http://schemas.microsoft.com/office/drawing/2014/main" id="{D46F02A9-1788-8366-C788-8E24B7827A14}"/>
              </a:ext>
            </a:extLst>
          </p:cNvPr>
          <p:cNvCxnSpPr>
            <a:cxnSpLocks/>
          </p:cNvCxnSpPr>
          <p:nvPr/>
        </p:nvCxnSpPr>
        <p:spPr>
          <a:xfrm>
            <a:off x="762737" y="1086688"/>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30EC6C6A-D7CF-B97D-F531-C8E25FD4E1D3}"/>
              </a:ext>
            </a:extLst>
          </p:cNvPr>
          <p:cNvSpPr>
            <a:spLocks noGrp="1"/>
          </p:cNvSpPr>
          <p:nvPr>
            <p:ph type="ftr" sz="quarter" idx="17"/>
          </p:nvPr>
        </p:nvSpPr>
        <p:spPr/>
        <p:txBody>
          <a:bodyPr/>
          <a:lstStyle/>
          <a:p>
            <a:r>
              <a:rPr lang="en-US"/>
              <a:t>3D at Depth Confidential and Proprietary Information</a:t>
            </a:r>
          </a:p>
        </p:txBody>
      </p:sp>
      <p:sp>
        <p:nvSpPr>
          <p:cNvPr id="10" name="TextBox 9">
            <a:extLst>
              <a:ext uri="{FF2B5EF4-FFF2-40B4-BE49-F238E27FC236}">
                <a16:creationId xmlns:a16="http://schemas.microsoft.com/office/drawing/2014/main" id="{A1006FFF-0E58-412A-E646-2D8FC94C9F1C}"/>
              </a:ext>
            </a:extLst>
          </p:cNvPr>
          <p:cNvSpPr txBox="1"/>
          <p:nvPr/>
        </p:nvSpPr>
        <p:spPr>
          <a:xfrm>
            <a:off x="699047" y="1335076"/>
            <a:ext cx="3660517" cy="2038434"/>
          </a:xfrm>
          <a:prstGeom prst="rect">
            <a:avLst/>
          </a:prstGeom>
        </p:spPr>
        <p:txBody>
          <a:bodyPr vert="horz" lIns="91440" tIns="45720" rIns="91440" bIns="45720" rtlCol="0">
            <a:normAutofit fontScale="77500" lnSpcReduction="20000"/>
          </a:bodyPr>
          <a:lstStyle>
            <a:lvl1pPr marL="285750" indent="-285750">
              <a:lnSpc>
                <a:spcPct val="90000"/>
              </a:lnSpc>
              <a:spcBef>
                <a:spcPts val="1000"/>
              </a:spcBef>
              <a:buFont typeface="Arial" panose="020B0604020202020204" pitchFamily="34" charset="0"/>
              <a:buChar char="•"/>
              <a:defRPr sz="1400" b="0" i="0">
                <a:solidFill>
                  <a:schemeClr val="tx2"/>
                </a:solidFill>
                <a:latin typeface="Helvetica Light" panose="020B0403020202020204" pitchFamily="34" charset="0"/>
              </a:defRPr>
            </a:lvl1pPr>
            <a:lvl2pPr marL="685800" indent="-228600">
              <a:lnSpc>
                <a:spcPct val="90000"/>
              </a:lnSpc>
              <a:spcBef>
                <a:spcPts val="500"/>
              </a:spcBef>
              <a:buFont typeface="Arial" panose="020B0604020202020204" pitchFamily="34" charset="0"/>
              <a:buChar char="•"/>
              <a:defRPr sz="1600" b="0" i="0">
                <a:latin typeface="Helvetica Light" panose="020B0403020202020204" pitchFamily="34" charset="0"/>
              </a:defRPr>
            </a:lvl2pPr>
            <a:lvl3pPr marL="1143000" indent="-228600">
              <a:lnSpc>
                <a:spcPct val="90000"/>
              </a:lnSpc>
              <a:spcBef>
                <a:spcPts val="500"/>
              </a:spcBef>
              <a:buFont typeface="Arial" panose="020B0604020202020204" pitchFamily="34" charset="0"/>
              <a:buChar char="•"/>
              <a:defRPr sz="1600" b="0" i="0">
                <a:latin typeface="Helvetica Light" panose="020B0403020202020204" pitchFamily="34" charset="0"/>
              </a:defRPr>
            </a:lvl3pPr>
            <a:lvl4pPr marL="1600200" indent="-228600">
              <a:lnSpc>
                <a:spcPct val="90000"/>
              </a:lnSpc>
              <a:spcBef>
                <a:spcPts val="500"/>
              </a:spcBef>
              <a:buFont typeface="Arial" panose="020B0604020202020204" pitchFamily="34" charset="0"/>
              <a:buChar char="•"/>
              <a:defRPr sz="1600" b="0" i="0">
                <a:latin typeface="Helvetica Light" panose="020B0403020202020204" pitchFamily="34" charset="0"/>
              </a:defRPr>
            </a:lvl4pPr>
            <a:lvl5pPr marL="2057400" indent="-228600">
              <a:lnSpc>
                <a:spcPct val="90000"/>
              </a:lnSpc>
              <a:spcBef>
                <a:spcPts val="500"/>
              </a:spcBef>
              <a:buFont typeface="Arial" panose="020B0604020202020204" pitchFamily="34" charset="0"/>
              <a:buChar char="•"/>
              <a:defRPr sz="1600" b="0" i="0">
                <a:latin typeface="Helvetica Light" panose="020B0403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42900" indent="-342900">
              <a:buFont typeface="+mj-lt"/>
              <a:buAutoNum type="arabicPeriod"/>
            </a:pPr>
            <a:r>
              <a:rPr lang="en-US" dirty="0"/>
              <a:t>Pressure test at 3,000m</a:t>
            </a:r>
          </a:p>
          <a:p>
            <a:pPr marL="742950" lvl="1" indent="-342900">
              <a:buFont typeface="+mj-lt"/>
              <a:buAutoNum type="arabicPeriod"/>
            </a:pPr>
            <a:r>
              <a:rPr lang="en-US" dirty="0"/>
              <a:t>Two 10-minute holds and one 1hour hold</a:t>
            </a:r>
          </a:p>
          <a:p>
            <a:pPr marL="342900" indent="-342900">
              <a:buFont typeface="+mj-lt"/>
              <a:buAutoNum type="arabicPeriod"/>
            </a:pPr>
            <a:r>
              <a:rPr lang="en-US" dirty="0"/>
              <a:t>Pressure test at 4,000m</a:t>
            </a:r>
          </a:p>
          <a:p>
            <a:pPr marL="742950" lvl="1" indent="-342900">
              <a:buFont typeface="+mj-lt"/>
              <a:buAutoNum type="arabicPeriod"/>
            </a:pPr>
            <a:r>
              <a:rPr lang="en-US" dirty="0"/>
              <a:t>Two 10-minute holds and one 1hour hold</a:t>
            </a:r>
          </a:p>
          <a:p>
            <a:pPr marL="342900" indent="-342900">
              <a:buFont typeface="+mj-lt"/>
              <a:buAutoNum type="arabicPeriod"/>
            </a:pPr>
            <a:r>
              <a:rPr lang="en-US" dirty="0"/>
              <a:t>Pressure test at 10,500psi</a:t>
            </a:r>
          </a:p>
          <a:p>
            <a:pPr marL="742950" lvl="1" indent="-342900">
              <a:buFont typeface="+mj-lt"/>
              <a:buAutoNum type="arabicPeriod"/>
            </a:pPr>
            <a:r>
              <a:rPr lang="en-US" dirty="0"/>
              <a:t>Two 10-minute holds and one 1hour hold</a:t>
            </a:r>
          </a:p>
          <a:p>
            <a:pPr marL="342900" indent="-342900">
              <a:buFont typeface="+mj-lt"/>
              <a:buAutoNum type="arabicPeriod"/>
            </a:pPr>
            <a:r>
              <a:rPr lang="en-US" dirty="0"/>
              <a:t>Pressure test with motor running</a:t>
            </a:r>
          </a:p>
          <a:p>
            <a:pPr marL="742950" lvl="1" indent="-342900">
              <a:buFont typeface="+mj-lt"/>
              <a:buAutoNum type="arabicPeriod"/>
            </a:pPr>
            <a:r>
              <a:rPr lang="en-US" dirty="0"/>
              <a:t>No increase in motor torque at 10.5 ksi</a:t>
            </a:r>
          </a:p>
          <a:p>
            <a:pPr marL="742950" lvl="1" indent="-342900">
              <a:buFont typeface="+mj-lt"/>
              <a:buAutoNum type="arabicPeriod"/>
            </a:pPr>
            <a:r>
              <a:rPr lang="en-US" dirty="0"/>
              <a:t>See table</a:t>
            </a:r>
          </a:p>
        </p:txBody>
      </p:sp>
      <p:graphicFrame>
        <p:nvGraphicFramePr>
          <p:cNvPr id="4" name="Table 5">
            <a:extLst>
              <a:ext uri="{FF2B5EF4-FFF2-40B4-BE49-F238E27FC236}">
                <a16:creationId xmlns:a16="http://schemas.microsoft.com/office/drawing/2014/main" id="{6AE02536-E2AF-4804-C549-76A30182E824}"/>
              </a:ext>
            </a:extLst>
          </p:cNvPr>
          <p:cNvGraphicFramePr>
            <a:graphicFrameLocks noGrp="1"/>
          </p:cNvGraphicFramePr>
          <p:nvPr>
            <p:extLst>
              <p:ext uri="{D42A27DB-BD31-4B8C-83A1-F6EECF244321}">
                <p14:modId xmlns:p14="http://schemas.microsoft.com/office/powerpoint/2010/main" val="2297271056"/>
              </p:ext>
            </p:extLst>
          </p:nvPr>
        </p:nvGraphicFramePr>
        <p:xfrm>
          <a:off x="7012835" y="2028"/>
          <a:ext cx="5169103" cy="6304280"/>
        </p:xfrm>
        <a:graphic>
          <a:graphicData uri="http://schemas.openxmlformats.org/drawingml/2006/table">
            <a:tbl>
              <a:tblPr firstRow="1" bandRow="1">
                <a:tableStyleId>{5C22544A-7EE6-4342-B048-85BDC9FD1C3A}</a:tableStyleId>
              </a:tblPr>
              <a:tblGrid>
                <a:gridCol w="1336838">
                  <a:extLst>
                    <a:ext uri="{9D8B030D-6E8A-4147-A177-3AD203B41FA5}">
                      <a16:colId xmlns:a16="http://schemas.microsoft.com/office/drawing/2014/main" val="1262438353"/>
                    </a:ext>
                  </a:extLst>
                </a:gridCol>
                <a:gridCol w="1789960">
                  <a:extLst>
                    <a:ext uri="{9D8B030D-6E8A-4147-A177-3AD203B41FA5}">
                      <a16:colId xmlns:a16="http://schemas.microsoft.com/office/drawing/2014/main" val="2154463875"/>
                    </a:ext>
                  </a:extLst>
                </a:gridCol>
                <a:gridCol w="2042305">
                  <a:extLst>
                    <a:ext uri="{9D8B030D-6E8A-4147-A177-3AD203B41FA5}">
                      <a16:colId xmlns:a16="http://schemas.microsoft.com/office/drawing/2014/main" val="3406351652"/>
                    </a:ext>
                  </a:extLst>
                </a:gridCol>
              </a:tblGrid>
              <a:tr h="370840">
                <a:tc>
                  <a:txBody>
                    <a:bodyPr/>
                    <a:lstStyle/>
                    <a:p>
                      <a:pPr algn="ctr" fontAlgn="b"/>
                      <a:r>
                        <a:rPr lang="en-US" sz="1400" b="0" i="0" u="none" strike="noStrike" dirty="0">
                          <a:solidFill>
                            <a:schemeClr val="bg1"/>
                          </a:solidFill>
                          <a:effectLst/>
                          <a:latin typeface="+mn-lt"/>
                        </a:rPr>
                        <a:t>Pressure (PSI)</a:t>
                      </a:r>
                    </a:p>
                  </a:txBody>
                  <a:tcPr marL="3810" marR="3810" marT="3810" marB="0" anchor="ctr"/>
                </a:tc>
                <a:tc>
                  <a:txBody>
                    <a:bodyPr/>
                    <a:lstStyle/>
                    <a:p>
                      <a:pPr algn="ctr" fontAlgn="b"/>
                      <a:r>
                        <a:rPr lang="en-US" sz="1400" b="0" i="0" u="none" strike="noStrike" dirty="0">
                          <a:solidFill>
                            <a:schemeClr val="bg1"/>
                          </a:solidFill>
                          <a:effectLst/>
                          <a:latin typeface="+mn-lt"/>
                        </a:rPr>
                        <a:t>Motor Current (mA)</a:t>
                      </a:r>
                    </a:p>
                  </a:txBody>
                  <a:tcPr marL="3810" marR="3810" marT="3810" marB="0" anchor="ctr"/>
                </a:tc>
                <a:tc>
                  <a:txBody>
                    <a:bodyPr/>
                    <a:lstStyle/>
                    <a:p>
                      <a:pPr algn="ctr" fontAlgn="b"/>
                      <a:r>
                        <a:rPr lang="en-US" sz="1400" b="0" i="0" u="none" strike="noStrike" dirty="0">
                          <a:solidFill>
                            <a:schemeClr val="bg1"/>
                          </a:solidFill>
                          <a:effectLst/>
                          <a:latin typeface="+mn-lt"/>
                        </a:rPr>
                        <a:t>Notes</a:t>
                      </a:r>
                    </a:p>
                  </a:txBody>
                  <a:tcPr marL="3810" marR="3810" marT="3810" marB="0" anchor="ctr"/>
                </a:tc>
                <a:extLst>
                  <a:ext uri="{0D108BD9-81ED-4DB2-BD59-A6C34878D82A}">
                    <a16:rowId xmlns:a16="http://schemas.microsoft.com/office/drawing/2014/main" val="855691472"/>
                  </a:ext>
                </a:extLst>
              </a:tr>
              <a:tr h="370840">
                <a:tc>
                  <a:txBody>
                    <a:bodyPr/>
                    <a:lstStyle/>
                    <a:p>
                      <a:pPr algn="ctr" fontAlgn="b"/>
                      <a:r>
                        <a:rPr lang="en-US" sz="1050" b="0" i="0" u="none" strike="noStrike" dirty="0">
                          <a:solidFill>
                            <a:srgbClr val="000000"/>
                          </a:solidFill>
                          <a:effectLst/>
                          <a:latin typeface="+mn-lt"/>
                        </a:rPr>
                        <a:t>0</a:t>
                      </a:r>
                    </a:p>
                  </a:txBody>
                  <a:tcPr marL="3810" marR="3810" marT="3810" marB="0" anchor="ctr"/>
                </a:tc>
                <a:tc>
                  <a:txBody>
                    <a:bodyPr/>
                    <a:lstStyle/>
                    <a:p>
                      <a:pPr algn="ctr" fontAlgn="b"/>
                      <a:r>
                        <a:rPr lang="en-US" sz="1050" b="0" i="0" u="none" strike="noStrike" dirty="0">
                          <a:solidFill>
                            <a:srgbClr val="000000"/>
                          </a:solidFill>
                          <a:effectLst/>
                          <a:latin typeface="+mn-lt"/>
                        </a:rPr>
                        <a:t>               0.42 </a:t>
                      </a:r>
                    </a:p>
                  </a:txBody>
                  <a:tcPr marL="3810" marR="3810" marT="3810" marB="0" anchor="ctr"/>
                </a:tc>
                <a:tc>
                  <a:txBody>
                    <a:bodyPr/>
                    <a:lstStyle/>
                    <a:p>
                      <a:pPr algn="ctr" fontAlgn="b"/>
                      <a:endParaRPr lang="en-US" sz="1050" b="0" i="0" u="none" strike="noStrike" dirty="0">
                        <a:solidFill>
                          <a:srgbClr val="000000"/>
                        </a:solidFill>
                        <a:effectLst/>
                        <a:latin typeface="+mn-lt"/>
                      </a:endParaRPr>
                    </a:p>
                  </a:txBody>
                  <a:tcPr marL="3810" marR="3810" marT="3810" marB="0" anchor="ctr"/>
                </a:tc>
                <a:extLst>
                  <a:ext uri="{0D108BD9-81ED-4DB2-BD59-A6C34878D82A}">
                    <a16:rowId xmlns:a16="http://schemas.microsoft.com/office/drawing/2014/main" val="696230219"/>
                  </a:ext>
                </a:extLst>
              </a:tr>
              <a:tr h="370840">
                <a:tc>
                  <a:txBody>
                    <a:bodyPr/>
                    <a:lstStyle/>
                    <a:p>
                      <a:pPr algn="ctr" fontAlgn="b"/>
                      <a:r>
                        <a:rPr lang="en-US" sz="1050" b="0" i="0" u="none" strike="noStrike" dirty="0">
                          <a:solidFill>
                            <a:srgbClr val="000000"/>
                          </a:solidFill>
                          <a:effectLst/>
                          <a:latin typeface="+mn-lt"/>
                        </a:rPr>
                        <a:t>1,000 </a:t>
                      </a:r>
                    </a:p>
                  </a:txBody>
                  <a:tcPr marL="3810" marR="3810" marT="3810" marB="0" anchor="ctr"/>
                </a:tc>
                <a:tc>
                  <a:txBody>
                    <a:bodyPr/>
                    <a:lstStyle/>
                    <a:p>
                      <a:pPr algn="ctr" fontAlgn="b"/>
                      <a:r>
                        <a:rPr lang="en-US" sz="1050" b="0" i="0" u="none" strike="noStrike" dirty="0">
                          <a:solidFill>
                            <a:srgbClr val="000000"/>
                          </a:solidFill>
                          <a:effectLst/>
                          <a:latin typeface="+mn-lt"/>
                        </a:rPr>
                        <a:t>               0.41 </a:t>
                      </a:r>
                    </a:p>
                  </a:txBody>
                  <a:tcPr marL="3810" marR="3810" marT="3810" marB="0" anchor="ctr"/>
                </a:tc>
                <a:tc>
                  <a:txBody>
                    <a:bodyPr/>
                    <a:lstStyle/>
                    <a:p>
                      <a:pPr algn="ctr" fontAlgn="b"/>
                      <a:endParaRPr lang="en-US" sz="1050" b="0" i="0" u="none" strike="noStrike">
                        <a:solidFill>
                          <a:srgbClr val="000000"/>
                        </a:solidFill>
                        <a:effectLst/>
                        <a:latin typeface="+mn-lt"/>
                      </a:endParaRPr>
                    </a:p>
                  </a:txBody>
                  <a:tcPr marL="3810" marR="3810" marT="3810" marB="0" anchor="ctr"/>
                </a:tc>
                <a:extLst>
                  <a:ext uri="{0D108BD9-81ED-4DB2-BD59-A6C34878D82A}">
                    <a16:rowId xmlns:a16="http://schemas.microsoft.com/office/drawing/2014/main" val="1103709815"/>
                  </a:ext>
                </a:extLst>
              </a:tr>
              <a:tr h="370840">
                <a:tc>
                  <a:txBody>
                    <a:bodyPr/>
                    <a:lstStyle/>
                    <a:p>
                      <a:pPr algn="ctr" fontAlgn="b"/>
                      <a:r>
                        <a:rPr lang="en-US" sz="1050" b="0" i="0" u="none" strike="noStrike" dirty="0">
                          <a:solidFill>
                            <a:srgbClr val="000000"/>
                          </a:solidFill>
                          <a:effectLst/>
                          <a:latin typeface="+mn-lt"/>
                        </a:rPr>
                        <a:t>2,000 </a:t>
                      </a:r>
                    </a:p>
                  </a:txBody>
                  <a:tcPr marL="3810" marR="3810" marT="3810" marB="0" anchor="ctr"/>
                </a:tc>
                <a:tc>
                  <a:txBody>
                    <a:bodyPr/>
                    <a:lstStyle/>
                    <a:p>
                      <a:pPr algn="ctr" fontAlgn="b"/>
                      <a:r>
                        <a:rPr lang="en-US" sz="1050" b="0" i="0" u="none" strike="noStrike" dirty="0">
                          <a:solidFill>
                            <a:srgbClr val="000000"/>
                          </a:solidFill>
                          <a:effectLst/>
                          <a:latin typeface="+mn-lt"/>
                        </a:rPr>
                        <a:t>               0.42 </a:t>
                      </a:r>
                    </a:p>
                  </a:txBody>
                  <a:tcPr marL="3810" marR="3810" marT="3810" marB="0" anchor="ctr"/>
                </a:tc>
                <a:tc>
                  <a:txBody>
                    <a:bodyPr/>
                    <a:lstStyle/>
                    <a:p>
                      <a:pPr algn="ctr" fontAlgn="b"/>
                      <a:endParaRPr lang="en-US" sz="1050" b="0" i="0" u="none" strike="noStrike" dirty="0">
                        <a:solidFill>
                          <a:srgbClr val="000000"/>
                        </a:solidFill>
                        <a:effectLst/>
                        <a:latin typeface="+mn-lt"/>
                      </a:endParaRPr>
                    </a:p>
                  </a:txBody>
                  <a:tcPr marL="3810" marR="3810" marT="3810" marB="0" anchor="ctr"/>
                </a:tc>
                <a:extLst>
                  <a:ext uri="{0D108BD9-81ED-4DB2-BD59-A6C34878D82A}">
                    <a16:rowId xmlns:a16="http://schemas.microsoft.com/office/drawing/2014/main" val="150317929"/>
                  </a:ext>
                </a:extLst>
              </a:tr>
              <a:tr h="370840">
                <a:tc>
                  <a:txBody>
                    <a:bodyPr/>
                    <a:lstStyle/>
                    <a:p>
                      <a:pPr algn="ctr" fontAlgn="b"/>
                      <a:r>
                        <a:rPr lang="en-US" sz="1050" b="0" i="0" u="none" strike="noStrike" dirty="0">
                          <a:solidFill>
                            <a:srgbClr val="000000"/>
                          </a:solidFill>
                          <a:effectLst/>
                          <a:latin typeface="+mn-lt"/>
                        </a:rPr>
                        <a:t>3,000 </a:t>
                      </a:r>
                    </a:p>
                  </a:txBody>
                  <a:tcPr marL="3810" marR="3810" marT="3810" marB="0" anchor="ctr"/>
                </a:tc>
                <a:tc>
                  <a:txBody>
                    <a:bodyPr/>
                    <a:lstStyle/>
                    <a:p>
                      <a:pPr algn="ctr" fontAlgn="b"/>
                      <a:r>
                        <a:rPr lang="en-US" sz="1050" b="0" i="0" u="none" strike="noStrike" dirty="0">
                          <a:solidFill>
                            <a:srgbClr val="000000"/>
                          </a:solidFill>
                          <a:effectLst/>
                          <a:latin typeface="+mn-lt"/>
                        </a:rPr>
                        <a:t>               0.42 </a:t>
                      </a:r>
                    </a:p>
                  </a:txBody>
                  <a:tcPr marL="3810" marR="3810" marT="3810" marB="0" anchor="ctr"/>
                </a:tc>
                <a:tc>
                  <a:txBody>
                    <a:bodyPr/>
                    <a:lstStyle/>
                    <a:p>
                      <a:pPr algn="ctr" fontAlgn="b"/>
                      <a:endParaRPr lang="en-US" sz="1050" b="0" i="0" u="none" strike="noStrike">
                        <a:solidFill>
                          <a:srgbClr val="000000"/>
                        </a:solidFill>
                        <a:effectLst/>
                        <a:latin typeface="+mn-lt"/>
                      </a:endParaRPr>
                    </a:p>
                  </a:txBody>
                  <a:tcPr marL="3810" marR="3810" marT="3810" marB="0" anchor="ctr"/>
                </a:tc>
                <a:extLst>
                  <a:ext uri="{0D108BD9-81ED-4DB2-BD59-A6C34878D82A}">
                    <a16:rowId xmlns:a16="http://schemas.microsoft.com/office/drawing/2014/main" val="1145921301"/>
                  </a:ext>
                </a:extLst>
              </a:tr>
              <a:tr h="370840">
                <a:tc>
                  <a:txBody>
                    <a:bodyPr/>
                    <a:lstStyle/>
                    <a:p>
                      <a:pPr algn="ctr" fontAlgn="b"/>
                      <a:r>
                        <a:rPr lang="en-US" sz="1050" b="0" i="0" u="none" strike="noStrike" dirty="0">
                          <a:solidFill>
                            <a:srgbClr val="000000"/>
                          </a:solidFill>
                          <a:effectLst/>
                          <a:latin typeface="+mn-lt"/>
                        </a:rPr>
                        <a:t>4,000 </a:t>
                      </a:r>
                    </a:p>
                  </a:txBody>
                  <a:tcPr marL="3810" marR="3810" marT="3810" marB="0" anchor="ctr"/>
                </a:tc>
                <a:tc>
                  <a:txBody>
                    <a:bodyPr/>
                    <a:lstStyle/>
                    <a:p>
                      <a:pPr algn="ctr" fontAlgn="b"/>
                      <a:r>
                        <a:rPr lang="en-US" sz="1050" b="0" i="0" u="none" strike="noStrike" dirty="0">
                          <a:solidFill>
                            <a:srgbClr val="000000"/>
                          </a:solidFill>
                          <a:effectLst/>
                          <a:latin typeface="+mn-lt"/>
                        </a:rPr>
                        <a:t>               0.42 </a:t>
                      </a:r>
                    </a:p>
                  </a:txBody>
                  <a:tcPr marL="3810" marR="3810" marT="3810" marB="0" anchor="ctr"/>
                </a:tc>
                <a:tc>
                  <a:txBody>
                    <a:bodyPr/>
                    <a:lstStyle/>
                    <a:p>
                      <a:pPr algn="ctr" fontAlgn="b"/>
                      <a:endParaRPr lang="en-US" sz="1050" b="0" i="0" u="none" strike="noStrike">
                        <a:solidFill>
                          <a:srgbClr val="000000"/>
                        </a:solidFill>
                        <a:effectLst/>
                        <a:latin typeface="+mn-lt"/>
                      </a:endParaRPr>
                    </a:p>
                  </a:txBody>
                  <a:tcPr marL="3810" marR="3810" marT="3810" marB="0" anchor="ctr"/>
                </a:tc>
                <a:extLst>
                  <a:ext uri="{0D108BD9-81ED-4DB2-BD59-A6C34878D82A}">
                    <a16:rowId xmlns:a16="http://schemas.microsoft.com/office/drawing/2014/main" val="3622446969"/>
                  </a:ext>
                </a:extLst>
              </a:tr>
              <a:tr h="370840">
                <a:tc>
                  <a:txBody>
                    <a:bodyPr/>
                    <a:lstStyle/>
                    <a:p>
                      <a:pPr algn="ctr" fontAlgn="b"/>
                      <a:r>
                        <a:rPr lang="en-US" sz="1050" b="0" i="0" u="none" strike="noStrike" dirty="0">
                          <a:solidFill>
                            <a:srgbClr val="000000"/>
                          </a:solidFill>
                          <a:effectLst/>
                          <a:latin typeface="+mn-lt"/>
                        </a:rPr>
                        <a:t>5,000 </a:t>
                      </a:r>
                    </a:p>
                  </a:txBody>
                  <a:tcPr marL="3810" marR="3810" marT="3810" marB="0" anchor="ctr"/>
                </a:tc>
                <a:tc>
                  <a:txBody>
                    <a:bodyPr/>
                    <a:lstStyle/>
                    <a:p>
                      <a:pPr algn="ctr" fontAlgn="b"/>
                      <a:r>
                        <a:rPr lang="en-US" sz="1050" b="0" i="0" u="none" strike="noStrike">
                          <a:solidFill>
                            <a:srgbClr val="000000"/>
                          </a:solidFill>
                          <a:effectLst/>
                          <a:latin typeface="+mn-lt"/>
                        </a:rPr>
                        <a:t>               0.41 </a:t>
                      </a:r>
                    </a:p>
                  </a:txBody>
                  <a:tcPr marL="3810" marR="3810" marT="3810" marB="0" anchor="ctr"/>
                </a:tc>
                <a:tc>
                  <a:txBody>
                    <a:bodyPr/>
                    <a:lstStyle/>
                    <a:p>
                      <a:pPr algn="ctr" fontAlgn="b"/>
                      <a:endParaRPr lang="en-US" sz="1050" b="0" i="0" u="none" strike="noStrike" dirty="0">
                        <a:solidFill>
                          <a:srgbClr val="000000"/>
                        </a:solidFill>
                        <a:effectLst/>
                        <a:latin typeface="+mn-lt"/>
                      </a:endParaRPr>
                    </a:p>
                  </a:txBody>
                  <a:tcPr marL="3810" marR="3810" marT="3810" marB="0" anchor="ctr"/>
                </a:tc>
                <a:extLst>
                  <a:ext uri="{0D108BD9-81ED-4DB2-BD59-A6C34878D82A}">
                    <a16:rowId xmlns:a16="http://schemas.microsoft.com/office/drawing/2014/main" val="4129034785"/>
                  </a:ext>
                </a:extLst>
              </a:tr>
              <a:tr h="370840">
                <a:tc>
                  <a:txBody>
                    <a:bodyPr/>
                    <a:lstStyle/>
                    <a:p>
                      <a:pPr algn="ctr" fontAlgn="b"/>
                      <a:r>
                        <a:rPr lang="en-US" sz="1050" b="0" i="0" u="none" strike="noStrike" dirty="0">
                          <a:solidFill>
                            <a:srgbClr val="000000"/>
                          </a:solidFill>
                          <a:effectLst/>
                          <a:latin typeface="+mn-lt"/>
                        </a:rPr>
                        <a:t>6,000 </a:t>
                      </a:r>
                    </a:p>
                  </a:txBody>
                  <a:tcPr marL="3810" marR="3810" marT="3810" marB="0" anchor="ctr"/>
                </a:tc>
                <a:tc>
                  <a:txBody>
                    <a:bodyPr/>
                    <a:lstStyle/>
                    <a:p>
                      <a:pPr algn="ctr" fontAlgn="b"/>
                      <a:r>
                        <a:rPr lang="en-US" sz="1050" b="0" i="0" u="none" strike="noStrike">
                          <a:solidFill>
                            <a:srgbClr val="000000"/>
                          </a:solidFill>
                          <a:effectLst/>
                          <a:latin typeface="+mn-lt"/>
                        </a:rPr>
                        <a:t>               0.41 </a:t>
                      </a:r>
                    </a:p>
                  </a:txBody>
                  <a:tcPr marL="3810" marR="3810" marT="3810" marB="0" anchor="ctr"/>
                </a:tc>
                <a:tc>
                  <a:txBody>
                    <a:bodyPr/>
                    <a:lstStyle/>
                    <a:p>
                      <a:pPr algn="ctr" fontAlgn="b"/>
                      <a:endParaRPr lang="en-US" sz="1050" b="0" i="0" u="none" strike="noStrike" dirty="0">
                        <a:solidFill>
                          <a:srgbClr val="000000"/>
                        </a:solidFill>
                        <a:effectLst/>
                        <a:latin typeface="+mn-lt"/>
                      </a:endParaRPr>
                    </a:p>
                  </a:txBody>
                  <a:tcPr marL="3810" marR="3810" marT="3810" marB="0" anchor="ctr"/>
                </a:tc>
                <a:extLst>
                  <a:ext uri="{0D108BD9-81ED-4DB2-BD59-A6C34878D82A}">
                    <a16:rowId xmlns:a16="http://schemas.microsoft.com/office/drawing/2014/main" val="1687446763"/>
                  </a:ext>
                </a:extLst>
              </a:tr>
              <a:tr h="370840">
                <a:tc>
                  <a:txBody>
                    <a:bodyPr/>
                    <a:lstStyle/>
                    <a:p>
                      <a:pPr algn="ctr" fontAlgn="b"/>
                      <a:r>
                        <a:rPr lang="en-US" sz="1050" b="0" i="0" u="none" strike="noStrike" dirty="0">
                          <a:solidFill>
                            <a:srgbClr val="000000"/>
                          </a:solidFill>
                          <a:effectLst/>
                          <a:latin typeface="+mn-lt"/>
                        </a:rPr>
                        <a:t>7,000 </a:t>
                      </a:r>
                    </a:p>
                  </a:txBody>
                  <a:tcPr marL="3810" marR="3810" marT="3810" marB="0" anchor="ctr"/>
                </a:tc>
                <a:tc>
                  <a:txBody>
                    <a:bodyPr/>
                    <a:lstStyle/>
                    <a:p>
                      <a:pPr algn="ctr" fontAlgn="b"/>
                      <a:r>
                        <a:rPr lang="en-US" sz="1050" b="0" i="0" u="none" strike="noStrike" dirty="0">
                          <a:solidFill>
                            <a:srgbClr val="000000"/>
                          </a:solidFill>
                          <a:effectLst/>
                          <a:latin typeface="+mn-lt"/>
                        </a:rPr>
                        <a:t>               0.42 </a:t>
                      </a:r>
                    </a:p>
                  </a:txBody>
                  <a:tcPr marL="3810" marR="3810" marT="3810" marB="0" anchor="ctr"/>
                </a:tc>
                <a:tc>
                  <a:txBody>
                    <a:bodyPr/>
                    <a:lstStyle/>
                    <a:p>
                      <a:pPr algn="ctr" fontAlgn="b"/>
                      <a:endParaRPr lang="en-US" sz="1050" b="0" i="0" u="none" strike="noStrike">
                        <a:solidFill>
                          <a:srgbClr val="000000"/>
                        </a:solidFill>
                        <a:effectLst/>
                        <a:latin typeface="+mn-lt"/>
                      </a:endParaRPr>
                    </a:p>
                  </a:txBody>
                  <a:tcPr marL="3810" marR="3810" marT="3810" marB="0" anchor="ctr"/>
                </a:tc>
                <a:extLst>
                  <a:ext uri="{0D108BD9-81ED-4DB2-BD59-A6C34878D82A}">
                    <a16:rowId xmlns:a16="http://schemas.microsoft.com/office/drawing/2014/main" val="1909666243"/>
                  </a:ext>
                </a:extLst>
              </a:tr>
              <a:tr h="370840">
                <a:tc>
                  <a:txBody>
                    <a:bodyPr/>
                    <a:lstStyle/>
                    <a:p>
                      <a:pPr algn="ctr" fontAlgn="b"/>
                      <a:r>
                        <a:rPr lang="en-US" sz="1050" b="0" i="0" u="none" strike="noStrike" dirty="0">
                          <a:solidFill>
                            <a:srgbClr val="000000"/>
                          </a:solidFill>
                          <a:effectLst/>
                          <a:latin typeface="+mn-lt"/>
                        </a:rPr>
                        <a:t>8,000 </a:t>
                      </a:r>
                    </a:p>
                  </a:txBody>
                  <a:tcPr marL="3810" marR="3810" marT="3810" marB="0" anchor="ctr"/>
                </a:tc>
                <a:tc>
                  <a:txBody>
                    <a:bodyPr/>
                    <a:lstStyle/>
                    <a:p>
                      <a:pPr algn="ctr" fontAlgn="b"/>
                      <a:r>
                        <a:rPr lang="en-US" sz="1050" b="0" i="0" u="none" strike="noStrike" dirty="0">
                          <a:solidFill>
                            <a:srgbClr val="000000"/>
                          </a:solidFill>
                          <a:effectLst/>
                          <a:latin typeface="+mn-lt"/>
                        </a:rPr>
                        <a:t>               0.42 </a:t>
                      </a:r>
                    </a:p>
                  </a:txBody>
                  <a:tcPr marL="3810" marR="3810" marT="3810" marB="0" anchor="ctr"/>
                </a:tc>
                <a:tc>
                  <a:txBody>
                    <a:bodyPr/>
                    <a:lstStyle/>
                    <a:p>
                      <a:pPr algn="ctr" fontAlgn="b"/>
                      <a:endParaRPr lang="en-US" sz="1050" b="0" i="0" u="none" strike="noStrike" dirty="0">
                        <a:solidFill>
                          <a:srgbClr val="000000"/>
                        </a:solidFill>
                        <a:effectLst/>
                        <a:latin typeface="+mn-lt"/>
                      </a:endParaRPr>
                    </a:p>
                  </a:txBody>
                  <a:tcPr marL="3810" marR="3810" marT="3810" marB="0" anchor="ctr"/>
                </a:tc>
                <a:extLst>
                  <a:ext uri="{0D108BD9-81ED-4DB2-BD59-A6C34878D82A}">
                    <a16:rowId xmlns:a16="http://schemas.microsoft.com/office/drawing/2014/main" val="1530501437"/>
                  </a:ext>
                </a:extLst>
              </a:tr>
              <a:tr h="370840">
                <a:tc>
                  <a:txBody>
                    <a:bodyPr/>
                    <a:lstStyle/>
                    <a:p>
                      <a:pPr algn="ctr" fontAlgn="b"/>
                      <a:r>
                        <a:rPr lang="en-US" sz="1050" b="0" i="0" u="none" strike="noStrike" dirty="0">
                          <a:solidFill>
                            <a:srgbClr val="000000"/>
                          </a:solidFill>
                          <a:effectLst/>
                          <a:latin typeface="+mn-lt"/>
                        </a:rPr>
                        <a:t>9,000 </a:t>
                      </a:r>
                    </a:p>
                  </a:txBody>
                  <a:tcPr marL="3810" marR="3810" marT="3810" marB="0" anchor="ctr"/>
                </a:tc>
                <a:tc>
                  <a:txBody>
                    <a:bodyPr/>
                    <a:lstStyle/>
                    <a:p>
                      <a:pPr algn="ctr" fontAlgn="b"/>
                      <a:r>
                        <a:rPr lang="en-US" sz="1050" b="0" i="0" u="none" strike="noStrike" dirty="0">
                          <a:solidFill>
                            <a:srgbClr val="000000"/>
                          </a:solidFill>
                          <a:effectLst/>
                          <a:latin typeface="+mn-lt"/>
                        </a:rPr>
                        <a:t>               0.41 </a:t>
                      </a:r>
                    </a:p>
                  </a:txBody>
                  <a:tcPr marL="3810" marR="3810" marT="3810" marB="0" anchor="ctr"/>
                </a:tc>
                <a:tc>
                  <a:txBody>
                    <a:bodyPr/>
                    <a:lstStyle/>
                    <a:p>
                      <a:pPr algn="ctr" fontAlgn="b"/>
                      <a:endParaRPr lang="en-US" sz="1050" b="0" i="0" u="none" strike="noStrike" dirty="0">
                        <a:solidFill>
                          <a:srgbClr val="000000"/>
                        </a:solidFill>
                        <a:effectLst/>
                        <a:latin typeface="+mn-lt"/>
                      </a:endParaRPr>
                    </a:p>
                  </a:txBody>
                  <a:tcPr marL="3810" marR="3810" marT="3810" marB="0" anchor="ctr"/>
                </a:tc>
                <a:extLst>
                  <a:ext uri="{0D108BD9-81ED-4DB2-BD59-A6C34878D82A}">
                    <a16:rowId xmlns:a16="http://schemas.microsoft.com/office/drawing/2014/main" val="54543411"/>
                  </a:ext>
                </a:extLst>
              </a:tr>
              <a:tr h="370840">
                <a:tc>
                  <a:txBody>
                    <a:bodyPr/>
                    <a:lstStyle/>
                    <a:p>
                      <a:pPr algn="ctr" fontAlgn="b"/>
                      <a:r>
                        <a:rPr lang="en-US" sz="1050" b="0" i="0" u="none" strike="noStrike" dirty="0">
                          <a:solidFill>
                            <a:srgbClr val="000000"/>
                          </a:solidFill>
                          <a:effectLst/>
                          <a:latin typeface="+mn-lt"/>
                        </a:rPr>
                        <a:t>10,000 </a:t>
                      </a:r>
                    </a:p>
                  </a:txBody>
                  <a:tcPr marL="3810" marR="3810" marT="3810" marB="0" anchor="ctr"/>
                </a:tc>
                <a:tc>
                  <a:txBody>
                    <a:bodyPr/>
                    <a:lstStyle/>
                    <a:p>
                      <a:pPr algn="ctr" fontAlgn="b"/>
                      <a:r>
                        <a:rPr lang="en-US" sz="1050" b="0" i="0" u="none" strike="noStrike" dirty="0">
                          <a:solidFill>
                            <a:srgbClr val="000000"/>
                          </a:solidFill>
                          <a:effectLst/>
                          <a:latin typeface="+mn-lt"/>
                        </a:rPr>
                        <a:t>               0.41 </a:t>
                      </a:r>
                    </a:p>
                  </a:txBody>
                  <a:tcPr marL="3810" marR="3810" marT="3810" marB="0" anchor="ctr"/>
                </a:tc>
                <a:tc>
                  <a:txBody>
                    <a:bodyPr/>
                    <a:lstStyle/>
                    <a:p>
                      <a:pPr algn="ctr" fontAlgn="b"/>
                      <a:r>
                        <a:rPr lang="en-US" sz="1050" b="0" i="0" u="none" strike="noStrike" dirty="0">
                          <a:solidFill>
                            <a:srgbClr val="000000"/>
                          </a:solidFill>
                          <a:effectLst/>
                          <a:latin typeface="+mn-lt"/>
                        </a:rPr>
                        <a:t>Initial</a:t>
                      </a:r>
                    </a:p>
                  </a:txBody>
                  <a:tcPr marL="3810" marR="3810" marT="3810" marB="0" anchor="ctr"/>
                </a:tc>
                <a:extLst>
                  <a:ext uri="{0D108BD9-81ED-4DB2-BD59-A6C34878D82A}">
                    <a16:rowId xmlns:a16="http://schemas.microsoft.com/office/drawing/2014/main" val="2523630654"/>
                  </a:ext>
                </a:extLst>
              </a:tr>
              <a:tr h="370840">
                <a:tc>
                  <a:txBody>
                    <a:bodyPr/>
                    <a:lstStyle/>
                    <a:p>
                      <a:pPr algn="ctr" fontAlgn="b"/>
                      <a:r>
                        <a:rPr lang="en-US" sz="1050" b="0" i="0" u="none" strike="noStrike" dirty="0">
                          <a:solidFill>
                            <a:srgbClr val="000000"/>
                          </a:solidFill>
                          <a:effectLst/>
                          <a:latin typeface="+mn-lt"/>
                        </a:rPr>
                        <a:t>10,000 </a:t>
                      </a:r>
                    </a:p>
                  </a:txBody>
                  <a:tcPr marL="3810" marR="3810" marT="3810" marB="0" anchor="ctr"/>
                </a:tc>
                <a:tc>
                  <a:txBody>
                    <a:bodyPr/>
                    <a:lstStyle/>
                    <a:p>
                      <a:pPr algn="ctr" fontAlgn="b"/>
                      <a:r>
                        <a:rPr lang="en-US" sz="1050" b="0" i="0" u="none" strike="noStrike">
                          <a:solidFill>
                            <a:srgbClr val="000000"/>
                          </a:solidFill>
                          <a:effectLst/>
                          <a:latin typeface="+mn-lt"/>
                        </a:rPr>
                        <a:t>               0.40 </a:t>
                      </a:r>
                    </a:p>
                  </a:txBody>
                  <a:tcPr marL="3810" marR="3810" marT="3810" marB="0" anchor="ctr"/>
                </a:tc>
                <a:tc>
                  <a:txBody>
                    <a:bodyPr/>
                    <a:lstStyle/>
                    <a:p>
                      <a:pPr algn="ctr" fontAlgn="b"/>
                      <a:r>
                        <a:rPr lang="en-US" sz="1050" b="0" i="0" u="none" strike="noStrike" dirty="0">
                          <a:solidFill>
                            <a:srgbClr val="000000"/>
                          </a:solidFill>
                          <a:effectLst/>
                          <a:latin typeface="+mn-lt"/>
                        </a:rPr>
                        <a:t>After 30-minute hold</a:t>
                      </a:r>
                    </a:p>
                  </a:txBody>
                  <a:tcPr marL="3810" marR="3810" marT="3810" marB="0" anchor="ctr"/>
                </a:tc>
                <a:extLst>
                  <a:ext uri="{0D108BD9-81ED-4DB2-BD59-A6C34878D82A}">
                    <a16:rowId xmlns:a16="http://schemas.microsoft.com/office/drawing/2014/main" val="2656552251"/>
                  </a:ext>
                </a:extLst>
              </a:tr>
              <a:tr h="370840">
                <a:tc>
                  <a:txBody>
                    <a:bodyPr/>
                    <a:lstStyle/>
                    <a:p>
                      <a:pPr algn="ctr" fontAlgn="b"/>
                      <a:r>
                        <a:rPr lang="en-US" sz="1050" b="0" i="0" u="none" strike="noStrike" dirty="0">
                          <a:solidFill>
                            <a:srgbClr val="000000"/>
                          </a:solidFill>
                          <a:effectLst/>
                          <a:latin typeface="+mn-lt"/>
                        </a:rPr>
                        <a:t>10,500 </a:t>
                      </a:r>
                    </a:p>
                  </a:txBody>
                  <a:tcPr marL="3810" marR="3810" marT="3810" marB="0" anchor="ctr"/>
                </a:tc>
                <a:tc>
                  <a:txBody>
                    <a:bodyPr/>
                    <a:lstStyle/>
                    <a:p>
                      <a:pPr algn="ctr" fontAlgn="b"/>
                      <a:r>
                        <a:rPr lang="en-US" sz="1050" b="0" i="0" u="none" strike="noStrike" dirty="0">
                          <a:solidFill>
                            <a:srgbClr val="000000"/>
                          </a:solidFill>
                          <a:effectLst/>
                          <a:latin typeface="+mn-lt"/>
                        </a:rPr>
                        <a:t>               0.40 </a:t>
                      </a:r>
                    </a:p>
                  </a:txBody>
                  <a:tcPr marL="3810" marR="3810" marT="3810" marB="0" anchor="ctr"/>
                </a:tc>
                <a:tc>
                  <a:txBody>
                    <a:bodyPr/>
                    <a:lstStyle/>
                    <a:p>
                      <a:pPr algn="ctr" fontAlgn="b"/>
                      <a:r>
                        <a:rPr lang="en-US" sz="1050" b="0" i="0" u="none" strike="noStrike" dirty="0">
                          <a:solidFill>
                            <a:srgbClr val="000000"/>
                          </a:solidFill>
                          <a:effectLst/>
                          <a:latin typeface="+mn-lt"/>
                        </a:rPr>
                        <a:t>Initial</a:t>
                      </a:r>
                    </a:p>
                  </a:txBody>
                  <a:tcPr marL="3810" marR="3810" marT="3810" marB="0" anchor="ctr"/>
                </a:tc>
                <a:extLst>
                  <a:ext uri="{0D108BD9-81ED-4DB2-BD59-A6C34878D82A}">
                    <a16:rowId xmlns:a16="http://schemas.microsoft.com/office/drawing/2014/main" val="1486114130"/>
                  </a:ext>
                </a:extLst>
              </a:tr>
              <a:tr h="370840">
                <a:tc>
                  <a:txBody>
                    <a:bodyPr/>
                    <a:lstStyle/>
                    <a:p>
                      <a:pPr algn="ctr" fontAlgn="b"/>
                      <a:r>
                        <a:rPr lang="en-US" sz="1050" b="0" i="0" u="none" strike="noStrike" dirty="0">
                          <a:solidFill>
                            <a:srgbClr val="000000"/>
                          </a:solidFill>
                          <a:effectLst/>
                          <a:latin typeface="+mn-lt"/>
                        </a:rPr>
                        <a:t>10,500 </a:t>
                      </a:r>
                    </a:p>
                  </a:txBody>
                  <a:tcPr marL="3810" marR="3810" marT="3810" marB="0" anchor="ctr"/>
                </a:tc>
                <a:tc>
                  <a:txBody>
                    <a:bodyPr/>
                    <a:lstStyle/>
                    <a:p>
                      <a:pPr algn="ctr" fontAlgn="b"/>
                      <a:r>
                        <a:rPr lang="en-US" sz="1050" b="0" i="0" u="none" strike="noStrike">
                          <a:solidFill>
                            <a:srgbClr val="000000"/>
                          </a:solidFill>
                          <a:effectLst/>
                          <a:latin typeface="+mn-lt"/>
                        </a:rPr>
                        <a:t>               0.40 </a:t>
                      </a:r>
                    </a:p>
                  </a:txBody>
                  <a:tcPr marL="3810" marR="3810" marT="3810" marB="0" anchor="ctr"/>
                </a:tc>
                <a:tc>
                  <a:txBody>
                    <a:bodyPr/>
                    <a:lstStyle/>
                    <a:p>
                      <a:pPr algn="ctr" fontAlgn="b"/>
                      <a:r>
                        <a:rPr lang="en-US" sz="1050" b="0" i="0" u="none" strike="noStrike" dirty="0">
                          <a:solidFill>
                            <a:srgbClr val="000000"/>
                          </a:solidFill>
                          <a:effectLst/>
                          <a:latin typeface="+mn-lt"/>
                        </a:rPr>
                        <a:t>After 30-minute hold</a:t>
                      </a:r>
                    </a:p>
                  </a:txBody>
                  <a:tcPr marL="3810" marR="3810" marT="3810" marB="0" anchor="ctr"/>
                </a:tc>
                <a:extLst>
                  <a:ext uri="{0D108BD9-81ED-4DB2-BD59-A6C34878D82A}">
                    <a16:rowId xmlns:a16="http://schemas.microsoft.com/office/drawing/2014/main" val="3476821314"/>
                  </a:ext>
                </a:extLst>
              </a:tr>
              <a:tr h="370840">
                <a:tc>
                  <a:txBody>
                    <a:bodyPr/>
                    <a:lstStyle/>
                    <a:p>
                      <a:pPr algn="ctr" fontAlgn="b"/>
                      <a:r>
                        <a:rPr lang="en-US" sz="1050" b="0" i="0" u="none" strike="noStrike">
                          <a:solidFill>
                            <a:srgbClr val="000000"/>
                          </a:solidFill>
                          <a:effectLst/>
                          <a:latin typeface="+mn-lt"/>
                        </a:rPr>
                        <a:t>0</a:t>
                      </a:r>
                    </a:p>
                  </a:txBody>
                  <a:tcPr marL="3810" marR="3810" marT="3810" marB="0" anchor="ctr"/>
                </a:tc>
                <a:tc>
                  <a:txBody>
                    <a:bodyPr/>
                    <a:lstStyle/>
                    <a:p>
                      <a:pPr algn="ctr" fontAlgn="b"/>
                      <a:r>
                        <a:rPr lang="en-US" sz="1050" b="0" i="0" u="none" strike="noStrike">
                          <a:solidFill>
                            <a:srgbClr val="000000"/>
                          </a:solidFill>
                          <a:effectLst/>
                          <a:latin typeface="+mn-lt"/>
                        </a:rPr>
                        <a:t>               0.41 </a:t>
                      </a:r>
                    </a:p>
                  </a:txBody>
                  <a:tcPr marL="3810" marR="3810" marT="3810" marB="0" anchor="ctr"/>
                </a:tc>
                <a:tc>
                  <a:txBody>
                    <a:bodyPr/>
                    <a:lstStyle/>
                    <a:p>
                      <a:pPr algn="ctr" fontAlgn="b"/>
                      <a:r>
                        <a:rPr lang="en-US" sz="1050" b="0" i="0" u="none" strike="noStrike" dirty="0">
                          <a:solidFill>
                            <a:srgbClr val="000000"/>
                          </a:solidFill>
                          <a:effectLst/>
                          <a:latin typeface="+mn-lt"/>
                        </a:rPr>
                        <a:t>After de-pressure</a:t>
                      </a:r>
                    </a:p>
                  </a:txBody>
                  <a:tcPr marL="3810" marR="3810" marT="3810" marB="0" anchor="ctr"/>
                </a:tc>
                <a:extLst>
                  <a:ext uri="{0D108BD9-81ED-4DB2-BD59-A6C34878D82A}">
                    <a16:rowId xmlns:a16="http://schemas.microsoft.com/office/drawing/2014/main" val="404244075"/>
                  </a:ext>
                </a:extLst>
              </a:tr>
              <a:tr h="370840">
                <a:tc>
                  <a:txBody>
                    <a:bodyPr/>
                    <a:lstStyle/>
                    <a:p>
                      <a:pPr algn="ctr" fontAlgn="b"/>
                      <a:r>
                        <a:rPr lang="en-US" sz="1050" b="0" i="0" u="none" strike="noStrike">
                          <a:solidFill>
                            <a:srgbClr val="000000"/>
                          </a:solidFill>
                          <a:effectLst/>
                          <a:latin typeface="+mn-lt"/>
                        </a:rPr>
                        <a:t>0</a:t>
                      </a:r>
                    </a:p>
                  </a:txBody>
                  <a:tcPr marL="3810" marR="3810" marT="3810" marB="0" anchor="ctr"/>
                </a:tc>
                <a:tc>
                  <a:txBody>
                    <a:bodyPr/>
                    <a:lstStyle/>
                    <a:p>
                      <a:pPr algn="ctr" fontAlgn="b"/>
                      <a:r>
                        <a:rPr lang="en-US" sz="1050" b="0" i="0" u="none" strike="noStrike">
                          <a:solidFill>
                            <a:srgbClr val="000000"/>
                          </a:solidFill>
                          <a:effectLst/>
                          <a:latin typeface="+mn-lt"/>
                        </a:rPr>
                        <a:t>               0.41 </a:t>
                      </a:r>
                    </a:p>
                  </a:txBody>
                  <a:tcPr marL="3810" marR="3810" marT="3810" marB="0" anchor="ctr"/>
                </a:tc>
                <a:tc>
                  <a:txBody>
                    <a:bodyPr/>
                    <a:lstStyle/>
                    <a:p>
                      <a:pPr algn="ctr" fontAlgn="b"/>
                      <a:r>
                        <a:rPr lang="en-US" sz="1050" b="0" i="0" u="none" strike="noStrike" dirty="0">
                          <a:solidFill>
                            <a:srgbClr val="000000"/>
                          </a:solidFill>
                          <a:effectLst/>
                          <a:latin typeface="+mn-lt"/>
                        </a:rPr>
                        <a:t>After removed from vessel</a:t>
                      </a:r>
                    </a:p>
                  </a:txBody>
                  <a:tcPr marL="3810" marR="3810" marT="3810" marB="0" anchor="ctr"/>
                </a:tc>
                <a:extLst>
                  <a:ext uri="{0D108BD9-81ED-4DB2-BD59-A6C34878D82A}">
                    <a16:rowId xmlns:a16="http://schemas.microsoft.com/office/drawing/2014/main" val="1565733420"/>
                  </a:ext>
                </a:extLst>
              </a:tr>
            </a:tbl>
          </a:graphicData>
        </a:graphic>
      </p:graphicFrame>
      <p:pic>
        <p:nvPicPr>
          <p:cNvPr id="6" name="Picture 5">
            <a:extLst>
              <a:ext uri="{FF2B5EF4-FFF2-40B4-BE49-F238E27FC236}">
                <a16:creationId xmlns:a16="http://schemas.microsoft.com/office/drawing/2014/main" id="{A57276B2-5469-C820-C06A-2723D620B4D3}"/>
              </a:ext>
            </a:extLst>
          </p:cNvPr>
          <p:cNvPicPr>
            <a:picLocks noChangeAspect="1"/>
          </p:cNvPicPr>
          <p:nvPr/>
        </p:nvPicPr>
        <p:blipFill>
          <a:blip r:embed="rId2"/>
          <a:stretch>
            <a:fillRect/>
          </a:stretch>
        </p:blipFill>
        <p:spPr>
          <a:xfrm>
            <a:off x="699047" y="3424950"/>
            <a:ext cx="5396953" cy="2991557"/>
          </a:xfrm>
          <a:prstGeom prst="rect">
            <a:avLst/>
          </a:prstGeom>
        </p:spPr>
      </p:pic>
      <p:sp>
        <p:nvSpPr>
          <p:cNvPr id="7" name="TextBox 6">
            <a:extLst>
              <a:ext uri="{FF2B5EF4-FFF2-40B4-BE49-F238E27FC236}">
                <a16:creationId xmlns:a16="http://schemas.microsoft.com/office/drawing/2014/main" id="{5233CC3B-3BF9-AABF-6051-0388CEDDDBE9}"/>
              </a:ext>
            </a:extLst>
          </p:cNvPr>
          <p:cNvSpPr txBox="1"/>
          <p:nvPr/>
        </p:nvSpPr>
        <p:spPr>
          <a:xfrm>
            <a:off x="912698" y="6550223"/>
            <a:ext cx="354043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latin typeface="Helvetica Light"/>
              </a:rPr>
              <a:t>*(built and tested with non-MBARI funding)</a:t>
            </a:r>
            <a:endParaRPr lang="en-US" sz="1400" dirty="0"/>
          </a:p>
        </p:txBody>
      </p:sp>
    </p:spTree>
    <p:extLst>
      <p:ext uri="{BB962C8B-B14F-4D97-AF65-F5344CB8AC3E}">
        <p14:creationId xmlns:p14="http://schemas.microsoft.com/office/powerpoint/2010/main" val="1154419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F847922-304D-F952-1E49-E1493EB9F4D1}"/>
              </a:ext>
            </a:extLst>
          </p:cNvPr>
          <p:cNvGraphicFramePr>
            <a:graphicFrameLocks noGrp="1"/>
          </p:cNvGraphicFramePr>
          <p:nvPr>
            <p:extLst>
              <p:ext uri="{D42A27DB-BD31-4B8C-83A1-F6EECF244321}">
                <p14:modId xmlns:p14="http://schemas.microsoft.com/office/powerpoint/2010/main" val="4129446826"/>
              </p:ext>
            </p:extLst>
          </p:nvPr>
        </p:nvGraphicFramePr>
        <p:xfrm>
          <a:off x="2738986" y="1105180"/>
          <a:ext cx="4754663" cy="4647639"/>
        </p:xfrm>
        <a:graphic>
          <a:graphicData uri="http://schemas.openxmlformats.org/drawingml/2006/table">
            <a:tbl>
              <a:tblPr>
                <a:tableStyleId>{5C22544A-7EE6-4342-B048-85BDC9FD1C3A}</a:tableStyleId>
              </a:tblPr>
              <a:tblGrid>
                <a:gridCol w="2364685">
                  <a:extLst>
                    <a:ext uri="{9D8B030D-6E8A-4147-A177-3AD203B41FA5}">
                      <a16:colId xmlns:a16="http://schemas.microsoft.com/office/drawing/2014/main" val="2192155073"/>
                    </a:ext>
                  </a:extLst>
                </a:gridCol>
                <a:gridCol w="1194989">
                  <a:extLst>
                    <a:ext uri="{9D8B030D-6E8A-4147-A177-3AD203B41FA5}">
                      <a16:colId xmlns:a16="http://schemas.microsoft.com/office/drawing/2014/main" val="246907977"/>
                    </a:ext>
                  </a:extLst>
                </a:gridCol>
                <a:gridCol w="1194989">
                  <a:extLst>
                    <a:ext uri="{9D8B030D-6E8A-4147-A177-3AD203B41FA5}">
                      <a16:colId xmlns:a16="http://schemas.microsoft.com/office/drawing/2014/main" val="218905755"/>
                    </a:ext>
                  </a:extLst>
                </a:gridCol>
              </a:tblGrid>
              <a:tr h="420839">
                <a:tc>
                  <a:txBody>
                    <a:bodyPr/>
                    <a:lstStyle/>
                    <a:p>
                      <a:pPr algn="ctr" fontAlgn="ct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Parameter</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Case1 (4000m)</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Case2 (6000m)</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8DB4B9"/>
                    </a:solidFill>
                  </a:tcPr>
                </a:tc>
                <a:extLst>
                  <a:ext uri="{0D108BD9-81ED-4DB2-BD59-A6C34878D82A}">
                    <a16:rowId xmlns:a16="http://schemas.microsoft.com/office/drawing/2014/main" val="583963883"/>
                  </a:ext>
                </a:extLst>
              </a:tr>
              <a:tr h="264175">
                <a:tc>
                  <a:txBody>
                    <a:bodyPr/>
                    <a:lstStyle/>
                    <a:p>
                      <a:pPr algn="ctr" fontAlgn="ct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Front face/tube </a:t>
                      </a: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OD (in)</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6.375</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6.375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2099872745"/>
                  </a:ext>
                </a:extLst>
              </a:tr>
              <a:tr h="264175">
                <a:tc>
                  <a:txBody>
                    <a:bodyPr/>
                    <a:lstStyle/>
                    <a:p>
                      <a:pPr algn="ctr" fontAlgn="ct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Front face </a:t>
                      </a: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thickness (in)</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0.700</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4">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0.900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extLst>
                  <a:ext uri="{0D108BD9-81ED-4DB2-BD59-A6C34878D82A}">
                    <a16:rowId xmlns:a16="http://schemas.microsoft.com/office/drawing/2014/main" val="4283361012"/>
                  </a:ext>
                </a:extLst>
              </a:tr>
              <a:tr h="26417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Boss 1 OD (in)</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5.597</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5.597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447726749"/>
                  </a:ext>
                </a:extLst>
              </a:tr>
              <a:tr h="264175">
                <a:tc>
                  <a:txBody>
                    <a:bodyPr/>
                    <a:lstStyle/>
                    <a:p>
                      <a:pPr algn="ctr" fontAlgn="ct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Boss 1 thickness </a:t>
                      </a: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2.800</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2.800</a:t>
                      </a:r>
                      <a:endPar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extLst>
                  <a:ext uri="{0D108BD9-81ED-4DB2-BD59-A6C34878D82A}">
                    <a16:rowId xmlns:a16="http://schemas.microsoft.com/office/drawing/2014/main" val="2601374512"/>
                  </a:ext>
                </a:extLst>
              </a:tr>
              <a:tr h="26417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Boss 2 OD (in)</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N/A</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N/A</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3907399088"/>
                  </a:ext>
                </a:extLst>
              </a:tr>
              <a:tr h="264175">
                <a:tc>
                  <a:txBody>
                    <a:bodyPr/>
                    <a:lstStyle/>
                    <a:p>
                      <a:pPr algn="ctr" fontAlgn="ct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Boss 2 thickness </a:t>
                      </a: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N/A</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N/A</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extLst>
                  <a:ext uri="{0D108BD9-81ED-4DB2-BD59-A6C34878D82A}">
                    <a16:rowId xmlns:a16="http://schemas.microsoft.com/office/drawing/2014/main" val="1444077342"/>
                  </a:ext>
                </a:extLst>
              </a:tr>
              <a:tr h="264175">
                <a:tc>
                  <a:txBody>
                    <a:bodyPr/>
                    <a:lstStyle/>
                    <a:p>
                      <a:pPr algn="ctr" fontAlgn="ct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Total thickness (in)</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3.500</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3.500</a:t>
                      </a:r>
                      <a:endPar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409303057"/>
                  </a:ext>
                </a:extLst>
              </a:tr>
              <a:tr h="264175">
                <a:tc>
                  <a:txBody>
                    <a:bodyPr/>
                    <a:lstStyle/>
                    <a:p>
                      <a:pPr algn="ctr" fontAlgn="ct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Distance to 1</a:t>
                      </a:r>
                      <a:r>
                        <a:rPr lang="en-US" sz="1400" b="1" i="0" u="none" strike="noStrike" baseline="30000">
                          <a:solidFill>
                            <a:srgbClr val="000000"/>
                          </a:solidFill>
                          <a:effectLst/>
                          <a:latin typeface="Calibri" panose="020F0502020204030204" pitchFamily="34" charset="0"/>
                          <a:ea typeface="Calibri" panose="020F0502020204030204" pitchFamily="34" charset="0"/>
                          <a:cs typeface="Calibri" panose="020F0502020204030204" pitchFamily="34" charset="0"/>
                        </a:rPr>
                        <a:t>st</a:t>
                      </a: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o-ring (in)</a:t>
                      </a:r>
                      <a:endPar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0.161</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0.250</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extLst>
                  <a:ext uri="{0D108BD9-81ED-4DB2-BD59-A6C34878D82A}">
                    <a16:rowId xmlns:a16="http://schemas.microsoft.com/office/drawing/2014/main" val="1046097293"/>
                  </a:ext>
                </a:extLst>
              </a:tr>
              <a:tr h="264175">
                <a:tc>
                  <a:txBody>
                    <a:bodyPr/>
                    <a:lstStyle/>
                    <a:p>
                      <a:pPr algn="ctr" fontAlgn="ct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Material</a:t>
                      </a:r>
                      <a:endPar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17-4 PH H1150</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17-4 PH H1150</a:t>
                      </a:r>
                      <a:endPar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4126674180"/>
                  </a:ext>
                </a:extLst>
              </a:tr>
              <a:tr h="264175">
                <a:tc>
                  <a:txBody>
                    <a:bodyPr/>
                    <a:lstStyle/>
                    <a:p>
                      <a:pPr algn="ctr" fontAlgn="ct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Yield strength (ksi)</a:t>
                      </a:r>
                      <a:endPar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110</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110</a:t>
                      </a:r>
                      <a:endPar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extLst>
                  <a:ext uri="{0D108BD9-81ED-4DB2-BD59-A6C34878D82A}">
                    <a16:rowId xmlns:a16="http://schemas.microsoft.com/office/drawing/2014/main" val="2418315236"/>
                  </a:ext>
                </a:extLst>
              </a:tr>
              <a:tr h="264175">
                <a:tc>
                  <a:txBody>
                    <a:bodyPr/>
                    <a:lstStyle/>
                    <a:p>
                      <a:pPr algn="ctr" fontAlgn="ct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Test pressure (psi)</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10,045</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10,045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2120328991"/>
                  </a:ext>
                </a:extLst>
              </a:tr>
              <a:tr h="264175">
                <a:tc>
                  <a:txBody>
                    <a:bodyPr/>
                    <a:lstStyle/>
                    <a:p>
                      <a:pPr algn="ctr" fontAlgn="ct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Air weight (lbs)</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21.8</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21.8</a:t>
                      </a:r>
                      <a:endPar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extLst>
                  <a:ext uri="{0D108BD9-81ED-4DB2-BD59-A6C34878D82A}">
                    <a16:rowId xmlns:a16="http://schemas.microsoft.com/office/drawing/2014/main" val="2823078671"/>
                  </a:ext>
                </a:extLst>
              </a:tr>
              <a:tr h="264175">
                <a:tc>
                  <a:txBody>
                    <a:bodyPr/>
                    <a:lstStyle/>
                    <a:p>
                      <a:pPr algn="ctr" fontAlgn="ct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Max stress (ksi)</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105.4</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84.6</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161347785"/>
                  </a:ext>
                </a:extLst>
              </a:tr>
              <a:tr h="264175">
                <a:tc>
                  <a:txBody>
                    <a:bodyPr/>
                    <a:lstStyle/>
                    <a:p>
                      <a:pPr algn="ctr" fontAlgn="ct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Yield FOS</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1.04</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1.30</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B9"/>
                    </a:solidFill>
                  </a:tcPr>
                </a:tc>
                <a:extLst>
                  <a:ext uri="{0D108BD9-81ED-4DB2-BD59-A6C34878D82A}">
                    <a16:rowId xmlns:a16="http://schemas.microsoft.com/office/drawing/2014/main" val="3284186421"/>
                  </a:ext>
                </a:extLst>
              </a:tr>
              <a:tr h="264175">
                <a:tc>
                  <a:txBody>
                    <a:bodyPr/>
                    <a:lstStyle/>
                    <a:p>
                      <a:pPr algn="ctr" fontAlgn="ctr"/>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Max displacement (in)</a:t>
                      </a: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0.00300</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tc>
                  <a:txBody>
                    <a:bodyPr/>
                    <a:lstStyle/>
                    <a:p>
                      <a:pPr algn="ctr" fontAlgn="ctr"/>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0.00289</a:t>
                      </a:r>
                      <a:endPar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9BA2"/>
                    </a:solidFill>
                  </a:tcPr>
                </a:tc>
                <a:extLst>
                  <a:ext uri="{0D108BD9-81ED-4DB2-BD59-A6C34878D82A}">
                    <a16:rowId xmlns:a16="http://schemas.microsoft.com/office/drawing/2014/main" val="1755881092"/>
                  </a:ext>
                </a:extLst>
              </a:tr>
              <a:tr h="264175">
                <a:tc>
                  <a:txBody>
                    <a:bodyPr/>
                    <a:lstStyle/>
                    <a:p>
                      <a:pPr algn="ctr" fontAlgn="ct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Window ledge </a:t>
                      </a:r>
                      <a:r>
                        <a:rPr lang="el-GR"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Δ</a:t>
                      </a:r>
                      <a:r>
                        <a:rPr lang="en-US"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(in)</a:t>
                      </a:r>
                      <a:endPar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0.00077</a:t>
                      </a:r>
                    </a:p>
                  </a:txBody>
                  <a:tcPr marL="6350" marR="6350" marT="635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8DB4B9"/>
                    </a:solidFill>
                  </a:tcPr>
                </a:tc>
                <a:tc>
                  <a:txBody>
                    <a:bodyPr/>
                    <a:lstStyle/>
                    <a:p>
                      <a:pPr algn="ctr" fontAlgn="ct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0.00077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8DB4B9"/>
                    </a:solidFill>
                  </a:tcPr>
                </a:tc>
                <a:extLst>
                  <a:ext uri="{0D108BD9-81ED-4DB2-BD59-A6C34878D82A}">
                    <a16:rowId xmlns:a16="http://schemas.microsoft.com/office/drawing/2014/main" val="1523850682"/>
                  </a:ext>
                </a:extLst>
              </a:tr>
            </a:tbl>
          </a:graphicData>
        </a:graphic>
      </p:graphicFrame>
      <p:sp>
        <p:nvSpPr>
          <p:cNvPr id="2" name="TextBox 1">
            <a:extLst>
              <a:ext uri="{FF2B5EF4-FFF2-40B4-BE49-F238E27FC236}">
                <a16:creationId xmlns:a16="http://schemas.microsoft.com/office/drawing/2014/main" id="{F3C1CC54-864E-BA0F-1A3B-D5FA46A01ECE}"/>
              </a:ext>
            </a:extLst>
          </p:cNvPr>
          <p:cNvSpPr txBox="1"/>
          <p:nvPr/>
        </p:nvSpPr>
        <p:spPr>
          <a:xfrm>
            <a:off x="1648183" y="196949"/>
            <a:ext cx="7524459"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Output Endcap Results Summary</a:t>
            </a:r>
          </a:p>
        </p:txBody>
      </p:sp>
      <p:sp>
        <p:nvSpPr>
          <p:cNvPr id="7" name="TextBox 6">
            <a:extLst>
              <a:ext uri="{FF2B5EF4-FFF2-40B4-BE49-F238E27FC236}">
                <a16:creationId xmlns:a16="http://schemas.microsoft.com/office/drawing/2014/main" id="{35A2F5EC-F88B-0449-F225-75D44402A7EB}"/>
              </a:ext>
            </a:extLst>
          </p:cNvPr>
          <p:cNvSpPr txBox="1"/>
          <p:nvPr/>
        </p:nvSpPr>
        <p:spPr>
          <a:xfrm>
            <a:off x="1447124" y="6337505"/>
            <a:ext cx="8688152" cy="338554"/>
          </a:xfrm>
          <a:prstGeom prst="rect">
            <a:avLst/>
          </a:prstGeom>
          <a:noFill/>
        </p:spPr>
        <p:txBody>
          <a:bodyPr wrap="square" rtlCol="0">
            <a:spAutoFit/>
          </a:bodyPr>
          <a:lstStyle/>
          <a:p>
            <a:pPr algn="ctr"/>
            <a:r>
              <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sp>
        <p:nvSpPr>
          <p:cNvPr id="3" name="TextBox 2">
            <a:extLst>
              <a:ext uri="{FF2B5EF4-FFF2-40B4-BE49-F238E27FC236}">
                <a16:creationId xmlns:a16="http://schemas.microsoft.com/office/drawing/2014/main" id="{DA476362-09F6-85AF-375B-DF14EEC78EB7}"/>
              </a:ext>
            </a:extLst>
          </p:cNvPr>
          <p:cNvSpPr txBox="1"/>
          <p:nvPr/>
        </p:nvSpPr>
        <p:spPr>
          <a:xfrm>
            <a:off x="715633" y="5836455"/>
            <a:ext cx="10760088" cy="584775"/>
          </a:xfrm>
          <a:prstGeom prst="rect">
            <a:avLst/>
          </a:prstGeom>
          <a:solidFill>
            <a:schemeClr val="bg1"/>
          </a:solidFill>
          <a:ln w="12700">
            <a:solidFill>
              <a:schemeClr val="tx1"/>
            </a:solidFill>
          </a:ln>
        </p:spPr>
        <p:txBody>
          <a:bodyPr wrap="square" rtlCol="0">
            <a:spAutoFit/>
          </a:bodyPr>
          <a:lstStyle/>
          <a:p>
            <a:r>
              <a:rPr lang="en-US" sz="1600">
                <a:latin typeface="Calibri" panose="020F0502020204030204" pitchFamily="34" charset="0"/>
                <a:ea typeface="Calibri" panose="020F0502020204030204" pitchFamily="34" charset="0"/>
                <a:cs typeface="Calibri" panose="020F0502020204030204" pitchFamily="34" charset="0"/>
              </a:rPr>
              <a:t>*: Specified Wide Swath yield strength was later revised to 110 ksi. Yield FOS indicated on table is taken relative to the 125 ksi yield strength used in Brandon’s legacy simulations.</a:t>
            </a:r>
          </a:p>
        </p:txBody>
      </p:sp>
    </p:spTree>
    <p:extLst>
      <p:ext uri="{BB962C8B-B14F-4D97-AF65-F5344CB8AC3E}">
        <p14:creationId xmlns:p14="http://schemas.microsoft.com/office/powerpoint/2010/main" val="3349808302"/>
      </p:ext>
    </p:extLst>
  </p:cSld>
  <p:clrMapOvr>
    <a:masterClrMapping/>
  </p:clrMapOvr>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E1710E6D-2928-E0ED-91AF-E3E0B5B8F119}"/>
              </a:ext>
            </a:extLst>
          </p:cNvPr>
          <p:cNvPicPr>
            <a:picLocks noChangeAspect="1"/>
          </p:cNvPicPr>
          <p:nvPr/>
        </p:nvPicPr>
        <p:blipFill>
          <a:blip r:embed="rId2"/>
          <a:stretch>
            <a:fillRect/>
          </a:stretch>
        </p:blipFill>
        <p:spPr>
          <a:xfrm>
            <a:off x="9488078" y="3838305"/>
            <a:ext cx="1883081" cy="2161826"/>
          </a:xfrm>
          <a:prstGeom prst="rect">
            <a:avLst/>
          </a:prstGeom>
        </p:spPr>
      </p:pic>
      <p:pic>
        <p:nvPicPr>
          <p:cNvPr id="7" name="Picture 6">
            <a:extLst>
              <a:ext uri="{FF2B5EF4-FFF2-40B4-BE49-F238E27FC236}">
                <a16:creationId xmlns:a16="http://schemas.microsoft.com/office/drawing/2014/main" id="{9E63BFD0-09DB-24A2-8C28-9F4B880ADBB0}"/>
              </a:ext>
            </a:extLst>
          </p:cNvPr>
          <p:cNvPicPr>
            <a:picLocks noChangeAspect="1"/>
          </p:cNvPicPr>
          <p:nvPr/>
        </p:nvPicPr>
        <p:blipFill>
          <a:blip r:embed="rId3"/>
          <a:stretch>
            <a:fillRect/>
          </a:stretch>
        </p:blipFill>
        <p:spPr>
          <a:xfrm>
            <a:off x="9488078" y="1331964"/>
            <a:ext cx="1906633" cy="2161829"/>
          </a:xfrm>
          <a:prstGeom prst="rect">
            <a:avLst/>
          </a:prstGeom>
          <a:solidFill>
            <a:srgbClr val="FF0000"/>
          </a:solidFill>
        </p:spPr>
      </p:pic>
      <p:sp>
        <p:nvSpPr>
          <p:cNvPr id="2" name="TextBox 1">
            <a:extLst>
              <a:ext uri="{FF2B5EF4-FFF2-40B4-BE49-F238E27FC236}">
                <a16:creationId xmlns:a16="http://schemas.microsoft.com/office/drawing/2014/main" id="{F3C1CC54-864E-BA0F-1A3B-D5FA46A01ECE}"/>
              </a:ext>
            </a:extLst>
          </p:cNvPr>
          <p:cNvSpPr txBox="1"/>
          <p:nvPr/>
        </p:nvSpPr>
        <p:spPr>
          <a:xfrm>
            <a:off x="578141" y="474962"/>
            <a:ext cx="11035718" cy="707886"/>
          </a:xfrm>
          <a:prstGeom prst="rect">
            <a:avLst/>
          </a:prstGeom>
          <a:noFill/>
        </p:spPr>
        <p:txBody>
          <a:bodyPr wrap="square" rtlCol="0">
            <a:spAutoFit/>
          </a:bodyPr>
          <a:lstStyle/>
          <a:p>
            <a:r>
              <a:rPr lang="en-US" sz="4000" b="1">
                <a:solidFill>
                  <a:schemeClr val="bg1"/>
                </a:solidFill>
                <a:latin typeface="Calibri" panose="020F0502020204030204" pitchFamily="34" charset="0"/>
                <a:ea typeface="Calibri" panose="020F0502020204030204" pitchFamily="34" charset="0"/>
                <a:cs typeface="Calibri" panose="020F0502020204030204" pitchFamily="34" charset="0"/>
              </a:rPr>
              <a:t>Connector Endcap Simulation Failure Criteria</a:t>
            </a:r>
          </a:p>
        </p:txBody>
      </p:sp>
      <p:sp>
        <p:nvSpPr>
          <p:cNvPr id="4" name="TextBox 3">
            <a:extLst>
              <a:ext uri="{FF2B5EF4-FFF2-40B4-BE49-F238E27FC236}">
                <a16:creationId xmlns:a16="http://schemas.microsoft.com/office/drawing/2014/main" id="{F4C8C2A6-AC85-CE38-6925-1E6261F8C3CD}"/>
              </a:ext>
            </a:extLst>
          </p:cNvPr>
          <p:cNvSpPr txBox="1"/>
          <p:nvPr/>
        </p:nvSpPr>
        <p:spPr>
          <a:xfrm>
            <a:off x="1447124" y="6337505"/>
            <a:ext cx="8688152" cy="338554"/>
          </a:xfrm>
          <a:prstGeom prst="rect">
            <a:avLst/>
          </a:prstGeom>
          <a:noFill/>
        </p:spPr>
        <p:txBody>
          <a:bodyPr wrap="square" rtlCol="0">
            <a:spAutoFit/>
          </a:bodyPr>
          <a:lstStyle/>
          <a:p>
            <a:pPr algn="ctr"/>
            <a:r>
              <a:rPr lang="en-US" sz="160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sp>
        <p:nvSpPr>
          <p:cNvPr id="8" name="TextBox 7">
            <a:extLst>
              <a:ext uri="{FF2B5EF4-FFF2-40B4-BE49-F238E27FC236}">
                <a16:creationId xmlns:a16="http://schemas.microsoft.com/office/drawing/2014/main" id="{9AF5F524-540F-9761-13B4-11D166643670}"/>
              </a:ext>
            </a:extLst>
          </p:cNvPr>
          <p:cNvSpPr txBox="1"/>
          <p:nvPr/>
        </p:nvSpPr>
        <p:spPr>
          <a:xfrm>
            <a:off x="7848605" y="5430607"/>
            <a:ext cx="1492885" cy="369332"/>
          </a:xfrm>
          <a:prstGeom prst="rect">
            <a:avLst/>
          </a:prstGeom>
          <a:solidFill>
            <a:schemeClr val="bg1"/>
          </a:solidFill>
          <a:ln w="12700">
            <a:solidFill>
              <a:schemeClr val="tx1"/>
            </a:solidFill>
          </a:ln>
        </p:spPr>
        <p:txBody>
          <a:bodyPr wrap="square" rtlCol="0">
            <a:spAutoFit/>
          </a:bodyPr>
          <a:lstStyle>
            <a:defPPr>
              <a:defRPr lang="en-US"/>
            </a:defPPr>
            <a:lvl1pPr algn="ctr">
              <a:defRPr>
                <a:latin typeface="Calibri" panose="020F0502020204030204" pitchFamily="34" charset="0"/>
                <a:ea typeface="Calibri" panose="020F0502020204030204" pitchFamily="34" charset="0"/>
                <a:cs typeface="Calibri" panose="020F0502020204030204" pitchFamily="34" charset="0"/>
              </a:defRPr>
            </a:lvl1pPr>
          </a:lstStyle>
          <a:p>
            <a:r>
              <a:rPr lang="en-US"/>
              <a:t>Front face OD</a:t>
            </a:r>
          </a:p>
        </p:txBody>
      </p:sp>
      <p:sp>
        <p:nvSpPr>
          <p:cNvPr id="9" name="TextBox 8">
            <a:extLst>
              <a:ext uri="{FF2B5EF4-FFF2-40B4-BE49-F238E27FC236}">
                <a16:creationId xmlns:a16="http://schemas.microsoft.com/office/drawing/2014/main" id="{5DC9AF9F-D022-310C-531A-C8AFF802D79B}"/>
              </a:ext>
            </a:extLst>
          </p:cNvPr>
          <p:cNvSpPr txBox="1"/>
          <p:nvPr/>
        </p:nvSpPr>
        <p:spPr>
          <a:xfrm>
            <a:off x="8012493" y="2891207"/>
            <a:ext cx="1440402" cy="369332"/>
          </a:xfrm>
          <a:prstGeom prst="rect">
            <a:avLst/>
          </a:prstGeom>
          <a:solidFill>
            <a:schemeClr val="bg1"/>
          </a:solidFill>
          <a:ln w="12700">
            <a:solidFill>
              <a:schemeClr val="tx1"/>
            </a:solidFill>
          </a:ln>
        </p:spPr>
        <p:txBody>
          <a:bodyPr wrap="square" rtlCol="0">
            <a:spAutoFit/>
          </a:bodyPr>
          <a:lstStyle>
            <a:defPPr>
              <a:defRPr lang="en-US"/>
            </a:defPPr>
            <a:lvl1pPr algn="ctr">
              <a:defRPr>
                <a:latin typeface="Calibri" panose="020F0502020204030204" pitchFamily="34" charset="0"/>
                <a:ea typeface="Calibri" panose="020F0502020204030204" pitchFamily="34" charset="0"/>
                <a:cs typeface="Calibri" panose="020F0502020204030204" pitchFamily="34" charset="0"/>
              </a:defRPr>
            </a:lvl1pPr>
          </a:lstStyle>
          <a:p>
            <a:r>
              <a:rPr lang="en-US"/>
              <a:t>Rear boss OD</a:t>
            </a:r>
          </a:p>
        </p:txBody>
      </p:sp>
      <p:cxnSp>
        <p:nvCxnSpPr>
          <p:cNvPr id="21" name="Straight Arrow Connector 20">
            <a:extLst>
              <a:ext uri="{FF2B5EF4-FFF2-40B4-BE49-F238E27FC236}">
                <a16:creationId xmlns:a16="http://schemas.microsoft.com/office/drawing/2014/main" id="{3864079C-D2AF-AB2C-5232-C50754159579}"/>
              </a:ext>
            </a:extLst>
          </p:cNvPr>
          <p:cNvCxnSpPr>
            <a:cxnSpLocks/>
            <a:stCxn id="8" idx="3"/>
          </p:cNvCxnSpPr>
          <p:nvPr/>
        </p:nvCxnSpPr>
        <p:spPr>
          <a:xfrm>
            <a:off x="9341490" y="5615273"/>
            <a:ext cx="45275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1DD1897-8C38-E4F7-13FF-68F24A68AD32}"/>
              </a:ext>
            </a:extLst>
          </p:cNvPr>
          <p:cNvCxnSpPr>
            <a:cxnSpLocks/>
            <a:stCxn id="9" idx="3"/>
          </p:cNvCxnSpPr>
          <p:nvPr/>
        </p:nvCxnSpPr>
        <p:spPr>
          <a:xfrm>
            <a:off x="9452895" y="3075873"/>
            <a:ext cx="4683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7E185B46-7C8F-CE13-BDA5-44D939EA13EF}"/>
              </a:ext>
            </a:extLst>
          </p:cNvPr>
          <p:cNvSpPr/>
          <p:nvPr/>
        </p:nvSpPr>
        <p:spPr>
          <a:xfrm rot="-1800000">
            <a:off x="9699606" y="1646015"/>
            <a:ext cx="1044432" cy="1800986"/>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8DE23410-C8AC-C359-D4BC-9A2D0B037BBB}"/>
              </a:ext>
            </a:extLst>
          </p:cNvPr>
          <p:cNvSpPr/>
          <p:nvPr/>
        </p:nvSpPr>
        <p:spPr>
          <a:xfrm rot="1800000">
            <a:off x="9928512" y="3893674"/>
            <a:ext cx="1236084" cy="2128259"/>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801620B6-8773-2989-B5D7-BF93D795797B}"/>
              </a:ext>
            </a:extLst>
          </p:cNvPr>
          <p:cNvSpPr txBox="1"/>
          <p:nvPr/>
        </p:nvSpPr>
        <p:spPr>
          <a:xfrm>
            <a:off x="10438351" y="4499372"/>
            <a:ext cx="101600" cy="461665"/>
          </a:xfrm>
          <a:prstGeom prst="rect">
            <a:avLst/>
          </a:prstGeom>
          <a:noFill/>
        </p:spPr>
        <p:txBody>
          <a:bodyPr wrap="square" rtlCol="0">
            <a:spAutoFit/>
          </a:bodyPr>
          <a:lstStyle/>
          <a:p>
            <a:r>
              <a:rPr lang="en-US" sz="2400">
                <a:solidFill>
                  <a:srgbClr val="FF0000"/>
                </a:solidFill>
                <a:latin typeface="Calibri" panose="020F0502020204030204" pitchFamily="34" charset="0"/>
                <a:ea typeface="Calibri" panose="020F0502020204030204" pitchFamily="34" charset="0"/>
                <a:cs typeface="Calibri" panose="020F0502020204030204" pitchFamily="34" charset="0"/>
              </a:rPr>
              <a:t>*</a:t>
            </a:r>
          </a:p>
        </p:txBody>
      </p:sp>
      <p:sp>
        <p:nvSpPr>
          <p:cNvPr id="61" name="TextBox 60">
            <a:extLst>
              <a:ext uri="{FF2B5EF4-FFF2-40B4-BE49-F238E27FC236}">
                <a16:creationId xmlns:a16="http://schemas.microsoft.com/office/drawing/2014/main" id="{2A528B49-3330-EB32-FE30-C56691762699}"/>
              </a:ext>
            </a:extLst>
          </p:cNvPr>
          <p:cNvSpPr txBox="1"/>
          <p:nvPr/>
        </p:nvSpPr>
        <p:spPr>
          <a:xfrm>
            <a:off x="10429618" y="4130608"/>
            <a:ext cx="101600" cy="461665"/>
          </a:xfrm>
          <a:prstGeom prst="rect">
            <a:avLst/>
          </a:prstGeom>
          <a:noFill/>
        </p:spPr>
        <p:txBody>
          <a:bodyPr wrap="square" rtlCol="0">
            <a:spAutoFit/>
          </a:bodyPr>
          <a:lstStyle/>
          <a:p>
            <a:r>
              <a:rPr lang="en-US" sz="2400">
                <a:solidFill>
                  <a:srgbClr val="FF0000"/>
                </a:solidFill>
                <a:latin typeface="Calibri" panose="020F0502020204030204" pitchFamily="34" charset="0"/>
                <a:ea typeface="Calibri" panose="020F0502020204030204" pitchFamily="34" charset="0"/>
                <a:cs typeface="Calibri" panose="020F0502020204030204" pitchFamily="34" charset="0"/>
              </a:rPr>
              <a:t>*</a:t>
            </a:r>
          </a:p>
        </p:txBody>
      </p:sp>
      <p:sp>
        <p:nvSpPr>
          <p:cNvPr id="62" name="TextBox 61">
            <a:extLst>
              <a:ext uri="{FF2B5EF4-FFF2-40B4-BE49-F238E27FC236}">
                <a16:creationId xmlns:a16="http://schemas.microsoft.com/office/drawing/2014/main" id="{8210EF33-1DAF-2DD4-076E-D7CA8E78482E}"/>
              </a:ext>
            </a:extLst>
          </p:cNvPr>
          <p:cNvSpPr txBox="1"/>
          <p:nvPr/>
        </p:nvSpPr>
        <p:spPr>
          <a:xfrm>
            <a:off x="7532914" y="4607826"/>
            <a:ext cx="1808576" cy="646331"/>
          </a:xfrm>
          <a:prstGeom prst="rect">
            <a:avLst/>
          </a:prstGeom>
          <a:solidFill>
            <a:schemeClr val="bg1"/>
          </a:solidFill>
          <a:ln w="12700">
            <a:solidFill>
              <a:schemeClr val="tx1"/>
            </a:solidFill>
          </a:ln>
        </p:spPr>
        <p:txBody>
          <a:bodyPr wrap="square" rtlCol="0">
            <a:spAutoFit/>
          </a:bodyPr>
          <a:lstStyle>
            <a:defPPr>
              <a:defRPr lang="en-US"/>
            </a:defPPr>
            <a:lvl1pPr algn="ctr">
              <a:defRPr>
                <a:latin typeface="Calibri" panose="020F0502020204030204" pitchFamily="34" charset="0"/>
                <a:ea typeface="Calibri" panose="020F0502020204030204" pitchFamily="34" charset="0"/>
                <a:cs typeface="Calibri" panose="020F0502020204030204" pitchFamily="34" charset="0"/>
              </a:defRPr>
            </a:lvl1pPr>
          </a:lstStyle>
          <a:p>
            <a:r>
              <a:rPr lang="en-US"/>
              <a:t>Point: Near side displacement</a:t>
            </a:r>
          </a:p>
        </p:txBody>
      </p:sp>
      <p:sp>
        <p:nvSpPr>
          <p:cNvPr id="63" name="TextBox 62">
            <a:extLst>
              <a:ext uri="{FF2B5EF4-FFF2-40B4-BE49-F238E27FC236}">
                <a16:creationId xmlns:a16="http://schemas.microsoft.com/office/drawing/2014/main" id="{1878ABB8-78B8-B9E4-B0C7-FCDD5F7B598E}"/>
              </a:ext>
            </a:extLst>
          </p:cNvPr>
          <p:cNvSpPr txBox="1"/>
          <p:nvPr/>
        </p:nvSpPr>
        <p:spPr>
          <a:xfrm>
            <a:off x="7532914" y="3807443"/>
            <a:ext cx="1808576" cy="646331"/>
          </a:xfrm>
          <a:prstGeom prst="rect">
            <a:avLst/>
          </a:prstGeom>
          <a:solidFill>
            <a:schemeClr val="bg1"/>
          </a:solidFill>
          <a:ln w="12700">
            <a:solidFill>
              <a:schemeClr val="tx1"/>
            </a:solidFill>
          </a:ln>
        </p:spPr>
        <p:txBody>
          <a:bodyPr wrap="square" rtlCol="0">
            <a:spAutoFit/>
          </a:bodyPr>
          <a:lstStyle>
            <a:defPPr>
              <a:defRPr lang="en-US"/>
            </a:defPPr>
            <a:lvl1pPr algn="ctr">
              <a:defRPr>
                <a:latin typeface="Calibri" panose="020F0502020204030204" pitchFamily="34" charset="0"/>
                <a:ea typeface="Calibri" panose="020F0502020204030204" pitchFamily="34" charset="0"/>
                <a:cs typeface="Calibri" panose="020F0502020204030204" pitchFamily="34" charset="0"/>
              </a:defRPr>
            </a:lvl1pPr>
          </a:lstStyle>
          <a:p>
            <a:r>
              <a:rPr lang="en-US"/>
              <a:t>Point: Far side displacement</a:t>
            </a:r>
          </a:p>
        </p:txBody>
      </p:sp>
      <p:cxnSp>
        <p:nvCxnSpPr>
          <p:cNvPr id="64" name="Straight Arrow Connector 63">
            <a:extLst>
              <a:ext uri="{FF2B5EF4-FFF2-40B4-BE49-F238E27FC236}">
                <a16:creationId xmlns:a16="http://schemas.microsoft.com/office/drawing/2014/main" id="{E6009F59-9796-8569-8C6D-A4D818777086}"/>
              </a:ext>
            </a:extLst>
          </p:cNvPr>
          <p:cNvCxnSpPr>
            <a:cxnSpLocks/>
            <a:stCxn id="62" idx="3"/>
          </p:cNvCxnSpPr>
          <p:nvPr/>
        </p:nvCxnSpPr>
        <p:spPr>
          <a:xfrm flipV="1">
            <a:off x="9341490" y="4670814"/>
            <a:ext cx="1141042" cy="26017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4EED2A69-D039-16CB-D35D-FCC2CBE254D7}"/>
              </a:ext>
            </a:extLst>
          </p:cNvPr>
          <p:cNvCxnSpPr>
            <a:cxnSpLocks/>
            <a:stCxn id="63" idx="3"/>
          </p:cNvCxnSpPr>
          <p:nvPr/>
        </p:nvCxnSpPr>
        <p:spPr>
          <a:xfrm>
            <a:off x="9341490" y="4130609"/>
            <a:ext cx="1146593" cy="18739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58501AB2-4B40-DC00-AA7F-AA9C5F8A3A98}"/>
              </a:ext>
            </a:extLst>
          </p:cNvPr>
          <p:cNvSpPr txBox="1"/>
          <p:nvPr/>
        </p:nvSpPr>
        <p:spPr>
          <a:xfrm>
            <a:off x="709908" y="1203034"/>
            <a:ext cx="6363992" cy="3508653"/>
          </a:xfrm>
          <a:prstGeom prst="rect">
            <a:avLst/>
          </a:prstGeom>
          <a:solidFill>
            <a:srgbClr val="CCFFFF">
              <a:alpha val="50196"/>
            </a:srgbClr>
          </a:solidFill>
        </p:spPr>
        <p:txBody>
          <a:bodyPr wrap="square" rtlCol="0">
            <a:spAutoFit/>
          </a:bodyPr>
          <a:lstStyle/>
          <a:p>
            <a:pPr marL="457200" indent="-457200">
              <a:buFont typeface="Wingdings" panose="05000000000000000000" pitchFamily="2" charset="2"/>
              <a:buChar char="§"/>
            </a:pPr>
            <a:r>
              <a:rPr lang="en-US" sz="2400" b="1" dirty="0">
                <a:latin typeface="Calibri" panose="020F0502020204030204" pitchFamily="34" charset="0"/>
                <a:ea typeface="Calibri" panose="020F0502020204030204" pitchFamily="34" charset="0"/>
                <a:cs typeface="Calibri" panose="020F0502020204030204" pitchFamily="34" charset="0"/>
              </a:rPr>
              <a:t>Local stresses shall not exceed material yield strength </a:t>
            </a:r>
          </a:p>
          <a:p>
            <a:pPr marL="457200" indent="-457200">
              <a:buFont typeface="Wingdings" panose="05000000000000000000" pitchFamily="2" charset="2"/>
              <a:buChar char="§"/>
            </a:pPr>
            <a:r>
              <a:rPr lang="en-US" sz="2400" b="1" dirty="0">
                <a:latin typeface="Calibri" panose="020F0502020204030204" pitchFamily="34" charset="0"/>
                <a:ea typeface="Calibri" panose="020F0502020204030204" pitchFamily="34" charset="0"/>
                <a:cs typeface="Calibri" panose="020F0502020204030204" pitchFamily="34" charset="0"/>
              </a:rPr>
              <a:t>Maximum permissible resultant displacement (URES) across connector </a:t>
            </a:r>
            <a:r>
              <a:rPr lang="en-US" sz="2400" b="1" dirty="0" err="1">
                <a:latin typeface="Calibri" panose="020F0502020204030204" pitchFamily="34" charset="0"/>
                <a:ea typeface="Calibri" panose="020F0502020204030204" pitchFamily="34" charset="0"/>
                <a:cs typeface="Calibri" panose="020F0502020204030204" pitchFamily="34" charset="0"/>
              </a:rPr>
              <a:t>o-ring</a:t>
            </a:r>
            <a:r>
              <a:rPr lang="en-US" sz="2400" b="1" dirty="0">
                <a:latin typeface="Calibri" panose="020F0502020204030204" pitchFamily="34" charset="0"/>
                <a:ea typeface="Calibri" panose="020F0502020204030204" pitchFamily="34" charset="0"/>
                <a:cs typeface="Calibri" panose="020F0502020204030204" pitchFamily="34" charset="0"/>
              </a:rPr>
              <a:t> seal (discrepancy between “near side displacement” and “far side displacement” values):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≤0.006in (with ≤0.005in preferred)</a:t>
            </a:r>
          </a:p>
          <a:p>
            <a:pPr marL="914400" lvl="1" indent="-457200">
              <a:buFont typeface="Arial" panose="020B0604020202020204" pitchFamily="34" charset="0"/>
              <a:buChar char="•"/>
            </a:pPr>
            <a:r>
              <a:rPr lang="en-US" b="1" dirty="0">
                <a:latin typeface="Calibri" panose="020F0502020204030204" pitchFamily="34" charset="0"/>
                <a:ea typeface="Calibri" panose="020F0502020204030204" pitchFamily="34" charset="0"/>
                <a:cs typeface="Calibri" panose="020F0502020204030204" pitchFamily="34" charset="0"/>
              </a:rPr>
              <a:t>“Near side” and “far side” locations refer to the approximate locations of the face seal </a:t>
            </a:r>
            <a:r>
              <a:rPr lang="en-US" b="1" dirty="0" err="1">
                <a:latin typeface="Calibri" panose="020F0502020204030204" pitchFamily="34" charset="0"/>
                <a:ea typeface="Calibri" panose="020F0502020204030204" pitchFamily="34" charset="0"/>
                <a:cs typeface="Calibri" panose="020F0502020204030204" pitchFamily="34" charset="0"/>
              </a:rPr>
              <a:t>o-ring</a:t>
            </a:r>
            <a:r>
              <a:rPr lang="en-US" b="1" dirty="0">
                <a:latin typeface="Calibri" panose="020F0502020204030204" pitchFamily="34" charset="0"/>
                <a:ea typeface="Calibri" panose="020F0502020204030204" pitchFamily="34" charset="0"/>
                <a:cs typeface="Calibri" panose="020F0502020204030204" pitchFamily="34" charset="0"/>
              </a:rPr>
              <a:t> affiliated with the connector</a:t>
            </a:r>
          </a:p>
        </p:txBody>
      </p:sp>
    </p:spTree>
    <p:extLst>
      <p:ext uri="{BB962C8B-B14F-4D97-AF65-F5344CB8AC3E}">
        <p14:creationId xmlns:p14="http://schemas.microsoft.com/office/powerpoint/2010/main" val="3094682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CC54-864E-BA0F-1A3B-D5FA46A01ECE}"/>
              </a:ext>
            </a:extLst>
          </p:cNvPr>
          <p:cNvSpPr txBox="1"/>
          <p:nvPr/>
        </p:nvSpPr>
        <p:spPr>
          <a:xfrm>
            <a:off x="578141" y="474962"/>
            <a:ext cx="11035718" cy="707886"/>
          </a:xfrm>
          <a:prstGeom prst="rect">
            <a:avLst/>
          </a:prstGeom>
          <a:noFill/>
        </p:spPr>
        <p:txBody>
          <a:bodyPr wrap="square" rtlCol="0">
            <a:spAutoFit/>
          </a:bodyPr>
          <a:lstStyle/>
          <a:p>
            <a:r>
              <a:rPr lang="en-US" sz="4000" b="1">
                <a:solidFill>
                  <a:schemeClr val="bg1"/>
                </a:solidFill>
                <a:latin typeface="Calibri" panose="020F0502020204030204" pitchFamily="34" charset="0"/>
                <a:ea typeface="Calibri" panose="020F0502020204030204" pitchFamily="34" charset="0"/>
                <a:cs typeface="Calibri" panose="020F0502020204030204" pitchFamily="34" charset="0"/>
              </a:rPr>
              <a:t>MBARI Endcap Simulation Conditions</a:t>
            </a:r>
          </a:p>
        </p:txBody>
      </p:sp>
      <p:sp>
        <p:nvSpPr>
          <p:cNvPr id="3" name="TextBox 2">
            <a:extLst>
              <a:ext uri="{FF2B5EF4-FFF2-40B4-BE49-F238E27FC236}">
                <a16:creationId xmlns:a16="http://schemas.microsoft.com/office/drawing/2014/main" id="{0631A9FF-0AD4-B557-FB95-E24289471ADB}"/>
              </a:ext>
            </a:extLst>
          </p:cNvPr>
          <p:cNvSpPr txBox="1"/>
          <p:nvPr/>
        </p:nvSpPr>
        <p:spPr>
          <a:xfrm>
            <a:off x="712987" y="1605390"/>
            <a:ext cx="6400800" cy="4093428"/>
          </a:xfrm>
          <a:prstGeom prst="rect">
            <a:avLst/>
          </a:prstGeom>
          <a:solidFill>
            <a:srgbClr val="CCFFFF">
              <a:alpha val="50196"/>
            </a:srgbClr>
          </a:solidFill>
        </p:spPr>
        <p:txBody>
          <a:bodyPr wrap="square" rtlCol="0">
            <a:spAutoFit/>
          </a:bodyPr>
          <a:lstStyle/>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Model: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3DDINT-ME-PA-0656.sldprt (</a:t>
            </a:r>
            <a:r>
              <a:rPr lang="en-US" sz="2600" b="1" dirty="0" err="1">
                <a:solidFill>
                  <a:schemeClr val="bg1"/>
                </a:solidFill>
                <a:latin typeface="Calibri" panose="020F0502020204030204" pitchFamily="34" charset="0"/>
                <a:ea typeface="Calibri" panose="020F0502020204030204" pitchFamily="34" charset="0"/>
                <a:cs typeface="Calibri" panose="020F0502020204030204" pitchFamily="34" charset="0"/>
              </a:rPr>
              <a:t>revA</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sz="2600" b="1"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Design requirements:</a:t>
            </a:r>
          </a:p>
          <a:p>
            <a:pPr marL="914400" lvl="1" indent="-457200">
              <a:buFont typeface="Arial" panose="020B0604020202020204" pitchFamily="34" charset="0"/>
              <a:buChar char="•"/>
            </a:pPr>
            <a:r>
              <a:rPr lang="en-US" sz="2600" b="1" dirty="0">
                <a:latin typeface="Calibri" panose="020F0502020204030204" pitchFamily="34" charset="0"/>
                <a:ea typeface="Calibri" panose="020F0502020204030204" pitchFamily="34" charset="0"/>
                <a:cs typeface="Calibri" panose="020F0502020204030204" pitchFamily="34" charset="0"/>
              </a:rPr>
              <a:t>Rear boss OD: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5.597in </a:t>
            </a:r>
            <a:r>
              <a:rPr lang="en-US" sz="2600" b="1" dirty="0">
                <a:latin typeface="Calibri" panose="020F0502020204030204" pitchFamily="34" charset="0"/>
                <a:ea typeface="Calibri" panose="020F0502020204030204" pitchFamily="34" charset="0"/>
                <a:cs typeface="Calibri" panose="020F0502020204030204" pitchFamily="34" charset="0"/>
              </a:rPr>
              <a:t>(per Parker)</a:t>
            </a:r>
            <a:endPar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914400" lvl="1" indent="-457200">
              <a:buFont typeface="Arial" panose="020B0604020202020204" pitchFamily="34" charset="0"/>
              <a:buChar char="•"/>
            </a:pPr>
            <a:r>
              <a:rPr lang="en-US" sz="2600" b="1" dirty="0">
                <a:latin typeface="Calibri" panose="020F0502020204030204" pitchFamily="34" charset="0"/>
                <a:ea typeface="Calibri" panose="020F0502020204030204" pitchFamily="34" charset="0"/>
                <a:cs typeface="Calibri" panose="020F0502020204030204" pitchFamily="34" charset="0"/>
              </a:rPr>
              <a:t>O-rings: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2-253</a:t>
            </a:r>
            <a:r>
              <a:rPr lang="en-US" sz="2600" b="1" dirty="0">
                <a:latin typeface="Calibri" panose="020F0502020204030204" pitchFamily="34" charset="0"/>
                <a:ea typeface="Calibri" panose="020F0502020204030204" pitchFamily="34" charset="0"/>
                <a:cs typeface="Calibri" panose="020F0502020204030204" pitchFamily="34" charset="0"/>
              </a:rPr>
              <a:t> (per Parker)</a:t>
            </a:r>
          </a:p>
          <a:p>
            <a:pPr marL="914400" lvl="1" indent="-457200">
              <a:buFont typeface="Arial" panose="020B0604020202020204" pitchFamily="34" charset="0"/>
              <a:buChar char="•"/>
            </a:pPr>
            <a:r>
              <a:rPr lang="en-US" sz="2600" b="1" dirty="0">
                <a:latin typeface="Calibri" panose="020F0502020204030204" pitchFamily="34" charset="0"/>
                <a:ea typeface="Calibri" panose="020F0502020204030204" pitchFamily="34" charset="0"/>
                <a:cs typeface="Calibri" panose="020F0502020204030204" pitchFamily="34" charset="0"/>
              </a:rPr>
              <a:t>Connector: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DFCR2013M </a:t>
            </a:r>
            <a:r>
              <a:rPr lang="en-US" sz="2600" b="1" dirty="0">
                <a:latin typeface="Calibri" panose="020F0502020204030204" pitchFamily="34" charset="0"/>
                <a:ea typeface="Calibri" panose="020F0502020204030204" pitchFamily="34" charset="0"/>
                <a:cs typeface="Calibri" panose="020F0502020204030204" pitchFamily="34" charset="0"/>
              </a:rPr>
              <a:t>(Macartney)</a:t>
            </a: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Material: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Ti-6Al-4V (Gr 5)</a:t>
            </a:r>
          </a:p>
          <a:p>
            <a:pPr marL="914400" lvl="1" indent="-457200">
              <a:buFont typeface="Arial" panose="020B0604020202020204" pitchFamily="34" charset="0"/>
              <a:buChar char="•"/>
            </a:pPr>
            <a:r>
              <a:rPr lang="en-US" sz="2600" b="1" dirty="0">
                <a:latin typeface="Calibri" panose="020F0502020204030204" pitchFamily="34" charset="0"/>
                <a:ea typeface="Calibri" panose="020F0502020204030204" pitchFamily="34" charset="0"/>
                <a:cs typeface="Calibri" panose="020F0502020204030204" pitchFamily="34" charset="0"/>
              </a:rPr>
              <a:t>Yield strength: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128 </a:t>
            </a:r>
            <a:r>
              <a:rPr lang="en-US" sz="2600" b="1" dirty="0" err="1">
                <a:solidFill>
                  <a:schemeClr val="bg1"/>
                </a:solidFill>
                <a:latin typeface="Calibri" panose="020F0502020204030204" pitchFamily="34" charset="0"/>
                <a:ea typeface="Calibri" panose="020F0502020204030204" pitchFamily="34" charset="0"/>
                <a:cs typeface="Calibri" panose="020F0502020204030204" pitchFamily="34" charset="0"/>
              </a:rPr>
              <a:t>ksi</a:t>
            </a:r>
            <a:endPar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914400" lvl="1" indent="-457200">
              <a:buFont typeface="Arial" panose="020B0604020202020204" pitchFamily="34" charset="0"/>
              <a:buChar char="•"/>
            </a:pPr>
            <a:r>
              <a:rPr lang="en-US" sz="2600" b="1" dirty="0">
                <a:latin typeface="Calibri" panose="020F0502020204030204" pitchFamily="34" charset="0"/>
                <a:ea typeface="Calibri" panose="020F0502020204030204" pitchFamily="34" charset="0"/>
                <a:cs typeface="Calibri" panose="020F0502020204030204" pitchFamily="34" charset="0"/>
              </a:rPr>
              <a:t>Young’s Modulus: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16.5 </a:t>
            </a:r>
            <a:r>
              <a:rPr lang="en-US" sz="2600" b="1" dirty="0" err="1">
                <a:solidFill>
                  <a:schemeClr val="bg1"/>
                </a:solidFill>
                <a:latin typeface="Calibri" panose="020F0502020204030204" pitchFamily="34" charset="0"/>
                <a:ea typeface="Calibri" panose="020F0502020204030204" pitchFamily="34" charset="0"/>
                <a:cs typeface="Calibri" panose="020F0502020204030204" pitchFamily="34" charset="0"/>
              </a:rPr>
              <a:t>Mpsi</a:t>
            </a:r>
            <a:endPar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914400" lvl="1" indent="-457200">
              <a:buFont typeface="Arial" panose="020B0604020202020204" pitchFamily="34" charset="0"/>
              <a:buChar char="•"/>
            </a:pPr>
            <a:r>
              <a:rPr lang="en-US" sz="2600" b="1" dirty="0">
                <a:latin typeface="Calibri" panose="020F0502020204030204" pitchFamily="34" charset="0"/>
                <a:ea typeface="Calibri" panose="020F0502020204030204" pitchFamily="34" charset="0"/>
                <a:cs typeface="Calibri" panose="020F0502020204030204" pitchFamily="34" charset="0"/>
              </a:rPr>
              <a:t>Density: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0.166lb/in</a:t>
            </a:r>
            <a:r>
              <a:rPr lang="en-US" sz="2600" b="1"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3</a:t>
            </a:r>
            <a:endPar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914400" lvl="1" indent="-457200">
              <a:buFont typeface="Arial" panose="020B0604020202020204" pitchFamily="34" charset="0"/>
              <a:buChar char="•"/>
            </a:pPr>
            <a:r>
              <a:rPr lang="en-US" sz="2600" b="1" dirty="0">
                <a:latin typeface="Calibri" panose="020F0502020204030204" pitchFamily="34" charset="0"/>
                <a:ea typeface="Calibri" panose="020F0502020204030204" pitchFamily="34" charset="0"/>
                <a:cs typeface="Calibri" panose="020F0502020204030204" pitchFamily="34" charset="0"/>
              </a:rPr>
              <a:t>Poisson’s Ratio: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0.3</a:t>
            </a:r>
          </a:p>
        </p:txBody>
      </p:sp>
      <p:pic>
        <p:nvPicPr>
          <p:cNvPr id="5" name="Picture 4">
            <a:extLst>
              <a:ext uri="{FF2B5EF4-FFF2-40B4-BE49-F238E27FC236}">
                <a16:creationId xmlns:a16="http://schemas.microsoft.com/office/drawing/2014/main" id="{C18E01D7-1576-CF78-C795-5544F4EF3BA6}"/>
              </a:ext>
            </a:extLst>
          </p:cNvPr>
          <p:cNvPicPr>
            <a:picLocks noChangeAspect="1"/>
          </p:cNvPicPr>
          <p:nvPr/>
        </p:nvPicPr>
        <p:blipFill>
          <a:blip r:embed="rId2"/>
          <a:stretch>
            <a:fillRect/>
          </a:stretch>
        </p:blipFill>
        <p:spPr>
          <a:xfrm>
            <a:off x="7329568" y="1600269"/>
            <a:ext cx="4427604" cy="4275190"/>
          </a:xfrm>
          <a:prstGeom prst="rect">
            <a:avLst/>
          </a:prstGeom>
        </p:spPr>
      </p:pic>
      <p:sp>
        <p:nvSpPr>
          <p:cNvPr id="9" name="TextBox 8">
            <a:extLst>
              <a:ext uri="{FF2B5EF4-FFF2-40B4-BE49-F238E27FC236}">
                <a16:creationId xmlns:a16="http://schemas.microsoft.com/office/drawing/2014/main" id="{C47B1A34-E255-F1D8-F526-AF102845C294}"/>
              </a:ext>
            </a:extLst>
          </p:cNvPr>
          <p:cNvSpPr txBox="1"/>
          <p:nvPr/>
        </p:nvSpPr>
        <p:spPr>
          <a:xfrm>
            <a:off x="7329567" y="1262047"/>
            <a:ext cx="4427603" cy="369332"/>
          </a:xfrm>
          <a:prstGeom prst="rect">
            <a:avLst/>
          </a:prstGeom>
          <a:noFill/>
        </p:spPr>
        <p:txBody>
          <a:bodyPr wrap="square" rtlCol="0">
            <a:spAutoFit/>
          </a:bodyPr>
          <a:lstStyle/>
          <a:p>
            <a:pPr algn="ctr"/>
            <a:r>
              <a:rPr lang="en-US" b="1">
                <a:solidFill>
                  <a:schemeClr val="bg1"/>
                </a:solidFill>
                <a:latin typeface="Calibri" panose="020F0502020204030204" pitchFamily="34" charset="0"/>
                <a:ea typeface="Calibri" panose="020F0502020204030204" pitchFamily="34" charset="0"/>
                <a:cs typeface="Calibri" panose="020F0502020204030204" pitchFamily="34" charset="0"/>
              </a:rPr>
              <a:t>SolidWorks Material Properties:</a:t>
            </a:r>
          </a:p>
        </p:txBody>
      </p:sp>
      <p:sp>
        <p:nvSpPr>
          <p:cNvPr id="4" name="TextBox 3">
            <a:extLst>
              <a:ext uri="{FF2B5EF4-FFF2-40B4-BE49-F238E27FC236}">
                <a16:creationId xmlns:a16="http://schemas.microsoft.com/office/drawing/2014/main" id="{8AB80900-FCD6-96CE-4E15-D1EE161FF595}"/>
              </a:ext>
            </a:extLst>
          </p:cNvPr>
          <p:cNvSpPr txBox="1"/>
          <p:nvPr/>
        </p:nvSpPr>
        <p:spPr>
          <a:xfrm>
            <a:off x="1447124" y="6337505"/>
            <a:ext cx="8688152" cy="338554"/>
          </a:xfrm>
          <a:prstGeom prst="rect">
            <a:avLst/>
          </a:prstGeom>
          <a:noFill/>
        </p:spPr>
        <p:txBody>
          <a:bodyPr wrap="square" rtlCol="0">
            <a:spAutoFit/>
          </a:bodyPr>
          <a:lstStyle/>
          <a:p>
            <a:pPr algn="ctr"/>
            <a:r>
              <a:rPr lang="en-US" sz="160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spTree>
    <p:extLst>
      <p:ext uri="{BB962C8B-B14F-4D97-AF65-F5344CB8AC3E}">
        <p14:creationId xmlns:p14="http://schemas.microsoft.com/office/powerpoint/2010/main" val="17963971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CC54-864E-BA0F-1A3B-D5FA46A01ECE}"/>
              </a:ext>
            </a:extLst>
          </p:cNvPr>
          <p:cNvSpPr txBox="1"/>
          <p:nvPr/>
        </p:nvSpPr>
        <p:spPr>
          <a:xfrm>
            <a:off x="578141" y="474962"/>
            <a:ext cx="11035718"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MBARI Endcap Simulation Conditions Case 2</a:t>
            </a:r>
          </a:p>
        </p:txBody>
      </p:sp>
      <p:sp>
        <p:nvSpPr>
          <p:cNvPr id="3" name="TextBox 2">
            <a:extLst>
              <a:ext uri="{FF2B5EF4-FFF2-40B4-BE49-F238E27FC236}">
                <a16:creationId xmlns:a16="http://schemas.microsoft.com/office/drawing/2014/main" id="{0631A9FF-0AD4-B557-FB95-E24289471ADB}"/>
              </a:ext>
            </a:extLst>
          </p:cNvPr>
          <p:cNvSpPr txBox="1"/>
          <p:nvPr/>
        </p:nvSpPr>
        <p:spPr>
          <a:xfrm>
            <a:off x="714007" y="1549957"/>
            <a:ext cx="7193821" cy="4093428"/>
          </a:xfrm>
          <a:prstGeom prst="rect">
            <a:avLst/>
          </a:prstGeom>
          <a:solidFill>
            <a:srgbClr val="CCFFFF">
              <a:alpha val="50196"/>
            </a:srgbClr>
          </a:solidFill>
        </p:spPr>
        <p:txBody>
          <a:bodyPr wrap="square" rtlCol="0">
            <a:spAutoFit/>
          </a:bodyPr>
          <a:lstStyle/>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Depth Factor of Safety (FOS):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1.15</a:t>
            </a:r>
          </a:p>
          <a:p>
            <a:pPr marL="457200" indent="-457200">
              <a:buFont typeface="Wingdings" panose="05000000000000000000" pitchFamily="2" charset="2"/>
              <a:buChar char="§"/>
            </a:pPr>
            <a:r>
              <a:rPr lang="en-US" sz="2600" b="1" dirty="0">
                <a:solidFill>
                  <a:srgbClr val="000000"/>
                </a:solidFill>
                <a:latin typeface="Calibri" panose="020F0502020204030204" pitchFamily="34" charset="0"/>
                <a:ea typeface="Calibri" panose="020F0502020204030204" pitchFamily="34" charset="0"/>
                <a:cs typeface="Calibri" panose="020F0502020204030204" pitchFamily="34" charset="0"/>
              </a:rPr>
              <a:t>Goal target depth: </a:t>
            </a:r>
          </a:p>
          <a:p>
            <a:pPr marL="914400" lvl="1" indent="-457200">
              <a:buFont typeface="Wingdings" panose="05000000000000000000" pitchFamily="2" charset="2"/>
              <a:buChar char="§"/>
            </a:pPr>
            <a:r>
              <a:rPr lang="en-US" sz="2600" b="1" dirty="0">
                <a:solidFill>
                  <a:srgbClr val="000000"/>
                </a:solidFill>
                <a:latin typeface="Calibri" panose="020F0502020204030204" pitchFamily="34" charset="0"/>
                <a:ea typeface="Calibri" panose="020F0502020204030204" pitchFamily="34" charset="0"/>
                <a:cs typeface="Calibri" panose="020F0502020204030204" pitchFamily="34" charset="0"/>
              </a:rPr>
              <a:t>Case 1: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4000m </a:t>
            </a:r>
          </a:p>
          <a:p>
            <a:pPr marL="1371600" lvl="2" indent="-457200">
              <a:buFont typeface="Arial" panose="020B0604020202020204" pitchFamily="34" charset="0"/>
              <a:buChar char="•"/>
            </a:pPr>
            <a:r>
              <a:rPr lang="en-US" sz="2600" b="1" dirty="0">
                <a:solidFill>
                  <a:srgbClr val="000000"/>
                </a:solidFill>
                <a:latin typeface="Calibri" panose="020F0502020204030204" pitchFamily="34" charset="0"/>
                <a:ea typeface="Calibri" panose="020F0502020204030204" pitchFamily="34" charset="0"/>
                <a:cs typeface="Calibri" panose="020F0502020204030204" pitchFamily="34" charset="0"/>
              </a:rPr>
              <a:t>4000m x 1.15 FOS = 4600m</a:t>
            </a:r>
          </a:p>
          <a:p>
            <a:pPr marL="1371600" lvl="2" indent="-457200">
              <a:buFont typeface="Arial" panose="020B0604020202020204" pitchFamily="34" charset="0"/>
              <a:buChar char="•"/>
            </a:pPr>
            <a:r>
              <a:rPr lang="en-US" sz="2600" b="1" dirty="0">
                <a:latin typeface="Calibri" panose="020F0502020204030204" pitchFamily="34" charset="0"/>
                <a:ea typeface="Calibri" panose="020F0502020204030204" pitchFamily="34" charset="0"/>
                <a:cs typeface="Calibri" panose="020F0502020204030204" pitchFamily="34" charset="0"/>
              </a:rPr>
              <a:t>Goal test pressure: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6,723 psi</a:t>
            </a:r>
          </a:p>
          <a:p>
            <a:pPr marL="914400" lvl="1" indent="-457200">
              <a:buFont typeface="Wingdings" panose="05000000000000000000" pitchFamily="2" charset="2"/>
              <a:buChar char="§"/>
            </a:pPr>
            <a:r>
              <a:rPr lang="en-US" sz="2600" b="1" dirty="0">
                <a:solidFill>
                  <a:srgbClr val="000000"/>
                </a:solidFill>
                <a:latin typeface="Calibri" panose="020F0502020204030204" pitchFamily="34" charset="0"/>
                <a:ea typeface="Calibri" panose="020F0502020204030204" pitchFamily="34" charset="0"/>
                <a:cs typeface="Calibri" panose="020F0502020204030204" pitchFamily="34" charset="0"/>
              </a:rPr>
              <a:t>Case 2: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6000m</a:t>
            </a:r>
          </a:p>
          <a:p>
            <a:pPr marL="1371600" lvl="2" indent="-457200">
              <a:buFont typeface="Arial" panose="020B0604020202020204" pitchFamily="34" charset="0"/>
              <a:buChar char="•"/>
            </a:pPr>
            <a:r>
              <a:rPr lang="en-US" sz="2600" b="1" dirty="0">
                <a:solidFill>
                  <a:srgbClr val="000000"/>
                </a:solidFill>
                <a:latin typeface="Calibri" panose="020F0502020204030204" pitchFamily="34" charset="0"/>
                <a:ea typeface="Calibri" panose="020F0502020204030204" pitchFamily="34" charset="0"/>
                <a:cs typeface="Calibri" panose="020F0502020204030204" pitchFamily="34" charset="0"/>
              </a:rPr>
              <a:t>Actual pressure: 8,735 psi</a:t>
            </a:r>
          </a:p>
          <a:p>
            <a:pPr marL="1371600" lvl="2" indent="-457200">
              <a:buFont typeface="Arial" panose="020B0604020202020204" pitchFamily="34" charset="0"/>
              <a:buChar char="•"/>
            </a:pPr>
            <a:r>
              <a:rPr lang="en-US" sz="2600" b="1" dirty="0">
                <a:solidFill>
                  <a:srgbClr val="000000"/>
                </a:solidFill>
                <a:latin typeface="Calibri" panose="020F0502020204030204" pitchFamily="34" charset="0"/>
                <a:ea typeface="Calibri" panose="020F0502020204030204" pitchFamily="34" charset="0"/>
                <a:cs typeface="Calibri" panose="020F0502020204030204" pitchFamily="34" charset="0"/>
              </a:rPr>
              <a:t>6000m x 1.15 FOS = 6900m</a:t>
            </a:r>
          </a:p>
          <a:p>
            <a:pPr marL="1371600" lvl="2" indent="-457200">
              <a:buFont typeface="Arial" panose="020B0604020202020204" pitchFamily="34" charset="0"/>
              <a:buChar char="•"/>
            </a:pPr>
            <a:r>
              <a:rPr lang="en-US" sz="2600" b="1" dirty="0">
                <a:latin typeface="Calibri" panose="020F0502020204030204" pitchFamily="34" charset="0"/>
                <a:ea typeface="Calibri" panose="020F0502020204030204" pitchFamily="34" charset="0"/>
                <a:cs typeface="Calibri" panose="020F0502020204030204" pitchFamily="34" charset="0"/>
              </a:rPr>
              <a:t>Goal test pressure: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10,045 psi</a:t>
            </a: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Bulkhead inner edge is fixed</a:t>
            </a:r>
          </a:p>
        </p:txBody>
      </p:sp>
      <p:sp>
        <p:nvSpPr>
          <p:cNvPr id="5" name="TextBox 4">
            <a:extLst>
              <a:ext uri="{FF2B5EF4-FFF2-40B4-BE49-F238E27FC236}">
                <a16:creationId xmlns:a16="http://schemas.microsoft.com/office/drawing/2014/main" id="{76A1EA22-19C9-9CC6-5E7B-B9957883C308}"/>
              </a:ext>
            </a:extLst>
          </p:cNvPr>
          <p:cNvSpPr txBox="1"/>
          <p:nvPr/>
        </p:nvSpPr>
        <p:spPr>
          <a:xfrm>
            <a:off x="1447124" y="6337505"/>
            <a:ext cx="8688152" cy="338554"/>
          </a:xfrm>
          <a:prstGeom prst="rect">
            <a:avLst/>
          </a:prstGeom>
          <a:noFill/>
        </p:spPr>
        <p:txBody>
          <a:bodyPr wrap="square" rtlCol="0">
            <a:spAutoFit/>
          </a:bodyPr>
          <a:lstStyle/>
          <a:p>
            <a:pPr algn="ctr"/>
            <a:r>
              <a:rPr lang="en-US" sz="160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sp>
        <p:nvSpPr>
          <p:cNvPr id="7" name="TextBox 6">
            <a:extLst>
              <a:ext uri="{FF2B5EF4-FFF2-40B4-BE49-F238E27FC236}">
                <a16:creationId xmlns:a16="http://schemas.microsoft.com/office/drawing/2014/main" id="{FF86C36A-E762-8BB4-9BDB-5C75837FF8DA}"/>
              </a:ext>
            </a:extLst>
          </p:cNvPr>
          <p:cNvSpPr txBox="1"/>
          <p:nvPr/>
        </p:nvSpPr>
        <p:spPr>
          <a:xfrm>
            <a:off x="8455556" y="1209593"/>
            <a:ext cx="3068965" cy="369332"/>
          </a:xfrm>
          <a:prstGeom prst="rect">
            <a:avLst/>
          </a:prstGeom>
          <a:noFill/>
        </p:spPr>
        <p:txBody>
          <a:bodyPr wrap="square" rtlCol="0">
            <a:spAutoFit/>
          </a:bodyPr>
          <a:lstStyle/>
          <a:p>
            <a:pPr algn="ctr"/>
            <a:r>
              <a:rPr lang="en-US" b="1">
                <a:solidFill>
                  <a:schemeClr val="bg1"/>
                </a:solidFill>
                <a:latin typeface="Calibri" panose="020F0502020204030204" pitchFamily="34" charset="0"/>
                <a:ea typeface="Calibri" panose="020F0502020204030204" pitchFamily="34" charset="0"/>
                <a:cs typeface="Calibri" panose="020F0502020204030204" pitchFamily="34" charset="0"/>
              </a:rPr>
              <a:t>Simulation Loading:</a:t>
            </a:r>
          </a:p>
        </p:txBody>
      </p:sp>
      <p:pic>
        <p:nvPicPr>
          <p:cNvPr id="8" name="Picture 7">
            <a:extLst>
              <a:ext uri="{FF2B5EF4-FFF2-40B4-BE49-F238E27FC236}">
                <a16:creationId xmlns:a16="http://schemas.microsoft.com/office/drawing/2014/main" id="{71F54CC6-0E81-02D2-DFDE-83534344345E}"/>
              </a:ext>
            </a:extLst>
          </p:cNvPr>
          <p:cNvPicPr>
            <a:picLocks noChangeAspect="1"/>
          </p:cNvPicPr>
          <p:nvPr/>
        </p:nvPicPr>
        <p:blipFill>
          <a:blip r:embed="rId2"/>
          <a:stretch>
            <a:fillRect/>
          </a:stretch>
        </p:blipFill>
        <p:spPr>
          <a:xfrm>
            <a:off x="8879305" y="1551989"/>
            <a:ext cx="2856095" cy="4661672"/>
          </a:xfrm>
          <a:prstGeom prst="rect">
            <a:avLst/>
          </a:prstGeom>
        </p:spPr>
      </p:pic>
    </p:spTree>
    <p:extLst>
      <p:ext uri="{BB962C8B-B14F-4D97-AF65-F5344CB8AC3E}">
        <p14:creationId xmlns:p14="http://schemas.microsoft.com/office/powerpoint/2010/main" val="1401539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DD0CBDA-4C0F-EF77-B177-7C848FE5083B}"/>
              </a:ext>
            </a:extLst>
          </p:cNvPr>
          <p:cNvSpPr txBox="1"/>
          <p:nvPr/>
        </p:nvSpPr>
        <p:spPr>
          <a:xfrm>
            <a:off x="712591" y="1111114"/>
            <a:ext cx="3634820" cy="2308324"/>
          </a:xfrm>
          <a:prstGeom prst="rect">
            <a:avLst/>
          </a:prstGeom>
          <a:solidFill>
            <a:srgbClr val="CCFFFF">
              <a:alpha val="50196"/>
            </a:srgbClr>
          </a:solidFill>
        </p:spPr>
        <p:txBody>
          <a:bodyPr wrap="square" rtlCol="0">
            <a:spAutoFit/>
          </a:bodyPr>
          <a:lstStyle/>
          <a:p>
            <a:r>
              <a:rPr lang="en-US" sz="2400" b="1" u="sng" dirty="0">
                <a:latin typeface="Calibri" panose="020F0502020204030204" pitchFamily="34" charset="0"/>
                <a:ea typeface="Calibri" panose="020F0502020204030204" pitchFamily="34" charset="0"/>
                <a:cs typeface="Calibri" panose="020F0502020204030204" pitchFamily="34" charset="0"/>
              </a:rPr>
              <a:t>Parameters</a:t>
            </a:r>
          </a:p>
          <a:p>
            <a:pPr marL="457200" indent="-457200">
              <a:buFont typeface="Wingdings" panose="05000000000000000000" pitchFamily="2" charset="2"/>
              <a:buChar char="§"/>
            </a:pPr>
            <a:r>
              <a:rPr lang="en-US" sz="2000" b="1" dirty="0">
                <a:latin typeface="Calibri" panose="020F0502020204030204" pitchFamily="34" charset="0"/>
                <a:ea typeface="Calibri" panose="020F0502020204030204" pitchFamily="34" charset="0"/>
                <a:cs typeface="Calibri" panose="020F0502020204030204" pitchFamily="34" charset="0"/>
              </a:rPr>
              <a:t>Face OD: </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6.375in</a:t>
            </a:r>
          </a:p>
          <a:p>
            <a:pPr marL="457200" indent="-457200">
              <a:buFont typeface="Wingdings" panose="05000000000000000000" pitchFamily="2" charset="2"/>
              <a:buChar char="§"/>
            </a:pPr>
            <a:r>
              <a:rPr lang="en-US" sz="2000" b="1" dirty="0">
                <a:latin typeface="Calibri" panose="020F0502020204030204" pitchFamily="34" charset="0"/>
                <a:ea typeface="Calibri" panose="020F0502020204030204" pitchFamily="34" charset="0"/>
                <a:cs typeface="Calibri" panose="020F0502020204030204" pitchFamily="34" charset="0"/>
              </a:rPr>
              <a:t>Face thickness: </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0.7in</a:t>
            </a:r>
          </a:p>
          <a:p>
            <a:pPr marL="457200" indent="-457200">
              <a:buFont typeface="Wingdings" panose="05000000000000000000" pitchFamily="2" charset="2"/>
              <a:buChar char="§"/>
            </a:pPr>
            <a:r>
              <a:rPr lang="en-US" sz="2000" b="1" dirty="0">
                <a:latin typeface="Calibri" panose="020F0502020204030204" pitchFamily="34" charset="0"/>
                <a:ea typeface="Calibri" panose="020F0502020204030204" pitchFamily="34" charset="0"/>
                <a:cs typeface="Calibri" panose="020F0502020204030204" pitchFamily="34" charset="0"/>
              </a:rPr>
              <a:t>Boss OD: </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5.597in</a:t>
            </a:r>
          </a:p>
          <a:p>
            <a:pPr marL="457200" indent="-457200">
              <a:buFont typeface="Wingdings" panose="05000000000000000000" pitchFamily="2" charset="2"/>
              <a:buChar char="§"/>
            </a:pPr>
            <a:r>
              <a:rPr lang="en-US" sz="2000" b="1" dirty="0">
                <a:latin typeface="Calibri" panose="020F0502020204030204" pitchFamily="34" charset="0"/>
                <a:ea typeface="Calibri" panose="020F0502020204030204" pitchFamily="34" charset="0"/>
                <a:cs typeface="Calibri" panose="020F0502020204030204" pitchFamily="34" charset="0"/>
              </a:rPr>
              <a:t>Boss thickness: </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0.875in</a:t>
            </a:r>
          </a:p>
          <a:p>
            <a:pPr marL="457200" indent="-457200">
              <a:buFont typeface="Wingdings" panose="05000000000000000000" pitchFamily="2" charset="2"/>
              <a:buChar char="§"/>
            </a:pPr>
            <a:r>
              <a:rPr lang="en-US" sz="2000" b="1" dirty="0">
                <a:latin typeface="Calibri" panose="020F0502020204030204" pitchFamily="34" charset="0"/>
                <a:ea typeface="Calibri" panose="020F0502020204030204" pitchFamily="34" charset="0"/>
                <a:cs typeface="Calibri" panose="020F0502020204030204" pitchFamily="34" charset="0"/>
              </a:rPr>
              <a:t>Total thickness: </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1.575in</a:t>
            </a:r>
          </a:p>
          <a:p>
            <a:pPr marL="457200" indent="-457200">
              <a:buFont typeface="Wingdings" panose="05000000000000000000" pitchFamily="2" charset="2"/>
              <a:buChar char="§"/>
            </a:pPr>
            <a:r>
              <a:rPr lang="en-US" sz="2000" b="1" dirty="0">
                <a:latin typeface="Calibri" panose="020F0502020204030204" pitchFamily="34" charset="0"/>
                <a:ea typeface="Calibri" panose="020F0502020204030204" pitchFamily="34" charset="0"/>
                <a:cs typeface="Calibri" panose="020F0502020204030204" pitchFamily="34" charset="0"/>
              </a:rPr>
              <a:t>Connector distance: </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1.775in</a:t>
            </a:r>
          </a:p>
        </p:txBody>
      </p:sp>
      <p:sp>
        <p:nvSpPr>
          <p:cNvPr id="2" name="TextBox 1">
            <a:extLst>
              <a:ext uri="{FF2B5EF4-FFF2-40B4-BE49-F238E27FC236}">
                <a16:creationId xmlns:a16="http://schemas.microsoft.com/office/drawing/2014/main" id="{F3C1CC54-864E-BA0F-1A3B-D5FA46A01ECE}"/>
              </a:ext>
            </a:extLst>
          </p:cNvPr>
          <p:cNvSpPr txBox="1"/>
          <p:nvPr/>
        </p:nvSpPr>
        <p:spPr>
          <a:xfrm>
            <a:off x="578141" y="474962"/>
            <a:ext cx="11035718" cy="584775"/>
          </a:xfrm>
          <a:prstGeom prst="rect">
            <a:avLst/>
          </a:prstGeom>
          <a:noFill/>
        </p:spPr>
        <p:txBody>
          <a:bodyPr wrap="square" rtlCol="0">
            <a:spAutoFit/>
          </a:bodyPr>
          <a:lstStyle/>
          <a:p>
            <a:r>
              <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rPr>
              <a:t>MBARI Endcap: Test 1 4000m</a:t>
            </a:r>
          </a:p>
        </p:txBody>
      </p:sp>
      <p:sp>
        <p:nvSpPr>
          <p:cNvPr id="4" name="TextBox 3">
            <a:extLst>
              <a:ext uri="{FF2B5EF4-FFF2-40B4-BE49-F238E27FC236}">
                <a16:creationId xmlns:a16="http://schemas.microsoft.com/office/drawing/2014/main" id="{239BC116-6AA5-8EF2-385A-3A5C61C3FC79}"/>
              </a:ext>
            </a:extLst>
          </p:cNvPr>
          <p:cNvSpPr txBox="1"/>
          <p:nvPr/>
        </p:nvSpPr>
        <p:spPr>
          <a:xfrm>
            <a:off x="1447124" y="6337505"/>
            <a:ext cx="8688152" cy="338554"/>
          </a:xfrm>
          <a:prstGeom prst="rect">
            <a:avLst/>
          </a:prstGeom>
          <a:noFill/>
        </p:spPr>
        <p:txBody>
          <a:bodyPr wrap="square" rtlCol="0">
            <a:spAutoFit/>
          </a:bodyPr>
          <a:lstStyle/>
          <a:p>
            <a:pPr algn="ctr"/>
            <a:r>
              <a:rPr lang="en-US" sz="160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sp>
        <p:nvSpPr>
          <p:cNvPr id="6" name="TextBox 5">
            <a:extLst>
              <a:ext uri="{FF2B5EF4-FFF2-40B4-BE49-F238E27FC236}">
                <a16:creationId xmlns:a16="http://schemas.microsoft.com/office/drawing/2014/main" id="{30427702-5098-E43D-7BD3-11EFCE63ADB7}"/>
              </a:ext>
            </a:extLst>
          </p:cNvPr>
          <p:cNvSpPr txBox="1"/>
          <p:nvPr/>
        </p:nvSpPr>
        <p:spPr>
          <a:xfrm>
            <a:off x="7587707" y="490503"/>
            <a:ext cx="3669253" cy="369332"/>
          </a:xfrm>
          <a:prstGeom prst="rect">
            <a:avLst/>
          </a:prstGeom>
          <a:noFill/>
        </p:spPr>
        <p:txBody>
          <a:bodyPr wrap="square" rtlCol="0">
            <a:spAutoFit/>
          </a:bodyPr>
          <a:lstStyle/>
          <a:p>
            <a:pPr algn="ctr"/>
            <a:r>
              <a:rPr lang="en-US" b="1">
                <a:solidFill>
                  <a:schemeClr val="bg1"/>
                </a:solidFill>
                <a:latin typeface="Calibri" panose="020F0502020204030204" pitchFamily="34" charset="0"/>
                <a:ea typeface="Calibri" panose="020F0502020204030204" pitchFamily="34" charset="0"/>
                <a:cs typeface="Calibri" panose="020F0502020204030204" pitchFamily="34" charset="0"/>
              </a:rPr>
              <a:t>Test 1 Stress Results:</a:t>
            </a:r>
          </a:p>
        </p:txBody>
      </p:sp>
      <p:sp>
        <p:nvSpPr>
          <p:cNvPr id="14" name="TextBox 13">
            <a:extLst>
              <a:ext uri="{FF2B5EF4-FFF2-40B4-BE49-F238E27FC236}">
                <a16:creationId xmlns:a16="http://schemas.microsoft.com/office/drawing/2014/main" id="{F9FE943B-1473-2FD5-5FBE-EEB74B1DFFB1}"/>
              </a:ext>
            </a:extLst>
          </p:cNvPr>
          <p:cNvSpPr txBox="1"/>
          <p:nvPr/>
        </p:nvSpPr>
        <p:spPr>
          <a:xfrm>
            <a:off x="7695792" y="3372021"/>
            <a:ext cx="3453086" cy="369332"/>
          </a:xfrm>
          <a:prstGeom prst="rect">
            <a:avLst/>
          </a:prstGeom>
          <a:noFill/>
        </p:spPr>
        <p:txBody>
          <a:bodyPr wrap="square" rtlCol="0">
            <a:spAutoFit/>
          </a:bodyPr>
          <a:lstStyle/>
          <a:p>
            <a:pPr algn="ctr"/>
            <a:r>
              <a:rPr lang="en-US" b="1">
                <a:solidFill>
                  <a:schemeClr val="bg1"/>
                </a:solidFill>
                <a:latin typeface="Calibri" panose="020F0502020204030204" pitchFamily="34" charset="0"/>
                <a:ea typeface="Calibri" panose="020F0502020204030204" pitchFamily="34" charset="0"/>
                <a:cs typeface="Calibri" panose="020F0502020204030204" pitchFamily="34" charset="0"/>
              </a:rPr>
              <a:t>Test 1 Displacement Results:</a:t>
            </a:r>
          </a:p>
        </p:txBody>
      </p:sp>
      <p:sp>
        <p:nvSpPr>
          <p:cNvPr id="17" name="TextBox 16">
            <a:extLst>
              <a:ext uri="{FF2B5EF4-FFF2-40B4-BE49-F238E27FC236}">
                <a16:creationId xmlns:a16="http://schemas.microsoft.com/office/drawing/2014/main" id="{04E2A3BC-C01E-8930-D047-0EEFB13F0D67}"/>
              </a:ext>
            </a:extLst>
          </p:cNvPr>
          <p:cNvSpPr txBox="1"/>
          <p:nvPr/>
        </p:nvSpPr>
        <p:spPr>
          <a:xfrm>
            <a:off x="712591" y="3536738"/>
            <a:ext cx="6064976" cy="2123658"/>
          </a:xfrm>
          <a:prstGeom prst="rect">
            <a:avLst/>
          </a:prstGeom>
          <a:solidFill>
            <a:srgbClr val="CCFFFF">
              <a:alpha val="50196"/>
            </a:srgbClr>
          </a:solidFill>
        </p:spPr>
        <p:txBody>
          <a:bodyPr wrap="square" rtlCol="0">
            <a:spAutoFit/>
          </a:bodyPr>
          <a:lstStyle/>
          <a:p>
            <a:r>
              <a:rPr lang="en-US" sz="2200" b="1" u="sng" dirty="0">
                <a:latin typeface="Calibri" panose="020F0502020204030204" pitchFamily="34" charset="0"/>
                <a:ea typeface="Calibri" panose="020F0502020204030204" pitchFamily="34" charset="0"/>
                <a:cs typeface="Calibri" panose="020F0502020204030204" pitchFamily="34" charset="0"/>
              </a:rPr>
              <a:t>Results</a:t>
            </a:r>
          </a:p>
          <a:p>
            <a:pPr marL="457200" indent="-457200">
              <a:buFont typeface="Wingdings" panose="05000000000000000000" pitchFamily="2" charset="2"/>
              <a:buChar char="§"/>
            </a:pPr>
            <a:r>
              <a:rPr lang="en-US" sz="2200" b="1" dirty="0">
                <a:latin typeface="Calibri" panose="020F0502020204030204" pitchFamily="34" charset="0"/>
                <a:ea typeface="Calibri" panose="020F0502020204030204" pitchFamily="34" charset="0"/>
                <a:cs typeface="Calibri" panose="020F0502020204030204" pitchFamily="34" charset="0"/>
              </a:rPr>
              <a:t>Air weight: </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6.981 </a:t>
            </a:r>
            <a:r>
              <a:rPr lang="en-US" sz="2200" b="1" dirty="0" err="1">
                <a:solidFill>
                  <a:schemeClr val="bg1"/>
                </a:solidFill>
                <a:latin typeface="Calibri" panose="020F0502020204030204" pitchFamily="34" charset="0"/>
                <a:ea typeface="Calibri" panose="020F0502020204030204" pitchFamily="34" charset="0"/>
                <a:cs typeface="Calibri" panose="020F0502020204030204" pitchFamily="34" charset="0"/>
              </a:rPr>
              <a:t>lbs</a:t>
            </a:r>
            <a:endPar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457200" indent="-457200">
              <a:buFont typeface="Wingdings" panose="05000000000000000000" pitchFamily="2" charset="2"/>
              <a:buChar char="§"/>
            </a:pPr>
            <a:r>
              <a:rPr lang="en-US" sz="2200" b="1" dirty="0">
                <a:latin typeface="Calibri" panose="020F0502020204030204" pitchFamily="34" charset="0"/>
                <a:ea typeface="Calibri" panose="020F0502020204030204" pitchFamily="34" charset="0"/>
                <a:cs typeface="Calibri" panose="020F0502020204030204" pitchFamily="34" charset="0"/>
              </a:rPr>
              <a:t>Max stress: </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94.9 </a:t>
            </a:r>
            <a:r>
              <a:rPr lang="en-US" sz="2200" b="1" dirty="0" err="1">
                <a:solidFill>
                  <a:schemeClr val="bg1"/>
                </a:solidFill>
                <a:latin typeface="Calibri" panose="020F0502020204030204" pitchFamily="34" charset="0"/>
                <a:ea typeface="Calibri" panose="020F0502020204030204" pitchFamily="34" charset="0"/>
                <a:cs typeface="Calibri" panose="020F0502020204030204" pitchFamily="34" charset="0"/>
              </a:rPr>
              <a:t>ksi</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200" b="1" dirty="0">
                <a:solidFill>
                  <a:schemeClr val="accent3"/>
                </a:solidFill>
                <a:latin typeface="Calibri" panose="020F0502020204030204" pitchFamily="34" charset="0"/>
                <a:ea typeface="Calibri" panose="020F0502020204030204" pitchFamily="34" charset="0"/>
                <a:cs typeface="Calibri" panose="020F0502020204030204" pitchFamily="34" charset="0"/>
              </a:rPr>
              <a:t>(PASS)</a:t>
            </a:r>
          </a:p>
          <a:p>
            <a:pPr marL="457200" indent="-457200">
              <a:buFont typeface="Wingdings" panose="05000000000000000000" pitchFamily="2" charset="2"/>
              <a:buChar char="§"/>
            </a:pPr>
            <a:r>
              <a:rPr lang="en-US" sz="2200" b="1" dirty="0">
                <a:latin typeface="Calibri" panose="020F0502020204030204" pitchFamily="34" charset="0"/>
                <a:ea typeface="Calibri" panose="020F0502020204030204" pitchFamily="34" charset="0"/>
                <a:cs typeface="Calibri" panose="020F0502020204030204" pitchFamily="34" charset="0"/>
              </a:rPr>
              <a:t>Yield FOS: </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1.34 </a:t>
            </a:r>
          </a:p>
          <a:p>
            <a:pPr marL="457200" indent="-457200">
              <a:buFont typeface="Wingdings" panose="05000000000000000000" pitchFamily="2" charset="2"/>
              <a:buChar char="§"/>
            </a:pPr>
            <a:r>
              <a:rPr lang="en-US" sz="2200" b="1" dirty="0">
                <a:latin typeface="Calibri" panose="020F0502020204030204" pitchFamily="34" charset="0"/>
                <a:ea typeface="Calibri" panose="020F0502020204030204" pitchFamily="34" charset="0"/>
                <a:cs typeface="Calibri" panose="020F0502020204030204" pitchFamily="34" charset="0"/>
              </a:rPr>
              <a:t>Max displacement: </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0.0078in</a:t>
            </a:r>
          </a:p>
          <a:p>
            <a:pPr marL="457200" indent="-457200">
              <a:buFont typeface="Wingdings" panose="05000000000000000000" pitchFamily="2" charset="2"/>
              <a:buChar char="§"/>
            </a:pPr>
            <a:r>
              <a:rPr lang="en-US" sz="2200" b="1" dirty="0">
                <a:latin typeface="Calibri" panose="020F0502020204030204" pitchFamily="34" charset="0"/>
                <a:ea typeface="Calibri" panose="020F0502020204030204" pitchFamily="34" charset="0"/>
                <a:cs typeface="Calibri" panose="020F0502020204030204" pitchFamily="34" charset="0"/>
              </a:rPr>
              <a:t>Displacement across seal: </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0.0023in  </a:t>
            </a:r>
            <a:r>
              <a:rPr lang="en-US" sz="2200" b="1" dirty="0">
                <a:solidFill>
                  <a:schemeClr val="accent3"/>
                </a:solidFill>
                <a:latin typeface="Calibri" panose="020F0502020204030204" pitchFamily="34" charset="0"/>
                <a:ea typeface="Calibri" panose="020F0502020204030204" pitchFamily="34" charset="0"/>
                <a:cs typeface="Calibri" panose="020F0502020204030204" pitchFamily="34" charset="0"/>
              </a:rPr>
              <a:t>(PASS)</a:t>
            </a:r>
          </a:p>
        </p:txBody>
      </p:sp>
      <p:pic>
        <p:nvPicPr>
          <p:cNvPr id="23" name="Picture 22">
            <a:extLst>
              <a:ext uri="{FF2B5EF4-FFF2-40B4-BE49-F238E27FC236}">
                <a16:creationId xmlns:a16="http://schemas.microsoft.com/office/drawing/2014/main" id="{F98CA56D-49A3-2EF5-3A7C-8C4B4FA42336}"/>
              </a:ext>
            </a:extLst>
          </p:cNvPr>
          <p:cNvPicPr>
            <a:picLocks noChangeAspect="1"/>
          </p:cNvPicPr>
          <p:nvPr/>
        </p:nvPicPr>
        <p:blipFill>
          <a:blip r:embed="rId3"/>
          <a:stretch>
            <a:fillRect/>
          </a:stretch>
        </p:blipFill>
        <p:spPr>
          <a:xfrm>
            <a:off x="8718884" y="819506"/>
            <a:ext cx="3158537" cy="2635072"/>
          </a:xfrm>
          <a:prstGeom prst="rect">
            <a:avLst/>
          </a:prstGeom>
        </p:spPr>
      </p:pic>
      <p:pic>
        <p:nvPicPr>
          <p:cNvPr id="25" name="Picture 24">
            <a:extLst>
              <a:ext uri="{FF2B5EF4-FFF2-40B4-BE49-F238E27FC236}">
                <a16:creationId xmlns:a16="http://schemas.microsoft.com/office/drawing/2014/main" id="{E0DBFE43-621E-D813-F8F1-EE0A0B01DFD0}"/>
              </a:ext>
            </a:extLst>
          </p:cNvPr>
          <p:cNvPicPr>
            <a:picLocks noChangeAspect="1"/>
          </p:cNvPicPr>
          <p:nvPr/>
        </p:nvPicPr>
        <p:blipFill>
          <a:blip r:embed="rId4"/>
          <a:stretch>
            <a:fillRect/>
          </a:stretch>
        </p:blipFill>
        <p:spPr>
          <a:xfrm>
            <a:off x="8735526" y="3741353"/>
            <a:ext cx="3148219" cy="2543142"/>
          </a:xfrm>
          <a:prstGeom prst="rect">
            <a:avLst/>
          </a:prstGeom>
        </p:spPr>
      </p:pic>
    </p:spTree>
    <p:extLst>
      <p:ext uri="{BB962C8B-B14F-4D97-AF65-F5344CB8AC3E}">
        <p14:creationId xmlns:p14="http://schemas.microsoft.com/office/powerpoint/2010/main" val="1119970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540CD684-FB48-8598-63A5-604595870C72}"/>
              </a:ext>
            </a:extLst>
          </p:cNvPr>
          <p:cNvPicPr>
            <a:picLocks noChangeAspect="1"/>
          </p:cNvPicPr>
          <p:nvPr/>
        </p:nvPicPr>
        <p:blipFill>
          <a:blip r:embed="rId3"/>
          <a:stretch>
            <a:fillRect/>
          </a:stretch>
        </p:blipFill>
        <p:spPr>
          <a:xfrm>
            <a:off x="8704877" y="847578"/>
            <a:ext cx="3232133" cy="2519721"/>
          </a:xfrm>
          <a:prstGeom prst="rect">
            <a:avLst/>
          </a:prstGeom>
        </p:spPr>
      </p:pic>
      <p:sp>
        <p:nvSpPr>
          <p:cNvPr id="2" name="TextBox 1">
            <a:extLst>
              <a:ext uri="{FF2B5EF4-FFF2-40B4-BE49-F238E27FC236}">
                <a16:creationId xmlns:a16="http://schemas.microsoft.com/office/drawing/2014/main" id="{F3C1CC54-864E-BA0F-1A3B-D5FA46A01ECE}"/>
              </a:ext>
            </a:extLst>
          </p:cNvPr>
          <p:cNvSpPr txBox="1"/>
          <p:nvPr/>
        </p:nvSpPr>
        <p:spPr>
          <a:xfrm>
            <a:off x="578141" y="474962"/>
            <a:ext cx="11035718"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MBARI Endcap: Test 2 6000m</a:t>
            </a:r>
          </a:p>
        </p:txBody>
      </p:sp>
      <p:sp>
        <p:nvSpPr>
          <p:cNvPr id="4" name="TextBox 3">
            <a:extLst>
              <a:ext uri="{FF2B5EF4-FFF2-40B4-BE49-F238E27FC236}">
                <a16:creationId xmlns:a16="http://schemas.microsoft.com/office/drawing/2014/main" id="{239BC116-6AA5-8EF2-385A-3A5C61C3FC79}"/>
              </a:ext>
            </a:extLst>
          </p:cNvPr>
          <p:cNvSpPr txBox="1"/>
          <p:nvPr/>
        </p:nvSpPr>
        <p:spPr>
          <a:xfrm>
            <a:off x="1447124" y="6337505"/>
            <a:ext cx="8688152" cy="338554"/>
          </a:xfrm>
          <a:prstGeom prst="rect">
            <a:avLst/>
          </a:prstGeom>
          <a:noFill/>
        </p:spPr>
        <p:txBody>
          <a:bodyPr wrap="square" rtlCol="0">
            <a:spAutoFit/>
          </a:bodyPr>
          <a:lstStyle/>
          <a:p>
            <a:pPr algn="ctr"/>
            <a:r>
              <a:rPr lang="en-US" sz="160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sp>
        <p:nvSpPr>
          <p:cNvPr id="6" name="TextBox 5">
            <a:extLst>
              <a:ext uri="{FF2B5EF4-FFF2-40B4-BE49-F238E27FC236}">
                <a16:creationId xmlns:a16="http://schemas.microsoft.com/office/drawing/2014/main" id="{30427702-5098-E43D-7BD3-11EFCE63ADB7}"/>
              </a:ext>
            </a:extLst>
          </p:cNvPr>
          <p:cNvSpPr txBox="1"/>
          <p:nvPr/>
        </p:nvSpPr>
        <p:spPr>
          <a:xfrm>
            <a:off x="7587707" y="490503"/>
            <a:ext cx="3669253" cy="369332"/>
          </a:xfrm>
          <a:prstGeom prst="rect">
            <a:avLst/>
          </a:prstGeom>
          <a:noFill/>
        </p:spPr>
        <p:txBody>
          <a:bodyPr wrap="square" rtlCol="0">
            <a:spAutoFit/>
          </a:bodyPr>
          <a:lstStyle/>
          <a:p>
            <a:pPr algn="ctr"/>
            <a:r>
              <a:rPr lang="en-US" b="1">
                <a:solidFill>
                  <a:schemeClr val="bg1"/>
                </a:solidFill>
                <a:latin typeface="Calibri" panose="020F0502020204030204" pitchFamily="34" charset="0"/>
                <a:ea typeface="Calibri" panose="020F0502020204030204" pitchFamily="34" charset="0"/>
                <a:cs typeface="Calibri" panose="020F0502020204030204" pitchFamily="34" charset="0"/>
              </a:rPr>
              <a:t>Test 2 Stress Results:</a:t>
            </a:r>
          </a:p>
        </p:txBody>
      </p:sp>
      <p:sp>
        <p:nvSpPr>
          <p:cNvPr id="14" name="TextBox 13">
            <a:extLst>
              <a:ext uri="{FF2B5EF4-FFF2-40B4-BE49-F238E27FC236}">
                <a16:creationId xmlns:a16="http://schemas.microsoft.com/office/drawing/2014/main" id="{F9FE943B-1473-2FD5-5FBE-EEB74B1DFFB1}"/>
              </a:ext>
            </a:extLst>
          </p:cNvPr>
          <p:cNvSpPr txBox="1"/>
          <p:nvPr/>
        </p:nvSpPr>
        <p:spPr>
          <a:xfrm>
            <a:off x="7695792" y="3372021"/>
            <a:ext cx="3453086" cy="369332"/>
          </a:xfrm>
          <a:prstGeom prst="rect">
            <a:avLst/>
          </a:prstGeom>
          <a:noFill/>
        </p:spPr>
        <p:txBody>
          <a:bodyPr wrap="square" rtlCol="0">
            <a:spAutoFit/>
          </a:bodyPr>
          <a:lstStyle/>
          <a:p>
            <a:pPr algn="ctr"/>
            <a:r>
              <a:rPr lang="en-US" b="1">
                <a:solidFill>
                  <a:schemeClr val="bg1"/>
                </a:solidFill>
                <a:latin typeface="Calibri" panose="020F0502020204030204" pitchFamily="34" charset="0"/>
                <a:ea typeface="Calibri" panose="020F0502020204030204" pitchFamily="34" charset="0"/>
                <a:cs typeface="Calibri" panose="020F0502020204030204" pitchFamily="34" charset="0"/>
              </a:rPr>
              <a:t>Test 2 Displacement Results:</a:t>
            </a:r>
          </a:p>
        </p:txBody>
      </p:sp>
      <p:sp>
        <p:nvSpPr>
          <p:cNvPr id="18" name="TextBox 17">
            <a:extLst>
              <a:ext uri="{FF2B5EF4-FFF2-40B4-BE49-F238E27FC236}">
                <a16:creationId xmlns:a16="http://schemas.microsoft.com/office/drawing/2014/main" id="{2E2C73E8-3ED4-5FA9-04BB-B62AC8BC43EB}"/>
              </a:ext>
            </a:extLst>
          </p:cNvPr>
          <p:cNvSpPr txBox="1"/>
          <p:nvPr/>
        </p:nvSpPr>
        <p:spPr>
          <a:xfrm>
            <a:off x="4389247" y="1132067"/>
            <a:ext cx="1165332" cy="900246"/>
          </a:xfrm>
          <a:prstGeom prst="rect">
            <a:avLst/>
          </a:prstGeom>
          <a:solidFill>
            <a:schemeClr val="bg1"/>
          </a:solidFill>
          <a:ln w="12700">
            <a:solidFill>
              <a:schemeClr val="tx1"/>
            </a:solidFill>
          </a:ln>
        </p:spPr>
        <p:txBody>
          <a:bodyPr wrap="square" rtlCol="0">
            <a:spAutoFit/>
          </a:bodyPr>
          <a:lstStyle/>
          <a:p>
            <a:pPr algn="ctr"/>
            <a:r>
              <a:rPr lang="en-US" sz="1050" dirty="0">
                <a:latin typeface="Calibri" panose="020F0502020204030204" pitchFamily="34" charset="0"/>
                <a:ea typeface="Calibri" panose="020F0502020204030204" pitchFamily="34" charset="0"/>
                <a:cs typeface="Calibri" panose="020F0502020204030204" pitchFamily="34" charset="0"/>
              </a:rPr>
              <a:t>Max stress shows artifact of fixturing. Stresses below yield for part.</a:t>
            </a:r>
          </a:p>
        </p:txBody>
      </p:sp>
      <p:sp>
        <p:nvSpPr>
          <p:cNvPr id="3" name="TextBox 2">
            <a:extLst>
              <a:ext uri="{FF2B5EF4-FFF2-40B4-BE49-F238E27FC236}">
                <a16:creationId xmlns:a16="http://schemas.microsoft.com/office/drawing/2014/main" id="{061113A8-E23F-B60E-B363-2EF9035865F8}"/>
              </a:ext>
            </a:extLst>
          </p:cNvPr>
          <p:cNvSpPr txBox="1"/>
          <p:nvPr/>
        </p:nvSpPr>
        <p:spPr>
          <a:xfrm>
            <a:off x="712591" y="1111114"/>
            <a:ext cx="3626056" cy="2308324"/>
          </a:xfrm>
          <a:prstGeom prst="rect">
            <a:avLst/>
          </a:prstGeom>
          <a:solidFill>
            <a:srgbClr val="CCFFFF">
              <a:alpha val="50196"/>
            </a:srgbClr>
          </a:solidFill>
        </p:spPr>
        <p:txBody>
          <a:bodyPr wrap="square" rtlCol="0">
            <a:spAutoFit/>
          </a:bodyPr>
          <a:lstStyle/>
          <a:p>
            <a:r>
              <a:rPr lang="en-US" sz="2400" b="1" u="sng" dirty="0">
                <a:latin typeface="Calibri" panose="020F0502020204030204" pitchFamily="34" charset="0"/>
                <a:ea typeface="Calibri" panose="020F0502020204030204" pitchFamily="34" charset="0"/>
                <a:cs typeface="Calibri" panose="020F0502020204030204" pitchFamily="34" charset="0"/>
              </a:rPr>
              <a:t>Parameters</a:t>
            </a:r>
          </a:p>
          <a:p>
            <a:pPr marL="457200" indent="-457200">
              <a:buFont typeface="Wingdings" panose="05000000000000000000" pitchFamily="2" charset="2"/>
              <a:buChar char="§"/>
            </a:pPr>
            <a:r>
              <a:rPr lang="en-US" sz="2000" b="1" dirty="0">
                <a:latin typeface="Calibri" panose="020F0502020204030204" pitchFamily="34" charset="0"/>
                <a:ea typeface="Calibri" panose="020F0502020204030204" pitchFamily="34" charset="0"/>
                <a:cs typeface="Calibri" panose="020F0502020204030204" pitchFamily="34" charset="0"/>
              </a:rPr>
              <a:t>Face OD: </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6.375in</a:t>
            </a:r>
          </a:p>
          <a:p>
            <a:pPr marL="457200" indent="-457200">
              <a:buFont typeface="Wingdings" panose="05000000000000000000" pitchFamily="2" charset="2"/>
              <a:buChar char="§"/>
            </a:pPr>
            <a:r>
              <a:rPr lang="en-US" sz="2000" b="1" dirty="0">
                <a:latin typeface="Calibri" panose="020F0502020204030204" pitchFamily="34" charset="0"/>
                <a:ea typeface="Calibri" panose="020F0502020204030204" pitchFamily="34" charset="0"/>
                <a:cs typeface="Calibri" panose="020F0502020204030204" pitchFamily="34" charset="0"/>
              </a:rPr>
              <a:t>Face thickness: </a:t>
            </a:r>
            <a:r>
              <a:rPr lang="en-US" sz="20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rPr>
              <a:t>0.9in</a:t>
            </a:r>
          </a:p>
          <a:p>
            <a:pPr marL="457200" indent="-457200">
              <a:buFont typeface="Wingdings" panose="05000000000000000000" pitchFamily="2" charset="2"/>
              <a:buChar char="§"/>
            </a:pPr>
            <a:r>
              <a:rPr lang="en-US" sz="2000" b="1" dirty="0">
                <a:latin typeface="Calibri" panose="020F0502020204030204" pitchFamily="34" charset="0"/>
                <a:ea typeface="Calibri" panose="020F0502020204030204" pitchFamily="34" charset="0"/>
                <a:cs typeface="Calibri" panose="020F0502020204030204" pitchFamily="34" charset="0"/>
              </a:rPr>
              <a:t>Boss OD: </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5.597in</a:t>
            </a:r>
          </a:p>
          <a:p>
            <a:pPr marL="457200" indent="-457200">
              <a:buFont typeface="Wingdings" panose="05000000000000000000" pitchFamily="2" charset="2"/>
              <a:buChar char="§"/>
            </a:pPr>
            <a:r>
              <a:rPr lang="en-US" sz="2000" b="1" dirty="0">
                <a:latin typeface="Calibri" panose="020F0502020204030204" pitchFamily="34" charset="0"/>
                <a:ea typeface="Calibri" panose="020F0502020204030204" pitchFamily="34" charset="0"/>
                <a:cs typeface="Calibri" panose="020F0502020204030204" pitchFamily="34" charset="0"/>
              </a:rPr>
              <a:t>Boss thickness: </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0.875in</a:t>
            </a:r>
          </a:p>
          <a:p>
            <a:pPr marL="457200" indent="-457200">
              <a:buFont typeface="Wingdings" panose="05000000000000000000" pitchFamily="2" charset="2"/>
              <a:buChar char="§"/>
            </a:pPr>
            <a:r>
              <a:rPr lang="en-US" sz="2000" b="1" dirty="0">
                <a:latin typeface="Calibri" panose="020F0502020204030204" pitchFamily="34" charset="0"/>
                <a:ea typeface="Calibri" panose="020F0502020204030204" pitchFamily="34" charset="0"/>
                <a:cs typeface="Calibri" panose="020F0502020204030204" pitchFamily="34" charset="0"/>
              </a:rPr>
              <a:t>Total thickness: </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1.775in</a:t>
            </a:r>
          </a:p>
          <a:p>
            <a:pPr marL="457200" indent="-457200">
              <a:buFont typeface="Wingdings" panose="05000000000000000000" pitchFamily="2" charset="2"/>
              <a:buChar char="§"/>
            </a:pPr>
            <a:r>
              <a:rPr lang="en-US" sz="2000" b="1" dirty="0">
                <a:latin typeface="Calibri" panose="020F0502020204030204" pitchFamily="34" charset="0"/>
                <a:ea typeface="Calibri" panose="020F0502020204030204" pitchFamily="34" charset="0"/>
                <a:cs typeface="Calibri" panose="020F0502020204030204" pitchFamily="34" charset="0"/>
              </a:rPr>
              <a:t>Connector distance: </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1.875in</a:t>
            </a:r>
          </a:p>
        </p:txBody>
      </p:sp>
      <p:sp>
        <p:nvSpPr>
          <p:cNvPr id="7" name="TextBox 6">
            <a:extLst>
              <a:ext uri="{FF2B5EF4-FFF2-40B4-BE49-F238E27FC236}">
                <a16:creationId xmlns:a16="http://schemas.microsoft.com/office/drawing/2014/main" id="{3AE3BC4B-7A3B-B824-7354-39B3F8995D86}"/>
              </a:ext>
            </a:extLst>
          </p:cNvPr>
          <p:cNvSpPr txBox="1"/>
          <p:nvPr/>
        </p:nvSpPr>
        <p:spPr>
          <a:xfrm>
            <a:off x="712591" y="3536738"/>
            <a:ext cx="6064976" cy="2123658"/>
          </a:xfrm>
          <a:prstGeom prst="rect">
            <a:avLst/>
          </a:prstGeom>
          <a:solidFill>
            <a:srgbClr val="CCFFFF">
              <a:alpha val="50196"/>
            </a:srgbClr>
          </a:solidFill>
        </p:spPr>
        <p:txBody>
          <a:bodyPr wrap="square" rtlCol="0">
            <a:spAutoFit/>
          </a:bodyPr>
          <a:lstStyle/>
          <a:p>
            <a:r>
              <a:rPr lang="en-US" sz="2200" b="1" u="sng" dirty="0">
                <a:latin typeface="Calibri" panose="020F0502020204030204" pitchFamily="34" charset="0"/>
                <a:ea typeface="Calibri" panose="020F0502020204030204" pitchFamily="34" charset="0"/>
                <a:cs typeface="Calibri" panose="020F0502020204030204" pitchFamily="34" charset="0"/>
              </a:rPr>
              <a:t>Results</a:t>
            </a:r>
          </a:p>
          <a:p>
            <a:pPr marL="457200" indent="-457200">
              <a:buFont typeface="Wingdings" panose="05000000000000000000" pitchFamily="2" charset="2"/>
              <a:buChar char="§"/>
            </a:pPr>
            <a:r>
              <a:rPr lang="en-US" sz="2200" b="1" dirty="0">
                <a:latin typeface="Calibri" panose="020F0502020204030204" pitchFamily="34" charset="0"/>
                <a:ea typeface="Calibri" panose="020F0502020204030204" pitchFamily="34" charset="0"/>
                <a:cs typeface="Calibri" panose="020F0502020204030204" pitchFamily="34" charset="0"/>
              </a:rPr>
              <a:t>Air weight: </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7.253 </a:t>
            </a:r>
            <a:r>
              <a:rPr lang="en-US" sz="2200" b="1" dirty="0" err="1">
                <a:solidFill>
                  <a:schemeClr val="bg1"/>
                </a:solidFill>
                <a:latin typeface="Calibri" panose="020F0502020204030204" pitchFamily="34" charset="0"/>
                <a:ea typeface="Calibri" panose="020F0502020204030204" pitchFamily="34" charset="0"/>
                <a:cs typeface="Calibri" panose="020F0502020204030204" pitchFamily="34" charset="0"/>
              </a:rPr>
              <a:t>lbs</a:t>
            </a:r>
            <a:endPar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457200" indent="-457200">
              <a:buFont typeface="Wingdings" panose="05000000000000000000" pitchFamily="2" charset="2"/>
              <a:buChar char="§"/>
            </a:pPr>
            <a:r>
              <a:rPr lang="en-US" sz="2200" b="1" dirty="0">
                <a:latin typeface="Calibri" panose="020F0502020204030204" pitchFamily="34" charset="0"/>
                <a:ea typeface="Calibri" panose="020F0502020204030204" pitchFamily="34" charset="0"/>
                <a:cs typeface="Calibri" panose="020F0502020204030204" pitchFamily="34" charset="0"/>
              </a:rPr>
              <a:t>Max stress: </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119.7 </a:t>
            </a:r>
            <a:r>
              <a:rPr lang="en-US" sz="2200" b="1" dirty="0" err="1">
                <a:solidFill>
                  <a:schemeClr val="bg1"/>
                </a:solidFill>
                <a:latin typeface="Calibri" panose="020F0502020204030204" pitchFamily="34" charset="0"/>
                <a:ea typeface="Calibri" panose="020F0502020204030204" pitchFamily="34" charset="0"/>
                <a:cs typeface="Calibri" panose="020F0502020204030204" pitchFamily="34" charset="0"/>
              </a:rPr>
              <a:t>ksi</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200" b="1" dirty="0">
                <a:solidFill>
                  <a:schemeClr val="accent3"/>
                </a:solidFill>
                <a:latin typeface="Calibri" panose="020F0502020204030204" pitchFamily="34" charset="0"/>
                <a:ea typeface="Calibri" panose="020F0502020204030204" pitchFamily="34" charset="0"/>
                <a:cs typeface="Calibri" panose="020F0502020204030204" pitchFamily="34" charset="0"/>
              </a:rPr>
              <a:t>(PASS)</a:t>
            </a:r>
          </a:p>
          <a:p>
            <a:pPr marL="457200" indent="-457200">
              <a:buFont typeface="Wingdings" panose="05000000000000000000" pitchFamily="2" charset="2"/>
              <a:buChar char="§"/>
            </a:pPr>
            <a:r>
              <a:rPr lang="en-US" sz="2200" b="1" dirty="0">
                <a:latin typeface="Calibri" panose="020F0502020204030204" pitchFamily="34" charset="0"/>
                <a:ea typeface="Calibri" panose="020F0502020204030204" pitchFamily="34" charset="0"/>
                <a:cs typeface="Calibri" panose="020F0502020204030204" pitchFamily="34" charset="0"/>
              </a:rPr>
              <a:t>Yield FOS: </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1.06 </a:t>
            </a:r>
          </a:p>
          <a:p>
            <a:pPr marL="457200" indent="-457200">
              <a:buFont typeface="Wingdings" panose="05000000000000000000" pitchFamily="2" charset="2"/>
              <a:buChar char="§"/>
            </a:pPr>
            <a:r>
              <a:rPr lang="en-US" sz="2200" b="1" dirty="0">
                <a:latin typeface="Calibri" panose="020F0502020204030204" pitchFamily="34" charset="0"/>
                <a:ea typeface="Calibri" panose="020F0502020204030204" pitchFamily="34" charset="0"/>
                <a:cs typeface="Calibri" panose="020F0502020204030204" pitchFamily="34" charset="0"/>
              </a:rPr>
              <a:t>Max displacement: </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0.0111in</a:t>
            </a:r>
          </a:p>
          <a:p>
            <a:pPr marL="457200" indent="-457200">
              <a:buFont typeface="Wingdings" panose="05000000000000000000" pitchFamily="2" charset="2"/>
              <a:buChar char="§"/>
            </a:pPr>
            <a:r>
              <a:rPr lang="en-US" sz="2200" b="1" dirty="0">
                <a:latin typeface="Calibri" panose="020F0502020204030204" pitchFamily="34" charset="0"/>
                <a:ea typeface="Calibri" panose="020F0502020204030204" pitchFamily="34" charset="0"/>
                <a:cs typeface="Calibri" panose="020F0502020204030204" pitchFamily="34" charset="0"/>
              </a:rPr>
              <a:t>Displacement across seal: </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0.0043in  </a:t>
            </a:r>
            <a:r>
              <a:rPr lang="en-US" sz="2200" b="1" dirty="0">
                <a:solidFill>
                  <a:schemeClr val="accent3"/>
                </a:solidFill>
                <a:latin typeface="Calibri" panose="020F0502020204030204" pitchFamily="34" charset="0"/>
                <a:ea typeface="Calibri" panose="020F0502020204030204" pitchFamily="34" charset="0"/>
                <a:cs typeface="Calibri" panose="020F0502020204030204" pitchFamily="34" charset="0"/>
              </a:rPr>
              <a:t>(PASS)</a:t>
            </a:r>
          </a:p>
        </p:txBody>
      </p:sp>
      <p:pic>
        <p:nvPicPr>
          <p:cNvPr id="28" name="Picture 27">
            <a:extLst>
              <a:ext uri="{FF2B5EF4-FFF2-40B4-BE49-F238E27FC236}">
                <a16:creationId xmlns:a16="http://schemas.microsoft.com/office/drawing/2014/main" id="{45F927CA-4738-9CEA-167C-A2153035CE8D}"/>
              </a:ext>
            </a:extLst>
          </p:cNvPr>
          <p:cNvPicPr>
            <a:picLocks noChangeAspect="1"/>
          </p:cNvPicPr>
          <p:nvPr/>
        </p:nvPicPr>
        <p:blipFill>
          <a:blip r:embed="rId4"/>
          <a:stretch>
            <a:fillRect/>
          </a:stretch>
        </p:blipFill>
        <p:spPr>
          <a:xfrm>
            <a:off x="6372726" y="847578"/>
            <a:ext cx="3014089" cy="2525542"/>
          </a:xfrm>
          <a:prstGeom prst="rect">
            <a:avLst/>
          </a:prstGeom>
        </p:spPr>
      </p:pic>
      <p:pic>
        <p:nvPicPr>
          <p:cNvPr id="32" name="Picture 31">
            <a:extLst>
              <a:ext uri="{FF2B5EF4-FFF2-40B4-BE49-F238E27FC236}">
                <a16:creationId xmlns:a16="http://schemas.microsoft.com/office/drawing/2014/main" id="{C5054520-9B35-F1B8-CD6B-A3259F7DB271}"/>
              </a:ext>
            </a:extLst>
          </p:cNvPr>
          <p:cNvPicPr>
            <a:picLocks noChangeAspect="1"/>
          </p:cNvPicPr>
          <p:nvPr/>
        </p:nvPicPr>
        <p:blipFill>
          <a:blip r:embed="rId5"/>
          <a:stretch>
            <a:fillRect/>
          </a:stretch>
        </p:blipFill>
        <p:spPr>
          <a:xfrm>
            <a:off x="7964904" y="3724374"/>
            <a:ext cx="3247705" cy="2510388"/>
          </a:xfrm>
          <a:prstGeom prst="rect">
            <a:avLst/>
          </a:prstGeom>
        </p:spPr>
      </p:pic>
    </p:spTree>
    <p:extLst>
      <p:ext uri="{BB962C8B-B14F-4D97-AF65-F5344CB8AC3E}">
        <p14:creationId xmlns:p14="http://schemas.microsoft.com/office/powerpoint/2010/main" val="1036431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CC54-864E-BA0F-1A3B-D5FA46A01ECE}"/>
              </a:ext>
            </a:extLst>
          </p:cNvPr>
          <p:cNvSpPr txBox="1"/>
          <p:nvPr/>
        </p:nvSpPr>
        <p:spPr>
          <a:xfrm>
            <a:off x="578141" y="474962"/>
            <a:ext cx="11035718" cy="707886"/>
          </a:xfrm>
          <a:prstGeom prst="rect">
            <a:avLst/>
          </a:prstGeom>
          <a:noFill/>
        </p:spPr>
        <p:txBody>
          <a:bodyPr wrap="square" rtlCol="0">
            <a:spAutoFit/>
          </a:bodyPr>
          <a:lstStyle/>
          <a:p>
            <a:r>
              <a:rPr lang="en-US" sz="4000" b="1">
                <a:solidFill>
                  <a:schemeClr val="bg1"/>
                </a:solidFill>
                <a:latin typeface="Calibri" panose="020F0502020204030204" pitchFamily="34" charset="0"/>
                <a:ea typeface="Calibri" panose="020F0502020204030204" pitchFamily="34" charset="0"/>
                <a:cs typeface="Calibri" panose="020F0502020204030204" pitchFamily="34" charset="0"/>
              </a:rPr>
              <a:t>Conclusions</a:t>
            </a:r>
          </a:p>
        </p:txBody>
      </p:sp>
      <p:sp>
        <p:nvSpPr>
          <p:cNvPr id="3" name="TextBox 2">
            <a:extLst>
              <a:ext uri="{FF2B5EF4-FFF2-40B4-BE49-F238E27FC236}">
                <a16:creationId xmlns:a16="http://schemas.microsoft.com/office/drawing/2014/main" id="{0631A9FF-0AD4-B557-FB95-E24289471ADB}"/>
              </a:ext>
            </a:extLst>
          </p:cNvPr>
          <p:cNvSpPr txBox="1"/>
          <p:nvPr/>
        </p:nvSpPr>
        <p:spPr>
          <a:xfrm>
            <a:off x="687198" y="1074526"/>
            <a:ext cx="10817603" cy="3108543"/>
          </a:xfrm>
          <a:prstGeom prst="rect">
            <a:avLst/>
          </a:prstGeom>
          <a:solidFill>
            <a:srgbClr val="CCFFFF">
              <a:alpha val="50196"/>
            </a:srgbClr>
          </a:solidFill>
        </p:spPr>
        <p:txBody>
          <a:bodyPr wrap="square" rtlCol="0">
            <a:spAutoFit/>
          </a:bodyPr>
          <a:lstStyle/>
          <a:p>
            <a:pPr marL="457200" indent="-457200">
              <a:buFont typeface="Wingdings" panose="05000000000000000000" pitchFamily="2" charset="2"/>
              <a:buChar char="§"/>
            </a:pPr>
            <a:r>
              <a:rPr lang="en-US" sz="2800" b="1" dirty="0">
                <a:latin typeface="Calibri" panose="020F0502020204030204" pitchFamily="34" charset="0"/>
                <a:ea typeface="Calibri" panose="020F0502020204030204" pitchFamily="34" charset="0"/>
                <a:cs typeface="Calibri" panose="020F0502020204030204" pitchFamily="34" charset="0"/>
              </a:rPr>
              <a:t>Stress levels are well below the yield stress limit for the 4000m connector end cap.</a:t>
            </a:r>
          </a:p>
          <a:p>
            <a:pPr marL="457200" indent="-457200">
              <a:buFont typeface="Wingdings" panose="05000000000000000000" pitchFamily="2" charset="2"/>
              <a:buChar char="§"/>
            </a:pPr>
            <a:r>
              <a:rPr lang="en-US" sz="2800" b="1" dirty="0">
                <a:latin typeface="Calibri" panose="020F0502020204030204" pitchFamily="34" charset="0"/>
                <a:ea typeface="Calibri" panose="020F0502020204030204" pitchFamily="34" charset="0"/>
                <a:cs typeface="Calibri" panose="020F0502020204030204" pitchFamily="34" charset="0"/>
              </a:rPr>
              <a:t>The 6000m connector end cap is below yield stress limit, but .2 inches thicker.</a:t>
            </a:r>
          </a:p>
          <a:p>
            <a:pPr marL="457200" indent="-457200">
              <a:buFont typeface="Wingdings" panose="05000000000000000000" pitchFamily="2" charset="2"/>
              <a:buChar char="§"/>
            </a:pPr>
            <a:r>
              <a:rPr lang="en-US" sz="2800" b="1" dirty="0">
                <a:latin typeface="Calibri" panose="020F0502020204030204" pitchFamily="34" charset="0"/>
                <a:ea typeface="Calibri" panose="020F0502020204030204" pitchFamily="34" charset="0"/>
                <a:cs typeface="Calibri" panose="020F0502020204030204" pitchFamily="34" charset="0"/>
              </a:rPr>
              <a:t>Face seal displacement is acceptable for connector </a:t>
            </a:r>
            <a:r>
              <a:rPr lang="en-US" sz="2800" b="1" dirty="0" err="1">
                <a:latin typeface="Calibri" panose="020F0502020204030204" pitchFamily="34" charset="0"/>
                <a:ea typeface="Calibri" panose="020F0502020204030204" pitchFamily="34" charset="0"/>
                <a:cs typeface="Calibri" panose="020F0502020204030204" pitchFamily="34" charset="0"/>
              </a:rPr>
              <a:t>o-ring</a:t>
            </a:r>
            <a:r>
              <a:rPr lang="en-US" sz="2800" b="1" dirty="0">
                <a:latin typeface="Calibri" panose="020F0502020204030204" pitchFamily="34" charset="0"/>
                <a:ea typeface="Calibri" panose="020F0502020204030204" pitchFamily="34" charset="0"/>
                <a:cs typeface="Calibri" panose="020F0502020204030204" pitchFamily="34" charset="0"/>
              </a:rPr>
              <a:t>.</a:t>
            </a:r>
          </a:p>
          <a:p>
            <a:pPr marL="457200" indent="-457200">
              <a:buFont typeface="Wingdings" panose="05000000000000000000" pitchFamily="2" charset="2"/>
              <a:buChar char="§"/>
            </a:pPr>
            <a:r>
              <a:rPr lang="en-US" sz="2800" b="1" dirty="0">
                <a:latin typeface="Calibri" panose="020F0502020204030204" pitchFamily="34" charset="0"/>
                <a:ea typeface="Calibri" panose="020F0502020204030204" pitchFamily="34" charset="0"/>
                <a:cs typeface="Calibri" panose="020F0502020204030204" pitchFamily="34" charset="0"/>
              </a:rPr>
              <a:t>An endcap OD of 6.375in is viable with the caveat that the fasteners are not centered relative to the shell walls.</a:t>
            </a:r>
          </a:p>
        </p:txBody>
      </p:sp>
      <p:sp>
        <p:nvSpPr>
          <p:cNvPr id="4" name="TextBox 3">
            <a:extLst>
              <a:ext uri="{FF2B5EF4-FFF2-40B4-BE49-F238E27FC236}">
                <a16:creationId xmlns:a16="http://schemas.microsoft.com/office/drawing/2014/main" id="{E0F90308-BAC9-8237-1F74-374A0EBE4DAD}"/>
              </a:ext>
            </a:extLst>
          </p:cNvPr>
          <p:cNvSpPr txBox="1"/>
          <p:nvPr/>
        </p:nvSpPr>
        <p:spPr>
          <a:xfrm>
            <a:off x="1447124" y="6337505"/>
            <a:ext cx="8688152" cy="338554"/>
          </a:xfrm>
          <a:prstGeom prst="rect">
            <a:avLst/>
          </a:prstGeom>
          <a:noFill/>
        </p:spPr>
        <p:txBody>
          <a:bodyPr wrap="square" rtlCol="0">
            <a:spAutoFit/>
          </a:bodyPr>
          <a:lstStyle/>
          <a:p>
            <a:pPr algn="ctr"/>
            <a:r>
              <a:rPr lang="en-US" sz="160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spTree>
    <p:extLst>
      <p:ext uri="{BB962C8B-B14F-4D97-AF65-F5344CB8AC3E}">
        <p14:creationId xmlns:p14="http://schemas.microsoft.com/office/powerpoint/2010/main" val="19400255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A6886-3094-6B96-FE40-6ADDCB1BA15A}"/>
              </a:ext>
            </a:extLst>
          </p:cNvPr>
          <p:cNvSpPr>
            <a:spLocks noGrp="1"/>
          </p:cNvSpPr>
          <p:nvPr>
            <p:ph type="title"/>
          </p:nvPr>
        </p:nvSpPr>
        <p:spPr/>
        <p:txBody>
          <a:bodyPr/>
          <a:lstStyle/>
          <a:p>
            <a:r>
              <a:rPr lang="en-US" dirty="0"/>
              <a:t>MBARI Feedback</a:t>
            </a:r>
          </a:p>
        </p:txBody>
      </p:sp>
      <p:sp>
        <p:nvSpPr>
          <p:cNvPr id="3" name="Text Placeholder 2">
            <a:extLst>
              <a:ext uri="{FF2B5EF4-FFF2-40B4-BE49-F238E27FC236}">
                <a16:creationId xmlns:a16="http://schemas.microsoft.com/office/drawing/2014/main" id="{28905CFD-5C78-C5B7-975C-83874E8B1100}"/>
              </a:ext>
            </a:extLst>
          </p:cNvPr>
          <p:cNvSpPr>
            <a:spLocks noGrp="1"/>
          </p:cNvSpPr>
          <p:nvPr>
            <p:ph type="body" sz="quarter" idx="13"/>
          </p:nvPr>
        </p:nvSpPr>
        <p:spPr/>
        <p:txBody>
          <a:bodyPr/>
          <a:lstStyle/>
          <a:p>
            <a:endParaRPr lang="en-US"/>
          </a:p>
        </p:txBody>
      </p:sp>
      <p:sp>
        <p:nvSpPr>
          <p:cNvPr id="4" name="Text Placeholder 3">
            <a:extLst>
              <a:ext uri="{FF2B5EF4-FFF2-40B4-BE49-F238E27FC236}">
                <a16:creationId xmlns:a16="http://schemas.microsoft.com/office/drawing/2014/main" id="{2B351580-A09E-2477-2611-600AAF5DDF06}"/>
              </a:ext>
            </a:extLst>
          </p:cNvPr>
          <p:cNvSpPr>
            <a:spLocks noGrp="1"/>
          </p:cNvSpPr>
          <p:nvPr>
            <p:ph type="body" sz="quarter" idx="15"/>
          </p:nvPr>
        </p:nvSpPr>
        <p:spPr/>
        <p:txBody>
          <a:bodyPr/>
          <a:lstStyle/>
          <a:p>
            <a:endParaRPr lang="en-US"/>
          </a:p>
        </p:txBody>
      </p:sp>
      <p:sp>
        <p:nvSpPr>
          <p:cNvPr id="5" name="Text Placeholder 4">
            <a:extLst>
              <a:ext uri="{FF2B5EF4-FFF2-40B4-BE49-F238E27FC236}">
                <a16:creationId xmlns:a16="http://schemas.microsoft.com/office/drawing/2014/main" id="{E88B2DF5-9D19-2307-F64A-776761B5FD85}"/>
              </a:ext>
            </a:extLst>
          </p:cNvPr>
          <p:cNvSpPr>
            <a:spLocks noGrp="1"/>
          </p:cNvSpPr>
          <p:nvPr>
            <p:ph type="body" sz="quarter" idx="16"/>
          </p:nvPr>
        </p:nvSpPr>
        <p:spPr/>
        <p:txBody>
          <a:bodyPr/>
          <a:lstStyle/>
          <a:p>
            <a:endParaRPr lang="en-US"/>
          </a:p>
        </p:txBody>
      </p:sp>
      <p:sp>
        <p:nvSpPr>
          <p:cNvPr id="6" name="Text Placeholder 5">
            <a:extLst>
              <a:ext uri="{FF2B5EF4-FFF2-40B4-BE49-F238E27FC236}">
                <a16:creationId xmlns:a16="http://schemas.microsoft.com/office/drawing/2014/main" id="{A89AD346-DACE-7368-707A-D156EE1AD715}"/>
              </a:ext>
            </a:extLst>
          </p:cNvPr>
          <p:cNvSpPr>
            <a:spLocks noGrp="1"/>
          </p:cNvSpPr>
          <p:nvPr>
            <p:ph type="body" sz="quarter" idx="17"/>
          </p:nvPr>
        </p:nvSpPr>
        <p:spPr/>
        <p:txBody>
          <a:bodyPr/>
          <a:lstStyle/>
          <a:p>
            <a:endParaRPr lang="en-US"/>
          </a:p>
        </p:txBody>
      </p:sp>
      <p:sp>
        <p:nvSpPr>
          <p:cNvPr id="7" name="Footer Placeholder 6">
            <a:extLst>
              <a:ext uri="{FF2B5EF4-FFF2-40B4-BE49-F238E27FC236}">
                <a16:creationId xmlns:a16="http://schemas.microsoft.com/office/drawing/2014/main" id="{68560028-F550-0F6C-1226-3208E39AE811}"/>
              </a:ext>
            </a:extLst>
          </p:cNvPr>
          <p:cNvSpPr>
            <a:spLocks noGrp="1"/>
          </p:cNvSpPr>
          <p:nvPr>
            <p:ph type="ftr" sz="quarter" idx="19"/>
          </p:nvPr>
        </p:nvSpPr>
        <p:spPr/>
        <p:txBody>
          <a:bodyPr/>
          <a:lstStyle/>
          <a:p>
            <a:r>
              <a:rPr lang="en-US"/>
              <a:t>3D at Depth Confidential and Proprietary Information</a:t>
            </a:r>
          </a:p>
        </p:txBody>
      </p:sp>
    </p:spTree>
    <p:extLst>
      <p:ext uri="{BB962C8B-B14F-4D97-AF65-F5344CB8AC3E}">
        <p14:creationId xmlns:p14="http://schemas.microsoft.com/office/powerpoint/2010/main" val="806295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B4526-7776-ADF8-CB9A-BC3536CB8BB9}"/>
              </a:ext>
            </a:extLst>
          </p:cNvPr>
          <p:cNvSpPr>
            <a:spLocks noGrp="1"/>
          </p:cNvSpPr>
          <p:nvPr>
            <p:ph type="title"/>
          </p:nvPr>
        </p:nvSpPr>
        <p:spPr>
          <a:xfrm>
            <a:off x="660126" y="564566"/>
            <a:ext cx="10850472" cy="743794"/>
          </a:xfrm>
        </p:spPr>
        <p:txBody>
          <a:bodyPr/>
          <a:lstStyle/>
          <a:p>
            <a:r>
              <a:rPr lang="en-US" dirty="0"/>
              <a:t>PROPRIETARY INFORMATION</a:t>
            </a:r>
          </a:p>
        </p:txBody>
      </p:sp>
      <p:sp>
        <p:nvSpPr>
          <p:cNvPr id="5" name="Text Placeholder 4">
            <a:extLst>
              <a:ext uri="{FF2B5EF4-FFF2-40B4-BE49-F238E27FC236}">
                <a16:creationId xmlns:a16="http://schemas.microsoft.com/office/drawing/2014/main" id="{028C59B0-321D-AB99-8758-EC6A3CE0BE04}"/>
              </a:ext>
            </a:extLst>
          </p:cNvPr>
          <p:cNvSpPr>
            <a:spLocks noGrp="1"/>
          </p:cNvSpPr>
          <p:nvPr>
            <p:ph type="body" sz="quarter" idx="20"/>
          </p:nvPr>
        </p:nvSpPr>
        <p:spPr>
          <a:xfrm>
            <a:off x="654531" y="2035490"/>
            <a:ext cx="10631090" cy="3354658"/>
          </a:xfrm>
        </p:spPr>
        <p:txBody>
          <a:bodyPr vert="horz" lIns="91440" tIns="45720" rIns="91440" bIns="45720" rtlCol="0" anchor="t">
            <a:normAutofit/>
          </a:bodyPr>
          <a:lstStyle/>
          <a:p>
            <a:pPr algn="ctr"/>
            <a:r>
              <a:rPr lang="en-US" sz="1800" b="1" dirty="0"/>
              <a:t>NOTICE:  This presentation contains 3D at Depth Confidential and Proprietary information.</a:t>
            </a:r>
          </a:p>
          <a:p>
            <a:pPr algn="ctr"/>
            <a:endParaRPr lang="en-US" sz="1800" dirty="0"/>
          </a:p>
          <a:p>
            <a:pPr algn="ctr"/>
            <a:r>
              <a:rPr lang="en-US" sz="1800" dirty="0">
                <a:latin typeface="Helvetica Light"/>
              </a:rPr>
              <a:t>In order to better describe some of the design decisions and options, this presentation contains details about the internal architecture and design decisions for 3D at Depth’s current 3D laser scanning products.  Therefore, this information should ONLY be shared with MBARI employees who need to read and evaluate the presentation.  3D at Depth appreciates our customers taking the appropriate safety measures when distributing this information internally.     </a:t>
            </a:r>
            <a:endParaRPr lang="en-US" sz="1800" dirty="0"/>
          </a:p>
        </p:txBody>
      </p:sp>
      <p:cxnSp>
        <p:nvCxnSpPr>
          <p:cNvPr id="7" name="Straight Connector 6">
            <a:extLst>
              <a:ext uri="{FF2B5EF4-FFF2-40B4-BE49-F238E27FC236}">
                <a16:creationId xmlns:a16="http://schemas.microsoft.com/office/drawing/2014/main" id="{03AC4A98-D775-D407-CE87-D43ED4F138C1}"/>
              </a:ext>
            </a:extLst>
          </p:cNvPr>
          <p:cNvCxnSpPr>
            <a:cxnSpLocks/>
          </p:cNvCxnSpPr>
          <p:nvPr/>
        </p:nvCxnSpPr>
        <p:spPr>
          <a:xfrm>
            <a:off x="785404" y="1308361"/>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257FB01A-B786-85FD-B46D-F13167BF5681}"/>
              </a:ext>
            </a:extLst>
          </p:cNvPr>
          <p:cNvSpPr>
            <a:spLocks noGrp="1"/>
          </p:cNvSpPr>
          <p:nvPr>
            <p:ph type="ftr" sz="quarter" idx="23"/>
          </p:nvPr>
        </p:nvSpPr>
        <p:spPr/>
        <p:txBody>
          <a:bodyPr/>
          <a:lstStyle/>
          <a:p>
            <a:r>
              <a:rPr lang="en-US"/>
              <a:t>3D at Depth Confidential and Proprietary Information</a:t>
            </a:r>
            <a:endParaRPr lang="en-US" dirty="0"/>
          </a:p>
        </p:txBody>
      </p:sp>
    </p:spTree>
    <p:extLst>
      <p:ext uri="{BB962C8B-B14F-4D97-AF65-F5344CB8AC3E}">
        <p14:creationId xmlns:p14="http://schemas.microsoft.com/office/powerpoint/2010/main" val="3241232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B4526-7776-ADF8-CB9A-BC3536CB8BB9}"/>
              </a:ext>
            </a:extLst>
          </p:cNvPr>
          <p:cNvSpPr>
            <a:spLocks noGrp="1"/>
          </p:cNvSpPr>
          <p:nvPr>
            <p:ph type="title"/>
          </p:nvPr>
        </p:nvSpPr>
        <p:spPr>
          <a:xfrm>
            <a:off x="660126" y="564566"/>
            <a:ext cx="10850472" cy="743794"/>
          </a:xfrm>
        </p:spPr>
        <p:txBody>
          <a:bodyPr/>
          <a:lstStyle/>
          <a:p>
            <a:r>
              <a:rPr lang="en-US" dirty="0"/>
              <a:t>Requirements – </a:t>
            </a:r>
            <a:r>
              <a:rPr lang="en-US" dirty="0" err="1"/>
              <a:t>WiSSL</a:t>
            </a:r>
            <a:r>
              <a:rPr lang="en-US" dirty="0"/>
              <a:t> Gen 2</a:t>
            </a:r>
          </a:p>
        </p:txBody>
      </p:sp>
      <p:sp>
        <p:nvSpPr>
          <p:cNvPr id="5" name="Text Placeholder 4">
            <a:extLst>
              <a:ext uri="{FF2B5EF4-FFF2-40B4-BE49-F238E27FC236}">
                <a16:creationId xmlns:a16="http://schemas.microsoft.com/office/drawing/2014/main" id="{028C59B0-321D-AB99-8758-EC6A3CE0BE04}"/>
              </a:ext>
            </a:extLst>
          </p:cNvPr>
          <p:cNvSpPr>
            <a:spLocks noGrp="1"/>
          </p:cNvSpPr>
          <p:nvPr>
            <p:ph type="body" sz="quarter" idx="20"/>
          </p:nvPr>
        </p:nvSpPr>
        <p:spPr>
          <a:xfrm>
            <a:off x="253478" y="1379611"/>
            <a:ext cx="10631090" cy="365123"/>
          </a:xfrm>
        </p:spPr>
        <p:txBody>
          <a:bodyPr>
            <a:normAutofit/>
          </a:bodyPr>
          <a:lstStyle/>
          <a:p>
            <a:pPr algn="ctr"/>
            <a:r>
              <a:rPr lang="en-US" sz="1800" dirty="0"/>
              <a:t>Reference </a:t>
            </a:r>
            <a:r>
              <a:rPr lang="en-US" sz="1800" dirty="0" err="1"/>
              <a:t>WiSSL</a:t>
            </a:r>
            <a:r>
              <a:rPr lang="en-US" sz="1800" dirty="0"/>
              <a:t> Upgrades Wishlist_R1_1.PDF</a:t>
            </a:r>
            <a:endParaRPr lang="en-US" sz="2800" dirty="0"/>
          </a:p>
          <a:p>
            <a:pPr algn="ctr"/>
            <a:endParaRPr lang="en-US" sz="1800" dirty="0"/>
          </a:p>
        </p:txBody>
      </p:sp>
      <p:cxnSp>
        <p:nvCxnSpPr>
          <p:cNvPr id="7" name="Straight Connector 6">
            <a:extLst>
              <a:ext uri="{FF2B5EF4-FFF2-40B4-BE49-F238E27FC236}">
                <a16:creationId xmlns:a16="http://schemas.microsoft.com/office/drawing/2014/main" id="{03AC4A98-D775-D407-CE87-D43ED4F138C1}"/>
              </a:ext>
            </a:extLst>
          </p:cNvPr>
          <p:cNvCxnSpPr>
            <a:cxnSpLocks/>
          </p:cNvCxnSpPr>
          <p:nvPr/>
        </p:nvCxnSpPr>
        <p:spPr>
          <a:xfrm>
            <a:off x="785404" y="1308361"/>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257FB01A-B786-85FD-B46D-F13167BF5681}"/>
              </a:ext>
            </a:extLst>
          </p:cNvPr>
          <p:cNvSpPr>
            <a:spLocks noGrp="1"/>
          </p:cNvSpPr>
          <p:nvPr>
            <p:ph type="ftr" sz="quarter" idx="23"/>
          </p:nvPr>
        </p:nvSpPr>
        <p:spPr/>
        <p:txBody>
          <a:bodyPr/>
          <a:lstStyle/>
          <a:p>
            <a:r>
              <a:rPr lang="en-US"/>
              <a:t>3D at Depth Confidential and Proprietary Information</a:t>
            </a:r>
            <a:endParaRPr lang="en-US" dirty="0"/>
          </a:p>
        </p:txBody>
      </p:sp>
      <p:graphicFrame>
        <p:nvGraphicFramePr>
          <p:cNvPr id="4" name="Table 3">
            <a:extLst>
              <a:ext uri="{FF2B5EF4-FFF2-40B4-BE49-F238E27FC236}">
                <a16:creationId xmlns:a16="http://schemas.microsoft.com/office/drawing/2014/main" id="{CB5939DF-B4D2-CCE5-1A18-3AF1D5533E3D}"/>
              </a:ext>
            </a:extLst>
          </p:cNvPr>
          <p:cNvGraphicFramePr>
            <a:graphicFrameLocks noGrp="1"/>
          </p:cNvGraphicFramePr>
          <p:nvPr>
            <p:extLst>
              <p:ext uri="{D42A27DB-BD31-4B8C-83A1-F6EECF244321}">
                <p14:modId xmlns:p14="http://schemas.microsoft.com/office/powerpoint/2010/main" val="2092945491"/>
              </p:ext>
            </p:extLst>
          </p:nvPr>
        </p:nvGraphicFramePr>
        <p:xfrm>
          <a:off x="1106905" y="1727594"/>
          <a:ext cx="9079834" cy="1563187"/>
        </p:xfrm>
        <a:graphic>
          <a:graphicData uri="http://schemas.openxmlformats.org/drawingml/2006/table">
            <a:tbl>
              <a:tblPr firstRow="1" bandRow="1">
                <a:tableStyleId>{5C22544A-7EE6-4342-B048-85BDC9FD1C3A}</a:tableStyleId>
              </a:tblPr>
              <a:tblGrid>
                <a:gridCol w="1972152">
                  <a:extLst>
                    <a:ext uri="{9D8B030D-6E8A-4147-A177-3AD203B41FA5}">
                      <a16:colId xmlns:a16="http://schemas.microsoft.com/office/drawing/2014/main" val="20000"/>
                    </a:ext>
                  </a:extLst>
                </a:gridCol>
                <a:gridCol w="1673417">
                  <a:extLst>
                    <a:ext uri="{9D8B030D-6E8A-4147-A177-3AD203B41FA5}">
                      <a16:colId xmlns:a16="http://schemas.microsoft.com/office/drawing/2014/main" val="20001"/>
                    </a:ext>
                  </a:extLst>
                </a:gridCol>
                <a:gridCol w="2037347">
                  <a:extLst>
                    <a:ext uri="{9D8B030D-6E8A-4147-A177-3AD203B41FA5}">
                      <a16:colId xmlns:a16="http://schemas.microsoft.com/office/drawing/2014/main" val="20002"/>
                    </a:ext>
                  </a:extLst>
                </a:gridCol>
                <a:gridCol w="1664368">
                  <a:extLst>
                    <a:ext uri="{9D8B030D-6E8A-4147-A177-3AD203B41FA5}">
                      <a16:colId xmlns:a16="http://schemas.microsoft.com/office/drawing/2014/main" val="1067744032"/>
                    </a:ext>
                  </a:extLst>
                </a:gridCol>
                <a:gridCol w="1732550">
                  <a:extLst>
                    <a:ext uri="{9D8B030D-6E8A-4147-A177-3AD203B41FA5}">
                      <a16:colId xmlns:a16="http://schemas.microsoft.com/office/drawing/2014/main" val="1718788009"/>
                    </a:ext>
                  </a:extLst>
                </a:gridCol>
              </a:tblGrid>
              <a:tr h="453571">
                <a:tc>
                  <a:txBody>
                    <a:bodyPr/>
                    <a:lstStyle/>
                    <a:p>
                      <a:pPr algn="ctr"/>
                      <a:r>
                        <a:rPr lang="en-US" sz="1600" dirty="0"/>
                        <a:t>Highlighted Requirements</a:t>
                      </a:r>
                    </a:p>
                  </a:txBody>
                  <a:tcPr anchor="ctr"/>
                </a:tc>
                <a:tc>
                  <a:txBody>
                    <a:bodyPr/>
                    <a:lstStyle/>
                    <a:p>
                      <a:pPr algn="ctr"/>
                      <a:r>
                        <a:rPr lang="en-US" sz="1600" dirty="0"/>
                        <a:t>Must</a:t>
                      </a:r>
                    </a:p>
                  </a:txBody>
                  <a:tcPr anchor="ctr"/>
                </a:tc>
                <a:tc>
                  <a:txBody>
                    <a:bodyPr/>
                    <a:lstStyle/>
                    <a:p>
                      <a:pPr algn="ctr"/>
                      <a:r>
                        <a:rPr lang="en-US" sz="1600" dirty="0"/>
                        <a:t>Goal</a:t>
                      </a:r>
                    </a:p>
                  </a:txBody>
                  <a:tcPr anchor="ctr"/>
                </a:tc>
                <a:tc>
                  <a:txBody>
                    <a:bodyPr/>
                    <a:lstStyle/>
                    <a:p>
                      <a:pPr algn="ctr"/>
                      <a:r>
                        <a:rPr lang="en-US" sz="1600" dirty="0"/>
                        <a:t>Currently</a:t>
                      </a:r>
                    </a:p>
                  </a:txBody>
                  <a:tcPr anchor="ctr"/>
                </a:tc>
                <a:tc>
                  <a:txBody>
                    <a:bodyPr/>
                    <a:lstStyle/>
                    <a:p>
                      <a:pPr algn="ctr"/>
                      <a:r>
                        <a:rPr lang="en-US" sz="1600" dirty="0"/>
                        <a:t>6000m Option</a:t>
                      </a:r>
                    </a:p>
                  </a:txBody>
                  <a:tcPr anchor="ctr"/>
                </a:tc>
                <a:extLst>
                  <a:ext uri="{0D108BD9-81ED-4DB2-BD59-A6C34878D82A}">
                    <a16:rowId xmlns:a16="http://schemas.microsoft.com/office/drawing/2014/main" val="10000"/>
                  </a:ext>
                </a:extLst>
              </a:tr>
              <a:tr h="276859">
                <a:tc>
                  <a:txBody>
                    <a:bodyPr/>
                    <a:lstStyle/>
                    <a:p>
                      <a:r>
                        <a:rPr lang="en-US" sz="1200" b="1" dirty="0"/>
                        <a:t>Depth Rating</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4000m</a:t>
                      </a:r>
                    </a:p>
                  </a:txBody>
                  <a:tcPr/>
                </a:tc>
                <a:tc>
                  <a:txBody>
                    <a:bodyPr/>
                    <a:lstStyle/>
                    <a:p>
                      <a:pPr algn="ctr"/>
                      <a:endParaRPr lang="en-US" sz="11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4000m</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6000m</a:t>
                      </a:r>
                    </a:p>
                  </a:txBody>
                  <a:tcPr/>
                </a:tc>
                <a:extLst>
                  <a:ext uri="{0D108BD9-81ED-4DB2-BD59-A6C34878D82A}">
                    <a16:rowId xmlns:a16="http://schemas.microsoft.com/office/drawing/2014/main" val="10001"/>
                  </a:ext>
                </a:extLst>
              </a:tr>
              <a:tr h="304800">
                <a:tc>
                  <a:txBody>
                    <a:bodyPr/>
                    <a:lstStyle/>
                    <a:p>
                      <a:r>
                        <a:rPr lang="en-US" sz="1200" b="1"/>
                        <a:t>Size</a:t>
                      </a:r>
                    </a:p>
                  </a:txBody>
                  <a:tcPr>
                    <a:solidFill>
                      <a:schemeClr val="accent1">
                        <a:lumMod val="20000"/>
                        <a:lumOff val="80000"/>
                      </a:schemeClr>
                    </a:solidFill>
                  </a:tcPr>
                </a:tc>
                <a:tc>
                  <a:txBody>
                    <a:bodyPr/>
                    <a:lstStyle/>
                    <a:p>
                      <a:pPr algn="ctr"/>
                      <a:r>
                        <a:rPr lang="en-US" sz="1100" dirty="0"/>
                        <a:t>&lt; 20” diameter, &lt; 3ft long</a:t>
                      </a:r>
                    </a:p>
                  </a:txBody>
                  <a:tcPr>
                    <a:solidFill>
                      <a:schemeClr val="accent1">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6.25” diameter,  &lt; </a:t>
                      </a:r>
                      <a:r>
                        <a:rPr lang="en-US" sz="1100" strike="noStrike" dirty="0"/>
                        <a:t>20” </a:t>
                      </a:r>
                      <a:r>
                        <a:rPr lang="en-US" sz="1100" dirty="0"/>
                        <a:t>long, </a:t>
                      </a:r>
                      <a:r>
                        <a:rPr lang="en-US" sz="1100" dirty="0">
                          <a:solidFill>
                            <a:srgbClr val="FF0000"/>
                          </a:solidFill>
                        </a:rPr>
                        <a:t> </a:t>
                      </a:r>
                      <a:r>
                        <a:rPr lang="en-US" sz="1100" dirty="0">
                          <a:solidFill>
                            <a:schemeClr val="tx1"/>
                          </a:solidFill>
                        </a:rPr>
                        <a:t>26.6” tip to tip discussed</a:t>
                      </a:r>
                    </a:p>
                  </a:txBody>
                  <a:tcPr>
                    <a:solidFill>
                      <a:schemeClr val="accent1">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6.25” Diameter, 22” Tube Length, 28.1” Tip to tip</a:t>
                      </a:r>
                    </a:p>
                  </a:txBody>
                  <a:tcP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6.375” Diameter, 22” Tube Length, 28.1” Tip to tip</a:t>
                      </a:r>
                    </a:p>
                  </a:txBody>
                  <a:tcPr>
                    <a:solidFill>
                      <a:schemeClr val="accent1">
                        <a:lumMod val="20000"/>
                        <a:lumOff val="80000"/>
                      </a:schemeClr>
                    </a:solidFill>
                  </a:tcPr>
                </a:tc>
                <a:extLst>
                  <a:ext uri="{0D108BD9-81ED-4DB2-BD59-A6C34878D82A}">
                    <a16:rowId xmlns:a16="http://schemas.microsoft.com/office/drawing/2014/main" val="2719008509"/>
                  </a:ext>
                </a:extLst>
              </a:tr>
              <a:tr h="280488">
                <a:tc>
                  <a:txBody>
                    <a:bodyPr/>
                    <a:lstStyle/>
                    <a:p>
                      <a:r>
                        <a:rPr lang="en-US" sz="1200" b="1" dirty="0"/>
                        <a:t>Field of View (</a:t>
                      </a:r>
                      <a:r>
                        <a:rPr lang="en-US" sz="1200" b="1" dirty="0" err="1"/>
                        <a:t>FoV</a:t>
                      </a:r>
                      <a:r>
                        <a:rPr lang="en-US" sz="1200" b="1" dirty="0"/>
                        <a:t>)</a:t>
                      </a:r>
                    </a:p>
                  </a:txBody>
                  <a:tcPr>
                    <a:solidFill>
                      <a:schemeClr val="accent1">
                        <a:lumMod val="20000"/>
                        <a:lumOff val="80000"/>
                      </a:schemeClr>
                    </a:solidFill>
                  </a:tcPr>
                </a:tc>
                <a:tc>
                  <a:txBody>
                    <a:bodyPr/>
                    <a:lstStyle/>
                    <a:p>
                      <a:pPr algn="ctr"/>
                      <a:r>
                        <a:rPr lang="en-US" sz="1100" dirty="0"/>
                        <a:t>80° </a:t>
                      </a:r>
                    </a:p>
                  </a:txBody>
                  <a:tcPr>
                    <a:solidFill>
                      <a:schemeClr val="accent1">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strike="noStrike" dirty="0">
                          <a:solidFill>
                            <a:schemeClr val="tx1"/>
                          </a:solidFill>
                        </a:rPr>
                        <a:t>90° </a:t>
                      </a:r>
                      <a:r>
                        <a:rPr lang="en-US" sz="1100" dirty="0">
                          <a:solidFill>
                            <a:schemeClr val="tx1"/>
                          </a:solidFill>
                        </a:rPr>
                        <a:t>(360° possible) </a:t>
                      </a:r>
                    </a:p>
                  </a:txBody>
                  <a:tcPr>
                    <a:solidFill>
                      <a:schemeClr val="accent1">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360°</a:t>
                      </a:r>
                    </a:p>
                  </a:txBody>
                  <a:tcP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360°</a:t>
                      </a:r>
                    </a:p>
                  </a:txBody>
                  <a:tcPr>
                    <a:solidFill>
                      <a:schemeClr val="accent1">
                        <a:lumMod val="20000"/>
                        <a:lumOff val="8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064741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B4526-7776-ADF8-CB9A-BC3536CB8BB9}"/>
              </a:ext>
            </a:extLst>
          </p:cNvPr>
          <p:cNvSpPr>
            <a:spLocks noGrp="1"/>
          </p:cNvSpPr>
          <p:nvPr>
            <p:ph type="title"/>
          </p:nvPr>
        </p:nvSpPr>
        <p:spPr>
          <a:xfrm>
            <a:off x="660126" y="564566"/>
            <a:ext cx="10850472" cy="743794"/>
          </a:xfrm>
        </p:spPr>
        <p:txBody>
          <a:bodyPr/>
          <a:lstStyle/>
          <a:p>
            <a:r>
              <a:rPr lang="en-US" dirty="0"/>
              <a:t>Design Goals</a:t>
            </a:r>
          </a:p>
        </p:txBody>
      </p:sp>
      <p:sp>
        <p:nvSpPr>
          <p:cNvPr id="5" name="Text Placeholder 4">
            <a:extLst>
              <a:ext uri="{FF2B5EF4-FFF2-40B4-BE49-F238E27FC236}">
                <a16:creationId xmlns:a16="http://schemas.microsoft.com/office/drawing/2014/main" id="{028C59B0-321D-AB99-8758-EC6A3CE0BE04}"/>
              </a:ext>
            </a:extLst>
          </p:cNvPr>
          <p:cNvSpPr>
            <a:spLocks noGrp="1"/>
          </p:cNvSpPr>
          <p:nvPr>
            <p:ph type="body" sz="quarter" idx="20"/>
          </p:nvPr>
        </p:nvSpPr>
        <p:spPr>
          <a:xfrm>
            <a:off x="654531" y="1510149"/>
            <a:ext cx="10631090" cy="4783283"/>
          </a:xfrm>
        </p:spPr>
        <p:txBody>
          <a:bodyPr>
            <a:normAutofit/>
          </a:bodyPr>
          <a:lstStyle/>
          <a:p>
            <a:pPr marL="285750" indent="-285750">
              <a:spcAft>
                <a:spcPts val="600"/>
              </a:spcAft>
              <a:buFont typeface="Arial" panose="020B0604020202020204" pitchFamily="34" charset="0"/>
              <a:buChar char="•"/>
            </a:pPr>
            <a:r>
              <a:rPr lang="en-US" sz="1800" dirty="0">
                <a:solidFill>
                  <a:srgbClr val="00A9A0"/>
                </a:solidFill>
              </a:rPr>
              <a:t>Primary Design Goal</a:t>
            </a:r>
          </a:p>
          <a:p>
            <a:pPr marL="971550" lvl="1" indent="-285750"/>
            <a:r>
              <a:rPr lang="en-US" dirty="0">
                <a:solidFill>
                  <a:srgbClr val="00A9A0"/>
                </a:solidFill>
                <a:cs typeface="Arial" pitchFamily="34" charset="0"/>
              </a:rPr>
              <a:t>Single housing capable of full 90° FOV (360° possible) that includes both optical components and electronics.   </a:t>
            </a:r>
            <a:r>
              <a:rPr lang="en-US" dirty="0">
                <a:solidFill>
                  <a:srgbClr val="00A9A0"/>
                </a:solidFill>
              </a:rPr>
              <a:t>This bottle connects directly to the ROV/AUV. </a:t>
            </a:r>
          </a:p>
          <a:p>
            <a:pPr marL="285750" indent="-285750">
              <a:spcAft>
                <a:spcPts val="600"/>
              </a:spcAft>
              <a:buFont typeface="Arial" panose="020B0604020202020204" pitchFamily="34" charset="0"/>
              <a:buChar char="•"/>
            </a:pPr>
            <a:r>
              <a:rPr lang="en-US" sz="1800" dirty="0">
                <a:solidFill>
                  <a:srgbClr val="00A9A0"/>
                </a:solidFill>
              </a:rPr>
              <a:t>ROV /AUV Connection:  1x 13 pin connector (</a:t>
            </a:r>
            <a:r>
              <a:rPr lang="en-US" sz="1600" dirty="0">
                <a:solidFill>
                  <a:srgbClr val="00A9A0"/>
                </a:solidFill>
              </a:rPr>
              <a:t>DFCR2013M)</a:t>
            </a:r>
          </a:p>
          <a:p>
            <a:pPr marL="285750" indent="-285750">
              <a:spcAft>
                <a:spcPts val="600"/>
              </a:spcAft>
              <a:buFont typeface="Arial" panose="020B0604020202020204" pitchFamily="34" charset="0"/>
              <a:buChar char="•"/>
            </a:pPr>
            <a:r>
              <a:rPr lang="en-US" sz="1800" dirty="0">
                <a:solidFill>
                  <a:srgbClr val="00A9A0"/>
                </a:solidFill>
              </a:rPr>
              <a:t>4000m and 6000m consideration</a:t>
            </a:r>
          </a:p>
        </p:txBody>
      </p:sp>
      <p:cxnSp>
        <p:nvCxnSpPr>
          <p:cNvPr id="7" name="Straight Connector 6">
            <a:extLst>
              <a:ext uri="{FF2B5EF4-FFF2-40B4-BE49-F238E27FC236}">
                <a16:creationId xmlns:a16="http://schemas.microsoft.com/office/drawing/2014/main" id="{03AC4A98-D775-D407-CE87-D43ED4F138C1}"/>
              </a:ext>
            </a:extLst>
          </p:cNvPr>
          <p:cNvCxnSpPr>
            <a:cxnSpLocks/>
          </p:cNvCxnSpPr>
          <p:nvPr/>
        </p:nvCxnSpPr>
        <p:spPr>
          <a:xfrm>
            <a:off x="785404" y="1308361"/>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257FB01A-B786-85FD-B46D-F13167BF5681}"/>
              </a:ext>
            </a:extLst>
          </p:cNvPr>
          <p:cNvSpPr>
            <a:spLocks noGrp="1"/>
          </p:cNvSpPr>
          <p:nvPr>
            <p:ph type="ftr" sz="quarter" idx="23"/>
          </p:nvPr>
        </p:nvSpPr>
        <p:spPr/>
        <p:txBody>
          <a:bodyPr/>
          <a:lstStyle/>
          <a:p>
            <a:r>
              <a:rPr lang="en-US"/>
              <a:t>3D at Depth Confidential and Proprietary Information</a:t>
            </a:r>
            <a:endParaRPr lang="en-US" dirty="0"/>
          </a:p>
        </p:txBody>
      </p:sp>
      <p:pic>
        <p:nvPicPr>
          <p:cNvPr id="9" name="Picture 8">
            <a:extLst>
              <a:ext uri="{FF2B5EF4-FFF2-40B4-BE49-F238E27FC236}">
                <a16:creationId xmlns:a16="http://schemas.microsoft.com/office/drawing/2014/main" id="{66AC073B-7694-1F50-2033-75FA8A13B1A6}"/>
              </a:ext>
            </a:extLst>
          </p:cNvPr>
          <p:cNvPicPr>
            <a:picLocks noChangeAspect="1"/>
          </p:cNvPicPr>
          <p:nvPr/>
        </p:nvPicPr>
        <p:blipFill>
          <a:blip r:embed="rId2"/>
          <a:stretch>
            <a:fillRect/>
          </a:stretch>
        </p:blipFill>
        <p:spPr>
          <a:xfrm>
            <a:off x="8220676" y="2333582"/>
            <a:ext cx="3256822" cy="2610170"/>
          </a:xfrm>
          <a:prstGeom prst="rect">
            <a:avLst/>
          </a:prstGeom>
        </p:spPr>
      </p:pic>
    </p:spTree>
    <p:extLst>
      <p:ext uri="{BB962C8B-B14F-4D97-AF65-F5344CB8AC3E}">
        <p14:creationId xmlns:p14="http://schemas.microsoft.com/office/powerpoint/2010/main" val="4079822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BDEF455-1B21-A468-88CA-B5D43212305D}"/>
              </a:ext>
            </a:extLst>
          </p:cNvPr>
          <p:cNvSpPr>
            <a:spLocks noGrp="1"/>
          </p:cNvSpPr>
          <p:nvPr>
            <p:ph sz="quarter" idx="18"/>
          </p:nvPr>
        </p:nvSpPr>
        <p:spPr>
          <a:xfrm>
            <a:off x="6130749" y="1550528"/>
            <a:ext cx="5250259" cy="2262532"/>
          </a:xfrm>
        </p:spPr>
        <p:txBody>
          <a:bodyPr>
            <a:normAutofit fontScale="92500" lnSpcReduction="10000"/>
          </a:bodyPr>
          <a:lstStyle/>
          <a:p>
            <a:pPr marL="285750" indent="-285750" algn="l">
              <a:buFont typeface="Arial" panose="020B0604020202020204" pitchFamily="34" charset="0"/>
              <a:buChar char="•"/>
            </a:pPr>
            <a:r>
              <a:rPr lang="en-US" dirty="0"/>
              <a:t>OD: 6.25”</a:t>
            </a:r>
          </a:p>
          <a:p>
            <a:pPr marL="285750" indent="-285750" algn="l">
              <a:buFont typeface="Arial" panose="020B0604020202020204" pitchFamily="34" charset="0"/>
              <a:buChar char="•"/>
            </a:pPr>
            <a:r>
              <a:rPr lang="en-US" dirty="0"/>
              <a:t>Endcaps + Tube Length: 22.37”</a:t>
            </a:r>
          </a:p>
          <a:p>
            <a:pPr marL="285750" indent="-285750" algn="l">
              <a:buFont typeface="Arial" panose="020B0604020202020204" pitchFamily="34" charset="0"/>
              <a:buChar char="•"/>
            </a:pPr>
            <a:r>
              <a:rPr lang="en-US" dirty="0"/>
              <a:t>Tip-to-tip Length: 28.10” (28.5”)</a:t>
            </a:r>
          </a:p>
          <a:p>
            <a:pPr marL="285750" indent="-285750" algn="l">
              <a:buFont typeface="Arial" panose="020B0604020202020204" pitchFamily="34" charset="0"/>
              <a:buChar char="•"/>
            </a:pPr>
            <a:r>
              <a:rPr lang="en-US" dirty="0"/>
              <a:t>Weight of tube + endcaps: 44.4 pounds</a:t>
            </a:r>
          </a:p>
          <a:p>
            <a:pPr marL="285750" indent="-285750" algn="l">
              <a:buFont typeface="Arial" panose="020B0604020202020204" pitchFamily="34" charset="0"/>
              <a:buChar char="•"/>
            </a:pPr>
            <a:r>
              <a:rPr lang="en-US" dirty="0"/>
              <a:t>Tube material: </a:t>
            </a:r>
            <a:r>
              <a:rPr lang="en-US" sz="1400" u="none" strike="noStrike" dirty="0">
                <a:effectLst/>
              </a:rPr>
              <a:t>TI-6AL-4V Grade 5</a:t>
            </a:r>
            <a:endParaRPr lang="en-US" u="none" strike="noStrike" dirty="0">
              <a:effectLst/>
            </a:endParaRPr>
          </a:p>
          <a:p>
            <a:pPr marL="285750" indent="-285750" algn="l">
              <a:buFont typeface="Arial" panose="020B0604020202020204" pitchFamily="34" charset="0"/>
              <a:buChar char="•"/>
            </a:pPr>
            <a:r>
              <a:rPr lang="en-US" dirty="0"/>
              <a:t>Output Endcap material: 17-4 PH H10</a:t>
            </a:r>
          </a:p>
          <a:p>
            <a:pPr marL="285750" indent="-285750" algn="l">
              <a:buFont typeface="Arial" panose="020B0604020202020204" pitchFamily="34" charset="0"/>
              <a:buChar char="•"/>
            </a:pPr>
            <a:r>
              <a:rPr lang="en-US" dirty="0"/>
              <a:t>Connector Endcap material: </a:t>
            </a:r>
            <a:r>
              <a:rPr lang="en-US" sz="1400" u="none" strike="noStrike" dirty="0">
                <a:effectLst/>
              </a:rPr>
              <a:t>TI-6AL-4V Grade 5</a:t>
            </a:r>
          </a:p>
          <a:p>
            <a:pPr marL="285750" indent="-285750" algn="l">
              <a:buFont typeface="Arial" panose="020B0604020202020204" pitchFamily="34" charset="0"/>
              <a:buChar char="•"/>
            </a:pPr>
            <a:r>
              <a:rPr lang="en-US" dirty="0"/>
              <a:t>Add .4 inches OAL for 6000m capability </a:t>
            </a:r>
            <a:endParaRPr lang="en-US" sz="1400" u="none" strike="noStrike" dirty="0">
              <a:effectLst/>
            </a:endParaRPr>
          </a:p>
          <a:p>
            <a:pPr marL="285750" indent="-285750" algn="l">
              <a:buFont typeface="Arial" panose="020B0604020202020204" pitchFamily="34" charset="0"/>
              <a:buChar char="•"/>
            </a:pPr>
            <a:endParaRPr lang="en-US" u="none" strike="noStrike" dirty="0">
              <a:effectLst/>
            </a:endParaRPr>
          </a:p>
        </p:txBody>
      </p:sp>
      <p:sp>
        <p:nvSpPr>
          <p:cNvPr id="6" name="Content Placeholder 5">
            <a:extLst>
              <a:ext uri="{FF2B5EF4-FFF2-40B4-BE49-F238E27FC236}">
                <a16:creationId xmlns:a16="http://schemas.microsoft.com/office/drawing/2014/main" id="{678F3C37-6592-010A-AC42-3ACC078D72B1}"/>
              </a:ext>
            </a:extLst>
          </p:cNvPr>
          <p:cNvSpPr>
            <a:spLocks noGrp="1"/>
          </p:cNvSpPr>
          <p:nvPr>
            <p:ph sz="quarter" idx="21"/>
          </p:nvPr>
        </p:nvSpPr>
        <p:spPr>
          <a:xfrm>
            <a:off x="496193" y="1474573"/>
            <a:ext cx="5250259" cy="3150799"/>
          </a:xfrm>
        </p:spPr>
        <p:txBody>
          <a:bodyPr/>
          <a:lstStyle/>
          <a:p>
            <a:pPr marL="285750" indent="-285750" algn="l">
              <a:buFont typeface="Arial" panose="020B0604020202020204" pitchFamily="34" charset="0"/>
              <a:buChar char="•"/>
            </a:pPr>
            <a:r>
              <a:rPr lang="en-US" dirty="0"/>
              <a:t>OD: 6.94”</a:t>
            </a:r>
          </a:p>
          <a:p>
            <a:pPr marL="285750" indent="-285750" algn="l">
              <a:buFont typeface="Arial" panose="020B0604020202020204" pitchFamily="34" charset="0"/>
              <a:buChar char="•"/>
            </a:pPr>
            <a:r>
              <a:rPr lang="en-US" dirty="0"/>
              <a:t>Endcaps + Tube Length: 16.625”</a:t>
            </a:r>
          </a:p>
          <a:p>
            <a:pPr marL="285750" indent="-285750" algn="l">
              <a:buFont typeface="Arial" panose="020B0604020202020204" pitchFamily="34" charset="0"/>
              <a:buChar char="•"/>
            </a:pPr>
            <a:r>
              <a:rPr lang="en-US" dirty="0"/>
              <a:t>Tip-to-tip Length: 20.29”</a:t>
            </a:r>
          </a:p>
          <a:p>
            <a:pPr marL="285750" indent="-285750" algn="l">
              <a:buFont typeface="Arial" panose="020B0604020202020204" pitchFamily="34" charset="0"/>
              <a:buChar char="•"/>
            </a:pPr>
            <a:r>
              <a:rPr lang="en-US" dirty="0"/>
              <a:t>Weight of tube + endcaps: 42.41 pounds</a:t>
            </a:r>
          </a:p>
          <a:p>
            <a:pPr marL="285750" indent="-285750" algn="l">
              <a:buFont typeface="Arial" panose="020B0604020202020204" pitchFamily="34" charset="0"/>
              <a:buChar char="•"/>
            </a:pPr>
            <a:endParaRPr lang="en-US" dirty="0"/>
          </a:p>
        </p:txBody>
      </p:sp>
      <p:pic>
        <p:nvPicPr>
          <p:cNvPr id="9" name="Picture 8">
            <a:extLst>
              <a:ext uri="{FF2B5EF4-FFF2-40B4-BE49-F238E27FC236}">
                <a16:creationId xmlns:a16="http://schemas.microsoft.com/office/drawing/2014/main" id="{2F3C15A0-C9E4-9390-370E-9CC23EAD0E7F}"/>
              </a:ext>
            </a:extLst>
          </p:cNvPr>
          <p:cNvPicPr>
            <a:picLocks noChangeAspect="1"/>
          </p:cNvPicPr>
          <p:nvPr/>
        </p:nvPicPr>
        <p:blipFill rotWithShape="1">
          <a:blip r:embed="rId2"/>
          <a:srcRect t="5120" b="2942"/>
          <a:stretch/>
        </p:blipFill>
        <p:spPr>
          <a:xfrm>
            <a:off x="79448" y="2725977"/>
            <a:ext cx="4192393" cy="2488863"/>
          </a:xfrm>
          <a:prstGeom prst="rect">
            <a:avLst/>
          </a:prstGeom>
        </p:spPr>
      </p:pic>
      <p:pic>
        <p:nvPicPr>
          <p:cNvPr id="11" name="Picture 10">
            <a:extLst>
              <a:ext uri="{FF2B5EF4-FFF2-40B4-BE49-F238E27FC236}">
                <a16:creationId xmlns:a16="http://schemas.microsoft.com/office/drawing/2014/main" id="{B86BBF33-E8BB-34AC-A622-9C50DA132CA7}"/>
              </a:ext>
            </a:extLst>
          </p:cNvPr>
          <p:cNvPicPr>
            <a:picLocks noChangeAspect="1"/>
          </p:cNvPicPr>
          <p:nvPr/>
        </p:nvPicPr>
        <p:blipFill>
          <a:blip r:embed="rId3"/>
          <a:stretch>
            <a:fillRect/>
          </a:stretch>
        </p:blipFill>
        <p:spPr>
          <a:xfrm>
            <a:off x="736649" y="5269086"/>
            <a:ext cx="2394316" cy="1197158"/>
          </a:xfrm>
          <a:prstGeom prst="rect">
            <a:avLst/>
          </a:prstGeom>
        </p:spPr>
      </p:pic>
      <p:sp>
        <p:nvSpPr>
          <p:cNvPr id="8" name="Footer Placeholder 7">
            <a:extLst>
              <a:ext uri="{FF2B5EF4-FFF2-40B4-BE49-F238E27FC236}">
                <a16:creationId xmlns:a16="http://schemas.microsoft.com/office/drawing/2014/main" id="{4C35B877-F662-7A60-7ED1-20D3CC564CB0}"/>
              </a:ext>
            </a:extLst>
          </p:cNvPr>
          <p:cNvSpPr>
            <a:spLocks noGrp="1"/>
          </p:cNvSpPr>
          <p:nvPr>
            <p:ph type="ftr" sz="quarter" idx="23"/>
          </p:nvPr>
        </p:nvSpPr>
        <p:spPr/>
        <p:txBody>
          <a:bodyPr/>
          <a:lstStyle/>
          <a:p>
            <a:r>
              <a:rPr lang="en-US"/>
              <a:t>3D at Depth Confidential and Proprietary Information</a:t>
            </a:r>
            <a:endParaRPr lang="en-US" dirty="0"/>
          </a:p>
        </p:txBody>
      </p:sp>
      <p:sp>
        <p:nvSpPr>
          <p:cNvPr id="14" name="Title 1">
            <a:extLst>
              <a:ext uri="{FF2B5EF4-FFF2-40B4-BE49-F238E27FC236}">
                <a16:creationId xmlns:a16="http://schemas.microsoft.com/office/drawing/2014/main" id="{6DB42C55-F09B-3CDC-0E0A-DB30EB474014}"/>
              </a:ext>
            </a:extLst>
          </p:cNvPr>
          <p:cNvSpPr>
            <a:spLocks noGrp="1"/>
          </p:cNvSpPr>
          <p:nvPr>
            <p:ph type="title"/>
          </p:nvPr>
        </p:nvSpPr>
        <p:spPr>
          <a:xfrm>
            <a:off x="660126" y="437601"/>
            <a:ext cx="10850472" cy="743794"/>
          </a:xfrm>
        </p:spPr>
        <p:txBody>
          <a:bodyPr>
            <a:noAutofit/>
          </a:bodyPr>
          <a:lstStyle/>
          <a:p>
            <a:r>
              <a:rPr lang="en-US" dirty="0"/>
              <a:t>Comparison to </a:t>
            </a:r>
            <a:r>
              <a:rPr lang="en-US" dirty="0" err="1"/>
              <a:t>WiSSL</a:t>
            </a:r>
            <a:r>
              <a:rPr lang="en-US" dirty="0"/>
              <a:t> Gen 1 Optical Sensor</a:t>
            </a:r>
            <a:endParaRPr lang="en-US" sz="1800" dirty="0"/>
          </a:p>
        </p:txBody>
      </p:sp>
      <p:cxnSp>
        <p:nvCxnSpPr>
          <p:cNvPr id="16" name="Straight Connector 15">
            <a:extLst>
              <a:ext uri="{FF2B5EF4-FFF2-40B4-BE49-F238E27FC236}">
                <a16:creationId xmlns:a16="http://schemas.microsoft.com/office/drawing/2014/main" id="{8DEED196-CE69-0ED9-490F-2931C5E2DAFE}"/>
              </a:ext>
            </a:extLst>
          </p:cNvPr>
          <p:cNvCxnSpPr>
            <a:cxnSpLocks/>
          </p:cNvCxnSpPr>
          <p:nvPr/>
        </p:nvCxnSpPr>
        <p:spPr>
          <a:xfrm>
            <a:off x="625572" y="1170835"/>
            <a:ext cx="10725194" cy="0"/>
          </a:xfrm>
          <a:prstGeom prst="line">
            <a:avLst/>
          </a:prstGeom>
          <a:noFill/>
          <a:ln w="41275" cap="rnd" cmpd="sng" algn="ctr">
            <a:solidFill>
              <a:srgbClr val="00A9A0"/>
            </a:solidFill>
            <a:prstDash val="sysDot"/>
            <a:round/>
          </a:ln>
          <a:effectLst/>
        </p:spPr>
      </p:cxnSp>
      <p:sp>
        <p:nvSpPr>
          <p:cNvPr id="18" name="TextBox 17">
            <a:extLst>
              <a:ext uri="{FF2B5EF4-FFF2-40B4-BE49-F238E27FC236}">
                <a16:creationId xmlns:a16="http://schemas.microsoft.com/office/drawing/2014/main" id="{B67C56FB-C880-C8FF-DB6A-03C7DD714DE1}"/>
              </a:ext>
            </a:extLst>
          </p:cNvPr>
          <p:cNvSpPr txBox="1"/>
          <p:nvPr/>
        </p:nvSpPr>
        <p:spPr>
          <a:xfrm>
            <a:off x="464647" y="1242751"/>
            <a:ext cx="1964128" cy="307777"/>
          </a:xfrm>
          <a:prstGeom prst="rect">
            <a:avLst/>
          </a:prstGeom>
          <a:noFill/>
        </p:spPr>
        <p:txBody>
          <a:bodyPr wrap="square">
            <a:spAutoFit/>
          </a:bodyPr>
          <a:lstStyle/>
          <a:p>
            <a:r>
              <a:rPr kumimoji="0" lang="en-US" sz="1400" i="0" u="none" strike="noStrike" kern="1200" cap="none" spc="0" normalizeH="0" baseline="0" noProof="0" dirty="0">
                <a:ln>
                  <a:noFill/>
                </a:ln>
                <a:solidFill>
                  <a:srgbClr val="00A9A0"/>
                </a:solidFill>
                <a:effectLst/>
                <a:uLnTx/>
                <a:uFillTx/>
                <a:latin typeface="Times New Roman" panose="02020603050405020304"/>
                <a:ea typeface="+mn-ea"/>
                <a:cs typeface="+mn-cs"/>
              </a:rPr>
              <a:t>Old Optical Bottle (x2) </a:t>
            </a:r>
            <a:endParaRPr lang="en-US" dirty="0"/>
          </a:p>
        </p:txBody>
      </p:sp>
      <p:sp>
        <p:nvSpPr>
          <p:cNvPr id="23" name="TextBox 22">
            <a:extLst>
              <a:ext uri="{FF2B5EF4-FFF2-40B4-BE49-F238E27FC236}">
                <a16:creationId xmlns:a16="http://schemas.microsoft.com/office/drawing/2014/main" id="{D08A01F6-D5D1-CF9E-C2D0-7A98D377CA20}"/>
              </a:ext>
            </a:extLst>
          </p:cNvPr>
          <p:cNvSpPr txBox="1"/>
          <p:nvPr/>
        </p:nvSpPr>
        <p:spPr>
          <a:xfrm>
            <a:off x="6085362" y="1275238"/>
            <a:ext cx="1964128" cy="307777"/>
          </a:xfrm>
          <a:prstGeom prst="rect">
            <a:avLst/>
          </a:prstGeom>
          <a:noFill/>
        </p:spPr>
        <p:txBody>
          <a:bodyPr wrap="square">
            <a:spAutoFit/>
          </a:bodyPr>
          <a:lstStyle/>
          <a:p>
            <a:r>
              <a:rPr kumimoji="0" lang="en-US" sz="1400" i="0" u="none" strike="noStrike" kern="1200" cap="none" spc="0" normalizeH="0" baseline="0" noProof="0" dirty="0">
                <a:ln>
                  <a:noFill/>
                </a:ln>
                <a:solidFill>
                  <a:srgbClr val="00A9A0"/>
                </a:solidFill>
                <a:effectLst/>
                <a:uLnTx/>
                <a:uFillTx/>
                <a:latin typeface="Times New Roman" panose="02020603050405020304"/>
                <a:ea typeface="+mn-ea"/>
                <a:cs typeface="+mn-cs"/>
              </a:rPr>
              <a:t>New All In One</a:t>
            </a:r>
            <a:endParaRPr lang="en-US" dirty="0"/>
          </a:p>
        </p:txBody>
      </p:sp>
      <p:sp>
        <p:nvSpPr>
          <p:cNvPr id="2" name="TextBox 1">
            <a:extLst>
              <a:ext uri="{FF2B5EF4-FFF2-40B4-BE49-F238E27FC236}">
                <a16:creationId xmlns:a16="http://schemas.microsoft.com/office/drawing/2014/main" id="{E4632CE8-BC08-F713-C6FB-26F754D5071D}"/>
              </a:ext>
            </a:extLst>
          </p:cNvPr>
          <p:cNvSpPr txBox="1"/>
          <p:nvPr/>
        </p:nvSpPr>
        <p:spPr>
          <a:xfrm>
            <a:off x="1102565" y="4134956"/>
            <a:ext cx="1964128" cy="307777"/>
          </a:xfrm>
          <a:prstGeom prst="rect">
            <a:avLst/>
          </a:prstGeom>
          <a:noFill/>
        </p:spPr>
        <p:txBody>
          <a:bodyPr wrap="square">
            <a:spAutoFit/>
          </a:bodyPr>
          <a:lstStyle/>
          <a:p>
            <a:r>
              <a:rPr kumimoji="0" lang="en-US" sz="1400" i="0" u="none" strike="noStrike" kern="1200" cap="none" spc="0" normalizeH="0" baseline="0" noProof="0" dirty="0">
                <a:ln>
                  <a:noFill/>
                </a:ln>
                <a:solidFill>
                  <a:srgbClr val="00A9A0"/>
                </a:solidFill>
                <a:effectLst/>
                <a:uLnTx/>
                <a:uFillTx/>
                <a:latin typeface="Times New Roman" panose="02020603050405020304"/>
                <a:ea typeface="+mn-ea"/>
                <a:cs typeface="+mn-cs"/>
              </a:rPr>
              <a:t>Old Optical Bottle (x2) </a:t>
            </a:r>
            <a:endParaRPr lang="en-US" dirty="0"/>
          </a:p>
        </p:txBody>
      </p:sp>
      <p:sp>
        <p:nvSpPr>
          <p:cNvPr id="3" name="TextBox 2">
            <a:extLst>
              <a:ext uri="{FF2B5EF4-FFF2-40B4-BE49-F238E27FC236}">
                <a16:creationId xmlns:a16="http://schemas.microsoft.com/office/drawing/2014/main" id="{64F05779-8D5B-9967-C9A3-7AD93BF110BD}"/>
              </a:ext>
            </a:extLst>
          </p:cNvPr>
          <p:cNvSpPr txBox="1"/>
          <p:nvPr/>
        </p:nvSpPr>
        <p:spPr>
          <a:xfrm>
            <a:off x="338185" y="5336972"/>
            <a:ext cx="1964128" cy="307777"/>
          </a:xfrm>
          <a:prstGeom prst="rect">
            <a:avLst/>
          </a:prstGeom>
          <a:noFill/>
        </p:spPr>
        <p:txBody>
          <a:bodyPr wrap="square">
            <a:spAutoFit/>
          </a:bodyPr>
          <a:lstStyle/>
          <a:p>
            <a:r>
              <a:rPr kumimoji="0" lang="en-US" sz="1400" i="0" u="none" strike="noStrike" kern="1200" cap="none" spc="0" normalizeH="0" baseline="0" noProof="0" dirty="0">
                <a:ln>
                  <a:noFill/>
                </a:ln>
                <a:solidFill>
                  <a:srgbClr val="00A9A0"/>
                </a:solidFill>
                <a:effectLst/>
                <a:uLnTx/>
                <a:uFillTx/>
                <a:latin typeface="Times New Roman" panose="02020603050405020304"/>
                <a:ea typeface="+mn-ea"/>
                <a:cs typeface="+mn-cs"/>
              </a:rPr>
              <a:t>Old Optical Bottle (x2) </a:t>
            </a:r>
            <a:endParaRPr lang="en-US" dirty="0"/>
          </a:p>
        </p:txBody>
      </p:sp>
      <p:pic>
        <p:nvPicPr>
          <p:cNvPr id="7" name="Picture 6">
            <a:extLst>
              <a:ext uri="{FF2B5EF4-FFF2-40B4-BE49-F238E27FC236}">
                <a16:creationId xmlns:a16="http://schemas.microsoft.com/office/drawing/2014/main" id="{FD4BD84B-0821-4DEB-FE36-0ECB9D6C555F}"/>
              </a:ext>
            </a:extLst>
          </p:cNvPr>
          <p:cNvPicPr>
            <a:picLocks noChangeAspect="1"/>
          </p:cNvPicPr>
          <p:nvPr/>
        </p:nvPicPr>
        <p:blipFill>
          <a:blip r:embed="rId4"/>
          <a:stretch>
            <a:fillRect/>
          </a:stretch>
        </p:blipFill>
        <p:spPr>
          <a:xfrm>
            <a:off x="4375067" y="4134956"/>
            <a:ext cx="7556666" cy="2084312"/>
          </a:xfrm>
          <a:prstGeom prst="rect">
            <a:avLst/>
          </a:prstGeom>
        </p:spPr>
      </p:pic>
      <p:cxnSp>
        <p:nvCxnSpPr>
          <p:cNvPr id="12" name="Straight Connector 11">
            <a:extLst>
              <a:ext uri="{FF2B5EF4-FFF2-40B4-BE49-F238E27FC236}">
                <a16:creationId xmlns:a16="http://schemas.microsoft.com/office/drawing/2014/main" id="{D179468E-B529-7C30-61CC-8662DEDF22EE}"/>
              </a:ext>
            </a:extLst>
          </p:cNvPr>
          <p:cNvCxnSpPr/>
          <p:nvPr/>
        </p:nvCxnSpPr>
        <p:spPr>
          <a:xfrm flipV="1">
            <a:off x="4409704" y="1253310"/>
            <a:ext cx="0" cy="4957485"/>
          </a:xfrm>
          <a:prstGeom prst="line">
            <a:avLst/>
          </a:prstGeom>
          <a:ln w="28575">
            <a:solidFill>
              <a:srgbClr val="00A9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7934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71148-AD2B-8805-D0FF-7641E7597794}"/>
              </a:ext>
            </a:extLst>
          </p:cNvPr>
          <p:cNvSpPr>
            <a:spLocks noGrp="1"/>
          </p:cNvSpPr>
          <p:nvPr>
            <p:ph type="title"/>
          </p:nvPr>
        </p:nvSpPr>
        <p:spPr>
          <a:xfrm>
            <a:off x="400723" y="3053311"/>
            <a:ext cx="6052228" cy="751378"/>
          </a:xfrm>
        </p:spPr>
        <p:txBody>
          <a:bodyPr>
            <a:normAutofit/>
          </a:bodyPr>
          <a:lstStyle/>
          <a:p>
            <a:r>
              <a:rPr lang="en-US" sz="3200" dirty="0">
                <a:latin typeface="+mn-lt"/>
              </a:rPr>
              <a:t>Housing Analysis</a:t>
            </a:r>
          </a:p>
        </p:txBody>
      </p:sp>
      <p:cxnSp>
        <p:nvCxnSpPr>
          <p:cNvPr id="6" name="Straight Connector 5">
            <a:extLst>
              <a:ext uri="{FF2B5EF4-FFF2-40B4-BE49-F238E27FC236}">
                <a16:creationId xmlns:a16="http://schemas.microsoft.com/office/drawing/2014/main" id="{C61356D6-4272-F062-D63A-F36A3424272E}"/>
              </a:ext>
            </a:extLst>
          </p:cNvPr>
          <p:cNvCxnSpPr>
            <a:cxnSpLocks/>
          </p:cNvCxnSpPr>
          <p:nvPr/>
        </p:nvCxnSpPr>
        <p:spPr>
          <a:xfrm>
            <a:off x="331626" y="745103"/>
            <a:ext cx="5926950"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519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CC54-864E-BA0F-1A3B-D5FA46A01ECE}"/>
              </a:ext>
            </a:extLst>
          </p:cNvPr>
          <p:cNvSpPr txBox="1"/>
          <p:nvPr/>
        </p:nvSpPr>
        <p:spPr>
          <a:xfrm>
            <a:off x="578141" y="474962"/>
            <a:ext cx="11035718"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Simulation Parameters: Material</a:t>
            </a:r>
          </a:p>
        </p:txBody>
      </p:sp>
      <p:sp>
        <p:nvSpPr>
          <p:cNvPr id="3" name="TextBox 2">
            <a:extLst>
              <a:ext uri="{FF2B5EF4-FFF2-40B4-BE49-F238E27FC236}">
                <a16:creationId xmlns:a16="http://schemas.microsoft.com/office/drawing/2014/main" id="{0631A9FF-0AD4-B557-FB95-E24289471ADB}"/>
              </a:ext>
            </a:extLst>
          </p:cNvPr>
          <p:cNvSpPr txBox="1"/>
          <p:nvPr/>
        </p:nvSpPr>
        <p:spPr>
          <a:xfrm>
            <a:off x="721454" y="1182848"/>
            <a:ext cx="5069746" cy="2092881"/>
          </a:xfrm>
          <a:prstGeom prst="rect">
            <a:avLst/>
          </a:prstGeom>
          <a:solidFill>
            <a:srgbClr val="CCFFFF">
              <a:alpha val="50196"/>
            </a:srgbClr>
          </a:solidFill>
        </p:spPr>
        <p:txBody>
          <a:bodyPr wrap="square" rtlCol="0">
            <a:spAutoFit/>
          </a:bodyPr>
          <a:lstStyle/>
          <a:p>
            <a:pPr marL="457200" indent="-457200">
              <a:buFont typeface="Wingdings" panose="05000000000000000000" pitchFamily="2" charset="2"/>
              <a:buChar char="§"/>
            </a:pPr>
            <a:r>
              <a:rPr lang="en-US" sz="2600" b="1">
                <a:latin typeface="Calibri" panose="020F0502020204030204" pitchFamily="34" charset="0"/>
                <a:ea typeface="Calibri" panose="020F0502020204030204" pitchFamily="34" charset="0"/>
                <a:cs typeface="Calibri" panose="020F0502020204030204" pitchFamily="34" charset="0"/>
              </a:rPr>
              <a:t>Ti-6Al-4V (Gr 5) [all simulations]</a:t>
            </a:r>
          </a:p>
          <a:p>
            <a:pPr marL="914400" lvl="1" indent="-457200">
              <a:buFont typeface="Arial" panose="020B0604020202020204" pitchFamily="34" charset="0"/>
              <a:buChar char="•"/>
            </a:pPr>
            <a:r>
              <a:rPr lang="en-US" sz="2600" b="1">
                <a:latin typeface="Calibri" panose="020F0502020204030204" pitchFamily="34" charset="0"/>
                <a:ea typeface="Calibri" panose="020F0502020204030204" pitchFamily="34" charset="0"/>
                <a:cs typeface="Calibri" panose="020F0502020204030204" pitchFamily="34" charset="0"/>
              </a:rPr>
              <a:t>Yield strength: </a:t>
            </a:r>
            <a:r>
              <a:rPr lang="en-US" sz="2600" b="1">
                <a:solidFill>
                  <a:schemeClr val="bg1"/>
                </a:solidFill>
                <a:latin typeface="Calibri" panose="020F0502020204030204" pitchFamily="34" charset="0"/>
                <a:ea typeface="Calibri" panose="020F0502020204030204" pitchFamily="34" charset="0"/>
                <a:cs typeface="Calibri" panose="020F0502020204030204" pitchFamily="34" charset="0"/>
              </a:rPr>
              <a:t>128 ksi</a:t>
            </a:r>
          </a:p>
          <a:p>
            <a:pPr marL="914400" lvl="1" indent="-457200">
              <a:buFont typeface="Arial" panose="020B0604020202020204" pitchFamily="34" charset="0"/>
              <a:buChar char="•"/>
            </a:pPr>
            <a:r>
              <a:rPr lang="en-US" sz="2600" b="1">
                <a:latin typeface="Calibri" panose="020F0502020204030204" pitchFamily="34" charset="0"/>
                <a:ea typeface="Calibri" panose="020F0502020204030204" pitchFamily="34" charset="0"/>
                <a:cs typeface="Calibri" panose="020F0502020204030204" pitchFamily="34" charset="0"/>
              </a:rPr>
              <a:t>Young’s Modulus: </a:t>
            </a:r>
            <a:r>
              <a:rPr lang="en-US" sz="2600" b="1">
                <a:solidFill>
                  <a:schemeClr val="bg1"/>
                </a:solidFill>
                <a:latin typeface="Calibri" panose="020F0502020204030204" pitchFamily="34" charset="0"/>
                <a:ea typeface="Calibri" panose="020F0502020204030204" pitchFamily="34" charset="0"/>
                <a:cs typeface="Calibri" panose="020F0502020204030204" pitchFamily="34" charset="0"/>
              </a:rPr>
              <a:t>16.5 Mpsi</a:t>
            </a:r>
          </a:p>
          <a:p>
            <a:pPr marL="914400" lvl="1" indent="-457200">
              <a:buFont typeface="Arial" panose="020B0604020202020204" pitchFamily="34" charset="0"/>
              <a:buChar char="•"/>
            </a:pPr>
            <a:r>
              <a:rPr lang="en-US" sz="2600" b="1">
                <a:latin typeface="Calibri" panose="020F0502020204030204" pitchFamily="34" charset="0"/>
                <a:ea typeface="Calibri" panose="020F0502020204030204" pitchFamily="34" charset="0"/>
                <a:cs typeface="Calibri" panose="020F0502020204030204" pitchFamily="34" charset="0"/>
              </a:rPr>
              <a:t>Density: </a:t>
            </a:r>
            <a:r>
              <a:rPr lang="en-US" sz="2600" b="1">
                <a:solidFill>
                  <a:schemeClr val="bg1"/>
                </a:solidFill>
                <a:latin typeface="Calibri" panose="020F0502020204030204" pitchFamily="34" charset="0"/>
                <a:ea typeface="Calibri" panose="020F0502020204030204" pitchFamily="34" charset="0"/>
                <a:cs typeface="Calibri" panose="020F0502020204030204" pitchFamily="34" charset="0"/>
              </a:rPr>
              <a:t>0.166lb/in</a:t>
            </a:r>
            <a:r>
              <a:rPr lang="en-US" sz="2600" b="1" baseline="30000">
                <a:solidFill>
                  <a:schemeClr val="bg1"/>
                </a:solidFill>
                <a:latin typeface="Calibri" panose="020F0502020204030204" pitchFamily="34" charset="0"/>
                <a:ea typeface="Calibri" panose="020F0502020204030204" pitchFamily="34" charset="0"/>
                <a:cs typeface="Calibri" panose="020F0502020204030204" pitchFamily="34" charset="0"/>
              </a:rPr>
              <a:t>3</a:t>
            </a:r>
            <a:endParaRPr lang="en-US" sz="26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914400" lvl="1" indent="-457200">
              <a:buFont typeface="Arial" panose="020B0604020202020204" pitchFamily="34" charset="0"/>
              <a:buChar char="•"/>
            </a:pPr>
            <a:r>
              <a:rPr lang="en-US" sz="2600" b="1">
                <a:latin typeface="Calibri" panose="020F0502020204030204" pitchFamily="34" charset="0"/>
                <a:ea typeface="Calibri" panose="020F0502020204030204" pitchFamily="34" charset="0"/>
                <a:cs typeface="Calibri" panose="020F0502020204030204" pitchFamily="34" charset="0"/>
              </a:rPr>
              <a:t>Poisson’s Ratio: </a:t>
            </a:r>
            <a:r>
              <a:rPr lang="en-US" sz="2600" b="1">
                <a:solidFill>
                  <a:schemeClr val="bg1"/>
                </a:solidFill>
                <a:latin typeface="Calibri" panose="020F0502020204030204" pitchFamily="34" charset="0"/>
                <a:ea typeface="Calibri" panose="020F0502020204030204" pitchFamily="34" charset="0"/>
                <a:cs typeface="Calibri" panose="020F0502020204030204" pitchFamily="34" charset="0"/>
              </a:rPr>
              <a:t>0.3</a:t>
            </a:r>
          </a:p>
        </p:txBody>
      </p:sp>
      <p:pic>
        <p:nvPicPr>
          <p:cNvPr id="5" name="Picture 4">
            <a:extLst>
              <a:ext uri="{FF2B5EF4-FFF2-40B4-BE49-F238E27FC236}">
                <a16:creationId xmlns:a16="http://schemas.microsoft.com/office/drawing/2014/main" id="{C18E01D7-1576-CF78-C795-5544F4EF3BA6}"/>
              </a:ext>
            </a:extLst>
          </p:cNvPr>
          <p:cNvPicPr>
            <a:picLocks noChangeAspect="1"/>
          </p:cNvPicPr>
          <p:nvPr/>
        </p:nvPicPr>
        <p:blipFill>
          <a:blip r:embed="rId2"/>
          <a:stretch>
            <a:fillRect/>
          </a:stretch>
        </p:blipFill>
        <p:spPr>
          <a:xfrm>
            <a:off x="6839415" y="1637357"/>
            <a:ext cx="4427604" cy="4275190"/>
          </a:xfrm>
          <a:prstGeom prst="rect">
            <a:avLst/>
          </a:prstGeom>
        </p:spPr>
      </p:pic>
      <p:pic>
        <p:nvPicPr>
          <p:cNvPr id="7" name="Picture 6">
            <a:extLst>
              <a:ext uri="{FF2B5EF4-FFF2-40B4-BE49-F238E27FC236}">
                <a16:creationId xmlns:a16="http://schemas.microsoft.com/office/drawing/2014/main" id="{3FF7E9DF-E397-FF7E-F18C-F92584A1C817}"/>
              </a:ext>
            </a:extLst>
          </p:cNvPr>
          <p:cNvPicPr>
            <a:picLocks noChangeAspect="1"/>
          </p:cNvPicPr>
          <p:nvPr/>
        </p:nvPicPr>
        <p:blipFill>
          <a:blip r:embed="rId3"/>
          <a:stretch>
            <a:fillRect/>
          </a:stretch>
        </p:blipFill>
        <p:spPr>
          <a:xfrm>
            <a:off x="2056724" y="4039685"/>
            <a:ext cx="2895851" cy="2343353"/>
          </a:xfrm>
          <a:prstGeom prst="rect">
            <a:avLst/>
          </a:prstGeom>
        </p:spPr>
      </p:pic>
      <p:sp>
        <p:nvSpPr>
          <p:cNvPr id="8" name="TextBox 7">
            <a:extLst>
              <a:ext uri="{FF2B5EF4-FFF2-40B4-BE49-F238E27FC236}">
                <a16:creationId xmlns:a16="http://schemas.microsoft.com/office/drawing/2014/main" id="{8C865590-F66C-3B43-3030-10C2DFCB2AB3}"/>
              </a:ext>
            </a:extLst>
          </p:cNvPr>
          <p:cNvSpPr txBox="1"/>
          <p:nvPr/>
        </p:nvSpPr>
        <p:spPr>
          <a:xfrm>
            <a:off x="1306982" y="3429000"/>
            <a:ext cx="3981495" cy="646331"/>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Under Pressure Material Properties:</a:t>
            </a:r>
          </a:p>
          <a:p>
            <a:pPr algn="ct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(used as reference check)</a:t>
            </a:r>
          </a:p>
        </p:txBody>
      </p:sp>
      <p:sp>
        <p:nvSpPr>
          <p:cNvPr id="9" name="TextBox 8">
            <a:extLst>
              <a:ext uri="{FF2B5EF4-FFF2-40B4-BE49-F238E27FC236}">
                <a16:creationId xmlns:a16="http://schemas.microsoft.com/office/drawing/2014/main" id="{C47B1A34-E255-F1D8-F526-AF102845C294}"/>
              </a:ext>
            </a:extLst>
          </p:cNvPr>
          <p:cNvSpPr txBox="1"/>
          <p:nvPr/>
        </p:nvSpPr>
        <p:spPr>
          <a:xfrm>
            <a:off x="6550246" y="1284109"/>
            <a:ext cx="3888164"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SolidWorks Material Properties:</a:t>
            </a:r>
          </a:p>
        </p:txBody>
      </p:sp>
      <p:sp>
        <p:nvSpPr>
          <p:cNvPr id="4" name="TextBox 3">
            <a:extLst>
              <a:ext uri="{FF2B5EF4-FFF2-40B4-BE49-F238E27FC236}">
                <a16:creationId xmlns:a16="http://schemas.microsoft.com/office/drawing/2014/main" id="{DBC2FFCF-90EA-0181-2F0D-210688B43594}"/>
              </a:ext>
            </a:extLst>
          </p:cNvPr>
          <p:cNvSpPr txBox="1"/>
          <p:nvPr/>
        </p:nvSpPr>
        <p:spPr>
          <a:xfrm>
            <a:off x="1447124" y="6337505"/>
            <a:ext cx="8688152" cy="338554"/>
          </a:xfrm>
          <a:prstGeom prst="rect">
            <a:avLst/>
          </a:prstGeom>
          <a:noFill/>
        </p:spPr>
        <p:txBody>
          <a:bodyPr wrap="square" rtlCol="0">
            <a:spAutoFit/>
          </a:bodyPr>
          <a:lstStyle/>
          <a:p>
            <a:pPr algn="ctr"/>
            <a:r>
              <a:rPr lang="en-US" sz="160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spTree>
    <p:extLst>
      <p:ext uri="{BB962C8B-B14F-4D97-AF65-F5344CB8AC3E}">
        <p14:creationId xmlns:p14="http://schemas.microsoft.com/office/powerpoint/2010/main" val="2089947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CC54-864E-BA0F-1A3B-D5FA46A01ECE}"/>
              </a:ext>
            </a:extLst>
          </p:cNvPr>
          <p:cNvSpPr txBox="1"/>
          <p:nvPr/>
        </p:nvSpPr>
        <p:spPr>
          <a:xfrm>
            <a:off x="578141" y="474962"/>
            <a:ext cx="11035718" cy="707886"/>
          </a:xfrm>
          <a:prstGeom prst="rect">
            <a:avLst/>
          </a:prstGeom>
          <a:noFill/>
        </p:spPr>
        <p:txBody>
          <a:bodyPr wrap="square" rtlCol="0">
            <a:spAutoFit/>
          </a:bodyPr>
          <a:lstStyle/>
          <a:p>
            <a:r>
              <a:rPr lang="en-US" sz="4000" b="1">
                <a:solidFill>
                  <a:schemeClr val="bg1"/>
                </a:solidFill>
                <a:latin typeface="Calibri" panose="020F0502020204030204" pitchFamily="34" charset="0"/>
                <a:ea typeface="Calibri" panose="020F0502020204030204" pitchFamily="34" charset="0"/>
                <a:cs typeface="Calibri" panose="020F0502020204030204" pitchFamily="34" charset="0"/>
              </a:rPr>
              <a:t>Simulation Conditions: Depth</a:t>
            </a:r>
          </a:p>
        </p:txBody>
      </p:sp>
      <p:sp>
        <p:nvSpPr>
          <p:cNvPr id="3" name="TextBox 2">
            <a:extLst>
              <a:ext uri="{FF2B5EF4-FFF2-40B4-BE49-F238E27FC236}">
                <a16:creationId xmlns:a16="http://schemas.microsoft.com/office/drawing/2014/main" id="{0631A9FF-0AD4-B557-FB95-E24289471ADB}"/>
              </a:ext>
            </a:extLst>
          </p:cNvPr>
          <p:cNvSpPr txBox="1"/>
          <p:nvPr/>
        </p:nvSpPr>
        <p:spPr>
          <a:xfrm>
            <a:off x="697112" y="1090163"/>
            <a:ext cx="7238874" cy="4493538"/>
          </a:xfrm>
          <a:prstGeom prst="rect">
            <a:avLst/>
          </a:prstGeom>
          <a:solidFill>
            <a:srgbClr val="CCFFFF">
              <a:alpha val="50196"/>
            </a:srgbClr>
          </a:solidFill>
        </p:spPr>
        <p:txBody>
          <a:bodyPr wrap="square" rtlCol="0">
            <a:spAutoFit/>
          </a:bodyPr>
          <a:lstStyle/>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Factor of Safety (FOS): 1.15</a:t>
            </a: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Initial target depth: 4000m</a:t>
            </a:r>
          </a:p>
          <a:p>
            <a:pPr marL="914400" lvl="1"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Actual pressure: 5,846 psi</a:t>
            </a:r>
          </a:p>
          <a:p>
            <a:pPr marL="914400" lvl="1"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4000m x 1.15 FOS = </a:t>
            </a:r>
            <a:r>
              <a:rPr lang="en-US" sz="2600" b="1" dirty="0">
                <a:solidFill>
                  <a:srgbClr val="000000"/>
                </a:solidFill>
                <a:latin typeface="Calibri" panose="020F0502020204030204" pitchFamily="34" charset="0"/>
                <a:ea typeface="Calibri" panose="020F0502020204030204" pitchFamily="34" charset="0"/>
                <a:cs typeface="Calibri" panose="020F0502020204030204" pitchFamily="34" charset="0"/>
              </a:rPr>
              <a:t>4600m</a:t>
            </a:r>
          </a:p>
          <a:p>
            <a:pPr marL="914400" lvl="1" indent="-457200">
              <a:buFont typeface="Wingdings" panose="05000000000000000000" pitchFamily="2" charset="2"/>
              <a:buChar char="§"/>
            </a:pPr>
            <a:r>
              <a:rPr lang="en-US" sz="2600" b="1" dirty="0">
                <a:solidFill>
                  <a:srgbClr val="000000"/>
                </a:solidFill>
                <a:latin typeface="Calibri" panose="020F0502020204030204" pitchFamily="34" charset="0"/>
                <a:ea typeface="Calibri" panose="020F0502020204030204" pitchFamily="34" charset="0"/>
                <a:cs typeface="Calibri" panose="020F0502020204030204" pitchFamily="34" charset="0"/>
              </a:rPr>
              <a:t>Initial test pressure: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6,723 psi</a:t>
            </a:r>
          </a:p>
          <a:p>
            <a:pPr marL="457200" indent="-457200">
              <a:buFont typeface="Wingdings" panose="05000000000000000000" pitchFamily="2" charset="2"/>
              <a:buChar char="§"/>
            </a:pPr>
            <a:r>
              <a:rPr lang="en-US" sz="2600" b="1" dirty="0">
                <a:solidFill>
                  <a:srgbClr val="000000"/>
                </a:solidFill>
                <a:latin typeface="Calibri" panose="020F0502020204030204" pitchFamily="34" charset="0"/>
                <a:ea typeface="Calibri" panose="020F0502020204030204" pitchFamily="34" charset="0"/>
                <a:cs typeface="Calibri" panose="020F0502020204030204" pitchFamily="34" charset="0"/>
              </a:rPr>
              <a:t>Goal target depth: 6000m</a:t>
            </a:r>
          </a:p>
          <a:p>
            <a:pPr marL="914400" lvl="1" indent="-457200">
              <a:buFont typeface="Wingdings" panose="05000000000000000000" pitchFamily="2" charset="2"/>
              <a:buChar char="§"/>
            </a:pPr>
            <a:r>
              <a:rPr lang="en-US" sz="2600" b="1" dirty="0">
                <a:solidFill>
                  <a:srgbClr val="000000"/>
                </a:solidFill>
                <a:latin typeface="Calibri" panose="020F0502020204030204" pitchFamily="34" charset="0"/>
                <a:ea typeface="Calibri" panose="020F0502020204030204" pitchFamily="34" charset="0"/>
                <a:cs typeface="Calibri" panose="020F0502020204030204" pitchFamily="34" charset="0"/>
              </a:rPr>
              <a:t>Actual pressure: 8,735 psi</a:t>
            </a:r>
          </a:p>
          <a:p>
            <a:pPr marL="914400" lvl="1" indent="-457200">
              <a:buFont typeface="Wingdings" panose="05000000000000000000" pitchFamily="2" charset="2"/>
              <a:buChar char="§"/>
            </a:pPr>
            <a:r>
              <a:rPr lang="en-US" sz="2600" b="1" dirty="0">
                <a:solidFill>
                  <a:srgbClr val="000000"/>
                </a:solidFill>
                <a:latin typeface="Calibri" panose="020F0502020204030204" pitchFamily="34" charset="0"/>
                <a:ea typeface="Calibri" panose="020F0502020204030204" pitchFamily="34" charset="0"/>
                <a:cs typeface="Calibri" panose="020F0502020204030204" pitchFamily="34" charset="0"/>
              </a:rPr>
              <a:t>6000m x 1.15 FOS = 6900m</a:t>
            </a:r>
          </a:p>
          <a:p>
            <a:pPr marL="914400" lvl="1"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Goal test pressure: </a:t>
            </a:r>
            <a:r>
              <a:rPr lang="en-US" sz="2600" b="1" dirty="0">
                <a:solidFill>
                  <a:schemeClr val="bg1"/>
                </a:solidFill>
                <a:latin typeface="Calibri" panose="020F0502020204030204" pitchFamily="34" charset="0"/>
                <a:ea typeface="Calibri" panose="020F0502020204030204" pitchFamily="34" charset="0"/>
                <a:cs typeface="Calibri" panose="020F0502020204030204" pitchFamily="34" charset="0"/>
              </a:rPr>
              <a:t>10,045 psi</a:t>
            </a: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Window tube end fixed</a:t>
            </a:r>
          </a:p>
          <a:p>
            <a:pPr marL="457200" indent="-457200">
              <a:buFont typeface="Wingdings" panose="05000000000000000000" pitchFamily="2" charset="2"/>
              <a:buChar char="§"/>
            </a:pPr>
            <a:r>
              <a:rPr lang="en-US" sz="2600" b="1" dirty="0">
                <a:latin typeface="Calibri" panose="020F0502020204030204" pitchFamily="34" charset="0"/>
                <a:ea typeface="Calibri" panose="020F0502020204030204" pitchFamily="34" charset="0"/>
                <a:cs typeface="Calibri" panose="020F0502020204030204" pitchFamily="34" charset="0"/>
              </a:rPr>
              <a:t>Hydrostatic pressure applied to outer shell walls</a:t>
            </a:r>
          </a:p>
        </p:txBody>
      </p:sp>
      <p:sp>
        <p:nvSpPr>
          <p:cNvPr id="5" name="TextBox 4">
            <a:extLst>
              <a:ext uri="{FF2B5EF4-FFF2-40B4-BE49-F238E27FC236}">
                <a16:creationId xmlns:a16="http://schemas.microsoft.com/office/drawing/2014/main" id="{B813CA5A-80A0-3B1E-BA78-2830D15447FC}"/>
              </a:ext>
            </a:extLst>
          </p:cNvPr>
          <p:cNvSpPr txBox="1"/>
          <p:nvPr/>
        </p:nvSpPr>
        <p:spPr>
          <a:xfrm>
            <a:off x="1447124" y="6337505"/>
            <a:ext cx="8688152" cy="338554"/>
          </a:xfrm>
          <a:prstGeom prst="rect">
            <a:avLst/>
          </a:prstGeom>
          <a:noFill/>
        </p:spPr>
        <p:txBody>
          <a:bodyPr wrap="square" rtlCol="0">
            <a:spAutoFit/>
          </a:bodyPr>
          <a:lstStyle/>
          <a:p>
            <a:pPr algn="ctr"/>
            <a:r>
              <a:rPr lang="en-US" sz="1600">
                <a:solidFill>
                  <a:schemeClr val="bg1"/>
                </a:solidFill>
                <a:latin typeface="Calibri" panose="020F0502020204030204" pitchFamily="34" charset="0"/>
                <a:ea typeface="Calibri" panose="020F0502020204030204" pitchFamily="34" charset="0"/>
                <a:cs typeface="Calibri" panose="020F0502020204030204" pitchFamily="34" charset="0"/>
              </a:rPr>
              <a:t>CONTAINS CONFIDENTIAL AND PROPRIETARY INFORMATION – FOR 3D AT DEPTH INTERNAL USE ONLY</a:t>
            </a:r>
          </a:p>
        </p:txBody>
      </p:sp>
    </p:spTree>
    <p:extLst>
      <p:ext uri="{BB962C8B-B14F-4D97-AF65-F5344CB8AC3E}">
        <p14:creationId xmlns:p14="http://schemas.microsoft.com/office/powerpoint/2010/main" val="640877799"/>
      </p:ext>
    </p:extLst>
  </p:cSld>
  <p:clrMapOvr>
    <a:masterClrMapping/>
  </p:clrMapOvr>
</p:sld>
</file>

<file path=ppt/theme/theme1.xml><?xml version="1.0" encoding="utf-8"?>
<a:theme xmlns:a="http://schemas.openxmlformats.org/drawingml/2006/main" name="Cover Slide">
  <a:themeElements>
    <a:clrScheme name="3DD">
      <a:dk1>
        <a:srgbClr val="000000"/>
      </a:dk1>
      <a:lt1>
        <a:srgbClr val="FFFFFF"/>
      </a:lt1>
      <a:dk2>
        <a:srgbClr val="1F2D25"/>
      </a:dk2>
      <a:lt2>
        <a:srgbClr val="C1DCF3"/>
      </a:lt2>
      <a:accent1>
        <a:srgbClr val="1B6B6B"/>
      </a:accent1>
      <a:accent2>
        <a:srgbClr val="00A9A0"/>
      </a:accent2>
      <a:accent3>
        <a:srgbClr val="66FE03"/>
      </a:accent3>
      <a:accent4>
        <a:srgbClr val="FEFEFF"/>
      </a:accent4>
      <a:accent5>
        <a:srgbClr val="BFDAF1"/>
      </a:accent5>
      <a:accent6>
        <a:srgbClr val="1F2D25"/>
      </a:accent6>
      <a:hlink>
        <a:srgbClr val="1B6B6B"/>
      </a:hlink>
      <a:folHlink>
        <a:srgbClr val="00A9A0"/>
      </a:folHlink>
    </a:clrScheme>
    <a:fontScheme name="Custom 1">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mage Theme">
  <a:themeElements>
    <a:clrScheme name="3DD">
      <a:dk1>
        <a:srgbClr val="000000"/>
      </a:dk1>
      <a:lt1>
        <a:srgbClr val="FFFFFF"/>
      </a:lt1>
      <a:dk2>
        <a:srgbClr val="1F2D25"/>
      </a:dk2>
      <a:lt2>
        <a:srgbClr val="C1DCF3"/>
      </a:lt2>
      <a:accent1>
        <a:srgbClr val="1B6B6B"/>
      </a:accent1>
      <a:accent2>
        <a:srgbClr val="00A9A0"/>
      </a:accent2>
      <a:accent3>
        <a:srgbClr val="66FE03"/>
      </a:accent3>
      <a:accent4>
        <a:srgbClr val="FEFEFF"/>
      </a:accent4>
      <a:accent5>
        <a:srgbClr val="BFDAF1"/>
      </a:accent5>
      <a:accent6>
        <a:srgbClr val="1F2D25"/>
      </a:accent6>
      <a:hlink>
        <a:srgbClr val="1B6B6B"/>
      </a:hlink>
      <a:folHlink>
        <a:srgbClr val="00A9A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ight Theme">
  <a:themeElements>
    <a:clrScheme name="3DD">
      <a:dk1>
        <a:srgbClr val="000000"/>
      </a:dk1>
      <a:lt1>
        <a:srgbClr val="FFFFFF"/>
      </a:lt1>
      <a:dk2>
        <a:srgbClr val="1F2D25"/>
      </a:dk2>
      <a:lt2>
        <a:srgbClr val="C1DCF3"/>
      </a:lt2>
      <a:accent1>
        <a:srgbClr val="1B6B6B"/>
      </a:accent1>
      <a:accent2>
        <a:srgbClr val="00A9A0"/>
      </a:accent2>
      <a:accent3>
        <a:srgbClr val="66FE03"/>
      </a:accent3>
      <a:accent4>
        <a:srgbClr val="FEFEFF"/>
      </a:accent4>
      <a:accent5>
        <a:srgbClr val="BFDAF1"/>
      </a:accent5>
      <a:accent6>
        <a:srgbClr val="1F2D25"/>
      </a:accent6>
      <a:hlink>
        <a:srgbClr val="1B6B6B"/>
      </a:hlink>
      <a:folHlink>
        <a:srgbClr val="00A9A0"/>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loured Theme">
  <a:themeElements>
    <a:clrScheme name="3DD">
      <a:dk1>
        <a:srgbClr val="000000"/>
      </a:dk1>
      <a:lt1>
        <a:srgbClr val="FFFFFF"/>
      </a:lt1>
      <a:dk2>
        <a:srgbClr val="1F2D25"/>
      </a:dk2>
      <a:lt2>
        <a:srgbClr val="C1DCF3"/>
      </a:lt2>
      <a:accent1>
        <a:srgbClr val="1B6B6B"/>
      </a:accent1>
      <a:accent2>
        <a:srgbClr val="00A9A0"/>
      </a:accent2>
      <a:accent3>
        <a:srgbClr val="66FE03"/>
      </a:accent3>
      <a:accent4>
        <a:srgbClr val="FEFEFF"/>
      </a:accent4>
      <a:accent5>
        <a:srgbClr val="BFDAF1"/>
      </a:accent5>
      <a:accent6>
        <a:srgbClr val="1F2D25"/>
      </a:accent6>
      <a:hlink>
        <a:srgbClr val="1B6B6B"/>
      </a:hlink>
      <a:folHlink>
        <a:srgbClr val="00A9A0"/>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Black Option Slides">
  <a:themeElements>
    <a:clrScheme name="3DD">
      <a:dk1>
        <a:srgbClr val="000000"/>
      </a:dk1>
      <a:lt1>
        <a:srgbClr val="FFFFFF"/>
      </a:lt1>
      <a:dk2>
        <a:srgbClr val="1F2D25"/>
      </a:dk2>
      <a:lt2>
        <a:srgbClr val="C1DCF3"/>
      </a:lt2>
      <a:accent1>
        <a:srgbClr val="1B6B6B"/>
      </a:accent1>
      <a:accent2>
        <a:srgbClr val="00A9A0"/>
      </a:accent2>
      <a:accent3>
        <a:srgbClr val="66FE03"/>
      </a:accent3>
      <a:accent4>
        <a:srgbClr val="FEFEFF"/>
      </a:accent4>
      <a:accent5>
        <a:srgbClr val="BFDAF1"/>
      </a:accent5>
      <a:accent6>
        <a:srgbClr val="1F2D25"/>
      </a:accent6>
      <a:hlink>
        <a:srgbClr val="1B6B6B"/>
      </a:hlink>
      <a:folHlink>
        <a:srgbClr val="00A9A0"/>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08A18295D9B0940A04DBDE2D1F05AC7" ma:contentTypeVersion="13" ma:contentTypeDescription="Create a new document." ma:contentTypeScope="" ma:versionID="8ac050db1281aa6455b921f8acb7f204">
  <xsd:schema xmlns:xsd="http://www.w3.org/2001/XMLSchema" xmlns:xs="http://www.w3.org/2001/XMLSchema" xmlns:p="http://schemas.microsoft.com/office/2006/metadata/properties" xmlns:ns2="e4bbe1be-db8b-4b63-beea-697f88f141d9" xmlns:ns3="a0c7e15a-d879-417a-b2c4-85f171e49ff1" targetNamespace="http://schemas.microsoft.com/office/2006/metadata/properties" ma:root="true" ma:fieldsID="016c9970cb55ac0aaed041ab485780ec" ns2:_="" ns3:_="">
    <xsd:import namespace="e4bbe1be-db8b-4b63-beea-697f88f141d9"/>
    <xsd:import namespace="a0c7e15a-d879-417a-b2c4-85f171e49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bbe1be-db8b-4b63-beea-697f88f141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dda8cdcb-74ed-4024-9729-f7ab758cb5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0c7e15a-d879-417a-b2c4-85f171e49ff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254ecaa-8be8-4b95-aed6-32f5b3f0513a}" ma:internalName="TaxCatchAll" ma:showField="CatchAllData" ma:web="a0c7e15a-d879-417a-b2c4-85f171e49ff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a0c7e15a-d879-417a-b2c4-85f171e49ff1">
      <UserInfo>
        <DisplayName>Dominic Florin</DisplayName>
        <AccountId>19</AccountId>
        <AccountType/>
      </UserInfo>
      <UserInfo>
        <DisplayName>Nelson Diaz</DisplayName>
        <AccountId>14</AccountId>
        <AccountType/>
      </UserInfo>
      <UserInfo>
        <DisplayName>Amy Stampfle</DisplayName>
        <AccountId>268</AccountId>
        <AccountType/>
      </UserInfo>
      <UserInfo>
        <DisplayName>Eric Brown</DisplayName>
        <AccountId>269</AccountId>
        <AccountType/>
      </UserInfo>
      <UserInfo>
        <DisplayName>Jeffrey Villiard</DisplayName>
        <AccountId>270</AccountId>
        <AccountType/>
      </UserInfo>
      <UserInfo>
        <DisplayName>Beatriz Santos</DisplayName>
        <AccountId>272</AccountId>
        <AccountType/>
      </UserInfo>
      <UserInfo>
        <DisplayName>Jon Banks</DisplayName>
        <AccountId>17</AccountId>
        <AccountType/>
      </UserInfo>
      <UserInfo>
        <DisplayName>Russell Sibell</DisplayName>
        <AccountId>277</AccountId>
        <AccountType/>
      </UserInfo>
      <UserInfo>
        <DisplayName>Carl Embry</DisplayName>
        <AccountId>6</AccountId>
        <AccountType/>
      </UserInfo>
    </SharedWithUsers>
    <TaxCatchAll xmlns="a0c7e15a-d879-417a-b2c4-85f171e49ff1" xsi:nil="true"/>
    <lcf76f155ced4ddcb4097134ff3c332f xmlns="e4bbe1be-db8b-4b63-beea-697f88f141d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C660D96-B0E9-4BF2-9E4E-885DF5B406F4}">
  <ds:schemaRefs>
    <ds:schemaRef ds:uri="http://schemas.microsoft.com/sharepoint/v3/contenttype/forms"/>
  </ds:schemaRefs>
</ds:datastoreItem>
</file>

<file path=customXml/itemProps2.xml><?xml version="1.0" encoding="utf-8"?>
<ds:datastoreItem xmlns:ds="http://schemas.openxmlformats.org/officeDocument/2006/customXml" ds:itemID="{5F017623-6ADE-475D-9F13-75EB14F9D544}"/>
</file>

<file path=customXml/itemProps3.xml><?xml version="1.0" encoding="utf-8"?>
<ds:datastoreItem xmlns:ds="http://schemas.openxmlformats.org/officeDocument/2006/customXml" ds:itemID="{D1BD2CC4-BB57-4D29-BC88-408E4D8BB17B}">
  <ds:schemaRefs>
    <ds:schemaRef ds:uri="http://schemas.openxmlformats.org/package/2006/metadata/core-properties"/>
    <ds:schemaRef ds:uri="http://schemas.microsoft.com/office/2006/documentManagement/types"/>
    <ds:schemaRef ds:uri="daed7ec6-b7b9-4ea4-a13d-17de41421989"/>
    <ds:schemaRef ds:uri="89451e58-9ad7-4b64-8d7a-7216eb7df278"/>
    <ds:schemaRef ds:uri="http://purl.org/dc/elements/1.1/"/>
    <ds:schemaRef ds:uri="http://schemas.microsoft.com/office/2006/metadata/properties"/>
    <ds:schemaRef ds:uri="http://purl.org/dc/term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2221</Words>
  <Application>Microsoft Office PowerPoint</Application>
  <PresentationFormat>Widescreen</PresentationFormat>
  <Paragraphs>464</Paragraphs>
  <Slides>28</Slides>
  <Notes>2</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28</vt:i4>
      </vt:variant>
    </vt:vector>
  </HeadingPairs>
  <TitlesOfParts>
    <vt:vector size="41" baseType="lpstr">
      <vt:lpstr>Arial</vt:lpstr>
      <vt:lpstr>Calibri</vt:lpstr>
      <vt:lpstr>Calibri Light</vt:lpstr>
      <vt:lpstr>Helvetica</vt:lpstr>
      <vt:lpstr>Helvetica Light</vt:lpstr>
      <vt:lpstr>Times New Roman</vt:lpstr>
      <vt:lpstr>Wingdings</vt:lpstr>
      <vt:lpstr>Cover Slide</vt:lpstr>
      <vt:lpstr>Image Theme</vt:lpstr>
      <vt:lpstr>Light Theme</vt:lpstr>
      <vt:lpstr>Coloured Theme</vt:lpstr>
      <vt:lpstr>Black Option Slides</vt:lpstr>
      <vt:lpstr>Office Theme</vt:lpstr>
      <vt:lpstr>PowerPoint Presentation</vt:lpstr>
      <vt:lpstr>Background / Topics</vt:lpstr>
      <vt:lpstr>PROPRIETARY INFORMATION</vt:lpstr>
      <vt:lpstr>Requirements – WiSSL Gen 2</vt:lpstr>
      <vt:lpstr>Design Goals</vt:lpstr>
      <vt:lpstr>Comparison to WiSSL Gen 1 Optical Sensor</vt:lpstr>
      <vt:lpstr>Housing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Scanner Assembly + Pressure Housing</vt:lpstr>
      <vt:lpstr>Window - Pressure Testing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MBARI Feedback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672</cp:revision>
  <dcterms:created xsi:type="dcterms:W3CDTF">2022-10-12T10:22:28Z</dcterms:created>
  <dcterms:modified xsi:type="dcterms:W3CDTF">2023-12-18T21:23:07Z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0x0101007FA29FB16A7F0F46B2FD6678B4E0D178</vt:lpwstr>
  </property>
</Properties>
</file>