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7" r:id="rId6"/>
    <p:sldId id="262" r:id="rId7"/>
    <p:sldId id="261" r:id="rId8"/>
    <p:sldId id="265" r:id="rId9"/>
    <p:sldId id="259" r:id="rId10"/>
    <p:sldId id="260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/>
    <p:restoredTop sz="94695"/>
  </p:normalViewPr>
  <p:slideViewPr>
    <p:cSldViewPr snapToGrid="0" snapToObjects="1">
      <p:cViewPr varScale="1">
        <p:scale>
          <a:sx n="125" d="100"/>
          <a:sy n="125" d="100"/>
        </p:scale>
        <p:origin x="184" y="1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Ocean Imaging Articulating Sled </a:t>
            </a:r>
            <a:br>
              <a:rPr lang="en-US" dirty="0"/>
            </a:br>
            <a:r>
              <a:rPr lang="en-US" dirty="0"/>
              <a:t>Concept Design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Andrew Hamilton, Eric Martin </a:t>
            </a:r>
            <a:endParaRPr lang="en-US" dirty="0" smtClean="0"/>
          </a:p>
          <a:p>
            <a:r>
              <a:rPr lang="en-US" dirty="0" smtClean="0"/>
              <a:t>MBARI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006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Bottom Normal Vector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sz="2400" dirty="0" smtClean="0"/>
              <a:t>Leverage previous work from Rob McEwen to integrate this into the same display software being developed for the </a:t>
            </a:r>
            <a:r>
              <a:rPr lang="en-US" sz="2400" dirty="0"/>
              <a:t>f</a:t>
            </a:r>
            <a:r>
              <a:rPr lang="en-US" sz="2400" dirty="0" smtClean="0"/>
              <a:t>rame </a:t>
            </a:r>
            <a:r>
              <a:rPr lang="en-US" sz="2400" dirty="0"/>
              <a:t>p</a:t>
            </a:r>
            <a:r>
              <a:rPr lang="en-US" sz="2400" dirty="0" smtClean="0"/>
              <a:t>osition problem. </a:t>
            </a:r>
          </a:p>
          <a:p>
            <a:pPr lvl="1">
              <a:buFont typeface="Arial" charset="0"/>
              <a:buChar char="•"/>
            </a:pPr>
            <a:endParaRPr lang="en-US" sz="2400" dirty="0" smtClean="0"/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First strike would be to use the four beam ranges of the </a:t>
            </a:r>
            <a:r>
              <a:rPr lang="en-US" sz="2400" dirty="0" err="1" smtClean="0"/>
              <a:t>Kearfott</a:t>
            </a:r>
            <a:r>
              <a:rPr lang="en-US" sz="2400" dirty="0" smtClean="0"/>
              <a:t> DVL. This is an overdetermined system. </a:t>
            </a:r>
            <a:endParaRPr lang="en-US" sz="2400" dirty="0"/>
          </a:p>
          <a:p>
            <a:pPr lvl="1">
              <a:buFont typeface="Arial" charset="0"/>
              <a:buChar char="•"/>
            </a:pPr>
            <a:endParaRPr lang="en-US" sz="2400" dirty="0" smtClean="0"/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Data from the </a:t>
            </a:r>
            <a:r>
              <a:rPr lang="en-US" sz="2400" dirty="0" err="1" smtClean="0"/>
              <a:t>Kearfott</a:t>
            </a:r>
            <a:r>
              <a:rPr lang="en-US" sz="2400" dirty="0" smtClean="0"/>
              <a:t> obtained the same way as in the frame position. </a:t>
            </a:r>
          </a:p>
        </p:txBody>
      </p:sp>
    </p:spTree>
    <p:extLst>
      <p:ext uri="{BB962C8B-B14F-4D97-AF65-F5344CB8AC3E}">
        <p14:creationId xmlns:p14="http://schemas.microsoft.com/office/powerpoint/2010/main" val="1498111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buFont typeface="Arial" charset="0"/>
              <a:buChar char="•"/>
            </a:pPr>
            <a:r>
              <a:rPr lang="en-US" sz="2400" dirty="0" smtClean="0"/>
              <a:t>July/August: 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Complete mechanical design.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Simulation / Software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September: 	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Manufacturing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Software Testing with </a:t>
            </a:r>
            <a:r>
              <a:rPr lang="en-US" sz="2000" dirty="0" err="1" smtClean="0"/>
              <a:t>Ventana</a:t>
            </a:r>
            <a:r>
              <a:rPr lang="en-US" sz="2000" dirty="0" smtClean="0"/>
              <a:t> for valve control (&amp; potential frame angle measurement)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October: 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Assembly, Integration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Late October/November: 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Testing in Building D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Testing in Test Tank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November 17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: Mobilization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November 18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/ 21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: Test days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Day 1: System tests, rotation speed and control </a:t>
            </a:r>
            <a:r>
              <a:rPr lang="en-US" sz="2000" smtClean="0"/>
              <a:t>system </a:t>
            </a:r>
            <a:r>
              <a:rPr lang="en-US" sz="2000" smtClean="0"/>
              <a:t>ruggedizing.</a:t>
            </a:r>
            <a:endParaRPr lang="en-US" sz="2000" dirty="0" smtClean="0"/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Day 2: Conduct a Survey with various angles (not sure if static/dynamic control requested) </a:t>
            </a:r>
          </a:p>
          <a:p>
            <a:pPr lvl="1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83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The following survey systems must have their active components mounted to an articulated frame:</a:t>
            </a:r>
          </a:p>
          <a:p>
            <a:pPr lvl="4">
              <a:buFont typeface="Arial" charset="0"/>
              <a:buChar char="•"/>
            </a:pPr>
            <a:r>
              <a:rPr lang="en-US" dirty="0" smtClean="0"/>
              <a:t>RESON </a:t>
            </a:r>
            <a:r>
              <a:rPr lang="en-US" dirty="0" err="1" smtClean="0"/>
              <a:t>Seabat</a:t>
            </a:r>
            <a:r>
              <a:rPr lang="en-US" dirty="0" smtClean="0"/>
              <a:t> 7125 Sonar Receiver and Projector</a:t>
            </a:r>
          </a:p>
          <a:p>
            <a:pPr lvl="4">
              <a:buFont typeface="Arial" charset="0"/>
              <a:buChar char="•"/>
            </a:pPr>
            <a:r>
              <a:rPr lang="en-US" dirty="0" smtClean="0"/>
              <a:t>3D @ Depth SL-1 OR 3D @Depth Wide Swath </a:t>
            </a:r>
            <a:r>
              <a:rPr lang="en-US" dirty="0" err="1" smtClean="0"/>
              <a:t>Lidar</a:t>
            </a:r>
            <a:r>
              <a:rPr lang="en-US" dirty="0" smtClean="0"/>
              <a:t> optical heads</a:t>
            </a:r>
          </a:p>
          <a:p>
            <a:pPr lvl="4">
              <a:buFont typeface="Arial" charset="0"/>
              <a:buChar char="•"/>
            </a:pPr>
            <a:r>
              <a:rPr lang="en-US" dirty="0" smtClean="0"/>
              <a:t>Stereo Camera Housings (2)</a:t>
            </a:r>
          </a:p>
          <a:p>
            <a:pPr lvl="4">
              <a:buFont typeface="Arial" charset="0"/>
              <a:buChar char="•"/>
            </a:pPr>
            <a:r>
              <a:rPr lang="en-US" dirty="0" smtClean="0"/>
              <a:t>Strobe Lamps (2)</a:t>
            </a:r>
          </a:p>
          <a:p>
            <a:pPr lvl="4">
              <a:buFont typeface="Arial" charset="0"/>
              <a:buChar char="•"/>
            </a:pPr>
            <a:r>
              <a:rPr lang="en-US" dirty="0" err="1" smtClean="0"/>
              <a:t>Kearfott</a:t>
            </a:r>
            <a:r>
              <a:rPr lang="en-US" dirty="0" smtClean="0"/>
              <a:t> </a:t>
            </a:r>
            <a:r>
              <a:rPr lang="en-US" dirty="0" err="1" smtClean="0"/>
              <a:t>SeaDeViL</a:t>
            </a:r>
            <a:endParaRPr lang="en-US" dirty="0" smtClean="0"/>
          </a:p>
          <a:p>
            <a:pPr lvl="4">
              <a:buFont typeface="Arial" charset="0"/>
              <a:buChar char="•"/>
            </a:pPr>
            <a:r>
              <a:rPr lang="en-US" dirty="0" smtClean="0"/>
              <a:t>Depth Sensor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The articulation must achieve rotation across a horizontal axis, ranging from downward looking to forward or side looking.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Must integrate with the </a:t>
            </a:r>
            <a:r>
              <a:rPr lang="en-US" dirty="0" err="1" smtClean="0"/>
              <a:t>Ventana</a:t>
            </a:r>
            <a:r>
              <a:rPr lang="en-US" dirty="0" smtClean="0"/>
              <a:t> ROV system, and have manual position control available in the control room.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Position of the articulated frame be known relative to the vehicle frame.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41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00311"/>
            <a:ext cx="11155680" cy="483959"/>
          </a:xfrm>
        </p:spPr>
        <p:txBody>
          <a:bodyPr>
            <a:noAutofit/>
          </a:bodyPr>
          <a:lstStyle/>
          <a:p>
            <a:r>
              <a:rPr lang="en-US" sz="3600" dirty="0" smtClean="0"/>
              <a:t>Sled </a:t>
            </a:r>
            <a:br>
              <a:rPr lang="en-US" sz="3600" dirty="0" smtClean="0"/>
            </a:br>
            <a:r>
              <a:rPr lang="en-US" sz="3600" dirty="0" smtClean="0"/>
              <a:t>Components</a:t>
            </a:r>
            <a:endParaRPr lang="en-US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43" y="185393"/>
            <a:ext cx="10018513" cy="65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</a:t>
            </a:r>
            <a:r>
              <a:rPr lang="en-US" dirty="0" err="1" smtClean="0"/>
              <a:t>Ventana</a:t>
            </a:r>
            <a:r>
              <a:rPr lang="en-US" dirty="0" smtClean="0"/>
              <a:t> Cable Sled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348" y="1846263"/>
            <a:ext cx="7145629" cy="4022725"/>
          </a:xfrm>
        </p:spPr>
      </p:pic>
    </p:spTree>
    <p:extLst>
      <p:ext uri="{BB962C8B-B14F-4D97-AF65-F5344CB8AC3E}">
        <p14:creationId xmlns:p14="http://schemas.microsoft.com/office/powerpoint/2010/main" val="52690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904776" y="166353"/>
          <a:ext cx="10412854" cy="38676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1430"/>
                <a:gridCol w="1032024"/>
                <a:gridCol w="1243720"/>
                <a:gridCol w="1071717"/>
                <a:gridCol w="1058486"/>
                <a:gridCol w="4035477"/>
              </a:tblGrid>
              <a:tr h="400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Item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Air Weight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Displacement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Water Weight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Specific Gravity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Notes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Kearfot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95.0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676.54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70.0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3.80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Weights from SEADeViL spec sheet for 6000m unit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Lidar w/o Mount Plate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86.0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1380.00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35.0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1.69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Lidar Mount Plate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132.00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8.1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2.67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Multibeam Projecter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72.00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4.3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2.63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Multibeam Receiver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24.0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165.00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17.9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3.94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Strobe Lamps (each)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2.5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5.20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Camera+Bar+Cable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41.0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380.00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27.0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2.92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Strobe Ballast Can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23.0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14.7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14" Long, 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ROV Interface Can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23.0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14.7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19.5" Long, 6.875"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Reson Controller Can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19.5" Long, 6.875"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Lidar/ROV Interface Can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14" Long, 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400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Parascientific pressure sensor.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Mounts to Kearfott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Inner Frame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100.0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65.0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414.5 lbs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258.7 lbs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22409" y="4312118"/>
            <a:ext cx="69975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Max Distance Below Skids = 18 inches</a:t>
            </a:r>
          </a:p>
          <a:p>
            <a:endParaRPr lang="en-US" sz="2400" dirty="0"/>
          </a:p>
          <a:p>
            <a:r>
              <a:rPr lang="en-US" sz="2400" dirty="0" smtClean="0"/>
              <a:t>Ram Speed  = 	30 </a:t>
            </a:r>
            <a:r>
              <a:rPr lang="en-US" sz="2400" dirty="0" err="1" smtClean="0"/>
              <a:t>deg</a:t>
            </a:r>
            <a:r>
              <a:rPr lang="en-US" sz="2400" dirty="0" smtClean="0"/>
              <a:t>/sec at 5 GPM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			150 </a:t>
            </a:r>
            <a:r>
              <a:rPr lang="en-US" sz="2400" dirty="0" err="1" smtClean="0"/>
              <a:t>deg</a:t>
            </a:r>
            <a:r>
              <a:rPr lang="en-US" sz="2400" dirty="0" smtClean="0"/>
              <a:t>/sec at 25 GPM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5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Requirements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  Use Existing Cabling if Possible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 Wires must reach throughout rotation without strain. </a:t>
            </a:r>
            <a:endParaRPr lang="en-US" dirty="0"/>
          </a:p>
          <a:p>
            <a:pPr lvl="1">
              <a:buFont typeface="Arial" charset="0"/>
              <a:buChar char="•"/>
            </a:pPr>
            <a:r>
              <a:rPr lang="en-US" dirty="0" smtClean="0"/>
              <a:t>This is possible if all items are mounted on the frame. 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If not, the strobes are the limiting condition, with lamp to ballast cables of 6’. </a:t>
            </a:r>
          </a:p>
          <a:p>
            <a:pPr>
              <a:buFont typeface="Arial" charset="0"/>
              <a:buChar char="•"/>
            </a:pPr>
            <a:r>
              <a:rPr lang="en-US" smtClean="0"/>
              <a:t>  No </a:t>
            </a:r>
            <a:r>
              <a:rPr lang="en-US" dirty="0" smtClean="0"/>
              <a:t>new </a:t>
            </a:r>
            <a:r>
              <a:rPr lang="en-US" smtClean="0"/>
              <a:t>power requirements.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26826"/>
              </p:ext>
            </p:extLst>
          </p:nvPr>
        </p:nvGraphicFramePr>
        <p:xfrm>
          <a:off x="1097280" y="3768169"/>
          <a:ext cx="9746311" cy="2468673"/>
        </p:xfrm>
        <a:graphic>
          <a:graphicData uri="http://schemas.openxmlformats.org/drawingml/2006/table">
            <a:tbl>
              <a:tblPr/>
              <a:tblGrid>
                <a:gridCol w="3289078"/>
                <a:gridCol w="1438971"/>
                <a:gridCol w="5018262"/>
              </a:tblGrid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Cable Purpose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Length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charset="0"/>
                        </a:rPr>
                        <a:t>Notes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Strobe Ballast to Power Can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5'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Inexpensive &amp; quick to replace, high power draw however.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Strobe Lamp to Ballast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6'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Inexpensive &amp; quick to replace, high power draw however.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Power Can to Cameras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8'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Expensive assembly on specialty cable avoid replacement.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Reson Interface to Receiver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9'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Hans has many spares, there could be longer lengths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Reson Interface to Power Can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&gt;10'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Power Can to ROV (GIGE)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10'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Expensive assembly on specialty cable avoid replacement.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Reson Interface to Kearfott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??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Needs to be remade / Inexpensive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Reson Interface to Parosci &amp; Lidar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??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Needs to be remade / parts on hand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23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For </a:t>
            </a:r>
            <a:r>
              <a:rPr lang="en-US" sz="2400" dirty="0"/>
              <a:t>November Trials, manual control of the frame position</a:t>
            </a:r>
            <a:r>
              <a:rPr lang="en-US" sz="2400" dirty="0" smtClean="0"/>
              <a:t>.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Develop algorithms for using the </a:t>
            </a:r>
            <a:r>
              <a:rPr lang="en-US" sz="2400" dirty="0" err="1" smtClean="0"/>
              <a:t>Kearfott</a:t>
            </a:r>
            <a:r>
              <a:rPr lang="en-US" sz="2400" dirty="0" smtClean="0"/>
              <a:t> INS and the Octans Gyro (or </a:t>
            </a:r>
            <a:r>
              <a:rPr lang="en-US" sz="2400" dirty="0" err="1" smtClean="0"/>
              <a:t>Sonardyne</a:t>
            </a:r>
            <a:r>
              <a:rPr lang="en-US" sz="2400" dirty="0" smtClean="0"/>
              <a:t> Sprint) to determine frame inclination.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Develop a software tool to determine the normal vector of the bottom from available data as feedback to manual control of the frame. </a:t>
            </a:r>
          </a:p>
        </p:txBody>
      </p:sp>
    </p:spTree>
    <p:extLst>
      <p:ext uri="{BB962C8B-B14F-4D97-AF65-F5344CB8AC3E}">
        <p14:creationId xmlns:p14="http://schemas.microsoft.com/office/powerpoint/2010/main" val="160369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Goals: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Provide manual control through a unified interface that displays frame position and bottom normal vector.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On </a:t>
            </a:r>
            <a:r>
              <a:rPr lang="en-US" sz="2000" dirty="0" err="1"/>
              <a:t>V</a:t>
            </a:r>
            <a:r>
              <a:rPr lang="en-US" sz="2000" dirty="0" err="1" smtClean="0"/>
              <a:t>entana</a:t>
            </a:r>
            <a:r>
              <a:rPr lang="en-US" sz="2000" dirty="0" smtClean="0"/>
              <a:t>, this means publishing PCOMM messages via LCM that instructs the proportion rate of the valve.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This requires a feature added to the core GSS that will disable the pilot control and allow an external control interface. </a:t>
            </a:r>
          </a:p>
          <a:p>
            <a:pPr marL="201168" lvl="1" indent="0">
              <a:buNone/>
            </a:pPr>
            <a:endParaRPr lang="en-US" sz="2000" dirty="0" smtClean="0"/>
          </a:p>
          <a:p>
            <a:pPr marL="201168" lvl="1" indent="0">
              <a:buNone/>
            </a:pPr>
            <a:r>
              <a:rPr lang="en-US" sz="2000" dirty="0" smtClean="0"/>
              <a:t>Support: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Max 1 week from Rich Schramm for new external interface incorporation. 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Some knowledge transition required from Mike </a:t>
            </a:r>
            <a:r>
              <a:rPr lang="en-US" sz="2000" dirty="0" err="1"/>
              <a:t>Risi</a:t>
            </a:r>
            <a:r>
              <a:rPr lang="en-US" sz="2000" dirty="0"/>
              <a:t> regarding:</a:t>
            </a:r>
          </a:p>
          <a:p>
            <a:pPr lvl="2">
              <a:buFont typeface="Arial" charset="0"/>
              <a:buChar char="•"/>
            </a:pPr>
            <a:r>
              <a:rPr lang="en-US" sz="1600" dirty="0"/>
              <a:t>PCOMM message generation</a:t>
            </a:r>
          </a:p>
          <a:p>
            <a:pPr lvl="2">
              <a:buFont typeface="Arial" charset="0"/>
              <a:buChar char="•"/>
            </a:pPr>
            <a:r>
              <a:rPr lang="en-US" sz="1600" dirty="0"/>
              <a:t>LCM Datatypes (already obtained)</a:t>
            </a:r>
          </a:p>
          <a:p>
            <a:pPr lvl="1">
              <a:buFont typeface="Arial" charset="0"/>
              <a:buChar char="•"/>
            </a:pPr>
            <a:endParaRPr lang="en-US" sz="2000" dirty="0" smtClean="0"/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Fall </a:t>
            </a:r>
            <a:r>
              <a:rPr lang="en-US" sz="2000" dirty="0"/>
              <a:t>Backs are manual controls that already exist in the GSS GUI or the potentiometer control at the pilots station</a:t>
            </a:r>
            <a:r>
              <a:rPr lang="en-US" sz="2000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165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Position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  We would like to use the </a:t>
            </a:r>
            <a:r>
              <a:rPr lang="en-US" dirty="0" err="1"/>
              <a:t>K</a:t>
            </a:r>
            <a:r>
              <a:rPr lang="en-US" dirty="0" err="1" smtClean="0"/>
              <a:t>earfott’s</a:t>
            </a:r>
            <a:r>
              <a:rPr lang="en-US" dirty="0" smtClean="0"/>
              <a:t> INS data in real-time against the available data from the ROV’s gyro. 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This is a software effort that requires integration of data from Hans’ PC-DAS software and data available from the ROV control system. 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No matter the gyro, the ROV data is available via a published network packet transported using the LCM middleware.  This is a pub-sub architecture.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The PC-DAS software already has hooks to transport data via </a:t>
            </a:r>
            <a:r>
              <a:rPr lang="en-US" dirty="0" err="1" smtClean="0"/>
              <a:t>udp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tcp</a:t>
            </a:r>
            <a:r>
              <a:rPr lang="en-US" dirty="0" smtClean="0"/>
              <a:t> to network targets. We would need to add one more. 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 A </a:t>
            </a:r>
            <a:r>
              <a:rPr lang="en-US" dirty="0" err="1" smtClean="0"/>
              <a:t>matlab</a:t>
            </a:r>
            <a:r>
              <a:rPr lang="en-US" dirty="0" smtClean="0"/>
              <a:t> solution is already developed, and would need to be transcoded into some GUI that performs the math to determine the offsets. A display would output frame angle to help inform manual control.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Recommend addition of cameras to ground-truth system. </a:t>
            </a:r>
          </a:p>
          <a:p>
            <a:pP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3204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207</TotalTime>
  <Words>849</Words>
  <Application>Microsoft Macintosh PowerPoint</Application>
  <PresentationFormat>Widescreen</PresentationFormat>
  <Paragraphs>186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Retrospect</vt:lpstr>
      <vt:lpstr>Ocean Imaging Articulating Sled  Concept Design Review</vt:lpstr>
      <vt:lpstr>Requirements</vt:lpstr>
      <vt:lpstr>Sled  Components</vt:lpstr>
      <vt:lpstr>Existing Ventana Cable Sled</vt:lpstr>
      <vt:lpstr>PowerPoint Presentation</vt:lpstr>
      <vt:lpstr>Electrical Requirements </vt:lpstr>
      <vt:lpstr>Software Requirements</vt:lpstr>
      <vt:lpstr>Frame Control</vt:lpstr>
      <vt:lpstr>Frame Position Resolution</vt:lpstr>
      <vt:lpstr>Determining the Bottom Normal Vector</vt:lpstr>
      <vt:lpstr>Schedule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Ocean Imaging Articulating Sled  Concept Design Review</dc:title>
  <dc:creator>Microsoft Office User</dc:creator>
  <cp:lastModifiedBy>Microsoft Office User</cp:lastModifiedBy>
  <cp:revision>18</cp:revision>
  <dcterms:created xsi:type="dcterms:W3CDTF">2016-06-20T17:10:13Z</dcterms:created>
  <dcterms:modified xsi:type="dcterms:W3CDTF">2016-07-12T20:25:30Z</dcterms:modified>
</cp:coreProperties>
</file>