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mov" ContentType="video/unknown"/>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0"/>
  </p:notesMasterIdLst>
  <p:handoutMasterIdLst>
    <p:handoutMasterId r:id="rId51"/>
  </p:handoutMasterIdLst>
  <p:sldIdLst>
    <p:sldId id="256" r:id="rId2"/>
    <p:sldId id="257" r:id="rId3"/>
    <p:sldId id="290" r:id="rId4"/>
    <p:sldId id="291" r:id="rId5"/>
    <p:sldId id="258" r:id="rId6"/>
    <p:sldId id="292" r:id="rId7"/>
    <p:sldId id="318" r:id="rId8"/>
    <p:sldId id="259" r:id="rId9"/>
    <p:sldId id="260" r:id="rId10"/>
    <p:sldId id="261" r:id="rId11"/>
    <p:sldId id="263" r:id="rId12"/>
    <p:sldId id="293" r:id="rId13"/>
    <p:sldId id="266" r:id="rId14"/>
    <p:sldId id="267" r:id="rId15"/>
    <p:sldId id="265" r:id="rId16"/>
    <p:sldId id="269" r:id="rId17"/>
    <p:sldId id="295" r:id="rId18"/>
    <p:sldId id="296" r:id="rId19"/>
    <p:sldId id="274" r:id="rId20"/>
    <p:sldId id="298" r:id="rId21"/>
    <p:sldId id="299" r:id="rId22"/>
    <p:sldId id="300" r:id="rId23"/>
    <p:sldId id="276" r:id="rId24"/>
    <p:sldId id="304" r:id="rId25"/>
    <p:sldId id="303" r:id="rId26"/>
    <p:sldId id="277" r:id="rId27"/>
    <p:sldId id="275" r:id="rId28"/>
    <p:sldId id="322" r:id="rId29"/>
    <p:sldId id="279" r:id="rId30"/>
    <p:sldId id="281" r:id="rId31"/>
    <p:sldId id="306" r:id="rId32"/>
    <p:sldId id="305" r:id="rId33"/>
    <p:sldId id="309" r:id="rId34"/>
    <p:sldId id="310" r:id="rId35"/>
    <p:sldId id="285" r:id="rId36"/>
    <p:sldId id="312" r:id="rId37"/>
    <p:sldId id="311" r:id="rId38"/>
    <p:sldId id="286" r:id="rId39"/>
    <p:sldId id="287" r:id="rId40"/>
    <p:sldId id="313" r:id="rId41"/>
    <p:sldId id="314" r:id="rId42"/>
    <p:sldId id="325" r:id="rId43"/>
    <p:sldId id="315" r:id="rId44"/>
    <p:sldId id="324" r:id="rId45"/>
    <p:sldId id="326" r:id="rId46"/>
    <p:sldId id="288" r:id="rId47"/>
    <p:sldId id="317" r:id="rId48"/>
    <p:sldId id="323"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57BE423-73C9-46AF-9F2D-21155AF8C113}">
          <p14:sldIdLst/>
        </p14:section>
        <p14:section name="Introduction" id="{9B6D7586-8AE6-483E-AA20-57C0F41F8557}">
          <p14:sldIdLst>
            <p14:sldId id="256"/>
            <p14:sldId id="257"/>
            <p14:sldId id="290"/>
            <p14:sldId id="291"/>
            <p14:sldId id="258"/>
            <p14:sldId id="292"/>
            <p14:sldId id="318"/>
            <p14:sldId id="259"/>
            <p14:sldId id="260"/>
            <p14:sldId id="261"/>
          </p14:sldIdLst>
        </p14:section>
        <p14:section name="SLAM Review" id="{7F145AAD-C77D-43CB-BE2F-8DA4A43FD708}">
          <p14:sldIdLst>
            <p14:sldId id="263"/>
            <p14:sldId id="293"/>
          </p14:sldIdLst>
        </p14:section>
        <p14:section name="RBPF SLAM" id="{B0C9FAF8-30F4-4F01-BFB5-1B3E977525A2}">
          <p14:sldIdLst>
            <p14:sldId id="266"/>
            <p14:sldId id="267"/>
            <p14:sldId id="265"/>
          </p14:sldIdLst>
        </p14:section>
        <p14:section name="Grid Map Representation" id="{EEBB1074-7A78-4C9B-9F52-7E6AB3CAA7DB}">
          <p14:sldIdLst>
            <p14:sldId id="269"/>
            <p14:sldId id="295"/>
            <p14:sldId id="296"/>
            <p14:sldId id="274"/>
            <p14:sldId id="298"/>
            <p14:sldId id="299"/>
            <p14:sldId id="300"/>
            <p14:sldId id="276"/>
            <p14:sldId id="304"/>
            <p14:sldId id="303"/>
            <p14:sldId id="277"/>
          </p14:sldIdLst>
        </p14:section>
        <p14:section name="Trajectory Map Representation" id="{05A4F591-53F2-4F45-8894-F09F5354525C}">
          <p14:sldIdLst>
            <p14:sldId id="275"/>
            <p14:sldId id="322"/>
            <p14:sldId id="279"/>
            <p14:sldId id="281"/>
            <p14:sldId id="306"/>
            <p14:sldId id="305"/>
            <p14:sldId id="309"/>
            <p14:sldId id="310"/>
            <p14:sldId id="285"/>
            <p14:sldId id="312"/>
            <p14:sldId id="311"/>
            <p14:sldId id="286"/>
            <p14:sldId id="287"/>
            <p14:sldId id="313"/>
            <p14:sldId id="314"/>
            <p14:sldId id="325"/>
            <p14:sldId id="315"/>
            <p14:sldId id="324"/>
            <p14:sldId id="326"/>
            <p14:sldId id="288"/>
            <p14:sldId id="317"/>
            <p14:sldId id="32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4CA0"/>
    <a:srgbClr val="EE24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29" autoAdjust="0"/>
    <p:restoredTop sz="88000" autoAdjust="0"/>
  </p:normalViewPr>
  <p:slideViewPr>
    <p:cSldViewPr>
      <p:cViewPr>
        <p:scale>
          <a:sx n="150" d="100"/>
          <a:sy n="150" d="100"/>
        </p:scale>
        <p:origin x="1818" y="11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A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perspective val="3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Column1</c:v>
                </c:pt>
              </c:strCache>
            </c:strRef>
          </c:tx>
          <c:spPr>
            <a:solidFill>
              <a:schemeClr val="bg1">
                <a:lumMod val="75000"/>
              </a:schemeClr>
            </a:solidFill>
            <a:ln>
              <a:solidFill>
                <a:schemeClr val="tx1"/>
              </a:solidFill>
            </a:ln>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2.7</c:v>
                </c:pt>
                <c:pt idx="1">
                  <c:v>2.5</c:v>
                </c:pt>
                <c:pt idx="2">
                  <c:v>2</c:v>
                </c:pt>
                <c:pt idx="3">
                  <c:v>1.5</c:v>
                </c:pt>
              </c:numCache>
            </c:numRef>
          </c:val>
        </c:ser>
        <c:ser>
          <c:idx val="1"/>
          <c:order val="1"/>
          <c:tx>
            <c:strRef>
              <c:f>Sheet1!$C$1</c:f>
              <c:strCache>
                <c:ptCount val="1"/>
                <c:pt idx="0">
                  <c:v>Series 1</c:v>
                </c:pt>
              </c:strCache>
            </c:strRef>
          </c:tx>
          <c:spPr>
            <a:solidFill>
              <a:schemeClr val="bg1">
                <a:lumMod val="75000"/>
              </a:schemeClr>
            </a:solidFill>
            <a:ln>
              <a:solidFill>
                <a:schemeClr val="tx1"/>
              </a:solidFill>
            </a:ln>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3.5</c:v>
                </c:pt>
                <c:pt idx="1">
                  <c:v>3.2</c:v>
                </c:pt>
                <c:pt idx="2">
                  <c:v>3</c:v>
                </c:pt>
                <c:pt idx="3">
                  <c:v>1.75</c:v>
                </c:pt>
              </c:numCache>
            </c:numRef>
          </c:val>
        </c:ser>
        <c:ser>
          <c:idx val="2"/>
          <c:order val="2"/>
          <c:tx>
            <c:strRef>
              <c:f>Sheet1!$D$1</c:f>
              <c:strCache>
                <c:ptCount val="1"/>
                <c:pt idx="0">
                  <c:v>Series 2</c:v>
                </c:pt>
              </c:strCache>
            </c:strRef>
          </c:tx>
          <c:spPr>
            <a:solidFill>
              <a:schemeClr val="bg1">
                <a:lumMod val="75000"/>
              </a:schemeClr>
            </a:solidFill>
            <a:ln>
              <a:solidFill>
                <a:schemeClr val="tx1"/>
              </a:solidFill>
            </a:ln>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3.9</c:v>
                </c:pt>
                <c:pt idx="1">
                  <c:v>3.8</c:v>
                </c:pt>
                <c:pt idx="2">
                  <c:v>3.2</c:v>
                </c:pt>
                <c:pt idx="3">
                  <c:v>2.1</c:v>
                </c:pt>
              </c:numCache>
            </c:numRef>
          </c:val>
        </c:ser>
        <c:ser>
          <c:idx val="3"/>
          <c:order val="3"/>
          <c:tx>
            <c:strRef>
              <c:f>Sheet1!$E$1</c:f>
              <c:strCache>
                <c:ptCount val="1"/>
                <c:pt idx="0">
                  <c:v>Series 3</c:v>
                </c:pt>
              </c:strCache>
            </c:strRef>
          </c:tx>
          <c:spPr>
            <a:solidFill>
              <a:schemeClr val="bg1">
                <a:lumMod val="75000"/>
              </a:schemeClr>
            </a:solidFill>
            <a:ln>
              <a:solidFill>
                <a:schemeClr val="tx1"/>
              </a:solidFill>
            </a:ln>
          </c:spPr>
          <c:invertIfNegative val="0"/>
          <c:cat>
            <c:strRef>
              <c:f>Sheet1!$A$2:$A$5</c:f>
              <c:strCache>
                <c:ptCount val="4"/>
                <c:pt idx="0">
                  <c:v>Category 1</c:v>
                </c:pt>
                <c:pt idx="1">
                  <c:v>Category 2</c:v>
                </c:pt>
                <c:pt idx="2">
                  <c:v>Category 3</c:v>
                </c:pt>
                <c:pt idx="3">
                  <c:v>Category 4</c:v>
                </c:pt>
              </c:strCache>
            </c:strRef>
          </c:cat>
          <c:val>
            <c:numRef>
              <c:f>Sheet1!$E$2:$E$5</c:f>
              <c:numCache>
                <c:formatCode>General</c:formatCode>
                <c:ptCount val="4"/>
                <c:pt idx="0">
                  <c:v>5</c:v>
                </c:pt>
                <c:pt idx="1">
                  <c:v>4.2</c:v>
                </c:pt>
                <c:pt idx="2">
                  <c:v>3.5</c:v>
                </c:pt>
                <c:pt idx="3">
                  <c:v>2.75</c:v>
                </c:pt>
              </c:numCache>
            </c:numRef>
          </c:val>
        </c:ser>
        <c:dLbls>
          <c:showLegendKey val="0"/>
          <c:showVal val="0"/>
          <c:showCatName val="0"/>
          <c:showSerName val="0"/>
          <c:showPercent val="0"/>
          <c:showBubbleSize val="0"/>
        </c:dLbls>
        <c:gapWidth val="0"/>
        <c:gapDepth val="0"/>
        <c:shape val="box"/>
        <c:axId val="236436096"/>
        <c:axId val="236441984"/>
        <c:axId val="630362560"/>
      </c:bar3DChart>
      <c:catAx>
        <c:axId val="236436096"/>
        <c:scaling>
          <c:orientation val="minMax"/>
        </c:scaling>
        <c:delete val="1"/>
        <c:axPos val="b"/>
        <c:majorTickMark val="out"/>
        <c:minorTickMark val="none"/>
        <c:tickLblPos val="nextTo"/>
        <c:crossAx val="236441984"/>
        <c:crosses val="autoZero"/>
        <c:auto val="1"/>
        <c:lblAlgn val="ctr"/>
        <c:lblOffset val="100"/>
        <c:noMultiLvlLbl val="0"/>
      </c:catAx>
      <c:valAx>
        <c:axId val="236441984"/>
        <c:scaling>
          <c:orientation val="minMax"/>
        </c:scaling>
        <c:delete val="1"/>
        <c:axPos val="l"/>
        <c:majorGridlines/>
        <c:numFmt formatCode="General" sourceLinked="1"/>
        <c:majorTickMark val="out"/>
        <c:minorTickMark val="none"/>
        <c:tickLblPos val="nextTo"/>
        <c:crossAx val="236436096"/>
        <c:crosses val="autoZero"/>
        <c:crossBetween val="between"/>
      </c:valAx>
      <c:serAx>
        <c:axId val="630362560"/>
        <c:scaling>
          <c:orientation val="minMax"/>
        </c:scaling>
        <c:delete val="1"/>
        <c:axPos val="b"/>
        <c:majorTickMark val="out"/>
        <c:minorTickMark val="none"/>
        <c:tickLblPos val="nextTo"/>
        <c:crossAx val="236441984"/>
        <c:crosses val="autoZero"/>
      </c:serAx>
    </c:plotArea>
    <c:plotVisOnly val="1"/>
    <c:dispBlanksAs val="gap"/>
    <c:showDLblsOverMax val="0"/>
  </c:chart>
  <c:txPr>
    <a:bodyPr/>
    <a:lstStyle/>
    <a:p>
      <a:pPr>
        <a:defRPr sz="18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image" Target="../media/image2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45D6636-1C29-4532-85B9-F1C7A3A105C8}" type="datetimeFigureOut">
              <a:rPr lang="en-GB" smtClean="0"/>
              <a:pPr/>
              <a:t>18/05/2011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BD68618-9695-4254-8F83-17B1100BEBBE}" type="slidenum">
              <a:rPr lang="en-GB" smtClean="0"/>
              <a:pPr/>
              <a:t>‹#›</a:t>
            </a:fld>
            <a:endParaRPr lang="en-GB"/>
          </a:p>
        </p:txBody>
      </p:sp>
    </p:spTree>
    <p:extLst>
      <p:ext uri="{BB962C8B-B14F-4D97-AF65-F5344CB8AC3E}">
        <p14:creationId xmlns:p14="http://schemas.microsoft.com/office/powerpoint/2010/main" val="34035215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6B3E75-9516-48F7-97F0-CE17AEE18FD7}" type="datetimeFigureOut">
              <a:rPr lang="en-GB" smtClean="0"/>
              <a:pPr/>
              <a:t>18/05/2011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21D4F1-A850-41FB-A3CF-A33A62DAA5A9}" type="slidenum">
              <a:rPr lang="en-GB" smtClean="0"/>
              <a:pPr/>
              <a:t>‹#›</a:t>
            </a:fld>
            <a:endParaRPr lang="en-GB"/>
          </a:p>
        </p:txBody>
      </p:sp>
    </p:spTree>
    <p:extLst>
      <p:ext uri="{BB962C8B-B14F-4D97-AF65-F5344CB8AC3E}">
        <p14:creationId xmlns:p14="http://schemas.microsoft.com/office/powerpoint/2010/main" val="217611897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b="1" dirty="0" smtClean="0">
                <a:solidFill>
                  <a:srgbClr val="EE243B"/>
                </a:solidFill>
              </a:rPr>
              <a:t>Ok you’ve got me sitting down at 8am in the morning.</a:t>
            </a:r>
            <a:r>
              <a:rPr lang="en-US" b="1" baseline="0" dirty="0" smtClean="0">
                <a:solidFill>
                  <a:srgbClr val="EE243B"/>
                </a:solidFill>
              </a:rPr>
              <a:t> First off</a:t>
            </a:r>
            <a:r>
              <a:rPr lang="en-US" b="1" dirty="0" smtClean="0">
                <a:solidFill>
                  <a:srgbClr val="EE243B"/>
                </a:solidFill>
              </a:rPr>
              <a:t> what</a:t>
            </a:r>
            <a:r>
              <a:rPr lang="en-US" b="1" baseline="0" dirty="0" smtClean="0">
                <a:solidFill>
                  <a:srgbClr val="EE243B"/>
                </a:solidFill>
              </a:rPr>
              <a:t> I want to know is what are you trying to achieve and why?</a:t>
            </a:r>
            <a:endParaRPr lang="en-US" dirty="0" smtClean="0"/>
          </a:p>
          <a:p>
            <a:pPr marL="171450" indent="-171450">
              <a:buFont typeface="Arial" pitchFamily="34" charset="0"/>
              <a:buChar char="•"/>
            </a:pPr>
            <a:r>
              <a:rPr lang="en-US" dirty="0" smtClean="0"/>
              <a:t>We want accurate high resolution maps -&gt; Maintenance/Planning</a:t>
            </a:r>
            <a:r>
              <a:rPr lang="en-US" baseline="0" dirty="0" smtClean="0"/>
              <a:t> for pipeline surveys, Biological/Scientific Assessments of Marine Ecosystems, Salvage/Inspection.</a:t>
            </a:r>
          </a:p>
          <a:p>
            <a:pPr marL="171450" indent="-171450">
              <a:buFont typeface="Arial" pitchFamily="34" charset="0"/>
              <a:buChar char="•"/>
            </a:pPr>
            <a:r>
              <a:rPr lang="en-US" baseline="0" dirty="0" smtClean="0"/>
              <a:t>What platform do we use? </a:t>
            </a:r>
          </a:p>
          <a:p>
            <a:pPr marL="171450" indent="-171450">
              <a:buFont typeface="Arial" pitchFamily="34" charset="0"/>
              <a:buChar char="•"/>
            </a:pPr>
            <a:r>
              <a:rPr lang="en-US" baseline="0" dirty="0" smtClean="0"/>
              <a:t>Airborne: </a:t>
            </a:r>
            <a:r>
              <a:rPr lang="en-US" sz="1200" b="0" i="0" u="none" strike="noStrike" kern="1200" baseline="0" dirty="0" err="1" smtClean="0">
                <a:solidFill>
                  <a:schemeClr val="tx1"/>
                </a:solidFill>
                <a:latin typeface="+mn-lt"/>
                <a:ea typeface="+mn-ea"/>
                <a:cs typeface="+mn-cs"/>
              </a:rPr>
              <a:t>Lidar</a:t>
            </a:r>
            <a:r>
              <a:rPr lang="en-US" sz="1200" b="0" i="0" u="none" strike="noStrike" kern="1200" baseline="0" dirty="0" smtClean="0">
                <a:solidFill>
                  <a:schemeClr val="tx1"/>
                </a:solidFill>
                <a:latin typeface="+mn-lt"/>
                <a:ea typeface="+mn-ea"/>
                <a:cs typeface="+mn-cs"/>
              </a:rPr>
              <a:t> system 50 m or less, </a:t>
            </a:r>
            <a:r>
              <a:rPr lang="en-AU" sz="1200" b="0" i="0" u="none" strike="noStrike" kern="1200" baseline="0" dirty="0" smtClean="0">
                <a:solidFill>
                  <a:schemeClr val="tx1"/>
                </a:solidFill>
                <a:latin typeface="+mn-lt"/>
                <a:ea typeface="+mn-ea"/>
                <a:cs typeface="+mn-cs"/>
              </a:rPr>
              <a:t>depending on water clarity. </a:t>
            </a:r>
          </a:p>
          <a:p>
            <a:pPr marL="171450" indent="-171450">
              <a:buFont typeface="Arial" pitchFamily="34" charset="0"/>
              <a:buChar char="•"/>
            </a:pPr>
            <a:r>
              <a:rPr lang="en-US" sz="1200" b="0" i="0" u="none" strike="noStrike" kern="1200" baseline="0" dirty="0" err="1" smtClean="0">
                <a:solidFill>
                  <a:schemeClr val="tx1"/>
                </a:solidFill>
                <a:latin typeface="+mn-lt"/>
                <a:ea typeface="+mn-ea"/>
                <a:cs typeface="+mn-cs"/>
              </a:rPr>
              <a:t>Shipborne</a:t>
            </a:r>
            <a:r>
              <a:rPr lang="en-US" sz="1200" b="0" i="0" u="none" strike="noStrike" kern="1200" baseline="0" dirty="0" smtClean="0">
                <a:solidFill>
                  <a:schemeClr val="tx1"/>
                </a:solidFill>
                <a:latin typeface="+mn-lt"/>
                <a:ea typeface="+mn-ea"/>
                <a:cs typeface="+mn-cs"/>
              </a:rPr>
              <a:t>: restricted to operating at the ocean's surface and so provide maps whose resolution decreases </a:t>
            </a:r>
            <a:r>
              <a:rPr lang="en-AU" sz="1200" b="0" i="0" u="none" strike="noStrike" kern="1200" baseline="0" dirty="0" smtClean="0">
                <a:solidFill>
                  <a:schemeClr val="tx1"/>
                </a:solidFill>
                <a:latin typeface="+mn-lt"/>
                <a:ea typeface="+mn-ea"/>
                <a:cs typeface="+mn-cs"/>
              </a:rPr>
              <a:t>as seabed depth increases. </a:t>
            </a: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521D4F1-A850-41FB-A3CF-A33A62DAA5A9}" type="slidenum">
              <a:rPr lang="en-GB" smtClean="0"/>
              <a:pPr/>
              <a:t>2</a:t>
            </a:fld>
            <a:endParaRPr lang="en-GB"/>
          </a:p>
        </p:txBody>
      </p:sp>
    </p:spTree>
    <p:extLst>
      <p:ext uri="{BB962C8B-B14F-4D97-AF65-F5344CB8AC3E}">
        <p14:creationId xmlns:p14="http://schemas.microsoft.com/office/powerpoint/2010/main" val="811704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Yes before you get ahead of yourself</a:t>
            </a:r>
            <a:r>
              <a:rPr lang="en-US" b="1" baseline="0" dirty="0" smtClean="0"/>
              <a:t> are there other methods of Featureless SLAM available? And if so why not use them?</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The basic concept behind the sub-mapping algorithm. The vehicle has own the green trajectory above the bottom and the survey swath has been broken into a series of sub-maps. The reference frames along the trajectory indicate the vehicle positions where the sub-maps were started. The red regions indicate where the maps cover a common area of the seafloor and the potential exists to establish a link, shown in red, which constrains the relative position of the </a:t>
            </a:r>
            <a:r>
              <a:rPr lang="en-AU" sz="1200" b="0" i="0" u="none" strike="noStrike" kern="1200" baseline="0" dirty="0" smtClean="0">
                <a:solidFill>
                  <a:schemeClr val="tx1"/>
                </a:solidFill>
                <a:latin typeface="+mn-lt"/>
                <a:ea typeface="+mn-ea"/>
                <a:cs typeface="+mn-cs"/>
              </a:rPr>
              <a:t>previously visited positions.</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Correlation for initial matching then ICP for further refinements</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However it cannot address errors within the individual </a:t>
            </a:r>
            <a:r>
              <a:rPr lang="en-US" sz="1200" b="0" i="0" u="none" strike="noStrike" kern="1200" baseline="0" dirty="0" err="1" smtClean="0">
                <a:solidFill>
                  <a:schemeClr val="tx1"/>
                </a:solidFill>
                <a:latin typeface="+mn-lt"/>
                <a:ea typeface="+mn-ea"/>
                <a:cs typeface="+mn-cs"/>
              </a:rPr>
              <a:t>submaps</a:t>
            </a:r>
            <a:r>
              <a:rPr lang="en-US" sz="1200" b="0" i="0" u="none" strike="noStrike" kern="1200" baseline="0" dirty="0" smtClean="0">
                <a:solidFill>
                  <a:schemeClr val="tx1"/>
                </a:solidFill>
                <a:latin typeface="+mn-lt"/>
                <a:ea typeface="+mn-ea"/>
                <a:cs typeface="+mn-cs"/>
              </a:rPr>
              <a:t> that link together to form the overall map. In addition, the </a:t>
            </a:r>
            <a:r>
              <a:rPr lang="en-US" sz="1200" b="0" i="0" u="none" strike="noStrike" kern="1200" baseline="0" dirty="0" err="1" smtClean="0">
                <a:solidFill>
                  <a:schemeClr val="tx1"/>
                </a:solidFill>
                <a:latin typeface="+mn-lt"/>
                <a:ea typeface="+mn-ea"/>
                <a:cs typeface="+mn-cs"/>
              </a:rPr>
              <a:t>tradeos</a:t>
            </a:r>
            <a:r>
              <a:rPr lang="en-US" sz="1200" b="0" i="0" u="none" strike="noStrike" kern="1200" baseline="0" dirty="0" smtClean="0">
                <a:solidFill>
                  <a:schemeClr val="tx1"/>
                </a:solidFill>
                <a:latin typeface="+mn-lt"/>
                <a:ea typeface="+mn-ea"/>
                <a:cs typeface="+mn-cs"/>
              </a:rPr>
              <a:t> in complexity, accuracy and matching performance based on the size and number of </a:t>
            </a:r>
            <a:r>
              <a:rPr lang="en-US" sz="1200" b="0" i="0" u="none" strike="noStrike" kern="1200" baseline="0" dirty="0" err="1" smtClean="0">
                <a:solidFill>
                  <a:schemeClr val="tx1"/>
                </a:solidFill>
                <a:latin typeface="+mn-lt"/>
                <a:ea typeface="+mn-ea"/>
                <a:cs typeface="+mn-cs"/>
              </a:rPr>
              <a:t>submaps</a:t>
            </a:r>
            <a:r>
              <a:rPr lang="en-US" sz="1200" b="0" i="0" u="none" strike="noStrike" kern="1200" baseline="0" dirty="0" smtClean="0">
                <a:solidFill>
                  <a:schemeClr val="tx1"/>
                </a:solidFill>
                <a:latin typeface="+mn-lt"/>
                <a:ea typeface="+mn-ea"/>
                <a:cs typeface="+mn-cs"/>
              </a:rPr>
              <a:t> are only partially </a:t>
            </a:r>
            <a:r>
              <a:rPr lang="en-AU" sz="1200" b="0" i="0" u="none" strike="noStrike" kern="1200" baseline="0" dirty="0" smtClean="0">
                <a:solidFill>
                  <a:schemeClr val="tx1"/>
                </a:solidFill>
                <a:latin typeface="+mn-lt"/>
                <a:ea typeface="+mn-ea"/>
                <a:cs typeface="+mn-cs"/>
              </a:rPr>
              <a:t>understood.</a:t>
            </a:r>
          </a:p>
          <a:p>
            <a:pPr marL="171450" indent="-171450">
              <a:buFont typeface="Arial" pitchFamily="34" charset="0"/>
              <a:buChar char="•"/>
            </a:pPr>
            <a:endParaRPr lang="en-AU" sz="1200" b="0" i="0" u="none" strike="noStrike" kern="1200" baseline="0" dirty="0" smtClean="0">
              <a:solidFill>
                <a:schemeClr val="tx1"/>
              </a:solidFill>
              <a:latin typeface="+mn-lt"/>
              <a:ea typeface="+mn-ea"/>
              <a:cs typeface="+mn-cs"/>
            </a:endParaRPr>
          </a:p>
          <a:p>
            <a:endParaRPr lang="en-AU" b="1" dirty="0"/>
          </a:p>
        </p:txBody>
      </p:sp>
      <p:sp>
        <p:nvSpPr>
          <p:cNvPr id="4" name="Slide Number Placeholder 3"/>
          <p:cNvSpPr>
            <a:spLocks noGrp="1"/>
          </p:cNvSpPr>
          <p:nvPr>
            <p:ph type="sldNum" sz="quarter" idx="10"/>
          </p:nvPr>
        </p:nvSpPr>
        <p:spPr/>
        <p:txBody>
          <a:bodyPr/>
          <a:lstStyle/>
          <a:p>
            <a:fld id="{2521D4F1-A850-41FB-A3CF-A33A62DAA5A9}" type="slidenum">
              <a:rPr lang="en-GB" smtClean="0"/>
              <a:pPr/>
              <a:t>11</a:t>
            </a:fld>
            <a:endParaRPr lang="en-GB"/>
          </a:p>
        </p:txBody>
      </p:sp>
    </p:spTree>
    <p:extLst>
      <p:ext uri="{BB962C8B-B14F-4D97-AF65-F5344CB8AC3E}">
        <p14:creationId xmlns:p14="http://schemas.microsoft.com/office/powerpoint/2010/main" val="1989644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p>
        </p:txBody>
      </p:sp>
      <p:sp>
        <p:nvSpPr>
          <p:cNvPr id="4" name="Slide Number Placeholder 3"/>
          <p:cNvSpPr>
            <a:spLocks noGrp="1"/>
          </p:cNvSpPr>
          <p:nvPr>
            <p:ph type="sldNum" sz="quarter" idx="10"/>
          </p:nvPr>
        </p:nvSpPr>
        <p:spPr/>
        <p:txBody>
          <a:bodyPr/>
          <a:lstStyle/>
          <a:p>
            <a:fld id="{2521D4F1-A850-41FB-A3CF-A33A62DAA5A9}" type="slidenum">
              <a:rPr lang="en-GB" smtClean="0"/>
              <a:pPr/>
              <a:t>12</a:t>
            </a:fld>
            <a:endParaRPr lang="en-GB"/>
          </a:p>
        </p:txBody>
      </p:sp>
    </p:spTree>
    <p:extLst>
      <p:ext uri="{BB962C8B-B14F-4D97-AF65-F5344CB8AC3E}">
        <p14:creationId xmlns:p14="http://schemas.microsoft.com/office/powerpoint/2010/main" val="19896449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 reducing the state space we have to sample over</a:t>
            </a:r>
            <a:endParaRPr lang="en-AU" dirty="0"/>
          </a:p>
        </p:txBody>
      </p:sp>
      <p:sp>
        <p:nvSpPr>
          <p:cNvPr id="4" name="Slide Number Placeholder 3"/>
          <p:cNvSpPr>
            <a:spLocks noGrp="1"/>
          </p:cNvSpPr>
          <p:nvPr>
            <p:ph type="sldNum" sz="quarter" idx="10"/>
          </p:nvPr>
        </p:nvSpPr>
        <p:spPr/>
        <p:txBody>
          <a:bodyPr/>
          <a:lstStyle/>
          <a:p>
            <a:fld id="{2521D4F1-A850-41FB-A3CF-A33A62DAA5A9}" type="slidenum">
              <a:rPr lang="en-GB" smtClean="0"/>
              <a:pPr/>
              <a:t>13</a:t>
            </a:fld>
            <a:endParaRPr lang="en-GB"/>
          </a:p>
        </p:txBody>
      </p:sp>
    </p:spTree>
    <p:extLst>
      <p:ext uri="{BB962C8B-B14F-4D97-AF65-F5344CB8AC3E}">
        <p14:creationId xmlns:p14="http://schemas.microsoft.com/office/powerpoint/2010/main" val="2320466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baseline="0" dirty="0" smtClean="0">
                <a:solidFill>
                  <a:schemeClr val="tx1"/>
                </a:solidFill>
                <a:latin typeface="+mn-lt"/>
                <a:ea typeface="+mn-ea"/>
                <a:cs typeface="+mn-cs"/>
              </a:rPr>
              <a:t>Map-to-map error example sketch. This illustrates</a:t>
            </a:r>
          </a:p>
          <a:p>
            <a:r>
              <a:rPr lang="en-US" sz="1200" b="0" i="1" u="none" strike="noStrike" kern="1200" baseline="0" dirty="0" smtClean="0">
                <a:solidFill>
                  <a:schemeClr val="tx1"/>
                </a:solidFill>
                <a:latin typeface="+mn-lt"/>
                <a:ea typeface="+mn-ea"/>
                <a:cs typeface="+mn-cs"/>
              </a:rPr>
              <a:t>the calculation of the map-to-map error in equation (4). The</a:t>
            </a:r>
          </a:p>
          <a:p>
            <a:r>
              <a:rPr lang="en-US" sz="1200" b="0" i="1" u="none" strike="noStrike" kern="1200" baseline="0" dirty="0" smtClean="0">
                <a:solidFill>
                  <a:schemeClr val="tx1"/>
                </a:solidFill>
                <a:latin typeface="+mn-lt"/>
                <a:ea typeface="+mn-ea"/>
                <a:cs typeface="+mn-cs"/>
              </a:rPr>
              <a:t>colored points represent members of individual maps and the</a:t>
            </a:r>
          </a:p>
          <a:p>
            <a:r>
              <a:rPr lang="en-US" sz="1200" b="0" i="1" u="none" strike="noStrike" kern="1200" baseline="0" dirty="0" smtClean="0">
                <a:solidFill>
                  <a:schemeClr val="tx1"/>
                </a:solidFill>
                <a:latin typeface="+mn-lt"/>
                <a:ea typeface="+mn-ea"/>
                <a:cs typeface="+mn-cs"/>
              </a:rPr>
              <a:t>vertical divisions represent bins. Within each bin, a point is</a:t>
            </a:r>
          </a:p>
          <a:p>
            <a:r>
              <a:rPr lang="en-US" sz="1200" b="0" i="1" u="none" strike="noStrike" kern="1200" baseline="0" dirty="0" smtClean="0">
                <a:solidFill>
                  <a:schemeClr val="tx1"/>
                </a:solidFill>
                <a:latin typeface="+mn-lt"/>
                <a:ea typeface="+mn-ea"/>
                <a:cs typeface="+mn-cs"/>
              </a:rPr>
              <a:t>chosen at random from each map. The thin arrows indicate the</a:t>
            </a:r>
          </a:p>
          <a:p>
            <a:r>
              <a:rPr lang="en-US" sz="1200" b="0" i="1" u="none" strike="noStrike" kern="1200" baseline="0" dirty="0" smtClean="0">
                <a:solidFill>
                  <a:schemeClr val="tx1"/>
                </a:solidFill>
                <a:latin typeface="+mn-lt"/>
                <a:ea typeface="+mn-ea"/>
                <a:cs typeface="+mn-cs"/>
              </a:rPr>
              <a:t>closest pairs of all points from the other maps. The bold blue</a:t>
            </a:r>
          </a:p>
          <a:p>
            <a:r>
              <a:rPr lang="en-US" sz="1200" b="0" i="1" u="none" strike="noStrike" kern="1200" baseline="0" dirty="0" smtClean="0">
                <a:solidFill>
                  <a:schemeClr val="tx1"/>
                </a:solidFill>
                <a:latin typeface="+mn-lt"/>
                <a:ea typeface="+mn-ea"/>
                <a:cs typeface="+mn-cs"/>
              </a:rPr>
              <a:t>arrows indicate the maximum </a:t>
            </a:r>
            <a:r>
              <a:rPr lang="en-US" sz="1200" b="0" i="1" u="none" strike="noStrike" kern="1200" baseline="0" dirty="0" err="1" smtClean="0">
                <a:solidFill>
                  <a:schemeClr val="tx1"/>
                </a:solidFill>
                <a:latin typeface="+mn-lt"/>
                <a:ea typeface="+mn-ea"/>
                <a:cs typeface="+mn-cs"/>
              </a:rPr>
              <a:t>misregistration</a:t>
            </a:r>
            <a:r>
              <a:rPr lang="en-US" sz="1200" b="0" i="1" u="none" strike="noStrike" kern="1200" baseline="0" dirty="0" smtClean="0">
                <a:solidFill>
                  <a:schemeClr val="tx1"/>
                </a:solidFill>
                <a:latin typeface="+mn-lt"/>
                <a:ea typeface="+mn-ea"/>
                <a:cs typeface="+mn-cs"/>
              </a:rPr>
              <a:t> error within each</a:t>
            </a:r>
          </a:p>
          <a:p>
            <a:r>
              <a:rPr lang="en-US" sz="1200" b="0" i="1" u="none" strike="noStrike" kern="1200" baseline="0" dirty="0" smtClean="0">
                <a:solidFill>
                  <a:schemeClr val="tx1"/>
                </a:solidFill>
                <a:latin typeface="+mn-lt"/>
                <a:ea typeface="+mn-ea"/>
                <a:cs typeface="+mn-cs"/>
              </a:rPr>
              <a:t>bin. Note that when determining the closest points allowing</a:t>
            </a:r>
          </a:p>
          <a:p>
            <a:r>
              <a:rPr lang="en-US" sz="1200" b="0" i="1" u="none" strike="noStrike" kern="1200" baseline="0" dirty="0" smtClean="0">
                <a:solidFill>
                  <a:schemeClr val="tx1"/>
                </a:solidFill>
                <a:latin typeface="+mn-lt"/>
                <a:ea typeface="+mn-ea"/>
                <a:cs typeface="+mn-cs"/>
              </a:rPr>
              <a:t>the search to also consider points outside of the immediate bin</a:t>
            </a:r>
          </a:p>
          <a:p>
            <a:r>
              <a:rPr lang="en-US" sz="1200" b="0" i="1" u="none" strike="noStrike" kern="1200" baseline="0" dirty="0" smtClean="0">
                <a:solidFill>
                  <a:schemeClr val="tx1"/>
                </a:solidFill>
                <a:latin typeface="+mn-lt"/>
                <a:ea typeface="+mn-ea"/>
                <a:cs typeface="+mn-cs"/>
              </a:rPr>
              <a:t>will avoid bin size related artifacts. For example, the magenta</a:t>
            </a:r>
          </a:p>
          <a:p>
            <a:r>
              <a:rPr lang="en-US" sz="1200" b="0" i="1" u="none" strike="noStrike" kern="1200" baseline="0" dirty="0" smtClean="0">
                <a:solidFill>
                  <a:schemeClr val="tx1"/>
                </a:solidFill>
                <a:latin typeface="+mn-lt"/>
                <a:ea typeface="+mn-ea"/>
                <a:cs typeface="+mn-cs"/>
              </a:rPr>
              <a:t>arrow indicates how a nearest </a:t>
            </a:r>
            <a:r>
              <a:rPr lang="en-US" sz="1200" b="0" i="1" u="none" strike="noStrike" kern="1200" baseline="0" dirty="0" err="1" smtClean="0">
                <a:solidFill>
                  <a:schemeClr val="tx1"/>
                </a:solidFill>
                <a:latin typeface="+mn-lt"/>
                <a:ea typeface="+mn-ea"/>
                <a:cs typeface="+mn-cs"/>
              </a:rPr>
              <a:t>green→blue</a:t>
            </a:r>
            <a:r>
              <a:rPr lang="en-US" sz="1200" b="0" i="1" u="none" strike="noStrike" kern="1200" baseline="0" dirty="0" smtClean="0">
                <a:solidFill>
                  <a:schemeClr val="tx1"/>
                </a:solidFill>
                <a:latin typeface="+mn-lt"/>
                <a:ea typeface="+mn-ea"/>
                <a:cs typeface="+mn-cs"/>
              </a:rPr>
              <a:t> point pair would</a:t>
            </a:r>
          </a:p>
          <a:p>
            <a:r>
              <a:rPr lang="en-US" sz="1200" b="0" i="1" u="none" strike="noStrike" kern="1200" baseline="0" dirty="0" smtClean="0">
                <a:solidFill>
                  <a:schemeClr val="tx1"/>
                </a:solidFill>
                <a:latin typeface="+mn-lt"/>
                <a:ea typeface="+mn-ea"/>
                <a:cs typeface="+mn-cs"/>
              </a:rPr>
              <a:t>incorrectly be used if searching was only allowed inside a given</a:t>
            </a:r>
          </a:p>
          <a:p>
            <a:r>
              <a:rPr lang="en-US" sz="1200" b="0" i="1" u="none" strike="noStrike" kern="1200" baseline="0" dirty="0" smtClean="0">
                <a:solidFill>
                  <a:schemeClr val="tx1"/>
                </a:solidFill>
                <a:latin typeface="+mn-lt"/>
                <a:ea typeface="+mn-ea"/>
                <a:cs typeface="+mn-cs"/>
              </a:rPr>
              <a:t>bin. Finally, note that the right most bin with pairings does not</a:t>
            </a:r>
          </a:p>
          <a:p>
            <a:r>
              <a:rPr lang="en-US" sz="1200" b="0" i="1" u="none" strike="noStrike" kern="1200" baseline="0" dirty="0" smtClean="0">
                <a:solidFill>
                  <a:schemeClr val="tx1"/>
                </a:solidFill>
                <a:latin typeface="+mn-lt"/>
                <a:ea typeface="+mn-ea"/>
                <a:cs typeface="+mn-cs"/>
              </a:rPr>
              <a:t>show any Map 3 (green) pairings. This is because there are no</a:t>
            </a:r>
          </a:p>
          <a:p>
            <a:r>
              <a:rPr lang="en-US" sz="1200" b="0" i="1" u="none" strike="noStrike" kern="1200" baseline="0" dirty="0" smtClean="0">
                <a:solidFill>
                  <a:schemeClr val="tx1"/>
                </a:solidFill>
                <a:latin typeface="+mn-lt"/>
                <a:ea typeface="+mn-ea"/>
                <a:cs typeface="+mn-cs"/>
              </a:rPr>
              <a:t>Map 3 points in both surrounding bins.</a:t>
            </a:r>
            <a:endParaRPr lang="en-US" sz="1200" b="0" i="0" u="none" strike="noStrike" kern="1200" baseline="0" dirty="0" smtClean="0">
              <a:solidFill>
                <a:schemeClr val="tx1"/>
              </a:solidFill>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2521D4F1-A850-41FB-A3CF-A33A62DAA5A9}" type="slidenum">
              <a:rPr lang="en-GB" smtClean="0"/>
              <a:pPr/>
              <a:t>14</a:t>
            </a:fld>
            <a:endParaRPr lang="en-GB"/>
          </a:p>
        </p:txBody>
      </p:sp>
    </p:spTree>
    <p:extLst>
      <p:ext uri="{BB962C8B-B14F-4D97-AF65-F5344CB8AC3E}">
        <p14:creationId xmlns:p14="http://schemas.microsoft.com/office/powerpoint/2010/main" val="4091577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Reality</a:t>
            </a:r>
            <a:r>
              <a:rPr lang="en-US" baseline="0" dirty="0" smtClean="0"/>
              <a:t> check</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Up until this point I get how RBPF SLAM will work</a:t>
            </a:r>
            <a:endParaRPr lang="en-AU" dirty="0" smtClean="0"/>
          </a:p>
          <a:p>
            <a:pPr marL="171450" indent="-171450">
              <a:buFont typeface="Arial" pitchFamily="34" charset="0"/>
              <a:buChar char="•"/>
            </a:pPr>
            <a:r>
              <a:rPr lang="en-US" baseline="0" dirty="0" smtClean="0"/>
              <a:t>Here is the particle set</a:t>
            </a:r>
          </a:p>
          <a:p>
            <a:pPr marL="171450" indent="-171450">
              <a:buFont typeface="Arial" pitchFamily="34" charset="0"/>
              <a:buChar char="•"/>
            </a:pPr>
            <a:r>
              <a:rPr lang="en-US" baseline="0" dirty="0" smtClean="0"/>
              <a:t>Say it gets resampled as follows</a:t>
            </a:r>
          </a:p>
          <a:p>
            <a:pPr marL="171450" indent="-171450">
              <a:buFont typeface="Arial" pitchFamily="34" charset="0"/>
              <a:buChar char="•"/>
            </a:pPr>
            <a:r>
              <a:rPr lang="en-US" baseline="0" dirty="0" smtClean="0"/>
              <a:t>Instead of P3 map getting copied three times why not just point to it</a:t>
            </a:r>
          </a:p>
          <a:p>
            <a:pPr marL="171450" indent="-171450">
              <a:buFont typeface="Arial" pitchFamily="34" charset="0"/>
              <a:buChar char="•"/>
            </a:pPr>
            <a:r>
              <a:rPr lang="en-US" baseline="0" dirty="0" smtClean="0"/>
              <a:t>We progressively do this we form an ancestry tree as show</a:t>
            </a:r>
          </a:p>
          <a:p>
            <a:endParaRPr lang="en-US" baseline="0" dirty="0" smtClean="0"/>
          </a:p>
          <a:p>
            <a:pPr lvl="1"/>
            <a:r>
              <a:rPr lang="en-US" dirty="0" smtClean="0"/>
              <a:t>.</a:t>
            </a:r>
            <a:endParaRPr lang="en-AU" dirty="0" smtClean="0"/>
          </a:p>
        </p:txBody>
      </p:sp>
      <p:sp>
        <p:nvSpPr>
          <p:cNvPr id="4" name="Slide Number Placeholder 3"/>
          <p:cNvSpPr>
            <a:spLocks noGrp="1"/>
          </p:cNvSpPr>
          <p:nvPr>
            <p:ph type="sldNum" sz="quarter" idx="10"/>
          </p:nvPr>
        </p:nvSpPr>
        <p:spPr/>
        <p:txBody>
          <a:bodyPr/>
          <a:lstStyle/>
          <a:p>
            <a:fld id="{2521D4F1-A850-41FB-A3CF-A33A62DAA5A9}" type="slidenum">
              <a:rPr lang="en-GB" smtClean="0"/>
              <a:pPr/>
              <a:t>15</a:t>
            </a:fld>
            <a:endParaRPr lang="en-GB"/>
          </a:p>
        </p:txBody>
      </p:sp>
    </p:spTree>
    <p:extLst>
      <p:ext uri="{BB962C8B-B14F-4D97-AF65-F5344CB8AC3E}">
        <p14:creationId xmlns:p14="http://schemas.microsoft.com/office/powerpoint/2010/main" val="28758277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Reality</a:t>
            </a:r>
            <a:r>
              <a:rPr lang="en-US" baseline="0" dirty="0" smtClean="0"/>
              <a:t> check</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Up until this point I get how RBPF SLAM will work</a:t>
            </a:r>
            <a:endParaRPr lang="en-AU" dirty="0" smtClean="0"/>
          </a:p>
          <a:p>
            <a:pPr marL="171450" indent="-171450">
              <a:buFont typeface="Arial" pitchFamily="34" charset="0"/>
              <a:buChar char="•"/>
            </a:pPr>
            <a:r>
              <a:rPr lang="en-US" baseline="0" dirty="0" smtClean="0"/>
              <a:t>Here is the particle set</a:t>
            </a:r>
          </a:p>
          <a:p>
            <a:pPr marL="171450" indent="-171450">
              <a:buFont typeface="Arial" pitchFamily="34" charset="0"/>
              <a:buChar char="•"/>
            </a:pPr>
            <a:r>
              <a:rPr lang="en-US" baseline="0" dirty="0" smtClean="0"/>
              <a:t>Say it gets resampled as follows</a:t>
            </a:r>
          </a:p>
          <a:p>
            <a:pPr marL="171450" indent="-171450">
              <a:buFont typeface="Arial" pitchFamily="34" charset="0"/>
              <a:buChar char="•"/>
            </a:pPr>
            <a:r>
              <a:rPr lang="en-US" baseline="0" dirty="0" smtClean="0"/>
              <a:t>Instead of P3 map getting copied three times why not just point to it</a:t>
            </a:r>
          </a:p>
          <a:p>
            <a:pPr marL="171450" indent="-171450">
              <a:buFont typeface="Arial" pitchFamily="34" charset="0"/>
              <a:buChar char="•"/>
            </a:pPr>
            <a:r>
              <a:rPr lang="en-US" baseline="0" dirty="0" smtClean="0"/>
              <a:t>We progressively do this we form an ancestry tree as show</a:t>
            </a:r>
          </a:p>
          <a:p>
            <a:endParaRPr lang="en-US" baseline="0" dirty="0" smtClean="0"/>
          </a:p>
          <a:p>
            <a:pPr lvl="1"/>
            <a:r>
              <a:rPr lang="en-US" dirty="0" smtClean="0"/>
              <a:t>.</a:t>
            </a:r>
            <a:endParaRPr lang="en-AU" dirty="0" smtClean="0"/>
          </a:p>
        </p:txBody>
      </p:sp>
      <p:sp>
        <p:nvSpPr>
          <p:cNvPr id="4" name="Slide Number Placeholder 3"/>
          <p:cNvSpPr>
            <a:spLocks noGrp="1"/>
          </p:cNvSpPr>
          <p:nvPr>
            <p:ph type="sldNum" sz="quarter" idx="10"/>
          </p:nvPr>
        </p:nvSpPr>
        <p:spPr/>
        <p:txBody>
          <a:bodyPr/>
          <a:lstStyle/>
          <a:p>
            <a:fld id="{2521D4F1-A850-41FB-A3CF-A33A62DAA5A9}" type="slidenum">
              <a:rPr lang="en-GB" smtClean="0"/>
              <a:pPr/>
              <a:t>28</a:t>
            </a:fld>
            <a:endParaRPr lang="en-GB"/>
          </a:p>
        </p:txBody>
      </p:sp>
    </p:spTree>
    <p:extLst>
      <p:ext uri="{BB962C8B-B14F-4D97-AF65-F5344CB8AC3E}">
        <p14:creationId xmlns:p14="http://schemas.microsoft.com/office/powerpoint/2010/main" val="2875827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Ok so I now know the problems with traditional mapping platforms. How do UUVs help matters?</a:t>
            </a:r>
          </a:p>
          <a:p>
            <a:r>
              <a:rPr lang="en-US" sz="1200" b="0" i="0" u="none" strike="noStrike" kern="1200" baseline="0" dirty="0" smtClean="0">
                <a:solidFill>
                  <a:schemeClr val="tx1"/>
                </a:solidFill>
                <a:latin typeface="+mn-lt"/>
                <a:ea typeface="+mn-ea"/>
                <a:cs typeface="+mn-cs"/>
              </a:rPr>
              <a:t>- Ability to operate away from the ocean's surface, maintain close proximity to the seafloor regardless of depth. (This allows for higher map resolutions to be achieved and other sensors, such as stereo cameras, to be </a:t>
            </a:r>
            <a:r>
              <a:rPr lang="en-AU" sz="1200" b="0" i="0" u="none" strike="noStrike" kern="1200" baseline="0" dirty="0" smtClean="0">
                <a:solidFill>
                  <a:schemeClr val="tx1"/>
                </a:solidFill>
                <a:latin typeface="+mn-lt"/>
                <a:ea typeface="+mn-ea"/>
                <a:cs typeface="+mn-cs"/>
              </a:rPr>
              <a:t>utilized</a:t>
            </a:r>
            <a:r>
              <a:rPr lang="en-US" sz="1200" b="0" i="0" u="none" strike="noStrike" kern="1200" baseline="0" dirty="0" smtClean="0">
                <a:solidFill>
                  <a:schemeClr val="tx1"/>
                </a:solidFill>
                <a:latin typeface="+mn-lt"/>
                <a:ea typeface="+mn-ea"/>
                <a:cs typeface="+mn-cs"/>
              </a:rPr>
              <a:t>. </a:t>
            </a:r>
          </a:p>
          <a:p>
            <a:r>
              <a:rPr lang="en-US" sz="1200" b="0" i="0" u="none" strike="noStrike" kern="1200" baseline="0" dirty="0" smtClean="0">
                <a:solidFill>
                  <a:schemeClr val="tx1"/>
                </a:solidFill>
                <a:latin typeface="+mn-lt"/>
                <a:ea typeface="+mn-ea"/>
                <a:cs typeface="+mn-cs"/>
              </a:rPr>
              <a:t>- Requires less personnel for operations (particularly with AUVs), </a:t>
            </a:r>
          </a:p>
          <a:p>
            <a:pPr marL="171450" indent="-171450">
              <a:buFontTx/>
              <a:buChar char="-"/>
            </a:pPr>
            <a:r>
              <a:rPr lang="en-US" sz="1200" b="0" i="0" u="none" strike="noStrike" kern="1200" baseline="0" dirty="0" smtClean="0">
                <a:solidFill>
                  <a:schemeClr val="tx1"/>
                </a:solidFill>
                <a:latin typeface="+mn-lt"/>
                <a:ea typeface="+mn-ea"/>
                <a:cs typeface="+mn-cs"/>
              </a:rPr>
              <a:t>Allows mission operations to be conducted with smaller support ships. </a:t>
            </a:r>
          </a:p>
          <a:p>
            <a:pPr marL="171450" indent="-171450">
              <a:buFontTx/>
              <a:buChar char="-"/>
            </a:pPr>
            <a:r>
              <a:rPr lang="en-US" sz="1200" b="0" i="0" u="none" strike="noStrike" kern="1200" baseline="0" dirty="0" smtClean="0">
                <a:solidFill>
                  <a:schemeClr val="tx1"/>
                </a:solidFill>
                <a:latin typeface="+mn-lt"/>
                <a:ea typeface="+mn-ea"/>
                <a:cs typeface="+mn-cs"/>
              </a:rPr>
              <a:t>Maintain operations in rough seas, whereas this can affect the quality of </a:t>
            </a:r>
            <a:r>
              <a:rPr lang="en-US" sz="1200" b="0" i="0" u="none" strike="noStrike" kern="1200" baseline="0" dirty="0" err="1" smtClean="0">
                <a:solidFill>
                  <a:schemeClr val="tx1"/>
                </a:solidFill>
                <a:latin typeface="+mn-lt"/>
                <a:ea typeface="+mn-ea"/>
                <a:cs typeface="+mn-cs"/>
              </a:rPr>
              <a:t>shipborne</a:t>
            </a:r>
            <a:r>
              <a:rPr lang="en-US" sz="1200" b="0" i="0" u="none" strike="noStrike" kern="1200" baseline="0" dirty="0" smtClean="0">
                <a:solidFill>
                  <a:schemeClr val="tx1"/>
                </a:solidFill>
                <a:latin typeface="+mn-lt"/>
                <a:ea typeface="+mn-ea"/>
                <a:cs typeface="+mn-cs"/>
              </a:rPr>
              <a:t> surveys and may even cause them to be aborted.</a:t>
            </a:r>
          </a:p>
          <a:p>
            <a:endParaRPr lang="en-AU" dirty="0"/>
          </a:p>
        </p:txBody>
      </p:sp>
      <p:sp>
        <p:nvSpPr>
          <p:cNvPr id="4" name="Slide Number Placeholder 3"/>
          <p:cNvSpPr>
            <a:spLocks noGrp="1"/>
          </p:cNvSpPr>
          <p:nvPr>
            <p:ph type="sldNum" sz="quarter" idx="10"/>
          </p:nvPr>
        </p:nvSpPr>
        <p:spPr/>
        <p:txBody>
          <a:bodyPr/>
          <a:lstStyle/>
          <a:p>
            <a:fld id="{2521D4F1-A850-41FB-A3CF-A33A62DAA5A9}" type="slidenum">
              <a:rPr lang="en-GB" smtClean="0"/>
              <a:pPr/>
              <a:t>3</a:t>
            </a:fld>
            <a:endParaRPr lang="en-GB"/>
          </a:p>
        </p:txBody>
      </p:sp>
    </p:spTree>
    <p:extLst>
      <p:ext uri="{BB962C8B-B14F-4D97-AF65-F5344CB8AC3E}">
        <p14:creationId xmlns:p14="http://schemas.microsoft.com/office/powerpoint/2010/main" val="2033856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Sounds like a tricky problem, how can you correct for navigation error?</a:t>
            </a:r>
          </a:p>
          <a:p>
            <a:r>
              <a:rPr lang="en-US" dirty="0" smtClean="0"/>
              <a:t>INS,AHRS,DVL,GPS,USBL,LBL advantages/disadvantages</a:t>
            </a:r>
          </a:p>
          <a:p>
            <a:r>
              <a:rPr lang="en-US" dirty="0" smtClean="0"/>
              <a:t>There is something else that is stand</a:t>
            </a:r>
            <a:r>
              <a:rPr lang="en-US" baseline="0" dirty="0" smtClean="0"/>
              <a:t> alone that could work … SLAM</a:t>
            </a:r>
            <a:endParaRPr lang="en-US" dirty="0" smtClean="0"/>
          </a:p>
          <a:p>
            <a:endParaRPr lang="en-AU" dirty="0"/>
          </a:p>
        </p:txBody>
      </p:sp>
      <p:sp>
        <p:nvSpPr>
          <p:cNvPr id="4" name="Slide Number Placeholder 3"/>
          <p:cNvSpPr>
            <a:spLocks noGrp="1"/>
          </p:cNvSpPr>
          <p:nvPr>
            <p:ph type="sldNum" sz="quarter" idx="10"/>
          </p:nvPr>
        </p:nvSpPr>
        <p:spPr/>
        <p:txBody>
          <a:bodyPr/>
          <a:lstStyle/>
          <a:p>
            <a:fld id="{2521D4F1-A850-41FB-A3CF-A33A62DAA5A9}" type="slidenum">
              <a:rPr lang="en-GB" smtClean="0"/>
              <a:pPr/>
              <a:t>4</a:t>
            </a:fld>
            <a:endParaRPr lang="en-GB"/>
          </a:p>
        </p:txBody>
      </p:sp>
    </p:spTree>
    <p:extLst>
      <p:ext uri="{BB962C8B-B14F-4D97-AF65-F5344CB8AC3E}">
        <p14:creationId xmlns:p14="http://schemas.microsoft.com/office/powerpoint/2010/main" val="1866970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 believe you, to create accurate</a:t>
            </a:r>
            <a:r>
              <a:rPr lang="en-US" b="1" baseline="0" dirty="0" smtClean="0"/>
              <a:t> high res maps UUVs sound like the way to go. Are their any problems with using UUVs that have to be overcome?</a:t>
            </a:r>
            <a:endParaRPr lang="en-US" b="1" dirty="0" smtClean="0"/>
          </a:p>
          <a:p>
            <a:endParaRPr lang="en-US" dirty="0" smtClean="0"/>
          </a:p>
          <a:p>
            <a:pPr marL="171450" indent="-171450">
              <a:buFont typeface="Arial" pitchFamily="34" charset="0"/>
              <a:buChar char="•"/>
            </a:pPr>
            <a:r>
              <a:rPr lang="en-US" dirty="0" smtClean="0"/>
              <a:t>UUVs</a:t>
            </a:r>
            <a:r>
              <a:rPr lang="en-US" baseline="0" dirty="0" smtClean="0"/>
              <a:t> GPS denied when submerged. </a:t>
            </a:r>
          </a:p>
          <a:p>
            <a:pPr marL="171450" indent="-171450">
              <a:buFont typeface="Arial" pitchFamily="34" charset="0"/>
              <a:buChar char="•"/>
            </a:pPr>
            <a:r>
              <a:rPr lang="en-US" baseline="0" dirty="0" smtClean="0"/>
              <a:t>Errors in </a:t>
            </a:r>
            <a:r>
              <a:rPr lang="en-US" baseline="0" dirty="0" err="1" smtClean="0"/>
              <a:t>nav</a:t>
            </a:r>
            <a:r>
              <a:rPr lang="en-US" baseline="0" dirty="0" smtClean="0"/>
              <a:t> makes errors in map. </a:t>
            </a:r>
          </a:p>
          <a:p>
            <a:pPr marL="171450" indent="-171450">
              <a:buFont typeface="Arial" pitchFamily="34" charset="0"/>
              <a:buChar char="•"/>
            </a:pPr>
            <a:r>
              <a:rPr lang="en-US" baseline="0" dirty="0" smtClean="0"/>
              <a:t>Map errors noticeable in 2 ways, when overlapping section are inconsistent and when neighboring sections are discontinuous (assuming some amount of spatial correlation in the environment).</a:t>
            </a:r>
            <a:endParaRPr lang="en-AU" dirty="0"/>
          </a:p>
        </p:txBody>
      </p:sp>
      <p:sp>
        <p:nvSpPr>
          <p:cNvPr id="4" name="Slide Number Placeholder 3"/>
          <p:cNvSpPr>
            <a:spLocks noGrp="1"/>
          </p:cNvSpPr>
          <p:nvPr>
            <p:ph type="sldNum" sz="quarter" idx="10"/>
          </p:nvPr>
        </p:nvSpPr>
        <p:spPr/>
        <p:txBody>
          <a:bodyPr/>
          <a:lstStyle/>
          <a:p>
            <a:fld id="{2521D4F1-A850-41FB-A3CF-A33A62DAA5A9}" type="slidenum">
              <a:rPr lang="en-GB" smtClean="0"/>
              <a:pPr/>
              <a:t>5</a:t>
            </a:fld>
            <a:endParaRPr lang="en-GB"/>
          </a:p>
        </p:txBody>
      </p:sp>
    </p:spTree>
    <p:extLst>
      <p:ext uri="{BB962C8B-B14F-4D97-AF65-F5344CB8AC3E}">
        <p14:creationId xmlns:p14="http://schemas.microsoft.com/office/powerpoint/2010/main" val="4160098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SLAM you say? What is SLAM? </a:t>
            </a:r>
            <a:r>
              <a:rPr lang="en-US" b="1" baseline="0" dirty="0" smtClean="0"/>
              <a:t> </a:t>
            </a:r>
            <a:r>
              <a:rPr lang="en-US" b="1" dirty="0" smtClean="0"/>
              <a:t>What is Online SLAM?</a:t>
            </a:r>
            <a:r>
              <a:rPr lang="en-US" b="1" baseline="0" dirty="0" smtClean="0"/>
              <a:t> </a:t>
            </a:r>
            <a:r>
              <a:rPr lang="en-US" b="1" dirty="0" smtClean="0"/>
              <a:t>How does it generally work?</a:t>
            </a:r>
            <a:endParaRPr lang="en-AU" b="1" dirty="0"/>
          </a:p>
        </p:txBody>
      </p:sp>
      <p:sp>
        <p:nvSpPr>
          <p:cNvPr id="4" name="Slide Number Placeholder 3"/>
          <p:cNvSpPr>
            <a:spLocks noGrp="1"/>
          </p:cNvSpPr>
          <p:nvPr>
            <p:ph type="sldNum" sz="quarter" idx="10"/>
          </p:nvPr>
        </p:nvSpPr>
        <p:spPr/>
        <p:txBody>
          <a:bodyPr/>
          <a:lstStyle/>
          <a:p>
            <a:fld id="{2521D4F1-A850-41FB-A3CF-A33A62DAA5A9}" type="slidenum">
              <a:rPr lang="en-GB" smtClean="0"/>
              <a:pPr/>
              <a:t>6</a:t>
            </a:fld>
            <a:endParaRPr lang="en-GB"/>
          </a:p>
        </p:txBody>
      </p:sp>
    </p:spTree>
    <p:extLst>
      <p:ext uri="{BB962C8B-B14F-4D97-AF65-F5344CB8AC3E}">
        <p14:creationId xmlns:p14="http://schemas.microsoft.com/office/powerpoint/2010/main" val="1955189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Sounds like SLAM is pretty awesome,</a:t>
            </a:r>
            <a:r>
              <a:rPr lang="en-US" b="1" baseline="0" dirty="0" smtClean="0"/>
              <a:t> but what you’ve described is very general. What specific form will it take?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0" dirty="0" smtClean="0"/>
              <a:t>Have</a:t>
            </a:r>
            <a:r>
              <a:rPr lang="en-US" b="0" baseline="0" dirty="0" smtClean="0"/>
              <a:t> to base form of SLAM on the mapping sensor and the environment</a:t>
            </a:r>
          </a:p>
          <a:p>
            <a:pPr marL="171450" indent="-171450">
              <a:buFont typeface="Arial" pitchFamily="34" charset="0"/>
              <a:buChar char="•"/>
            </a:pPr>
            <a:r>
              <a:rPr lang="en-US" sz="1200" b="0" i="0" u="none" strike="noStrike" kern="1200" baseline="0" dirty="0" err="1" smtClean="0">
                <a:solidFill>
                  <a:schemeClr val="tx1"/>
                </a:solidFill>
                <a:latin typeface="+mn-lt"/>
                <a:ea typeface="+mn-ea"/>
                <a:cs typeface="+mn-cs"/>
              </a:rPr>
              <a:t>Environment:see</a:t>
            </a:r>
            <a:r>
              <a:rPr lang="en-US" sz="1200" b="0" i="0" u="none" strike="noStrike" kern="1200" baseline="0" dirty="0" smtClean="0">
                <a:solidFill>
                  <a:schemeClr val="tx1"/>
                </a:solidFill>
                <a:latin typeface="+mn-lt"/>
                <a:ea typeface="+mn-ea"/>
                <a:cs typeface="+mn-cs"/>
              </a:rPr>
              <a:t> above</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Sensor: see above</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Effective data association challenging issue (whole papers are devoted to this problem) if were to use feature-based approaches.</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Leads us to examine methods of SLAM that attempt to resolve </a:t>
            </a:r>
            <a:r>
              <a:rPr lang="en-US" sz="1200" b="0" i="0" u="none" strike="noStrike" kern="1200" baseline="0" dirty="0" err="1" smtClean="0">
                <a:solidFill>
                  <a:schemeClr val="tx1"/>
                </a:solidFill>
                <a:latin typeface="+mn-lt"/>
                <a:ea typeface="+mn-ea"/>
                <a:cs typeface="+mn-cs"/>
              </a:rPr>
              <a:t>misregistrations</a:t>
            </a:r>
            <a:r>
              <a:rPr lang="en-US" sz="1200" b="0" i="0" u="none" strike="noStrike" kern="1200" baseline="0" dirty="0" smtClean="0">
                <a:solidFill>
                  <a:schemeClr val="tx1"/>
                </a:solidFill>
                <a:latin typeface="+mn-lt"/>
                <a:ea typeface="+mn-ea"/>
                <a:cs typeface="+mn-cs"/>
              </a:rPr>
              <a:t> in the map by manipulating the surface generated as a whole, rather than explicit features </a:t>
            </a:r>
            <a:r>
              <a:rPr lang="en-AU" sz="1200" b="0" i="0" u="none" strike="noStrike" kern="1200" baseline="0" dirty="0" smtClean="0">
                <a:solidFill>
                  <a:schemeClr val="tx1"/>
                </a:solidFill>
                <a:latin typeface="+mn-lt"/>
                <a:ea typeface="+mn-ea"/>
                <a:cs typeface="+mn-cs"/>
              </a:rPr>
              <a:t>identified therein.</a:t>
            </a:r>
          </a:p>
        </p:txBody>
      </p:sp>
      <p:sp>
        <p:nvSpPr>
          <p:cNvPr id="4" name="Slide Number Placeholder 3"/>
          <p:cNvSpPr>
            <a:spLocks noGrp="1"/>
          </p:cNvSpPr>
          <p:nvPr>
            <p:ph type="sldNum" sz="quarter" idx="10"/>
          </p:nvPr>
        </p:nvSpPr>
        <p:spPr/>
        <p:txBody>
          <a:bodyPr/>
          <a:lstStyle/>
          <a:p>
            <a:fld id="{2521D4F1-A850-41FB-A3CF-A33A62DAA5A9}" type="slidenum">
              <a:rPr lang="en-GB" smtClean="0"/>
              <a:pPr/>
              <a:t>7</a:t>
            </a:fld>
            <a:endParaRPr lang="en-GB"/>
          </a:p>
        </p:txBody>
      </p:sp>
    </p:spTree>
    <p:extLst>
      <p:ext uri="{BB962C8B-B14F-4D97-AF65-F5344CB8AC3E}">
        <p14:creationId xmlns:p14="http://schemas.microsoft.com/office/powerpoint/2010/main" val="1434030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Sounds like SLAM is pretty awesome,</a:t>
            </a:r>
            <a:r>
              <a:rPr lang="en-US" b="1" baseline="0" dirty="0" smtClean="0"/>
              <a:t> but what you’ve described is very general. What specific form will it take?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0" dirty="0" smtClean="0"/>
              <a:t>Have</a:t>
            </a:r>
            <a:r>
              <a:rPr lang="en-US" b="0" baseline="0" dirty="0" smtClean="0"/>
              <a:t> to base form of SLAM on the mapping sensor and the environment</a:t>
            </a:r>
          </a:p>
          <a:p>
            <a:pPr marL="171450" indent="-171450">
              <a:buFont typeface="Arial" pitchFamily="34" charset="0"/>
              <a:buChar char="•"/>
            </a:pPr>
            <a:r>
              <a:rPr lang="en-US" sz="1200" b="0" i="0" u="none" strike="noStrike" kern="1200" baseline="0" dirty="0" err="1" smtClean="0">
                <a:solidFill>
                  <a:schemeClr val="tx1"/>
                </a:solidFill>
                <a:latin typeface="+mn-lt"/>
                <a:ea typeface="+mn-ea"/>
                <a:cs typeface="+mn-cs"/>
              </a:rPr>
              <a:t>Environment:see</a:t>
            </a:r>
            <a:r>
              <a:rPr lang="en-US" sz="1200" b="0" i="0" u="none" strike="noStrike" kern="1200" baseline="0" dirty="0" smtClean="0">
                <a:solidFill>
                  <a:schemeClr val="tx1"/>
                </a:solidFill>
                <a:latin typeface="+mn-lt"/>
                <a:ea typeface="+mn-ea"/>
                <a:cs typeface="+mn-cs"/>
              </a:rPr>
              <a:t> above</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Sensor: see above</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Effective data association challenging issue (whole papers are devoted to this problem) if were to use feature-based approaches.</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Leads us to examine methods of SLAM that attempt to resolve </a:t>
            </a:r>
            <a:r>
              <a:rPr lang="en-US" sz="1200" b="0" i="0" u="none" strike="noStrike" kern="1200" baseline="0" dirty="0" err="1" smtClean="0">
                <a:solidFill>
                  <a:schemeClr val="tx1"/>
                </a:solidFill>
                <a:latin typeface="+mn-lt"/>
                <a:ea typeface="+mn-ea"/>
                <a:cs typeface="+mn-cs"/>
              </a:rPr>
              <a:t>misregistrations</a:t>
            </a:r>
            <a:r>
              <a:rPr lang="en-US" sz="1200" b="0" i="0" u="none" strike="noStrike" kern="1200" baseline="0" dirty="0" smtClean="0">
                <a:solidFill>
                  <a:schemeClr val="tx1"/>
                </a:solidFill>
                <a:latin typeface="+mn-lt"/>
                <a:ea typeface="+mn-ea"/>
                <a:cs typeface="+mn-cs"/>
              </a:rPr>
              <a:t> in the map by manipulating the surface generated as a whole, rather than explicit features </a:t>
            </a:r>
            <a:r>
              <a:rPr lang="en-AU" sz="1200" b="0" i="0" u="none" strike="noStrike" kern="1200" baseline="0" dirty="0" smtClean="0">
                <a:solidFill>
                  <a:schemeClr val="tx1"/>
                </a:solidFill>
                <a:latin typeface="+mn-lt"/>
                <a:ea typeface="+mn-ea"/>
                <a:cs typeface="+mn-cs"/>
              </a:rPr>
              <a:t>identified therein.</a:t>
            </a:r>
          </a:p>
        </p:txBody>
      </p:sp>
      <p:sp>
        <p:nvSpPr>
          <p:cNvPr id="4" name="Slide Number Placeholder 3"/>
          <p:cNvSpPr>
            <a:spLocks noGrp="1"/>
          </p:cNvSpPr>
          <p:nvPr>
            <p:ph type="sldNum" sz="quarter" idx="10"/>
          </p:nvPr>
        </p:nvSpPr>
        <p:spPr/>
        <p:txBody>
          <a:bodyPr/>
          <a:lstStyle/>
          <a:p>
            <a:fld id="{2521D4F1-A850-41FB-A3CF-A33A62DAA5A9}" type="slidenum">
              <a:rPr lang="en-GB" smtClean="0"/>
              <a:pPr/>
              <a:t>8</a:t>
            </a:fld>
            <a:endParaRPr lang="en-GB"/>
          </a:p>
        </p:txBody>
      </p:sp>
    </p:spTree>
    <p:extLst>
      <p:ext uri="{BB962C8B-B14F-4D97-AF65-F5344CB8AC3E}">
        <p14:creationId xmlns:p14="http://schemas.microsoft.com/office/powerpoint/2010/main" val="1434030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Ah crap, feature identification and then</a:t>
            </a:r>
            <a:r>
              <a:rPr lang="en-US" b="1" baseline="0" dirty="0" smtClean="0"/>
              <a:t> data association are really tough problems! Is there any way around it?</a:t>
            </a:r>
          </a:p>
          <a:p>
            <a:endParaRPr lang="en-AU" b="1" dirty="0"/>
          </a:p>
        </p:txBody>
      </p:sp>
      <p:sp>
        <p:nvSpPr>
          <p:cNvPr id="4" name="Slide Number Placeholder 3"/>
          <p:cNvSpPr>
            <a:spLocks noGrp="1"/>
          </p:cNvSpPr>
          <p:nvPr>
            <p:ph type="sldNum" sz="quarter" idx="10"/>
          </p:nvPr>
        </p:nvSpPr>
        <p:spPr/>
        <p:txBody>
          <a:bodyPr/>
          <a:lstStyle/>
          <a:p>
            <a:fld id="{2521D4F1-A850-41FB-A3CF-A33A62DAA5A9}" type="slidenum">
              <a:rPr lang="en-GB" smtClean="0"/>
              <a:pPr/>
              <a:t>9</a:t>
            </a:fld>
            <a:endParaRPr lang="en-GB"/>
          </a:p>
        </p:txBody>
      </p:sp>
    </p:spTree>
    <p:extLst>
      <p:ext uri="{BB962C8B-B14F-4D97-AF65-F5344CB8AC3E}">
        <p14:creationId xmlns:p14="http://schemas.microsoft.com/office/powerpoint/2010/main" val="1899259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smtClean="0"/>
              <a:t>Ahh</a:t>
            </a:r>
            <a:r>
              <a:rPr lang="en-US" b="1" dirty="0" smtClean="0"/>
              <a:t> so that’s what you’ve been working on.</a:t>
            </a:r>
            <a:r>
              <a:rPr lang="en-US" b="1" baseline="0" dirty="0" smtClean="0"/>
              <a:t> So what happens next?</a:t>
            </a:r>
            <a:endParaRPr lang="en-AU" b="1" dirty="0" smtClean="0"/>
          </a:p>
          <a:p>
            <a:endParaRPr lang="en-AU" dirty="0"/>
          </a:p>
        </p:txBody>
      </p:sp>
      <p:sp>
        <p:nvSpPr>
          <p:cNvPr id="4" name="Slide Number Placeholder 3"/>
          <p:cNvSpPr>
            <a:spLocks noGrp="1"/>
          </p:cNvSpPr>
          <p:nvPr>
            <p:ph type="sldNum" sz="quarter" idx="10"/>
          </p:nvPr>
        </p:nvSpPr>
        <p:spPr/>
        <p:txBody>
          <a:bodyPr/>
          <a:lstStyle/>
          <a:p>
            <a:fld id="{2521D4F1-A850-41FB-A3CF-A33A62DAA5A9}" type="slidenum">
              <a:rPr lang="en-GB" smtClean="0"/>
              <a:pPr/>
              <a:t>10</a:t>
            </a:fld>
            <a:endParaRPr lang="en-GB"/>
          </a:p>
        </p:txBody>
      </p:sp>
    </p:spTree>
    <p:extLst>
      <p:ext uri="{BB962C8B-B14F-4D97-AF65-F5344CB8AC3E}">
        <p14:creationId xmlns:p14="http://schemas.microsoft.com/office/powerpoint/2010/main" val="40540073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CFR_Title.jpg"/>
          <p:cNvPicPr>
            <a:picLocks noChangeAspect="1"/>
          </p:cNvPicPr>
          <p:nvPr userDrawn="1"/>
        </p:nvPicPr>
        <p:blipFill>
          <a:blip r:embed="rId2" cstate="print"/>
          <a:stretch>
            <a:fillRect/>
          </a:stretch>
        </p:blipFill>
        <p:spPr>
          <a:xfrm>
            <a:off x="1" y="0"/>
            <a:ext cx="9143999" cy="6858000"/>
          </a:xfrm>
          <a:prstGeom prst="rect">
            <a:avLst/>
          </a:prstGeom>
        </p:spPr>
      </p:pic>
      <p:sp>
        <p:nvSpPr>
          <p:cNvPr id="5" name="Title 1"/>
          <p:cNvSpPr>
            <a:spLocks noGrp="1"/>
          </p:cNvSpPr>
          <p:nvPr>
            <p:ph type="title" hasCustomPrompt="1"/>
          </p:nvPr>
        </p:nvSpPr>
        <p:spPr>
          <a:xfrm>
            <a:off x="3455876" y="2636912"/>
            <a:ext cx="5220580" cy="864096"/>
          </a:xfrm>
        </p:spPr>
        <p:txBody>
          <a:bodyPr anchor="b">
            <a:noAutofit/>
          </a:bodyPr>
          <a:lstStyle>
            <a:lvl1pPr algn="l">
              <a:defRPr sz="2400" b="1" cap="none" baseline="0"/>
            </a:lvl1pPr>
          </a:lstStyle>
          <a:p>
            <a:r>
              <a:rPr lang="en-US" dirty="0" smtClean="0"/>
              <a:t>Presentation Title: 20pt Bold DIN or Arial, on two lines if necessary</a:t>
            </a:r>
            <a:endParaRPr lang="en-GB" dirty="0"/>
          </a:p>
        </p:txBody>
      </p:sp>
      <p:sp>
        <p:nvSpPr>
          <p:cNvPr id="6" name="Text Placeholder 2"/>
          <p:cNvSpPr>
            <a:spLocks noGrp="1"/>
          </p:cNvSpPr>
          <p:nvPr>
            <p:ph type="body" idx="1" hasCustomPrompt="1"/>
          </p:nvPr>
        </p:nvSpPr>
        <p:spPr>
          <a:xfrm>
            <a:off x="3455876" y="3573016"/>
            <a:ext cx="5220580" cy="1944216"/>
          </a:xfrm>
        </p:spPr>
        <p:txBody>
          <a:bodyPr anchor="t"/>
          <a:lstStyle>
            <a:lvl1pPr marL="0" indent="0">
              <a:buNone/>
              <a:defRPr sz="2000">
                <a:solidFill>
                  <a:srgbClr val="334CA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Authors or Secondary Information: 20pt DIN or Arial</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59732" y="4800600"/>
            <a:ext cx="6516724" cy="566738"/>
          </a:xfrm>
        </p:spPr>
        <p:txBody>
          <a:bodyPr anchor="b"/>
          <a:lstStyle>
            <a:lvl1pPr algn="l">
              <a:defRPr sz="2000" b="1"/>
            </a:lvl1pPr>
          </a:lstStyle>
          <a:p>
            <a:r>
              <a:rPr lang="en-US" dirty="0" smtClean="0"/>
              <a:t>Illustration Caption: 20pt Bold DIN or Arial</a:t>
            </a:r>
            <a:endParaRPr lang="en-GB" dirty="0"/>
          </a:p>
        </p:txBody>
      </p:sp>
      <p:sp>
        <p:nvSpPr>
          <p:cNvPr id="3" name="Picture Placeholder 2"/>
          <p:cNvSpPr>
            <a:spLocks noGrp="1"/>
          </p:cNvSpPr>
          <p:nvPr>
            <p:ph type="pic" idx="1"/>
          </p:nvPr>
        </p:nvSpPr>
        <p:spPr>
          <a:xfrm>
            <a:off x="2159732" y="188640"/>
            <a:ext cx="6516724" cy="45389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hasCustomPrompt="1"/>
          </p:nvPr>
        </p:nvSpPr>
        <p:spPr>
          <a:xfrm>
            <a:off x="2159732" y="5367338"/>
            <a:ext cx="6516724"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Secondary Information: 14pt DIN or Arial</a:t>
            </a:r>
          </a:p>
        </p:txBody>
      </p:sp>
      <p:sp>
        <p:nvSpPr>
          <p:cNvPr id="5" name="Date Placeholder 4"/>
          <p:cNvSpPr>
            <a:spLocks noGrp="1"/>
          </p:cNvSpPr>
          <p:nvPr>
            <p:ph type="dt" sz="half" idx="10"/>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r>
              <a:rPr lang="en-US" smtClean="0"/>
              <a:t>Stephen Barkby | Featureless Approaches to Efficient Bathymetric SLAM</a:t>
            </a:r>
            <a:endParaRPr lang="en-GB" dirty="0" smtClean="0"/>
          </a:p>
        </p:txBody>
      </p:sp>
      <p:sp>
        <p:nvSpPr>
          <p:cNvPr id="6" name="Footer Placeholder 5"/>
          <p:cNvSpPr>
            <a:spLocks noGrp="1"/>
          </p:cNvSpPr>
          <p:nvPr>
            <p:ph type="ftr" sz="quarter" idx="11"/>
          </p:nvPr>
        </p:nvSpPr>
        <p:spPr/>
        <p:txBody>
          <a:bodyPr/>
          <a:lstStyle/>
          <a:p>
            <a:r>
              <a:rPr lang="en-US" smtClean="0"/>
              <a:t>Secondary logo(s) here – edit with View &gt; Slide Master &gt; Insert &gt; Header &amp; Footer</a:t>
            </a:r>
            <a:endParaRPr lang="en-GB"/>
          </a:p>
        </p:txBody>
      </p:sp>
      <p:sp>
        <p:nvSpPr>
          <p:cNvPr id="7" name="Slide Number Placeholder 6"/>
          <p:cNvSpPr>
            <a:spLocks noGrp="1"/>
          </p:cNvSpPr>
          <p:nvPr>
            <p:ph type="sldNum" sz="quarter" idx="12"/>
          </p:nvPr>
        </p:nvSpPr>
        <p:spPr/>
        <p:txBody>
          <a:bodyPr/>
          <a:lstStyle/>
          <a:p>
            <a:fld id="{F4E0564E-A01B-4A40-AB64-E3CE49378395}" type="slidenum">
              <a:rPr lang="en-GB" smtClean="0"/>
              <a:pPr/>
              <a:t>‹#›</a:t>
            </a:fld>
            <a:endParaRPr lang="en-GB"/>
          </a:p>
        </p:txBody>
      </p:sp>
      <p:cxnSp>
        <p:nvCxnSpPr>
          <p:cNvPr id="9" name="Straight Connector 8"/>
          <p:cNvCxnSpPr/>
          <p:nvPr userDrawn="1"/>
        </p:nvCxnSpPr>
        <p:spPr>
          <a:xfrm rot="5400000">
            <a:off x="5544108" y="3537012"/>
            <a:ext cx="6264696"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Slide Title: 28pt Bold DIN or Arial</a:t>
            </a:r>
            <a:endParaRPr lang="en-GB" dirty="0"/>
          </a:p>
        </p:txBody>
      </p:sp>
      <p:sp>
        <p:nvSpPr>
          <p:cNvPr id="3" name="Vertical Text Placeholder 2"/>
          <p:cNvSpPr>
            <a:spLocks noGrp="1"/>
          </p:cNvSpPr>
          <p:nvPr>
            <p:ph type="body" orient="vert" idx="1"/>
          </p:nvPr>
        </p:nvSpPr>
        <p:spPr/>
        <p:txBody>
          <a:bodyPr vert="eaVert"/>
          <a:lstStyle>
            <a:lvl1pPr>
              <a:defRPr sz="2000"/>
            </a:lvl1pPr>
            <a:lvl2pPr>
              <a:defRPr sz="1800"/>
            </a:lvl2pPr>
            <a:lvl3pPr>
              <a:defRPr sz="1600"/>
            </a:lvl3pPr>
            <a:lvl4pPr>
              <a:defRPr sz="1400"/>
            </a:lvl4pPr>
            <a:lvl5pPr>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a:p>
        </p:txBody>
      </p:sp>
      <p:sp>
        <p:nvSpPr>
          <p:cNvPr id="5" name="Footer Placeholder 4"/>
          <p:cNvSpPr>
            <a:spLocks noGrp="1"/>
          </p:cNvSpPr>
          <p:nvPr>
            <p:ph type="ftr" sz="quarter" idx="11"/>
          </p:nvPr>
        </p:nvSpPr>
        <p:spPr/>
        <p:txBody>
          <a:bodyPr/>
          <a:lstStyle/>
          <a:p>
            <a:r>
              <a:rPr lang="en-US" smtClean="0"/>
              <a:t>Secondary logo(s) here – edit with View &gt; Slide Master &gt; Insert &gt; Header &amp; Footer</a:t>
            </a:r>
            <a:endParaRPr lang="en-GB"/>
          </a:p>
        </p:txBody>
      </p:sp>
      <p:sp>
        <p:nvSpPr>
          <p:cNvPr id="6" name="Slide Number Placeholder 5"/>
          <p:cNvSpPr>
            <a:spLocks noGrp="1"/>
          </p:cNvSpPr>
          <p:nvPr>
            <p:ph type="sldNum" sz="quarter" idx="12"/>
          </p:nvPr>
        </p:nvSpPr>
        <p:spPr/>
        <p:txBody>
          <a:bodyPr/>
          <a:lstStyle/>
          <a:p>
            <a:fld id="{F4E0564E-A01B-4A40-AB64-E3CE49378395}"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7812360" y="274638"/>
            <a:ext cx="874440" cy="5851525"/>
          </a:xfrm>
        </p:spPr>
        <p:txBody>
          <a:bodyPr vert="eaVert"/>
          <a:lstStyle>
            <a:lvl1pPr>
              <a:defRPr/>
            </a:lvl1pPr>
          </a:lstStyle>
          <a:p>
            <a:r>
              <a:rPr lang="en-US" dirty="0" smtClean="0"/>
              <a:t>Slide Title: 28pt Bold DIN or Arial</a:t>
            </a:r>
            <a:endParaRPr lang="en-GB" dirty="0"/>
          </a:p>
        </p:txBody>
      </p:sp>
      <p:sp>
        <p:nvSpPr>
          <p:cNvPr id="3" name="Vertical Text Placeholder 2"/>
          <p:cNvSpPr>
            <a:spLocks noGrp="1"/>
          </p:cNvSpPr>
          <p:nvPr>
            <p:ph type="body" orient="vert" idx="1"/>
          </p:nvPr>
        </p:nvSpPr>
        <p:spPr>
          <a:xfrm>
            <a:off x="1043608" y="274638"/>
            <a:ext cx="6624736" cy="5851525"/>
          </a:xfrm>
        </p:spPr>
        <p:txBody>
          <a:bodyPr vert="eaVert">
            <a:normAutofit/>
          </a:bodyPr>
          <a:lstStyle>
            <a:lvl1pPr>
              <a:defRPr sz="2000"/>
            </a:lvl1pPr>
            <a:lvl2pPr>
              <a:defRPr sz="1800"/>
            </a:lvl2pPr>
            <a:lvl3pPr>
              <a:defRPr sz="1600"/>
            </a:lvl3pPr>
            <a:lvl4pPr>
              <a:defRPr sz="1400"/>
            </a:lvl4pPr>
            <a:lvl5pPr>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r>
              <a:rPr lang="en-US" smtClean="0"/>
              <a:t>Stephen Barkby | Featureless Approaches to Efficient Bathymetric SLAM</a:t>
            </a:r>
            <a:endParaRPr lang="en-GB" dirty="0" smtClean="0"/>
          </a:p>
        </p:txBody>
      </p:sp>
      <p:sp>
        <p:nvSpPr>
          <p:cNvPr id="5" name="Footer Placeholder 4"/>
          <p:cNvSpPr>
            <a:spLocks noGrp="1"/>
          </p:cNvSpPr>
          <p:nvPr>
            <p:ph type="ftr" sz="quarter" idx="11"/>
          </p:nvPr>
        </p:nvSpPr>
        <p:spPr/>
        <p:txBody>
          <a:bodyPr/>
          <a:lstStyle/>
          <a:p>
            <a:r>
              <a:rPr lang="en-US" smtClean="0"/>
              <a:t>Secondary logo(s) here – edit with View &gt; Slide Master &gt; Insert &gt; Header &amp; Footer</a:t>
            </a:r>
            <a:endParaRPr lang="en-GB"/>
          </a:p>
        </p:txBody>
      </p:sp>
      <p:sp>
        <p:nvSpPr>
          <p:cNvPr id="6" name="Slide Number Placeholder 5"/>
          <p:cNvSpPr>
            <a:spLocks noGrp="1"/>
          </p:cNvSpPr>
          <p:nvPr>
            <p:ph type="sldNum" sz="quarter" idx="12"/>
          </p:nvPr>
        </p:nvSpPr>
        <p:spPr/>
        <p:txBody>
          <a:bodyPr/>
          <a:lstStyle/>
          <a:p>
            <a:fld id="{F4E0564E-A01B-4A40-AB64-E3CE49378395}"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Slide Title: 28pt Bold DIN or Arial</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r>
              <a:rPr lang="en-US" smtClean="0"/>
              <a:t>Stephen Barkby | Featureless Approaches to Efficient Bathymetric SLAM</a:t>
            </a:r>
            <a:endParaRPr lang="en-GB" dirty="0" smtClean="0"/>
          </a:p>
        </p:txBody>
      </p:sp>
      <p:sp>
        <p:nvSpPr>
          <p:cNvPr id="5" name="Footer Placeholder 4"/>
          <p:cNvSpPr>
            <a:spLocks noGrp="1"/>
          </p:cNvSpPr>
          <p:nvPr>
            <p:ph type="ftr" sz="quarter" idx="11"/>
          </p:nvPr>
        </p:nvSpPr>
        <p:spPr/>
        <p:txBody>
          <a:bodyPr/>
          <a:lstStyle/>
          <a:p>
            <a:r>
              <a:rPr lang="en-US" dirty="0" smtClean="0"/>
              <a:t>Secondary logo(s) here – edit with View &gt; Slide Master &gt; Insert &gt; Header &amp; Footer</a:t>
            </a:r>
            <a:endParaRPr lang="en-GB" dirty="0"/>
          </a:p>
        </p:txBody>
      </p:sp>
      <p:sp>
        <p:nvSpPr>
          <p:cNvPr id="6" name="Slide Number Placeholder 5"/>
          <p:cNvSpPr>
            <a:spLocks noGrp="1"/>
          </p:cNvSpPr>
          <p:nvPr>
            <p:ph type="sldNum" sz="quarter" idx="12"/>
          </p:nvPr>
        </p:nvSpPr>
        <p:spPr/>
        <p:txBody>
          <a:bodyPr/>
          <a:lstStyle/>
          <a:p>
            <a:fld id="{F4E0564E-A01B-4A40-AB64-E3CE49378395}"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Slide Title: 28pt Bold DIN or Arial</a:t>
            </a:r>
            <a:endParaRPr lang="en-GB" dirty="0"/>
          </a:p>
        </p:txBody>
      </p:sp>
      <p:sp>
        <p:nvSpPr>
          <p:cNvPr id="3" name="Content Placeholder 2"/>
          <p:cNvSpPr>
            <a:spLocks noGrp="1"/>
          </p:cNvSpPr>
          <p:nvPr>
            <p:ph sz="half" idx="1"/>
          </p:nvPr>
        </p:nvSpPr>
        <p:spPr>
          <a:xfrm>
            <a:off x="457200" y="1412776"/>
            <a:ext cx="4038600" cy="4713387"/>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412776"/>
            <a:ext cx="4038600" cy="4713387"/>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Date Placeholder 4"/>
          <p:cNvSpPr>
            <a:spLocks noGrp="1"/>
          </p:cNvSpPr>
          <p:nvPr>
            <p:ph type="dt" sz="half" idx="10"/>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r>
              <a:rPr lang="en-US" smtClean="0"/>
              <a:t>Stephen Barkby | Featureless Approaches to Efficient Bathymetric SLAM</a:t>
            </a:r>
            <a:endParaRPr lang="en-GB" dirty="0" smtClean="0"/>
          </a:p>
        </p:txBody>
      </p:sp>
      <p:sp>
        <p:nvSpPr>
          <p:cNvPr id="6" name="Footer Placeholder 5"/>
          <p:cNvSpPr>
            <a:spLocks noGrp="1"/>
          </p:cNvSpPr>
          <p:nvPr>
            <p:ph type="ftr" sz="quarter" idx="11"/>
          </p:nvPr>
        </p:nvSpPr>
        <p:spPr/>
        <p:txBody>
          <a:bodyPr/>
          <a:lstStyle/>
          <a:p>
            <a:r>
              <a:rPr lang="en-US" smtClean="0"/>
              <a:t>Secondary logo(s) here – edit with View &gt; Slide Master &gt; Insert &gt; Header &amp; Footer</a:t>
            </a:r>
            <a:endParaRPr lang="en-GB" dirty="0"/>
          </a:p>
        </p:txBody>
      </p:sp>
      <p:sp>
        <p:nvSpPr>
          <p:cNvPr id="7" name="Slide Number Placeholder 6"/>
          <p:cNvSpPr>
            <a:spLocks noGrp="1"/>
          </p:cNvSpPr>
          <p:nvPr>
            <p:ph type="sldNum" sz="quarter" idx="12"/>
          </p:nvPr>
        </p:nvSpPr>
        <p:spPr/>
        <p:txBody>
          <a:bodyPr/>
          <a:lstStyle/>
          <a:p>
            <a:fld id="{F4E0564E-A01B-4A40-AB64-E3CE49378395}"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79612" y="1268760"/>
            <a:ext cx="7448364" cy="1440160"/>
          </a:xfrm>
        </p:spPr>
        <p:txBody>
          <a:bodyPr anchor="b">
            <a:normAutofit/>
          </a:bodyPr>
          <a:lstStyle>
            <a:lvl1pPr algn="l">
              <a:defRPr sz="2800" b="1" cap="none" baseline="0"/>
            </a:lvl1pPr>
          </a:lstStyle>
          <a:p>
            <a:r>
              <a:rPr lang="en-US" dirty="0" smtClean="0"/>
              <a:t>Section Title: 28pt Bold DIN or Arial</a:t>
            </a:r>
            <a:endParaRPr lang="en-GB" dirty="0"/>
          </a:p>
        </p:txBody>
      </p:sp>
      <p:sp>
        <p:nvSpPr>
          <p:cNvPr id="3" name="Text Placeholder 2"/>
          <p:cNvSpPr>
            <a:spLocks noGrp="1"/>
          </p:cNvSpPr>
          <p:nvPr>
            <p:ph type="body" idx="1" hasCustomPrompt="1"/>
          </p:nvPr>
        </p:nvSpPr>
        <p:spPr>
          <a:xfrm>
            <a:off x="1079612" y="2708920"/>
            <a:ext cx="7880412" cy="1500187"/>
          </a:xfrm>
        </p:spPr>
        <p:txBody>
          <a:bodyPr anchor="t"/>
          <a:lstStyle>
            <a:lvl1pPr marL="0" indent="0">
              <a:buNone/>
              <a:defRPr sz="2000">
                <a:solidFill>
                  <a:srgbClr val="334CA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Secondary Information: 20pt DIN or Arial</a:t>
            </a:r>
          </a:p>
        </p:txBody>
      </p:sp>
      <p:sp>
        <p:nvSpPr>
          <p:cNvPr id="4" name="Date Placeholder 3"/>
          <p:cNvSpPr>
            <a:spLocks noGrp="1"/>
          </p:cNvSpPr>
          <p:nvPr>
            <p:ph type="dt" sz="half" idx="10"/>
          </p:nvPr>
        </p:nvSpPr>
        <p:spPr>
          <a:xfrm>
            <a:off x="755576" y="6356350"/>
            <a:ext cx="5184576" cy="385018"/>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r>
              <a:rPr lang="en-US" smtClean="0"/>
              <a:t>Stephen Barkby | Featureless Approaches to Efficient Bathymetric SLAM</a:t>
            </a:r>
            <a:endParaRPr lang="en-GB" dirty="0" smtClean="0"/>
          </a:p>
        </p:txBody>
      </p:sp>
      <p:sp>
        <p:nvSpPr>
          <p:cNvPr id="5" name="Footer Placeholder 4"/>
          <p:cNvSpPr>
            <a:spLocks noGrp="1"/>
          </p:cNvSpPr>
          <p:nvPr>
            <p:ph type="ftr" sz="quarter" idx="11"/>
          </p:nvPr>
        </p:nvSpPr>
        <p:spPr>
          <a:xfrm>
            <a:off x="6012160" y="6356350"/>
            <a:ext cx="2160240" cy="385018"/>
          </a:xfrm>
        </p:spPr>
        <p:txBody>
          <a:bodyPr/>
          <a:lstStyle/>
          <a:p>
            <a:r>
              <a:rPr lang="en-US" dirty="0" smtClean="0"/>
              <a:t>Secondary logo(s) here – edit with View &gt; Slide Master &gt; Insert &gt; Header &amp; Footer</a:t>
            </a:r>
            <a:endParaRPr lang="en-GB" dirty="0"/>
          </a:p>
        </p:txBody>
      </p:sp>
      <p:sp>
        <p:nvSpPr>
          <p:cNvPr id="6" name="Slide Number Placeholder 5"/>
          <p:cNvSpPr>
            <a:spLocks noGrp="1"/>
          </p:cNvSpPr>
          <p:nvPr>
            <p:ph type="sldNum" sz="quarter" idx="12"/>
          </p:nvPr>
        </p:nvSpPr>
        <p:spPr/>
        <p:txBody>
          <a:bodyPr/>
          <a:lstStyle/>
          <a:p>
            <a:fld id="{F4E0564E-A01B-4A40-AB64-E3CE49378395}"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Slide Title: 28pt Bold DIN or Arial</a:t>
            </a:r>
            <a:endParaRPr lang="en-GB" dirty="0"/>
          </a:p>
        </p:txBody>
      </p:sp>
      <p:sp>
        <p:nvSpPr>
          <p:cNvPr id="3" name="Date Placeholder 2"/>
          <p:cNvSpPr>
            <a:spLocks noGrp="1"/>
          </p:cNvSpPr>
          <p:nvPr>
            <p:ph type="dt" sz="half" idx="10"/>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r>
              <a:rPr lang="en-US" smtClean="0"/>
              <a:t>Stephen Barkby | Featureless Approaches to Efficient Bathymetric SLAM</a:t>
            </a:r>
            <a:endParaRPr lang="en-GB" dirty="0" smtClean="0"/>
          </a:p>
        </p:txBody>
      </p:sp>
      <p:sp>
        <p:nvSpPr>
          <p:cNvPr id="4" name="Footer Placeholder 3"/>
          <p:cNvSpPr>
            <a:spLocks noGrp="1"/>
          </p:cNvSpPr>
          <p:nvPr>
            <p:ph type="ftr" sz="quarter" idx="11"/>
          </p:nvPr>
        </p:nvSpPr>
        <p:spPr/>
        <p:txBody>
          <a:bodyPr/>
          <a:lstStyle/>
          <a:p>
            <a:r>
              <a:rPr lang="en-US" smtClean="0"/>
              <a:t>Secondary logo(s) here – edit with View &gt; Slide Master &gt; Insert &gt; Header &amp; Footer</a:t>
            </a:r>
            <a:endParaRPr lang="en-GB" dirty="0"/>
          </a:p>
        </p:txBody>
      </p:sp>
      <p:sp>
        <p:nvSpPr>
          <p:cNvPr id="5" name="Slide Number Placeholder 4"/>
          <p:cNvSpPr>
            <a:spLocks noGrp="1"/>
          </p:cNvSpPr>
          <p:nvPr>
            <p:ph type="sldNum" sz="quarter" idx="12"/>
          </p:nvPr>
        </p:nvSpPr>
        <p:spPr/>
        <p:txBody>
          <a:bodyPr/>
          <a:lstStyle/>
          <a:p>
            <a:fld id="{F4E0564E-A01B-4A40-AB64-E3CE49378395}"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Slide Title: 28pt Bold DIN or Arial</a:t>
            </a:r>
            <a:endParaRPr lang="en-GB" dirty="0"/>
          </a:p>
        </p:txBody>
      </p:sp>
      <p:sp>
        <p:nvSpPr>
          <p:cNvPr id="3" name="Text Placeholder 2"/>
          <p:cNvSpPr>
            <a:spLocks noGrp="1"/>
          </p:cNvSpPr>
          <p:nvPr>
            <p:ph type="body" idx="1" hasCustomPrompt="1"/>
          </p:nvPr>
        </p:nvSpPr>
        <p:spPr>
          <a:xfrm>
            <a:off x="457200" y="1412776"/>
            <a:ext cx="4040188" cy="762099"/>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Comparison Title: 20pt Bold DIN or Arial</a:t>
            </a:r>
          </a:p>
        </p:txBody>
      </p:sp>
      <p:sp>
        <p:nvSpPr>
          <p:cNvPr id="4" name="Content Placeholder 3"/>
          <p:cNvSpPr>
            <a:spLocks noGrp="1"/>
          </p:cNvSpPr>
          <p:nvPr>
            <p:ph sz="half" idx="2"/>
          </p:nvPr>
        </p:nvSpPr>
        <p:spPr>
          <a:xfrm>
            <a:off x="457200" y="2174875"/>
            <a:ext cx="4040188"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hasCustomPrompt="1"/>
          </p:nvPr>
        </p:nvSpPr>
        <p:spPr>
          <a:xfrm>
            <a:off x="4645025" y="1412776"/>
            <a:ext cx="4041775" cy="762099"/>
          </a:xfrm>
        </p:spPr>
        <p:txBody>
          <a:bodyPr anchor="b">
            <a:norm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Comparison Title: 20pt Bold DIN or Arial</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Date Placeholder 6"/>
          <p:cNvSpPr>
            <a:spLocks noGrp="1"/>
          </p:cNvSpPr>
          <p:nvPr>
            <p:ph type="dt" sz="half" idx="10"/>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r>
              <a:rPr lang="en-US" smtClean="0"/>
              <a:t>Stephen Barkby | Featureless Approaches to Efficient Bathymetric SLAM</a:t>
            </a:r>
            <a:endParaRPr lang="en-GB" dirty="0" smtClean="0"/>
          </a:p>
        </p:txBody>
      </p:sp>
      <p:sp>
        <p:nvSpPr>
          <p:cNvPr id="8" name="Footer Placeholder 7"/>
          <p:cNvSpPr>
            <a:spLocks noGrp="1"/>
          </p:cNvSpPr>
          <p:nvPr>
            <p:ph type="ftr" sz="quarter" idx="11"/>
          </p:nvPr>
        </p:nvSpPr>
        <p:spPr/>
        <p:txBody>
          <a:bodyPr/>
          <a:lstStyle/>
          <a:p>
            <a:r>
              <a:rPr lang="en-US" smtClean="0"/>
              <a:t>Secondary logo(s) here – edit with View &gt; Slide Master &gt; Insert &gt; Header &amp; Footer</a:t>
            </a:r>
            <a:endParaRPr lang="en-GB"/>
          </a:p>
        </p:txBody>
      </p:sp>
      <p:sp>
        <p:nvSpPr>
          <p:cNvPr id="9" name="Slide Number Placeholder 8"/>
          <p:cNvSpPr>
            <a:spLocks noGrp="1"/>
          </p:cNvSpPr>
          <p:nvPr>
            <p:ph type="sldNum" sz="quarter" idx="12"/>
          </p:nvPr>
        </p:nvSpPr>
        <p:spPr/>
        <p:txBody>
          <a:bodyPr/>
          <a:lstStyle/>
          <a:p>
            <a:fld id="{F4E0564E-A01B-4A40-AB64-E3CE49378395}"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7544" y="1412776"/>
            <a:ext cx="3008313" cy="1008112"/>
          </a:xfrm>
        </p:spPr>
        <p:txBody>
          <a:bodyPr anchor="b"/>
          <a:lstStyle>
            <a:lvl1pPr algn="l">
              <a:defRPr sz="2000" b="1"/>
            </a:lvl1pPr>
          </a:lstStyle>
          <a:p>
            <a:r>
              <a:rPr lang="en-US" dirty="0" smtClean="0"/>
              <a:t>Caption: 20pt Bold DIN or Arial</a:t>
            </a:r>
            <a:endParaRPr lang="en-GB" dirty="0"/>
          </a:p>
        </p:txBody>
      </p:sp>
      <p:sp>
        <p:nvSpPr>
          <p:cNvPr id="3" name="Content Placeholder 2"/>
          <p:cNvSpPr>
            <a:spLocks noGrp="1"/>
          </p:cNvSpPr>
          <p:nvPr>
            <p:ph idx="1"/>
          </p:nvPr>
        </p:nvSpPr>
        <p:spPr>
          <a:xfrm>
            <a:off x="3575050" y="273050"/>
            <a:ext cx="5111750" cy="585311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hasCustomPrompt="1"/>
          </p:nvPr>
        </p:nvSpPr>
        <p:spPr>
          <a:xfrm>
            <a:off x="467544" y="2420888"/>
            <a:ext cx="2997969" cy="3705275"/>
          </a:xfrm>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Secondary Information: 14pt DIN or Arial</a:t>
            </a:r>
          </a:p>
        </p:txBody>
      </p:sp>
      <p:sp>
        <p:nvSpPr>
          <p:cNvPr id="5" name="Date Placeholder 4"/>
          <p:cNvSpPr>
            <a:spLocks noGrp="1"/>
          </p:cNvSpPr>
          <p:nvPr>
            <p:ph type="dt" sz="half" idx="10"/>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r>
              <a:rPr lang="en-US" smtClean="0"/>
              <a:t>Stephen Barkby | Featureless Approaches to Efficient Bathymetric SLAM</a:t>
            </a:r>
            <a:endParaRPr lang="en-GB" dirty="0" smtClean="0"/>
          </a:p>
        </p:txBody>
      </p:sp>
      <p:sp>
        <p:nvSpPr>
          <p:cNvPr id="6" name="Footer Placeholder 5"/>
          <p:cNvSpPr>
            <a:spLocks noGrp="1"/>
          </p:cNvSpPr>
          <p:nvPr>
            <p:ph type="ftr" sz="quarter" idx="11"/>
          </p:nvPr>
        </p:nvSpPr>
        <p:spPr/>
        <p:txBody>
          <a:bodyPr/>
          <a:lstStyle/>
          <a:p>
            <a:r>
              <a:rPr lang="en-US" smtClean="0"/>
              <a:t>Secondary logo(s) here – edit with View &gt; Slide Master &gt; Insert &gt; Header &amp; Footer</a:t>
            </a:r>
            <a:endParaRPr lang="en-GB"/>
          </a:p>
        </p:txBody>
      </p:sp>
      <p:sp>
        <p:nvSpPr>
          <p:cNvPr id="7" name="Slide Number Placeholder 6"/>
          <p:cNvSpPr>
            <a:spLocks noGrp="1"/>
          </p:cNvSpPr>
          <p:nvPr>
            <p:ph type="sldNum" sz="quarter" idx="12"/>
          </p:nvPr>
        </p:nvSpPr>
        <p:spPr/>
        <p:txBody>
          <a:bodyPr/>
          <a:lstStyle/>
          <a:p>
            <a:fld id="{F4E0564E-A01B-4A40-AB64-E3CE49378395}"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Logo">
    <p:spTree>
      <p:nvGrpSpPr>
        <p:cNvPr id="1" name=""/>
        <p:cNvGrpSpPr/>
        <p:nvPr/>
      </p:nvGrpSpPr>
      <p:grpSpPr>
        <a:xfrm>
          <a:off x="0" y="0"/>
          <a:ext cx="0" cy="0"/>
          <a:chOff x="0" y="0"/>
          <a:chExt cx="0" cy="0"/>
        </a:xfrm>
      </p:grpSpPr>
      <p:pic>
        <p:nvPicPr>
          <p:cNvPr id="5" name="Picture 4" descr="ACFR_Title.jpg"/>
          <p:cNvPicPr>
            <a:picLocks noChangeAspect="1"/>
          </p:cNvPicPr>
          <p:nvPr userDrawn="1"/>
        </p:nvPicPr>
        <p:blipFill>
          <a:blip r:embed="rId2" cstate="print"/>
          <a:stretch>
            <a:fillRect/>
          </a:stretch>
        </p:blipFill>
        <p:spPr>
          <a:xfrm>
            <a:off x="0" y="0"/>
            <a:ext cx="9143999" cy="6858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Stephen Barkby | Featureless Approaches to Efficient Bathymetric SLAM</a:t>
            </a:r>
            <a:endParaRPr lang="en-GB" dirty="0"/>
          </a:p>
        </p:txBody>
      </p:sp>
      <p:sp>
        <p:nvSpPr>
          <p:cNvPr id="4" name="Footer Placeholder 3"/>
          <p:cNvSpPr>
            <a:spLocks noGrp="1"/>
          </p:cNvSpPr>
          <p:nvPr>
            <p:ph type="ftr" sz="quarter" idx="11"/>
          </p:nvPr>
        </p:nvSpPr>
        <p:spPr/>
        <p:txBody>
          <a:bodyPr/>
          <a:lstStyle/>
          <a:p>
            <a:r>
              <a:rPr lang="en-US" smtClean="0"/>
              <a:t>Secondary logo(s) here – edit with View &gt; Slide Master &gt; Insert &gt; Header &amp; Footer</a:t>
            </a:r>
            <a:endParaRPr lang="en-GB" dirty="0"/>
          </a:p>
        </p:txBody>
      </p:sp>
      <p:sp>
        <p:nvSpPr>
          <p:cNvPr id="5" name="Slide Number Placeholder 4"/>
          <p:cNvSpPr>
            <a:spLocks noGrp="1"/>
          </p:cNvSpPr>
          <p:nvPr>
            <p:ph type="sldNum" sz="quarter" idx="12"/>
          </p:nvPr>
        </p:nvSpPr>
        <p:spPr/>
        <p:txBody>
          <a:bodyPr/>
          <a:lstStyle/>
          <a:p>
            <a:fld id="{F4E0564E-A01B-4A40-AB64-E3CE49378395}" type="slidenum">
              <a:rPr lang="en-GB" smtClean="0"/>
              <a:pPr/>
              <a:t>‹#›</a:t>
            </a:fld>
            <a:endParaRPr lang="en-GB"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7744" y="274638"/>
            <a:ext cx="6419056" cy="814102"/>
          </a:xfrm>
          <a:prstGeom prst="rect">
            <a:avLst/>
          </a:prstGeom>
        </p:spPr>
        <p:txBody>
          <a:bodyPr vert="horz" lIns="91440" tIns="45720" rIns="91440" bIns="45720" rtlCol="0" anchor="b">
            <a:normAutofit/>
          </a:bodyPr>
          <a:lstStyle/>
          <a:p>
            <a:r>
              <a:rPr lang="en-US" dirty="0" smtClean="0"/>
              <a:t>Slide Title: 28pt Bold DIN or Arial</a:t>
            </a:r>
            <a:endParaRPr lang="en-GB" dirty="0"/>
          </a:p>
        </p:txBody>
      </p:sp>
      <p:sp>
        <p:nvSpPr>
          <p:cNvPr id="3" name="Text Placeholder 2"/>
          <p:cNvSpPr>
            <a:spLocks noGrp="1"/>
          </p:cNvSpPr>
          <p:nvPr>
            <p:ph type="body" idx="1"/>
          </p:nvPr>
        </p:nvSpPr>
        <p:spPr>
          <a:xfrm>
            <a:off x="889248" y="1232756"/>
            <a:ext cx="7823212" cy="493254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899592" y="6356350"/>
            <a:ext cx="5184576" cy="385018"/>
          </a:xfrm>
          <a:prstGeom prst="rect">
            <a:avLst/>
          </a:prstGeom>
        </p:spPr>
        <p:txBody>
          <a:bodyPr vert="horz" lIns="91440" tIns="45720" rIns="91440" bIns="45720" rtlCol="0" anchor="ctr"/>
          <a:lstStyle>
            <a:lvl1pPr algn="l">
              <a:defRPr sz="1200">
                <a:solidFill>
                  <a:srgbClr val="334CA0"/>
                </a:solidFill>
                <a:latin typeface="Arial" pitchFamily="34" charset="0"/>
                <a:cs typeface="Arial" pitchFamily="34" charset="0"/>
              </a:defRPr>
            </a:lvl1pPr>
          </a:lstStyle>
          <a:p>
            <a:r>
              <a:rPr lang="en-US" smtClean="0"/>
              <a:t>Stephen Barkby | Featureless Approaches to Efficient Bathymetric SLAM</a:t>
            </a:r>
            <a:endParaRPr lang="en-GB" dirty="0"/>
          </a:p>
        </p:txBody>
      </p:sp>
      <p:sp>
        <p:nvSpPr>
          <p:cNvPr id="5" name="Footer Placeholder 4"/>
          <p:cNvSpPr>
            <a:spLocks noGrp="1"/>
          </p:cNvSpPr>
          <p:nvPr>
            <p:ph type="ftr" sz="quarter" idx="3"/>
          </p:nvPr>
        </p:nvSpPr>
        <p:spPr>
          <a:xfrm>
            <a:off x="5940152" y="6356350"/>
            <a:ext cx="2160240" cy="385018"/>
          </a:xfrm>
          <a:prstGeom prst="rect">
            <a:avLst/>
          </a:prstGeom>
        </p:spPr>
        <p:txBody>
          <a:bodyPr vert="horz" lIns="91440" tIns="45720" rIns="91440" bIns="45720" rtlCol="0" anchor="ctr"/>
          <a:lstStyle>
            <a:lvl1pPr algn="l">
              <a:defRPr sz="1000">
                <a:solidFill>
                  <a:srgbClr val="334CA0"/>
                </a:solidFill>
                <a:latin typeface="Arial" pitchFamily="34" charset="0"/>
                <a:cs typeface="Arial" pitchFamily="34" charset="0"/>
              </a:defRPr>
            </a:lvl1pPr>
          </a:lstStyle>
          <a:p>
            <a:r>
              <a:rPr lang="en-US" dirty="0" smtClean="0"/>
              <a:t>Secondary logo(s) here – edit with View &gt; Slide Master &gt; Insert &gt; Header &amp; Footer</a:t>
            </a:r>
            <a:endParaRPr lang="en-GB" dirty="0"/>
          </a:p>
        </p:txBody>
      </p:sp>
      <p:sp>
        <p:nvSpPr>
          <p:cNvPr id="6" name="Slide Number Placeholder 5"/>
          <p:cNvSpPr>
            <a:spLocks noGrp="1"/>
          </p:cNvSpPr>
          <p:nvPr>
            <p:ph type="sldNum" sz="quarter" idx="4"/>
          </p:nvPr>
        </p:nvSpPr>
        <p:spPr>
          <a:xfrm>
            <a:off x="8316416" y="6356350"/>
            <a:ext cx="432048" cy="385018"/>
          </a:xfrm>
          <a:prstGeom prst="rect">
            <a:avLst/>
          </a:prstGeom>
        </p:spPr>
        <p:txBody>
          <a:bodyPr vert="horz" lIns="91440" tIns="45720" rIns="91440" bIns="45720" rtlCol="0" anchor="ctr"/>
          <a:lstStyle>
            <a:lvl1pPr algn="r">
              <a:defRPr sz="1200">
                <a:solidFill>
                  <a:srgbClr val="334CA0"/>
                </a:solidFill>
                <a:latin typeface="Arial" pitchFamily="34" charset="0"/>
                <a:cs typeface="Arial" pitchFamily="34" charset="0"/>
              </a:defRPr>
            </a:lvl1pPr>
          </a:lstStyle>
          <a:p>
            <a:fld id="{8850B009-A4E2-44B5-B05F-C56F928C3DFD}" type="slidenum">
              <a:rPr lang="en-GB" smtClean="0"/>
              <a:pPr/>
              <a:t>‹#›</a:t>
            </a:fld>
            <a:endParaRPr lang="en-GB" dirty="0"/>
          </a:p>
        </p:txBody>
      </p:sp>
      <p:pic>
        <p:nvPicPr>
          <p:cNvPr id="8" name="Picture 7" descr="ACFR_RGB.emf"/>
          <p:cNvPicPr>
            <a:picLocks noChangeAspect="1"/>
          </p:cNvPicPr>
          <p:nvPr/>
        </p:nvPicPr>
        <p:blipFill>
          <a:blip r:embed="rId14" cstate="print"/>
          <a:stretch>
            <a:fillRect/>
          </a:stretch>
        </p:blipFill>
        <p:spPr>
          <a:xfrm>
            <a:off x="16667" y="-69254"/>
            <a:ext cx="1944216" cy="1270768"/>
          </a:xfrm>
          <a:prstGeom prst="rect">
            <a:avLst/>
          </a:prstGeom>
        </p:spPr>
      </p:pic>
      <p:pic>
        <p:nvPicPr>
          <p:cNvPr id="9" name="Picture 8"/>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095706" y="6354000"/>
            <a:ext cx="636534" cy="396000"/>
          </a:xfrm>
          <a:prstGeom prst="rect">
            <a:avLst/>
          </a:prstGeom>
        </p:spPr>
      </p:pic>
      <p:pic>
        <p:nvPicPr>
          <p:cNvPr id="10" name="Picture 9"/>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6726458" y="6350642"/>
            <a:ext cx="653854" cy="387368"/>
          </a:xfrm>
          <a:prstGeom prst="rect">
            <a:avLst/>
          </a:prstGeom>
        </p:spPr>
      </p:pic>
      <p:pic>
        <p:nvPicPr>
          <p:cNvPr id="11" name="Picture 10"/>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388786" y="6350642"/>
            <a:ext cx="999638" cy="396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1" r:id="rId4"/>
    <p:sldLayoutId id="2147483654" r:id="rId5"/>
    <p:sldLayoutId id="2147483653" r:id="rId6"/>
    <p:sldLayoutId id="2147483656" r:id="rId7"/>
    <p:sldLayoutId id="2147483655" r:id="rId8"/>
    <p:sldLayoutId id="2147483660" r:id="rId9"/>
    <p:sldLayoutId id="2147483657" r:id="rId10"/>
    <p:sldLayoutId id="2147483658" r:id="rId11"/>
    <p:sldLayoutId id="2147483659" r:id="rId12"/>
  </p:sldLayoutIdLst>
  <p:timing>
    <p:tnLst>
      <p:par>
        <p:cTn id="1" dur="indefinite" restart="never" nodeType="tmRoot"/>
      </p:par>
    </p:tnLst>
  </p:timing>
  <p:hf hdr="0" ftr="0"/>
  <p:txStyles>
    <p:titleStyle>
      <a:lvl1pPr algn="l" defTabSz="914400" rtl="0" eaLnBrk="1" latinLnBrk="0" hangingPunct="1">
        <a:spcBef>
          <a:spcPct val="0"/>
        </a:spcBef>
        <a:buNone/>
        <a:defRPr sz="2800" b="1" kern="1200" cap="none" baseline="0">
          <a:solidFill>
            <a:srgbClr val="EE243B"/>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6.emf"/></Relationships>
</file>

<file path=ppt/slides/_rels/slide18.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8.emf"/><Relationship Id="rId5" Type="http://schemas.openxmlformats.org/officeDocument/2006/relationships/oleObject" Target="../embeddings/oleObject3.bin"/><Relationship Id="rId4" Type="http://schemas.openxmlformats.org/officeDocument/2006/relationships/image" Target="../media/image27.emf"/><Relationship Id="rId9" Type="http://schemas.openxmlformats.org/officeDocument/2006/relationships/image" Target="../media/image31.png"/></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microsoft.com/office/2007/relationships/media" Target="../media/media2.wmv"/><Relationship Id="rId1" Type="http://schemas.openxmlformats.org/officeDocument/2006/relationships/video" Target="NULL" TargetMode="Externa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ov"/><Relationship Id="rId1" Type="http://schemas.openxmlformats.org/officeDocument/2006/relationships/video" Target="NULL" TargetMode="External"/><Relationship Id="rId5" Type="http://schemas.openxmlformats.org/officeDocument/2006/relationships/image" Target="../media/image13.pn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3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4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1.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Featureless Approaches to Efficient Bathymetric SLAM</a:t>
            </a:r>
            <a:endParaRPr lang="en-AU" dirty="0"/>
          </a:p>
        </p:txBody>
      </p:sp>
      <p:sp>
        <p:nvSpPr>
          <p:cNvPr id="3" name="Text Placeholder 2"/>
          <p:cNvSpPr>
            <a:spLocks noGrp="1"/>
          </p:cNvSpPr>
          <p:nvPr>
            <p:ph type="body" idx="1"/>
          </p:nvPr>
        </p:nvSpPr>
        <p:spPr/>
        <p:txBody>
          <a:bodyPr/>
          <a:lstStyle/>
          <a:p>
            <a:r>
              <a:rPr lang="en-US" dirty="0" smtClean="0"/>
              <a:t>Stephen Alexander </a:t>
            </a:r>
            <a:r>
              <a:rPr lang="en-US" dirty="0" err="1" smtClean="0"/>
              <a:t>Barkby</a:t>
            </a:r>
            <a:endParaRPr lang="en-AU"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4461470"/>
            <a:ext cx="2466975"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4461470"/>
            <a:ext cx="2376656"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5307" y="4461470"/>
            <a:ext cx="2463800" cy="1847850"/>
          </a:xfrm>
          <a:prstGeom prst="rect">
            <a:avLst/>
          </a:prstGeom>
        </p:spPr>
      </p:pic>
    </p:spTree>
    <p:extLst>
      <p:ext uri="{BB962C8B-B14F-4D97-AF65-F5344CB8AC3E}">
        <p14:creationId xmlns:p14="http://schemas.microsoft.com/office/powerpoint/2010/main" val="19044401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Outline</a:t>
            </a:r>
            <a:endParaRPr lang="en-AU" dirty="0"/>
          </a:p>
        </p:txBody>
      </p:sp>
      <p:sp>
        <p:nvSpPr>
          <p:cNvPr id="3" name="Content Placeholder 2"/>
          <p:cNvSpPr>
            <a:spLocks noGrp="1"/>
          </p:cNvSpPr>
          <p:nvPr>
            <p:ph idx="1"/>
          </p:nvPr>
        </p:nvSpPr>
        <p:spPr>
          <a:xfrm>
            <a:off x="889248" y="2096852"/>
            <a:ext cx="7823212" cy="2844316"/>
          </a:xfrm>
        </p:spPr>
        <p:txBody>
          <a:bodyPr>
            <a:normAutofit/>
          </a:bodyPr>
          <a:lstStyle/>
          <a:p>
            <a:r>
              <a:rPr lang="en-US" dirty="0" smtClean="0">
                <a:solidFill>
                  <a:srgbClr val="C00000"/>
                </a:solidFill>
              </a:rPr>
              <a:t>Section 1. </a:t>
            </a:r>
            <a:r>
              <a:rPr lang="en-US" dirty="0" smtClean="0"/>
              <a:t>Introduction.</a:t>
            </a:r>
          </a:p>
          <a:p>
            <a:r>
              <a:rPr lang="en-US" dirty="0" smtClean="0">
                <a:solidFill>
                  <a:srgbClr val="FF0000"/>
                </a:solidFill>
              </a:rPr>
              <a:t>Section 2.</a:t>
            </a:r>
            <a:r>
              <a:rPr lang="en-US" dirty="0" smtClean="0"/>
              <a:t> Featureless SLAM – current approaches.</a:t>
            </a:r>
            <a:endParaRPr lang="en-AU" dirty="0"/>
          </a:p>
          <a:p>
            <a:r>
              <a:rPr lang="en-US" dirty="0">
                <a:solidFill>
                  <a:srgbClr val="FFC000"/>
                </a:solidFill>
              </a:rPr>
              <a:t>Section 3</a:t>
            </a:r>
            <a:r>
              <a:rPr lang="en-US" dirty="0" smtClean="0">
                <a:solidFill>
                  <a:srgbClr val="FFC000"/>
                </a:solidFill>
              </a:rPr>
              <a:t>.</a:t>
            </a:r>
            <a:r>
              <a:rPr lang="en-US" dirty="0" smtClean="0"/>
              <a:t> RBPF SLAM – particle setup.</a:t>
            </a:r>
            <a:endParaRPr lang="en-US" dirty="0"/>
          </a:p>
          <a:p>
            <a:r>
              <a:rPr lang="en-US" dirty="0">
                <a:solidFill>
                  <a:srgbClr val="00B050"/>
                </a:solidFill>
              </a:rPr>
              <a:t>Section 4</a:t>
            </a:r>
            <a:r>
              <a:rPr lang="en-US" dirty="0" smtClean="0">
                <a:solidFill>
                  <a:srgbClr val="00B050"/>
                </a:solidFill>
              </a:rPr>
              <a:t>.</a:t>
            </a:r>
            <a:r>
              <a:rPr lang="en-US" dirty="0" smtClean="0"/>
              <a:t> The Grid </a:t>
            </a:r>
            <a:r>
              <a:rPr lang="en-US" dirty="0"/>
              <a:t>M</a:t>
            </a:r>
            <a:r>
              <a:rPr lang="en-US" dirty="0" smtClean="0"/>
              <a:t>ap representation</a:t>
            </a:r>
            <a:r>
              <a:rPr lang="en-AU" dirty="0" smtClean="0"/>
              <a:t>.</a:t>
            </a:r>
            <a:endParaRPr lang="en-AU" dirty="0"/>
          </a:p>
          <a:p>
            <a:r>
              <a:rPr lang="en-US" dirty="0">
                <a:solidFill>
                  <a:srgbClr val="00B0F0"/>
                </a:solidFill>
              </a:rPr>
              <a:t>Section 5</a:t>
            </a:r>
            <a:r>
              <a:rPr lang="en-US" dirty="0" smtClean="0">
                <a:solidFill>
                  <a:srgbClr val="00B0F0"/>
                </a:solidFill>
              </a:rPr>
              <a:t>.</a:t>
            </a:r>
            <a:r>
              <a:rPr lang="en-US" dirty="0" smtClean="0"/>
              <a:t> The Trajectory </a:t>
            </a:r>
            <a:r>
              <a:rPr lang="en-US" dirty="0"/>
              <a:t>M</a:t>
            </a:r>
            <a:r>
              <a:rPr lang="en-US" dirty="0" smtClean="0"/>
              <a:t>ap representation.</a:t>
            </a:r>
            <a:endParaRPr lang="en-US" dirty="0"/>
          </a:p>
          <a:p>
            <a:r>
              <a:rPr lang="en-US" dirty="0">
                <a:solidFill>
                  <a:srgbClr val="7030A0"/>
                </a:solidFill>
              </a:rPr>
              <a:t>Section 6</a:t>
            </a:r>
            <a:r>
              <a:rPr lang="en-US" dirty="0" smtClean="0">
                <a:solidFill>
                  <a:srgbClr val="7030A0"/>
                </a:solidFill>
              </a:rPr>
              <a:t>.</a:t>
            </a:r>
            <a:r>
              <a:rPr lang="en-US" dirty="0" smtClean="0"/>
              <a:t> Conclusions/Future </a:t>
            </a:r>
            <a:r>
              <a:rPr lang="en-US" dirty="0"/>
              <a:t>W</a:t>
            </a:r>
            <a:r>
              <a:rPr lang="en-US" dirty="0" smtClean="0"/>
              <a:t>ork.</a:t>
            </a:r>
            <a:endParaRPr lang="en-US"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10</a:t>
            </a:fld>
            <a:endParaRPr lang="en-GB"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2072849"/>
            <a:ext cx="432048" cy="420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349642" y="5282044"/>
            <a:ext cx="6894766" cy="523220"/>
          </a:xfrm>
          <a:prstGeom prst="rect">
            <a:avLst/>
          </a:prstGeom>
          <a:noFill/>
        </p:spPr>
        <p:txBody>
          <a:bodyPr wrap="square" rtlCol="0">
            <a:spAutoFit/>
          </a:bodyPr>
          <a:lstStyle/>
          <a:p>
            <a:r>
              <a:rPr lang="en-US" sz="2800" dirty="0" smtClean="0">
                <a:solidFill>
                  <a:schemeClr val="accent2"/>
                </a:solidFill>
              </a:rPr>
              <a:t>B</a:t>
            </a:r>
            <a:r>
              <a:rPr lang="en-US" sz="2800" dirty="0" smtClean="0"/>
              <a:t>athymetric Maps +</a:t>
            </a:r>
            <a:r>
              <a:rPr lang="en-AU" sz="2800" dirty="0" smtClean="0"/>
              <a:t> </a:t>
            </a:r>
            <a:r>
              <a:rPr lang="en-US" sz="2800" dirty="0" smtClean="0"/>
              <a:t>RB</a:t>
            </a:r>
            <a:r>
              <a:rPr lang="en-US" sz="2800" dirty="0" smtClean="0">
                <a:solidFill>
                  <a:schemeClr val="accent2"/>
                </a:solidFill>
              </a:rPr>
              <a:t>P</a:t>
            </a:r>
            <a:r>
              <a:rPr lang="en-US" sz="2800" dirty="0" smtClean="0"/>
              <a:t>F </a:t>
            </a:r>
            <a:r>
              <a:rPr lang="en-US" sz="2800" dirty="0" smtClean="0">
                <a:solidFill>
                  <a:schemeClr val="accent2"/>
                </a:solidFill>
              </a:rPr>
              <a:t>SLAM</a:t>
            </a:r>
            <a:r>
              <a:rPr lang="en-US" sz="2800" dirty="0" smtClean="0"/>
              <a:t> = </a:t>
            </a:r>
            <a:r>
              <a:rPr lang="en-US" sz="2800" dirty="0" smtClean="0">
                <a:solidFill>
                  <a:schemeClr val="accent2"/>
                </a:solidFill>
              </a:rPr>
              <a:t>BPSLAM</a:t>
            </a:r>
            <a:endParaRPr lang="en-AU" sz="2800" dirty="0">
              <a:solidFill>
                <a:schemeClr val="accent2"/>
              </a:solidFill>
            </a:endParaRPr>
          </a:p>
        </p:txBody>
      </p:sp>
    </p:spTree>
    <p:extLst>
      <p:ext uri="{BB962C8B-B14F-4D97-AF65-F5344CB8AC3E}">
        <p14:creationId xmlns:p14="http://schemas.microsoft.com/office/powerpoint/2010/main" val="8138349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Featureless SLAM – Current Approaches</a:t>
            </a:r>
            <a:endParaRPr lang="en-AU" dirty="0"/>
          </a:p>
        </p:txBody>
      </p:sp>
      <p:sp>
        <p:nvSpPr>
          <p:cNvPr id="3" name="Content Placeholder 2"/>
          <p:cNvSpPr>
            <a:spLocks noGrp="1"/>
          </p:cNvSpPr>
          <p:nvPr>
            <p:ph idx="1"/>
          </p:nvPr>
        </p:nvSpPr>
        <p:spPr/>
        <p:txBody>
          <a:bodyPr/>
          <a:lstStyle/>
          <a:p>
            <a:r>
              <a:rPr lang="en-US" dirty="0" err="1" smtClean="0"/>
              <a:t>Submapping</a:t>
            </a:r>
            <a:r>
              <a:rPr lang="en-US" dirty="0" smtClean="0"/>
              <a:t> with pairwise constraints</a:t>
            </a:r>
            <a:r>
              <a:rPr lang="en-US" sz="1050" b="1" dirty="0" smtClean="0">
                <a:solidFill>
                  <a:schemeClr val="accent2"/>
                </a:solidFill>
              </a:rPr>
              <a:t>(Roman, </a:t>
            </a:r>
            <a:r>
              <a:rPr lang="en-US" sz="1050" b="1" dirty="0">
                <a:solidFill>
                  <a:schemeClr val="accent2"/>
                </a:solidFill>
              </a:rPr>
              <a:t>2005)</a:t>
            </a:r>
            <a:r>
              <a:rPr lang="en-US" sz="1000" b="1" dirty="0">
                <a:solidFill>
                  <a:schemeClr val="accent2"/>
                </a:solidFill>
              </a:rPr>
              <a:t> </a:t>
            </a:r>
            <a:endParaRPr lang="en-US" dirty="0" smtClean="0"/>
          </a:p>
          <a:p>
            <a:pPr lvl="1"/>
            <a:r>
              <a:rPr lang="en-US" dirty="0" smtClean="0"/>
              <a:t>Temporal sequence of bathymetry divided into </a:t>
            </a:r>
            <a:r>
              <a:rPr lang="en-US" dirty="0" err="1" smtClean="0"/>
              <a:t>submaps</a:t>
            </a:r>
            <a:r>
              <a:rPr lang="en-US" dirty="0" smtClean="0"/>
              <a:t> of point clouds, assumed to be error free.</a:t>
            </a:r>
          </a:p>
          <a:p>
            <a:pPr lvl="1"/>
            <a:r>
              <a:rPr lang="en-US" dirty="0"/>
              <a:t>Pairwise matching of overlapping </a:t>
            </a:r>
            <a:r>
              <a:rPr lang="en-US" dirty="0" err="1"/>
              <a:t>submaps</a:t>
            </a:r>
            <a:r>
              <a:rPr lang="en-US" dirty="0"/>
              <a:t> constrains the vehicle </a:t>
            </a:r>
            <a:r>
              <a:rPr lang="en-US" dirty="0" smtClean="0"/>
              <a:t>trajectory and </a:t>
            </a:r>
            <a:r>
              <a:rPr lang="en-US" dirty="0" err="1"/>
              <a:t>submap</a:t>
            </a:r>
            <a:r>
              <a:rPr lang="en-US" dirty="0"/>
              <a:t> origins using a delayed state </a:t>
            </a:r>
            <a:r>
              <a:rPr lang="en-US" dirty="0" err="1"/>
              <a:t>Kalman</a:t>
            </a:r>
            <a:r>
              <a:rPr lang="en-US" dirty="0"/>
              <a:t> </a:t>
            </a:r>
            <a:r>
              <a:rPr lang="en-US" dirty="0" smtClean="0"/>
              <a:t>Filter.</a:t>
            </a:r>
          </a:p>
          <a:p>
            <a:pPr lvl="1"/>
            <a:r>
              <a:rPr lang="en-US" sz="1800" dirty="0" smtClean="0"/>
              <a:t>Expensive run time, errors within </a:t>
            </a:r>
            <a:r>
              <a:rPr lang="en-US" sz="1800" dirty="0" err="1" smtClean="0"/>
              <a:t>submaps</a:t>
            </a:r>
            <a:r>
              <a:rPr lang="en-US" sz="1800" dirty="0" smtClean="0"/>
              <a:t> cannot be corrected.</a:t>
            </a:r>
            <a:endParaRPr lang="en-US" sz="1800" dirty="0"/>
          </a:p>
          <a:p>
            <a:pPr lvl="1"/>
            <a:endParaRPr lang="en-US" dirty="0" smtClean="0"/>
          </a:p>
          <a:p>
            <a:pPr lvl="1"/>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11</a:t>
            </a:fld>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0" y="3808670"/>
            <a:ext cx="8191500" cy="241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23528" y="6084004"/>
            <a:ext cx="2376264" cy="369332"/>
          </a:xfrm>
          <a:prstGeom prst="rect">
            <a:avLst/>
          </a:prstGeom>
          <a:noFill/>
        </p:spPr>
        <p:txBody>
          <a:bodyPr wrap="square" rtlCol="0">
            <a:spAutoFit/>
          </a:bodyPr>
          <a:lstStyle/>
          <a:p>
            <a:r>
              <a:rPr lang="en-US" dirty="0" smtClean="0"/>
              <a:t>Regions of map overlap</a:t>
            </a:r>
            <a:endParaRPr lang="en-AU" dirty="0"/>
          </a:p>
        </p:txBody>
      </p:sp>
      <p:cxnSp>
        <p:nvCxnSpPr>
          <p:cNvPr id="9" name="Straight Arrow Connector 8"/>
          <p:cNvCxnSpPr>
            <a:stCxn id="7" idx="3"/>
          </p:cNvCxnSpPr>
          <p:nvPr/>
        </p:nvCxnSpPr>
        <p:spPr>
          <a:xfrm flipV="1">
            <a:off x="2699792" y="5018345"/>
            <a:ext cx="360040" cy="1250325"/>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7" idx="3"/>
          </p:cNvCxnSpPr>
          <p:nvPr/>
        </p:nvCxnSpPr>
        <p:spPr>
          <a:xfrm flipV="1">
            <a:off x="2699792" y="5363924"/>
            <a:ext cx="1836204" cy="90474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2699792" y="5708285"/>
            <a:ext cx="3672408" cy="560385"/>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796136" y="3779748"/>
            <a:ext cx="3024336" cy="369332"/>
          </a:xfrm>
          <a:prstGeom prst="rect">
            <a:avLst/>
          </a:prstGeom>
          <a:noFill/>
        </p:spPr>
        <p:txBody>
          <a:bodyPr wrap="square" rtlCol="0">
            <a:spAutoFit/>
          </a:bodyPr>
          <a:lstStyle/>
          <a:p>
            <a:r>
              <a:rPr lang="en-US" dirty="0" smtClean="0"/>
              <a:t>Relative position constraints</a:t>
            </a:r>
            <a:endParaRPr lang="en-AU" dirty="0"/>
          </a:p>
        </p:txBody>
      </p:sp>
      <p:cxnSp>
        <p:nvCxnSpPr>
          <p:cNvPr id="18" name="Straight Arrow Connector 17"/>
          <p:cNvCxnSpPr/>
          <p:nvPr/>
        </p:nvCxnSpPr>
        <p:spPr>
          <a:xfrm flipH="1">
            <a:off x="2852192" y="4044495"/>
            <a:ext cx="2948840" cy="33521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4644008" y="4044495"/>
            <a:ext cx="1152128" cy="67135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5796136" y="4044495"/>
            <a:ext cx="648072" cy="1103405"/>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547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7744" y="260648"/>
            <a:ext cx="6419056" cy="814102"/>
          </a:xfrm>
        </p:spPr>
        <p:txBody>
          <a:bodyPr>
            <a:normAutofit fontScale="90000"/>
          </a:bodyPr>
          <a:lstStyle/>
          <a:p>
            <a:r>
              <a:rPr lang="en-US" dirty="0" smtClean="0"/>
              <a:t>Featureless SLAM – Current Approaches</a:t>
            </a:r>
            <a:endParaRPr lang="en-AU" dirty="0"/>
          </a:p>
        </p:txBody>
      </p:sp>
      <p:sp>
        <p:nvSpPr>
          <p:cNvPr id="3" name="Content Placeholder 2"/>
          <p:cNvSpPr>
            <a:spLocks noGrp="1"/>
          </p:cNvSpPr>
          <p:nvPr>
            <p:ph idx="1"/>
          </p:nvPr>
        </p:nvSpPr>
        <p:spPr/>
        <p:txBody>
          <a:bodyPr/>
          <a:lstStyle/>
          <a:p>
            <a:r>
              <a:rPr lang="en-US" dirty="0" smtClean="0"/>
              <a:t>3D occupancy grids </a:t>
            </a:r>
            <a:r>
              <a:rPr lang="en-US" altLang="en-US" dirty="0" smtClean="0"/>
              <a:t>managed </a:t>
            </a:r>
            <a:r>
              <a:rPr lang="en-US" altLang="en-US" dirty="0"/>
              <a:t>using Deferred Reference Counting </a:t>
            </a:r>
            <a:r>
              <a:rPr lang="en-US" altLang="en-US" dirty="0" err="1" smtClean="0"/>
              <a:t>Octrees</a:t>
            </a:r>
            <a:r>
              <a:rPr lang="en-US" sz="1000" b="1" dirty="0" smtClean="0">
                <a:solidFill>
                  <a:schemeClr val="accent2"/>
                </a:solidFill>
              </a:rPr>
              <a:t>(Fairfield, 2006)</a:t>
            </a:r>
            <a:r>
              <a:rPr lang="en-US" sz="2000" b="1" dirty="0" smtClean="0">
                <a:solidFill>
                  <a:schemeClr val="accent2"/>
                </a:solidFill>
              </a:rPr>
              <a:t> </a:t>
            </a:r>
            <a:r>
              <a:rPr lang="en-US" sz="2000" b="1" dirty="0" smtClean="0"/>
              <a:t>.</a:t>
            </a:r>
            <a:endParaRPr lang="en-US" altLang="en-US" dirty="0" smtClean="0"/>
          </a:p>
          <a:p>
            <a:pPr lvl="1"/>
            <a:r>
              <a:rPr lang="en-US" dirty="0" smtClean="0"/>
              <a:t>Also uses RBPF as its foundation.</a:t>
            </a:r>
          </a:p>
          <a:p>
            <a:pPr lvl="1"/>
            <a:r>
              <a:rPr lang="en-US" dirty="0" smtClean="0"/>
              <a:t>Continuous SLAM achieved in closed environments.</a:t>
            </a:r>
          </a:p>
          <a:p>
            <a:pPr lvl="1"/>
            <a:r>
              <a:rPr lang="en-US" dirty="0" smtClean="0"/>
              <a:t>In open environments only navigation was improved.</a:t>
            </a:r>
          </a:p>
          <a:p>
            <a:pPr lvl="1"/>
            <a:r>
              <a:rPr lang="en-US" dirty="0"/>
              <a:t>O</a:t>
            </a:r>
            <a:r>
              <a:rPr lang="en-US" dirty="0" smtClean="0"/>
              <a:t>pportunities to </a:t>
            </a:r>
            <a:r>
              <a:rPr lang="en-US" dirty="0" err="1" smtClean="0"/>
              <a:t>localise</a:t>
            </a:r>
            <a:r>
              <a:rPr lang="en-US" dirty="0" smtClean="0"/>
              <a:t> typically not as abundant as in these two trials. </a:t>
            </a:r>
          </a:p>
          <a:p>
            <a:pPr lvl="1"/>
            <a:endParaRPr lang="en-US" dirty="0" smtClean="0"/>
          </a:p>
          <a:p>
            <a:pPr marL="457200" lvl="1" indent="0">
              <a:buNone/>
            </a:pPr>
            <a:endParaRPr lang="en-US" dirty="0" smtClean="0"/>
          </a:p>
          <a:p>
            <a:pPr lvl="1"/>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12</a:t>
            </a:fld>
            <a:endParaRPr lang="en-GB" dirty="0"/>
          </a:p>
        </p:txBody>
      </p:sp>
      <p:pic>
        <p:nvPicPr>
          <p:cNvPr id="1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3579" y="4005064"/>
            <a:ext cx="3170869" cy="208823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4005064"/>
            <a:ext cx="2190096"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05064"/>
            <a:ext cx="2016224" cy="2123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1259632" y="6093296"/>
            <a:ext cx="1440160" cy="246221"/>
          </a:xfrm>
          <a:prstGeom prst="rect">
            <a:avLst/>
          </a:prstGeom>
          <a:noFill/>
        </p:spPr>
        <p:txBody>
          <a:bodyPr wrap="square" rtlCol="0">
            <a:spAutoFit/>
          </a:bodyPr>
          <a:lstStyle/>
          <a:p>
            <a:r>
              <a:rPr lang="en-US" sz="1000" b="1" dirty="0" err="1" smtClean="0"/>
              <a:t>Octree</a:t>
            </a:r>
            <a:r>
              <a:rPr lang="en-US" sz="1000" b="1" dirty="0" smtClean="0"/>
              <a:t> Structure  </a:t>
            </a:r>
            <a:endParaRPr lang="en-AU" sz="1000" b="1" dirty="0"/>
          </a:p>
        </p:txBody>
      </p:sp>
      <p:sp>
        <p:nvSpPr>
          <p:cNvPr id="22" name="TextBox 21"/>
          <p:cNvSpPr txBox="1"/>
          <p:nvPr/>
        </p:nvSpPr>
        <p:spPr>
          <a:xfrm>
            <a:off x="3275856" y="6093296"/>
            <a:ext cx="1853155" cy="246221"/>
          </a:xfrm>
          <a:prstGeom prst="rect">
            <a:avLst/>
          </a:prstGeom>
          <a:noFill/>
        </p:spPr>
        <p:txBody>
          <a:bodyPr wrap="square" rtlCol="0">
            <a:spAutoFit/>
          </a:bodyPr>
          <a:lstStyle/>
          <a:p>
            <a:r>
              <a:rPr lang="en-AU" sz="1000" b="1" dirty="0" smtClean="0"/>
              <a:t>Synthetic </a:t>
            </a:r>
            <a:r>
              <a:rPr lang="en-AU" sz="1000" b="1" dirty="0" err="1"/>
              <a:t>Wakat´on</a:t>
            </a:r>
            <a:r>
              <a:rPr lang="en-AU" sz="1000" b="1" dirty="0"/>
              <a:t> </a:t>
            </a:r>
            <a:r>
              <a:rPr lang="en-AU" sz="1000" b="1" dirty="0" smtClean="0"/>
              <a:t> 3D map</a:t>
            </a:r>
            <a:endParaRPr lang="en-AU" sz="1000" b="1" dirty="0"/>
          </a:p>
        </p:txBody>
      </p:sp>
      <p:sp>
        <p:nvSpPr>
          <p:cNvPr id="23" name="TextBox 22"/>
          <p:cNvSpPr txBox="1"/>
          <p:nvPr/>
        </p:nvSpPr>
        <p:spPr>
          <a:xfrm>
            <a:off x="5724128" y="6093296"/>
            <a:ext cx="2736304" cy="246221"/>
          </a:xfrm>
          <a:prstGeom prst="rect">
            <a:avLst/>
          </a:prstGeom>
          <a:noFill/>
        </p:spPr>
        <p:txBody>
          <a:bodyPr wrap="square" rtlCol="0">
            <a:spAutoFit/>
          </a:bodyPr>
          <a:lstStyle/>
          <a:p>
            <a:r>
              <a:rPr lang="en-AU" sz="1000" b="1" dirty="0" smtClean="0"/>
              <a:t>Localisation using RBPF and Occupancy grids.</a:t>
            </a:r>
            <a:endParaRPr lang="en-AU" sz="1000" b="1" dirty="0"/>
          </a:p>
        </p:txBody>
      </p:sp>
    </p:spTree>
    <p:extLst>
      <p:ext uri="{BB962C8B-B14F-4D97-AF65-F5344CB8AC3E}">
        <p14:creationId xmlns:p14="http://schemas.microsoft.com/office/powerpoint/2010/main" val="27813176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Directly observable states tracked by EKF:</a:t>
            </a:r>
          </a:p>
          <a:p>
            <a:pPr marL="0" indent="0">
              <a:buNone/>
            </a:pPr>
            <a:endParaRPr lang="en-US" dirty="0" smtClean="0"/>
          </a:p>
          <a:p>
            <a:pPr marL="0" indent="0">
              <a:buNone/>
            </a:pPr>
            <a:endParaRPr lang="en-US" dirty="0" smtClean="0"/>
          </a:p>
          <a:p>
            <a:r>
              <a:rPr lang="en-US" dirty="0" smtClean="0"/>
              <a:t>States most prone to drift included as particle states.</a:t>
            </a:r>
          </a:p>
          <a:p>
            <a:endParaRPr lang="en-US" dirty="0"/>
          </a:p>
          <a:p>
            <a:endParaRPr lang="en-US" dirty="0" smtClean="0"/>
          </a:p>
          <a:p>
            <a:endParaRPr lang="en-US" dirty="0" smtClean="0"/>
          </a:p>
          <a:p>
            <a:pPr marL="0" indent="0">
              <a:buNone/>
            </a:pPr>
            <a:endParaRPr lang="en-US" dirty="0"/>
          </a:p>
          <a:p>
            <a:r>
              <a:rPr lang="en-US" dirty="0" smtClean="0"/>
              <a:t>Decoupling states </a:t>
            </a:r>
            <a:r>
              <a:rPr lang="en-US" dirty="0"/>
              <a:t>r</a:t>
            </a:r>
            <a:r>
              <a:rPr lang="en-US" dirty="0" smtClean="0"/>
              <a:t>easonable approximation for relatively slow moving UUVs with low noise in attitude observations.</a:t>
            </a:r>
          </a:p>
          <a:p>
            <a:r>
              <a:rPr lang="en-US" dirty="0" smtClean="0"/>
              <a:t>Each particle also maintains its own map.</a:t>
            </a:r>
          </a:p>
        </p:txBody>
      </p:sp>
      <p:sp>
        <p:nvSpPr>
          <p:cNvPr id="2" name="Title 1"/>
          <p:cNvSpPr>
            <a:spLocks noGrp="1"/>
          </p:cNvSpPr>
          <p:nvPr>
            <p:ph type="title"/>
          </p:nvPr>
        </p:nvSpPr>
        <p:spPr/>
        <p:txBody>
          <a:bodyPr/>
          <a:lstStyle/>
          <a:p>
            <a:r>
              <a:rPr lang="en-US" dirty="0" smtClean="0"/>
              <a:t>RBPF SLAM: Particle Structure</a:t>
            </a:r>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13</a:t>
            </a:fld>
            <a:endParaRPr lang="en-GB" dirty="0"/>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1772816"/>
            <a:ext cx="5229225"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5063" y="2894062"/>
            <a:ext cx="4333875"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60871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RBPF SLAM: Filter Steps</a:t>
            </a:r>
            <a:endParaRPr lang="en-AU" dirty="0"/>
          </a:p>
        </p:txBody>
      </p:sp>
      <p:sp>
        <p:nvSpPr>
          <p:cNvPr id="3" name="Content Placeholder 2"/>
          <p:cNvSpPr>
            <a:spLocks noGrp="1"/>
          </p:cNvSpPr>
          <p:nvPr>
            <p:ph idx="1"/>
          </p:nvPr>
        </p:nvSpPr>
        <p:spPr>
          <a:xfrm>
            <a:off x="889248" y="1232756"/>
            <a:ext cx="7823212" cy="2484276"/>
          </a:xfrm>
        </p:spPr>
        <p:txBody>
          <a:bodyPr/>
          <a:lstStyle/>
          <a:p>
            <a:r>
              <a:rPr lang="en-US" dirty="0" smtClean="0"/>
              <a:t>Step 1: </a:t>
            </a:r>
            <a:r>
              <a:rPr lang="en-US" dirty="0" err="1" smtClean="0"/>
              <a:t>Initialisation</a:t>
            </a:r>
            <a:endParaRPr lang="en-US" dirty="0" smtClean="0"/>
          </a:p>
          <a:p>
            <a:pPr lvl="1"/>
            <a:r>
              <a:rPr lang="en-US" dirty="0" smtClean="0"/>
              <a:t>Randomly sample N different position hypotheses (</a:t>
            </a:r>
            <a:r>
              <a:rPr lang="en-US" dirty="0" err="1" smtClean="0"/>
              <a:t>x,y</a:t>
            </a:r>
            <a:r>
              <a:rPr lang="en-US" dirty="0" smtClean="0"/>
              <a:t>) of vehicle from initial distribution.</a:t>
            </a:r>
            <a:endParaRPr lang="en-AU" dirty="0"/>
          </a:p>
        </p:txBody>
      </p:sp>
      <p:sp>
        <p:nvSpPr>
          <p:cNvPr id="4" name="Date Placeholder 3"/>
          <p:cNvSpPr>
            <a:spLocks noGrp="1"/>
          </p:cNvSpPr>
          <p:nvPr>
            <p:ph type="dt" sz="half" idx="10"/>
          </p:nvPr>
        </p:nvSpPr>
        <p:spPr/>
        <p:txBody>
          <a:bodyPr/>
          <a:lstStyle/>
          <a:p>
            <a:r>
              <a:rPr lang="en-US" dirty="0" smtClean="0"/>
              <a:t>Stephen </a:t>
            </a:r>
            <a:r>
              <a:rPr lang="en-US" dirty="0" err="1" smtClean="0"/>
              <a:t>Barkby</a:t>
            </a:r>
            <a:r>
              <a:rPr lang="en-US" dirty="0" smtClean="0"/>
              <a:t>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14</a:t>
            </a:fld>
            <a:endParaRPr lang="en-GB" dirty="0"/>
          </a:p>
        </p:txBody>
      </p:sp>
      <p:grpSp>
        <p:nvGrpSpPr>
          <p:cNvPr id="31" name="Group 30"/>
          <p:cNvGrpSpPr/>
          <p:nvPr/>
        </p:nvGrpSpPr>
        <p:grpSpPr>
          <a:xfrm>
            <a:off x="611560" y="3145595"/>
            <a:ext cx="2478633" cy="664481"/>
            <a:chOff x="1617681" y="3340034"/>
            <a:chExt cx="2478633" cy="664481"/>
          </a:xfrm>
        </p:grpSpPr>
        <p:sp>
          <p:nvSpPr>
            <p:cNvPr id="15" name="Oval 14"/>
            <p:cNvSpPr/>
            <p:nvPr/>
          </p:nvSpPr>
          <p:spPr>
            <a:xfrm rot="11652230">
              <a:off x="1617681" y="3340034"/>
              <a:ext cx="2478633" cy="664481"/>
            </a:xfrm>
            <a:prstGeom prst="ellipse">
              <a:avLst/>
            </a:prstGeom>
            <a:solidFill>
              <a:srgbClr val="EE243B">
                <a:alpha val="5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0" name="Group 29"/>
            <p:cNvGrpSpPr/>
            <p:nvPr/>
          </p:nvGrpSpPr>
          <p:grpSpPr>
            <a:xfrm rot="932469">
              <a:off x="2702576" y="3630082"/>
              <a:ext cx="308842" cy="84384"/>
              <a:chOff x="291271" y="2074791"/>
              <a:chExt cx="699307" cy="144016"/>
            </a:xfrm>
          </p:grpSpPr>
          <p:sp>
            <p:nvSpPr>
              <p:cNvPr id="18" name="Rounded Rectangle 17"/>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Round Same Side Corner Rectangle 24"/>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0" name="Oval 9"/>
            <p:cNvSpPr/>
            <p:nvPr/>
          </p:nvSpPr>
          <p:spPr>
            <a:xfrm>
              <a:off x="2820994" y="3649416"/>
              <a:ext cx="72008"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32" name="Group 31"/>
          <p:cNvGrpSpPr/>
          <p:nvPr/>
        </p:nvGrpSpPr>
        <p:grpSpPr>
          <a:xfrm>
            <a:off x="701842" y="3019698"/>
            <a:ext cx="2426328" cy="913358"/>
            <a:chOff x="1707963" y="3214137"/>
            <a:chExt cx="2426328" cy="913358"/>
          </a:xfrm>
        </p:grpSpPr>
        <p:grpSp>
          <p:nvGrpSpPr>
            <p:cNvPr id="33" name="Group 32"/>
            <p:cNvGrpSpPr/>
            <p:nvPr/>
          </p:nvGrpSpPr>
          <p:grpSpPr>
            <a:xfrm rot="932469">
              <a:off x="1707963" y="3563301"/>
              <a:ext cx="308842" cy="84384"/>
              <a:chOff x="291271" y="2074791"/>
              <a:chExt cx="699307" cy="144016"/>
            </a:xfrm>
          </p:grpSpPr>
          <p:sp>
            <p:nvSpPr>
              <p:cNvPr id="34" name="Rounded Rectangle 33"/>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Round Same Side Corner Rectangle 34"/>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37" name="Group 36"/>
            <p:cNvGrpSpPr/>
            <p:nvPr/>
          </p:nvGrpSpPr>
          <p:grpSpPr>
            <a:xfrm rot="932469">
              <a:off x="2203157" y="3798705"/>
              <a:ext cx="308842" cy="84384"/>
              <a:chOff x="291271" y="2074791"/>
              <a:chExt cx="699307" cy="144016"/>
            </a:xfrm>
          </p:grpSpPr>
          <p:sp>
            <p:nvSpPr>
              <p:cNvPr id="38" name="Rounded Rectangle 37"/>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Round Same Side Corner Rectangle 38"/>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40" name="Group 39"/>
            <p:cNvGrpSpPr/>
            <p:nvPr/>
          </p:nvGrpSpPr>
          <p:grpSpPr>
            <a:xfrm rot="932469">
              <a:off x="2740400" y="3962753"/>
              <a:ext cx="308842" cy="84384"/>
              <a:chOff x="291271" y="2074791"/>
              <a:chExt cx="699307" cy="144016"/>
            </a:xfrm>
          </p:grpSpPr>
          <p:sp>
            <p:nvSpPr>
              <p:cNvPr id="41" name="Rounded Rectangle 40"/>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 name="Round Same Side Corner Rectangle 41"/>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43" name="Group 42"/>
            <p:cNvGrpSpPr/>
            <p:nvPr/>
          </p:nvGrpSpPr>
          <p:grpSpPr>
            <a:xfrm rot="932469">
              <a:off x="3281514" y="4043111"/>
              <a:ext cx="308842" cy="84384"/>
              <a:chOff x="291271" y="2074791"/>
              <a:chExt cx="699307" cy="144016"/>
            </a:xfrm>
          </p:grpSpPr>
          <p:sp>
            <p:nvSpPr>
              <p:cNvPr id="44" name="Rounded Rectangle 43"/>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5" name="Round Same Side Corner Rectangle 44"/>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46" name="Group 45"/>
            <p:cNvGrpSpPr/>
            <p:nvPr/>
          </p:nvGrpSpPr>
          <p:grpSpPr>
            <a:xfrm rot="932469">
              <a:off x="3825449" y="3977996"/>
              <a:ext cx="308842" cy="84384"/>
              <a:chOff x="291271" y="2074791"/>
              <a:chExt cx="699307" cy="144016"/>
            </a:xfrm>
          </p:grpSpPr>
          <p:sp>
            <p:nvSpPr>
              <p:cNvPr id="47" name="Rounded Rectangle 46"/>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 name="Round Same Side Corner Rectangle 47"/>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49" name="Group 48"/>
            <p:cNvGrpSpPr/>
            <p:nvPr/>
          </p:nvGrpSpPr>
          <p:grpSpPr>
            <a:xfrm rot="932469">
              <a:off x="1707966" y="3252807"/>
              <a:ext cx="308842" cy="84384"/>
              <a:chOff x="291271" y="2074791"/>
              <a:chExt cx="699307" cy="144016"/>
            </a:xfrm>
          </p:grpSpPr>
          <p:sp>
            <p:nvSpPr>
              <p:cNvPr id="50" name="Rounded Rectangle 49"/>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1" name="Round Same Side Corner Rectangle 50"/>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52" name="Group 51"/>
            <p:cNvGrpSpPr/>
            <p:nvPr/>
          </p:nvGrpSpPr>
          <p:grpSpPr>
            <a:xfrm rot="932469">
              <a:off x="2203159" y="3214137"/>
              <a:ext cx="308842" cy="84384"/>
              <a:chOff x="291271" y="2074791"/>
              <a:chExt cx="699307" cy="144016"/>
            </a:xfrm>
          </p:grpSpPr>
          <p:sp>
            <p:nvSpPr>
              <p:cNvPr id="53" name="Rounded Rectangle 52"/>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 name="Round Same Side Corner Rectangle 53"/>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55" name="Group 54"/>
            <p:cNvGrpSpPr/>
            <p:nvPr/>
          </p:nvGrpSpPr>
          <p:grpSpPr>
            <a:xfrm rot="932469">
              <a:off x="2901323" y="3324275"/>
              <a:ext cx="308842" cy="84384"/>
              <a:chOff x="291271" y="2074791"/>
              <a:chExt cx="699307" cy="144016"/>
            </a:xfrm>
          </p:grpSpPr>
          <p:sp>
            <p:nvSpPr>
              <p:cNvPr id="56" name="Rounded Rectangle 55"/>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7" name="Round Same Side Corner Rectangle 56"/>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58" name="Group 57"/>
            <p:cNvGrpSpPr/>
            <p:nvPr/>
          </p:nvGrpSpPr>
          <p:grpSpPr>
            <a:xfrm rot="932469">
              <a:off x="3504492" y="3554120"/>
              <a:ext cx="308842" cy="84384"/>
              <a:chOff x="291271" y="2074791"/>
              <a:chExt cx="699307" cy="144016"/>
            </a:xfrm>
          </p:grpSpPr>
          <p:sp>
            <p:nvSpPr>
              <p:cNvPr id="59" name="Rounded Rectangle 58"/>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 name="Round Same Side Corner Rectangle 59"/>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61" name="Group 60"/>
            <p:cNvGrpSpPr/>
            <p:nvPr/>
          </p:nvGrpSpPr>
          <p:grpSpPr>
            <a:xfrm rot="932469">
              <a:off x="2666573" y="3515450"/>
              <a:ext cx="308842" cy="84384"/>
              <a:chOff x="291271" y="2074791"/>
              <a:chExt cx="699307" cy="144016"/>
            </a:xfrm>
          </p:grpSpPr>
          <p:sp>
            <p:nvSpPr>
              <p:cNvPr id="62" name="Rounded Rectangle 61"/>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3" name="Round Same Side Corner Rectangle 62"/>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64" name="Group 63"/>
            <p:cNvGrpSpPr/>
            <p:nvPr/>
          </p:nvGrpSpPr>
          <p:grpSpPr>
            <a:xfrm rot="932469">
              <a:off x="2564296" y="3554122"/>
              <a:ext cx="308842" cy="84384"/>
              <a:chOff x="291271" y="2074791"/>
              <a:chExt cx="699307" cy="144016"/>
            </a:xfrm>
          </p:grpSpPr>
          <p:sp>
            <p:nvSpPr>
              <p:cNvPr id="65" name="Rounded Rectangle 64"/>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 name="Round Same Side Corner Rectangle 65"/>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67" name="Group 66"/>
            <p:cNvGrpSpPr/>
            <p:nvPr/>
          </p:nvGrpSpPr>
          <p:grpSpPr>
            <a:xfrm rot="932469">
              <a:off x="2751299" y="3600505"/>
              <a:ext cx="308842" cy="84384"/>
              <a:chOff x="291271" y="2074791"/>
              <a:chExt cx="699307" cy="144016"/>
            </a:xfrm>
          </p:grpSpPr>
          <p:sp>
            <p:nvSpPr>
              <p:cNvPr id="68" name="Rounded Rectangle 67"/>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 name="Round Same Side Corner Rectangle 68"/>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70" name="Group 69"/>
            <p:cNvGrpSpPr/>
            <p:nvPr/>
          </p:nvGrpSpPr>
          <p:grpSpPr>
            <a:xfrm rot="932469">
              <a:off x="2673701" y="3645325"/>
              <a:ext cx="308842" cy="84384"/>
              <a:chOff x="291271" y="2074791"/>
              <a:chExt cx="699307" cy="144016"/>
            </a:xfrm>
          </p:grpSpPr>
          <p:sp>
            <p:nvSpPr>
              <p:cNvPr id="71" name="Rounded Rectangle 70"/>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 name="Round Same Side Corner Rectangle 71"/>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73" name="Group 72"/>
            <p:cNvGrpSpPr/>
            <p:nvPr/>
          </p:nvGrpSpPr>
          <p:grpSpPr>
            <a:xfrm rot="932469">
              <a:off x="2203159" y="3383822"/>
              <a:ext cx="308842" cy="84384"/>
              <a:chOff x="291271" y="2074791"/>
              <a:chExt cx="699307" cy="144016"/>
            </a:xfrm>
          </p:grpSpPr>
          <p:sp>
            <p:nvSpPr>
              <p:cNvPr id="74" name="Rounded Rectangle 73"/>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5" name="Round Same Side Corner Rectangle 74"/>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76" name="Group 75"/>
            <p:cNvGrpSpPr/>
            <p:nvPr/>
          </p:nvGrpSpPr>
          <p:grpSpPr>
            <a:xfrm rot="932469">
              <a:off x="2195099" y="3503137"/>
              <a:ext cx="308842" cy="84384"/>
              <a:chOff x="291271" y="2074791"/>
              <a:chExt cx="699307" cy="144016"/>
            </a:xfrm>
          </p:grpSpPr>
          <p:sp>
            <p:nvSpPr>
              <p:cNvPr id="77" name="Rounded Rectangle 76"/>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8" name="Round Same Side Corner Rectangle 77"/>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79" name="Group 78"/>
            <p:cNvGrpSpPr/>
            <p:nvPr/>
          </p:nvGrpSpPr>
          <p:grpSpPr>
            <a:xfrm rot="932469">
              <a:off x="2345206" y="3645326"/>
              <a:ext cx="308842" cy="84384"/>
              <a:chOff x="291271" y="2074791"/>
              <a:chExt cx="699307" cy="144016"/>
            </a:xfrm>
          </p:grpSpPr>
          <p:sp>
            <p:nvSpPr>
              <p:cNvPr id="80" name="Rounded Rectangle 79"/>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1" name="Round Same Side Corner Rectangle 80"/>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82" name="Group 81"/>
            <p:cNvGrpSpPr/>
            <p:nvPr/>
          </p:nvGrpSpPr>
          <p:grpSpPr>
            <a:xfrm rot="932469">
              <a:off x="2590340" y="3776747"/>
              <a:ext cx="308842" cy="84384"/>
              <a:chOff x="291271" y="2074791"/>
              <a:chExt cx="699307" cy="144016"/>
            </a:xfrm>
          </p:grpSpPr>
          <p:sp>
            <p:nvSpPr>
              <p:cNvPr id="83" name="Rounded Rectangle 82"/>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4" name="Round Same Side Corner Rectangle 83"/>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85" name="Group 84"/>
            <p:cNvGrpSpPr/>
            <p:nvPr/>
          </p:nvGrpSpPr>
          <p:grpSpPr>
            <a:xfrm rot="932469">
              <a:off x="2887120" y="3829192"/>
              <a:ext cx="308842" cy="84384"/>
              <a:chOff x="291271" y="2074791"/>
              <a:chExt cx="699307" cy="144016"/>
            </a:xfrm>
          </p:grpSpPr>
          <p:sp>
            <p:nvSpPr>
              <p:cNvPr id="86" name="Rounded Rectangle 85"/>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7" name="Round Same Side Corner Rectangle 86"/>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88" name="Group 87"/>
            <p:cNvGrpSpPr/>
            <p:nvPr/>
          </p:nvGrpSpPr>
          <p:grpSpPr>
            <a:xfrm rot="932469">
              <a:off x="3137895" y="3829193"/>
              <a:ext cx="308842" cy="84384"/>
              <a:chOff x="291271" y="2074791"/>
              <a:chExt cx="699307" cy="144016"/>
            </a:xfrm>
          </p:grpSpPr>
          <p:sp>
            <p:nvSpPr>
              <p:cNvPr id="89" name="Rounded Rectangle 88"/>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0" name="Round Same Side Corner Rectangle 89"/>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91" name="Group 90"/>
            <p:cNvGrpSpPr/>
            <p:nvPr/>
          </p:nvGrpSpPr>
          <p:grpSpPr>
            <a:xfrm rot="932469">
              <a:off x="2682157" y="3394757"/>
              <a:ext cx="308842" cy="84384"/>
              <a:chOff x="291271" y="2074791"/>
              <a:chExt cx="699307" cy="144016"/>
            </a:xfrm>
          </p:grpSpPr>
          <p:sp>
            <p:nvSpPr>
              <p:cNvPr id="92" name="Rounded Rectangle 91"/>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3" name="Round Same Side Corner Rectangle 92"/>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94" name="Group 93"/>
            <p:cNvGrpSpPr/>
            <p:nvPr/>
          </p:nvGrpSpPr>
          <p:grpSpPr>
            <a:xfrm rot="932469">
              <a:off x="2954570" y="3509199"/>
              <a:ext cx="308842" cy="84384"/>
              <a:chOff x="291271" y="2074791"/>
              <a:chExt cx="699307" cy="144016"/>
            </a:xfrm>
          </p:grpSpPr>
          <p:sp>
            <p:nvSpPr>
              <p:cNvPr id="95" name="Rounded Rectangle 94"/>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6" name="Round Same Side Corner Rectangle 95"/>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97" name="Group 96"/>
            <p:cNvGrpSpPr/>
            <p:nvPr/>
          </p:nvGrpSpPr>
          <p:grpSpPr>
            <a:xfrm rot="932469">
              <a:off x="3114652" y="3645327"/>
              <a:ext cx="308842" cy="84384"/>
              <a:chOff x="291271" y="2074791"/>
              <a:chExt cx="699307" cy="144016"/>
            </a:xfrm>
          </p:grpSpPr>
          <p:sp>
            <p:nvSpPr>
              <p:cNvPr id="98" name="Rounded Rectangle 97"/>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9" name="Round Same Side Corner Rectangle 98"/>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00" name="Group 99"/>
            <p:cNvGrpSpPr/>
            <p:nvPr/>
          </p:nvGrpSpPr>
          <p:grpSpPr>
            <a:xfrm rot="932469">
              <a:off x="3047201" y="3722650"/>
              <a:ext cx="308842" cy="84384"/>
              <a:chOff x="291271" y="2074791"/>
              <a:chExt cx="699307" cy="144016"/>
            </a:xfrm>
          </p:grpSpPr>
          <p:sp>
            <p:nvSpPr>
              <p:cNvPr id="101" name="Rounded Rectangle 100"/>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2" name="Round Same Side Corner Rectangle 101"/>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03" name="Group 102"/>
            <p:cNvGrpSpPr/>
            <p:nvPr/>
          </p:nvGrpSpPr>
          <p:grpSpPr>
            <a:xfrm rot="932469">
              <a:off x="2444264" y="3378184"/>
              <a:ext cx="308842" cy="84384"/>
              <a:chOff x="291271" y="2074791"/>
              <a:chExt cx="699307" cy="144016"/>
            </a:xfrm>
          </p:grpSpPr>
          <p:sp>
            <p:nvSpPr>
              <p:cNvPr id="104" name="Rounded Rectangle 103"/>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5" name="Round Same Side Corner Rectangle 104"/>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06" name="Group 105"/>
            <p:cNvGrpSpPr/>
            <p:nvPr/>
          </p:nvGrpSpPr>
          <p:grpSpPr>
            <a:xfrm rot="932469">
              <a:off x="2674760" y="3615748"/>
              <a:ext cx="308842" cy="84384"/>
              <a:chOff x="291271" y="2074791"/>
              <a:chExt cx="699307" cy="144016"/>
            </a:xfrm>
          </p:grpSpPr>
          <p:sp>
            <p:nvSpPr>
              <p:cNvPr id="107" name="Rounded Rectangle 106"/>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8" name="Round Same Side Corner Rectangle 107"/>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09" name="Group 108"/>
            <p:cNvGrpSpPr/>
            <p:nvPr/>
          </p:nvGrpSpPr>
          <p:grpSpPr>
            <a:xfrm rot="932469">
              <a:off x="2634904" y="3539573"/>
              <a:ext cx="308842" cy="84384"/>
              <a:chOff x="291271" y="2074791"/>
              <a:chExt cx="699307" cy="144016"/>
            </a:xfrm>
          </p:grpSpPr>
          <p:sp>
            <p:nvSpPr>
              <p:cNvPr id="110" name="Rounded Rectangle 109"/>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1" name="Round Same Side Corner Rectangle 110"/>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12" name="Group 111"/>
            <p:cNvGrpSpPr/>
            <p:nvPr/>
          </p:nvGrpSpPr>
          <p:grpSpPr>
            <a:xfrm rot="932469">
              <a:off x="3458055" y="3774191"/>
              <a:ext cx="308842" cy="84384"/>
              <a:chOff x="291271" y="2074791"/>
              <a:chExt cx="699307" cy="144016"/>
            </a:xfrm>
          </p:grpSpPr>
          <p:sp>
            <p:nvSpPr>
              <p:cNvPr id="113" name="Rounded Rectangle 112"/>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4" name="Round Same Side Corner Rectangle 113"/>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15" name="Group 114"/>
            <p:cNvGrpSpPr/>
            <p:nvPr/>
          </p:nvGrpSpPr>
          <p:grpSpPr>
            <a:xfrm rot="932469">
              <a:off x="1881235" y="3448800"/>
              <a:ext cx="308842" cy="84384"/>
              <a:chOff x="291271" y="2074791"/>
              <a:chExt cx="699307" cy="144016"/>
            </a:xfrm>
          </p:grpSpPr>
          <p:sp>
            <p:nvSpPr>
              <p:cNvPr id="116" name="Rounded Rectangle 115"/>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7" name="Round Same Side Corner Rectangle 116"/>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119" name="Content Placeholder 2"/>
          <p:cNvSpPr txBox="1">
            <a:spLocks/>
          </p:cNvSpPr>
          <p:nvPr/>
        </p:nvSpPr>
        <p:spPr>
          <a:xfrm>
            <a:off x="899592" y="1232756"/>
            <a:ext cx="7992888" cy="24842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Step 2: Particle Propagation</a:t>
            </a:r>
          </a:p>
          <a:p>
            <a:pPr lvl="1"/>
            <a:r>
              <a:rPr lang="en-US" dirty="0" smtClean="0"/>
              <a:t>Approximate vehicle dynamics with constant velocity model subject to noise.</a:t>
            </a:r>
          </a:p>
          <a:p>
            <a:pPr lvl="1"/>
            <a:r>
              <a:rPr lang="en-US" dirty="0" smtClean="0"/>
              <a:t>Predict EKF and Particle Filter forward to time of next observation.</a:t>
            </a:r>
          </a:p>
        </p:txBody>
      </p:sp>
      <p:grpSp>
        <p:nvGrpSpPr>
          <p:cNvPr id="284" name="Group 283"/>
          <p:cNvGrpSpPr/>
          <p:nvPr/>
        </p:nvGrpSpPr>
        <p:grpSpPr>
          <a:xfrm>
            <a:off x="5717318" y="3212976"/>
            <a:ext cx="3175162" cy="3240360"/>
            <a:chOff x="5717318" y="2594518"/>
            <a:chExt cx="3175162" cy="3240360"/>
          </a:xfrm>
        </p:grpSpPr>
        <p:sp>
          <p:nvSpPr>
            <p:cNvPr id="272" name="TextBox 271"/>
            <p:cNvSpPr txBox="1"/>
            <p:nvPr/>
          </p:nvSpPr>
          <p:spPr>
            <a:xfrm>
              <a:off x="7401196" y="2594518"/>
              <a:ext cx="1491284" cy="307777"/>
            </a:xfrm>
            <a:prstGeom prst="rect">
              <a:avLst/>
            </a:prstGeom>
            <a:noFill/>
          </p:spPr>
          <p:txBody>
            <a:bodyPr wrap="square" rtlCol="0">
              <a:spAutoFit/>
            </a:bodyPr>
            <a:lstStyle/>
            <a:p>
              <a:r>
                <a:rPr lang="en-US" sz="1400" dirty="0" err="1" smtClean="0"/>
                <a:t>Multibeam</a:t>
              </a:r>
              <a:r>
                <a:rPr lang="en-US" sz="1400" dirty="0" smtClean="0"/>
                <a:t> Sonar</a:t>
              </a:r>
              <a:endParaRPr lang="en-AU" sz="1400" dirty="0"/>
            </a:p>
          </p:txBody>
        </p:sp>
        <p:cxnSp>
          <p:nvCxnSpPr>
            <p:cNvPr id="275" name="Straight Arrow Connector 274"/>
            <p:cNvCxnSpPr/>
            <p:nvPr/>
          </p:nvCxnSpPr>
          <p:spPr>
            <a:xfrm flipH="1">
              <a:off x="7273743" y="2824343"/>
              <a:ext cx="206354" cy="20569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9" name="TextBox 278"/>
            <p:cNvSpPr txBox="1"/>
            <p:nvPr/>
          </p:nvSpPr>
          <p:spPr>
            <a:xfrm>
              <a:off x="5717318" y="5311658"/>
              <a:ext cx="2161753" cy="523220"/>
            </a:xfrm>
            <a:prstGeom prst="rect">
              <a:avLst/>
            </a:prstGeom>
            <a:noFill/>
          </p:spPr>
          <p:txBody>
            <a:bodyPr wrap="square" rtlCol="0">
              <a:spAutoFit/>
            </a:bodyPr>
            <a:lstStyle/>
            <a:p>
              <a:r>
                <a:rPr lang="en-US" sz="1400" dirty="0" smtClean="0"/>
                <a:t>Depth observations with uncertainty</a:t>
              </a:r>
              <a:endParaRPr lang="en-AU" sz="1400" dirty="0"/>
            </a:p>
          </p:txBody>
        </p:sp>
        <p:cxnSp>
          <p:nvCxnSpPr>
            <p:cNvPr id="280" name="Straight Arrow Connector 279"/>
            <p:cNvCxnSpPr/>
            <p:nvPr/>
          </p:nvCxnSpPr>
          <p:spPr>
            <a:xfrm flipV="1">
              <a:off x="7619143" y="4418507"/>
              <a:ext cx="702238" cy="97585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87" name="Group 286"/>
          <p:cNvGrpSpPr/>
          <p:nvPr/>
        </p:nvGrpSpPr>
        <p:grpSpPr>
          <a:xfrm>
            <a:off x="5704382" y="3591619"/>
            <a:ext cx="2972074" cy="2399776"/>
            <a:chOff x="5704382" y="2829145"/>
            <a:chExt cx="2972074" cy="2399776"/>
          </a:xfrm>
        </p:grpSpPr>
        <p:grpSp>
          <p:nvGrpSpPr>
            <p:cNvPr id="285" name="Group 284"/>
            <p:cNvGrpSpPr/>
            <p:nvPr/>
          </p:nvGrpSpPr>
          <p:grpSpPr>
            <a:xfrm>
              <a:off x="5704382" y="2829145"/>
              <a:ext cx="2972074" cy="2399776"/>
              <a:chOff x="5704382" y="2829145"/>
              <a:chExt cx="2972074" cy="2399776"/>
            </a:xfrm>
          </p:grpSpPr>
          <p:cxnSp>
            <p:nvCxnSpPr>
              <p:cNvPr id="224" name="Straight Connector 223"/>
              <p:cNvCxnSpPr/>
              <p:nvPr/>
            </p:nvCxnSpPr>
            <p:spPr>
              <a:xfrm>
                <a:off x="7161747" y="3203139"/>
                <a:ext cx="1226677" cy="115775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283" name="Group 282"/>
              <p:cNvGrpSpPr/>
              <p:nvPr/>
            </p:nvGrpSpPr>
            <p:grpSpPr>
              <a:xfrm>
                <a:off x="5704382" y="2829145"/>
                <a:ext cx="2972074" cy="2399776"/>
                <a:chOff x="5704382" y="2829145"/>
                <a:chExt cx="2972074" cy="2399776"/>
              </a:xfrm>
            </p:grpSpPr>
            <p:cxnSp>
              <p:nvCxnSpPr>
                <p:cNvPr id="7" name="Straight Arrow Connector 6"/>
                <p:cNvCxnSpPr/>
                <p:nvPr/>
              </p:nvCxnSpPr>
              <p:spPr>
                <a:xfrm flipV="1">
                  <a:off x="6012160" y="2829145"/>
                  <a:ext cx="0" cy="211202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6012160" y="4941168"/>
                  <a:ext cx="2664296"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6444208" y="3212976"/>
                  <a:ext cx="720080" cy="67398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7107520" y="3134215"/>
                  <a:ext cx="138956" cy="78762"/>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5" name="Freeform 224"/>
                <p:cNvSpPr/>
                <p:nvPr/>
              </p:nvSpPr>
              <p:spPr>
                <a:xfrm>
                  <a:off x="6446255" y="3872753"/>
                  <a:ext cx="1947134" cy="484094"/>
                </a:xfrm>
                <a:custGeom>
                  <a:avLst/>
                  <a:gdLst>
                    <a:gd name="connsiteX0" fmla="*/ 0 w 1947134"/>
                    <a:gd name="connsiteY0" fmla="*/ 0 h 484094"/>
                    <a:gd name="connsiteX1" fmla="*/ 527125 w 1947134"/>
                    <a:gd name="connsiteY1" fmla="*/ 398033 h 484094"/>
                    <a:gd name="connsiteX2" fmla="*/ 1172584 w 1947134"/>
                    <a:gd name="connsiteY2" fmla="*/ 86061 h 484094"/>
                    <a:gd name="connsiteX3" fmla="*/ 1527586 w 1947134"/>
                    <a:gd name="connsiteY3" fmla="*/ 398033 h 484094"/>
                    <a:gd name="connsiteX4" fmla="*/ 1947134 w 1947134"/>
                    <a:gd name="connsiteY4" fmla="*/ 484094 h 484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7134" h="484094">
                      <a:moveTo>
                        <a:pt x="0" y="0"/>
                      </a:moveTo>
                      <a:cubicBezTo>
                        <a:pt x="165847" y="191845"/>
                        <a:pt x="331694" y="383690"/>
                        <a:pt x="527125" y="398033"/>
                      </a:cubicBezTo>
                      <a:cubicBezTo>
                        <a:pt x="722556" y="412376"/>
                        <a:pt x="1005841" y="86061"/>
                        <a:pt x="1172584" y="86061"/>
                      </a:cubicBezTo>
                      <a:cubicBezTo>
                        <a:pt x="1339327" y="86061"/>
                        <a:pt x="1398494" y="331694"/>
                        <a:pt x="1527586" y="398033"/>
                      </a:cubicBezTo>
                      <a:cubicBezTo>
                        <a:pt x="1656678" y="464372"/>
                        <a:pt x="1801906" y="474233"/>
                        <a:pt x="1947134" y="484094"/>
                      </a:cubicBezTo>
                    </a:path>
                  </a:pathLst>
                </a:cu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26" name="Oval 225"/>
                <p:cNvSpPr/>
                <p:nvPr/>
              </p:nvSpPr>
              <p:spPr>
                <a:xfrm>
                  <a:off x="6444208" y="3851856"/>
                  <a:ext cx="45719" cy="4608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7" name="Oval 226"/>
                <p:cNvSpPr/>
                <p:nvPr/>
              </p:nvSpPr>
              <p:spPr>
                <a:xfrm>
                  <a:off x="8333651" y="4322962"/>
                  <a:ext cx="45719" cy="4608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8" name="Oval 227"/>
                <p:cNvSpPr/>
                <p:nvPr/>
              </p:nvSpPr>
              <p:spPr>
                <a:xfrm>
                  <a:off x="7308304" y="4085660"/>
                  <a:ext cx="45719" cy="4608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9" name="Oval 228"/>
                <p:cNvSpPr/>
                <p:nvPr/>
              </p:nvSpPr>
              <p:spPr>
                <a:xfrm>
                  <a:off x="7619143" y="3932819"/>
                  <a:ext cx="45719" cy="4608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0" name="Oval 229"/>
                <p:cNvSpPr/>
                <p:nvPr/>
              </p:nvSpPr>
              <p:spPr>
                <a:xfrm>
                  <a:off x="7879071" y="4178511"/>
                  <a:ext cx="45719" cy="4608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1" name="Oval 230"/>
                <p:cNvSpPr/>
                <p:nvPr/>
              </p:nvSpPr>
              <p:spPr>
                <a:xfrm>
                  <a:off x="6948264" y="4242554"/>
                  <a:ext cx="45719" cy="4608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2" name="Oval 231"/>
                <p:cNvSpPr/>
                <p:nvPr/>
              </p:nvSpPr>
              <p:spPr>
                <a:xfrm>
                  <a:off x="6631399" y="4081085"/>
                  <a:ext cx="45719" cy="4608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43" name="Group 242"/>
                <p:cNvGrpSpPr/>
                <p:nvPr/>
              </p:nvGrpSpPr>
              <p:grpSpPr>
                <a:xfrm>
                  <a:off x="6616819" y="3950438"/>
                  <a:ext cx="72008" cy="307377"/>
                  <a:chOff x="5868144" y="4073103"/>
                  <a:chExt cx="144016" cy="247187"/>
                </a:xfrm>
              </p:grpSpPr>
              <p:cxnSp>
                <p:nvCxnSpPr>
                  <p:cNvPr id="244" name="Straight Connector 243"/>
                  <p:cNvCxnSpPr/>
                  <p:nvPr/>
                </p:nvCxnSpPr>
                <p:spPr>
                  <a:xfrm>
                    <a:off x="5940152" y="4077561"/>
                    <a:ext cx="0" cy="2427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a:off x="5868144" y="4073103"/>
                    <a:ext cx="1440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a:off x="5868144" y="4320290"/>
                    <a:ext cx="1440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7" name="Group 246"/>
                <p:cNvGrpSpPr/>
                <p:nvPr/>
              </p:nvGrpSpPr>
              <p:grpSpPr>
                <a:xfrm>
                  <a:off x="7605998" y="3864994"/>
                  <a:ext cx="72008" cy="182852"/>
                  <a:chOff x="5868144" y="4073103"/>
                  <a:chExt cx="144016" cy="247187"/>
                </a:xfrm>
              </p:grpSpPr>
              <p:cxnSp>
                <p:nvCxnSpPr>
                  <p:cNvPr id="248" name="Straight Connector 247"/>
                  <p:cNvCxnSpPr/>
                  <p:nvPr/>
                </p:nvCxnSpPr>
                <p:spPr>
                  <a:xfrm>
                    <a:off x="5940152" y="4077561"/>
                    <a:ext cx="0" cy="2427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a:off x="5868144" y="4073103"/>
                    <a:ext cx="1440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a:off x="5868144" y="4320290"/>
                    <a:ext cx="1440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1" name="Group 250"/>
                <p:cNvGrpSpPr/>
                <p:nvPr/>
              </p:nvGrpSpPr>
              <p:grpSpPr>
                <a:xfrm>
                  <a:off x="6935119" y="4077072"/>
                  <a:ext cx="72008" cy="383612"/>
                  <a:chOff x="5868144" y="4073103"/>
                  <a:chExt cx="144016" cy="247187"/>
                </a:xfrm>
              </p:grpSpPr>
              <p:cxnSp>
                <p:nvCxnSpPr>
                  <p:cNvPr id="252" name="Straight Connector 251"/>
                  <p:cNvCxnSpPr/>
                  <p:nvPr/>
                </p:nvCxnSpPr>
                <p:spPr>
                  <a:xfrm>
                    <a:off x="5940152" y="4077561"/>
                    <a:ext cx="0" cy="2427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a:off x="5868144" y="4073103"/>
                    <a:ext cx="1440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a:off x="5868144" y="4320290"/>
                    <a:ext cx="1440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5" name="Group 254"/>
                <p:cNvGrpSpPr/>
                <p:nvPr/>
              </p:nvGrpSpPr>
              <p:grpSpPr>
                <a:xfrm>
                  <a:off x="7295159" y="3950438"/>
                  <a:ext cx="72008" cy="307377"/>
                  <a:chOff x="5868144" y="4073103"/>
                  <a:chExt cx="144016" cy="247187"/>
                </a:xfrm>
              </p:grpSpPr>
              <p:cxnSp>
                <p:nvCxnSpPr>
                  <p:cNvPr id="256" name="Straight Connector 255"/>
                  <p:cNvCxnSpPr/>
                  <p:nvPr/>
                </p:nvCxnSpPr>
                <p:spPr>
                  <a:xfrm>
                    <a:off x="5940152" y="4077561"/>
                    <a:ext cx="0" cy="2427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a:off x="5868144" y="4073103"/>
                    <a:ext cx="1440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a:off x="5868144" y="4320290"/>
                    <a:ext cx="1440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9" name="Group 258"/>
                <p:cNvGrpSpPr/>
                <p:nvPr/>
              </p:nvGrpSpPr>
              <p:grpSpPr>
                <a:xfrm>
                  <a:off x="6431063" y="3783871"/>
                  <a:ext cx="72008" cy="182852"/>
                  <a:chOff x="5868144" y="4073103"/>
                  <a:chExt cx="144016" cy="247187"/>
                </a:xfrm>
              </p:grpSpPr>
              <p:cxnSp>
                <p:nvCxnSpPr>
                  <p:cNvPr id="260" name="Straight Connector 259"/>
                  <p:cNvCxnSpPr/>
                  <p:nvPr/>
                </p:nvCxnSpPr>
                <p:spPr>
                  <a:xfrm>
                    <a:off x="5940152" y="4077561"/>
                    <a:ext cx="0" cy="2427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a:off x="5868144" y="4073103"/>
                    <a:ext cx="1440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a:off x="5868144" y="4320290"/>
                    <a:ext cx="1440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63" name="Group 262"/>
                <p:cNvGrpSpPr/>
                <p:nvPr/>
              </p:nvGrpSpPr>
              <p:grpSpPr>
                <a:xfrm>
                  <a:off x="7865926" y="4050385"/>
                  <a:ext cx="72008" cy="307377"/>
                  <a:chOff x="5868144" y="4073103"/>
                  <a:chExt cx="144016" cy="247187"/>
                </a:xfrm>
              </p:grpSpPr>
              <p:cxnSp>
                <p:nvCxnSpPr>
                  <p:cNvPr id="264" name="Straight Connector 263"/>
                  <p:cNvCxnSpPr/>
                  <p:nvPr/>
                </p:nvCxnSpPr>
                <p:spPr>
                  <a:xfrm>
                    <a:off x="5940152" y="4077561"/>
                    <a:ext cx="0" cy="2427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a:off x="5868144" y="4073103"/>
                    <a:ext cx="1440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a:off x="5868144" y="4320290"/>
                    <a:ext cx="1440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67" name="Group 266"/>
                <p:cNvGrpSpPr/>
                <p:nvPr/>
              </p:nvGrpSpPr>
              <p:grpSpPr>
                <a:xfrm>
                  <a:off x="8321381" y="4165215"/>
                  <a:ext cx="72008" cy="383612"/>
                  <a:chOff x="5868144" y="4073103"/>
                  <a:chExt cx="144016" cy="247187"/>
                </a:xfrm>
              </p:grpSpPr>
              <p:cxnSp>
                <p:nvCxnSpPr>
                  <p:cNvPr id="268" name="Straight Connector 267"/>
                  <p:cNvCxnSpPr/>
                  <p:nvPr/>
                </p:nvCxnSpPr>
                <p:spPr>
                  <a:xfrm>
                    <a:off x="5940152" y="4077561"/>
                    <a:ext cx="0" cy="2427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p:nvCxnSpPr>
                <p:spPr>
                  <a:xfrm>
                    <a:off x="5868144" y="4073103"/>
                    <a:ext cx="1440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a:off x="5868144" y="4320290"/>
                    <a:ext cx="1440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6" name="TextBox 35"/>
                <p:cNvSpPr txBox="1"/>
                <p:nvPr/>
              </p:nvSpPr>
              <p:spPr>
                <a:xfrm>
                  <a:off x="6650570" y="4921144"/>
                  <a:ext cx="1593838" cy="307777"/>
                </a:xfrm>
                <a:prstGeom prst="rect">
                  <a:avLst/>
                </a:prstGeom>
                <a:noFill/>
              </p:spPr>
              <p:txBody>
                <a:bodyPr wrap="square" rtlCol="0">
                  <a:spAutoFit/>
                </a:bodyPr>
                <a:lstStyle/>
                <a:p>
                  <a:r>
                    <a:rPr lang="en-US" sz="1400" dirty="0" smtClean="0"/>
                    <a:t>Across Track </a:t>
                  </a:r>
                  <a:endParaRPr lang="en-AU" sz="1400" dirty="0"/>
                </a:p>
              </p:txBody>
            </p:sp>
            <p:sp>
              <p:nvSpPr>
                <p:cNvPr id="271" name="TextBox 270"/>
                <p:cNvSpPr txBox="1"/>
                <p:nvPr/>
              </p:nvSpPr>
              <p:spPr>
                <a:xfrm rot="16200000">
                  <a:off x="5430941" y="3658191"/>
                  <a:ext cx="854660" cy="307777"/>
                </a:xfrm>
                <a:prstGeom prst="rect">
                  <a:avLst/>
                </a:prstGeom>
                <a:noFill/>
              </p:spPr>
              <p:txBody>
                <a:bodyPr wrap="square" rtlCol="0">
                  <a:spAutoFit/>
                </a:bodyPr>
                <a:lstStyle/>
                <a:p>
                  <a:r>
                    <a:rPr lang="en-US" sz="1400" dirty="0" smtClean="0"/>
                    <a:t>Depth</a:t>
                  </a:r>
                  <a:endParaRPr lang="en-AU" dirty="0"/>
                </a:p>
              </p:txBody>
            </p:sp>
          </p:grpSp>
        </p:grpSp>
        <p:sp>
          <p:nvSpPr>
            <p:cNvPr id="286" name="Rounded Rectangle 285"/>
            <p:cNvSpPr/>
            <p:nvPr/>
          </p:nvSpPr>
          <p:spPr>
            <a:xfrm>
              <a:off x="7110091" y="2917638"/>
              <a:ext cx="133814" cy="206978"/>
            </a:xfrm>
            <a:prstGeom prst="roundRec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206" name="Content Placeholder 2"/>
          <p:cNvSpPr txBox="1">
            <a:spLocks/>
          </p:cNvSpPr>
          <p:nvPr/>
        </p:nvSpPr>
        <p:spPr>
          <a:xfrm>
            <a:off x="899592" y="1232756"/>
            <a:ext cx="7992888" cy="24842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Step 3: Particle Weighting</a:t>
            </a:r>
          </a:p>
          <a:p>
            <a:pPr lvl="1"/>
            <a:r>
              <a:rPr lang="en-US" dirty="0" smtClean="0"/>
              <a:t>Find where observations land in each particle’s map, extract depth estimates stored in those locations.</a:t>
            </a:r>
          </a:p>
          <a:p>
            <a:pPr lvl="1"/>
            <a:r>
              <a:rPr lang="en-US" dirty="0" smtClean="0"/>
              <a:t>Weight each particle by likelihood that observation matches map estimate.</a:t>
            </a:r>
          </a:p>
          <a:p>
            <a:pPr lvl="1"/>
            <a:endParaRPr lang="en-US" dirty="0" smtClean="0"/>
          </a:p>
        </p:txBody>
      </p:sp>
      <p:sp>
        <p:nvSpPr>
          <p:cNvPr id="307" name="Parallelogram 306"/>
          <p:cNvSpPr/>
          <p:nvPr/>
        </p:nvSpPr>
        <p:spPr>
          <a:xfrm>
            <a:off x="2700000" y="5976000"/>
            <a:ext cx="2940321" cy="475448"/>
          </a:xfrm>
          <a:prstGeom prst="parallelogram">
            <a:avLst>
              <a:gd name="adj" fmla="val 99125"/>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9" name="Parallelogram 288"/>
          <p:cNvSpPr/>
          <p:nvPr/>
        </p:nvSpPr>
        <p:spPr>
          <a:xfrm>
            <a:off x="2700000" y="5904000"/>
            <a:ext cx="2940321" cy="475448"/>
          </a:xfrm>
          <a:prstGeom prst="parallelogram">
            <a:avLst>
              <a:gd name="adj" fmla="val 99125"/>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7" name="Parallelogram 296"/>
          <p:cNvSpPr/>
          <p:nvPr/>
        </p:nvSpPr>
        <p:spPr>
          <a:xfrm>
            <a:off x="2699792" y="5760000"/>
            <a:ext cx="2940321" cy="475448"/>
          </a:xfrm>
          <a:prstGeom prst="parallelogram">
            <a:avLst>
              <a:gd name="adj" fmla="val 99125"/>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2" name="Parallelogram 381"/>
          <p:cNvSpPr/>
          <p:nvPr/>
        </p:nvSpPr>
        <p:spPr>
          <a:xfrm>
            <a:off x="2699792" y="5760000"/>
            <a:ext cx="2940321" cy="475448"/>
          </a:xfrm>
          <a:prstGeom prst="parallelogram">
            <a:avLst>
              <a:gd name="adj" fmla="val 99125"/>
            </a:avLst>
          </a:prstGeom>
          <a:solidFill>
            <a:srgbClr val="00B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8" name="Parallelogram 297"/>
          <p:cNvSpPr/>
          <p:nvPr/>
        </p:nvSpPr>
        <p:spPr>
          <a:xfrm>
            <a:off x="2699792" y="5688000"/>
            <a:ext cx="2940321" cy="475448"/>
          </a:xfrm>
          <a:prstGeom prst="parallelogram">
            <a:avLst>
              <a:gd name="adj" fmla="val 99125"/>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1" name="Parallelogram 290"/>
          <p:cNvSpPr/>
          <p:nvPr/>
        </p:nvSpPr>
        <p:spPr>
          <a:xfrm>
            <a:off x="2699792" y="5688000"/>
            <a:ext cx="2940321" cy="475448"/>
          </a:xfrm>
          <a:prstGeom prst="parallelogram">
            <a:avLst>
              <a:gd name="adj" fmla="val 99125"/>
            </a:avLst>
          </a:prstGeom>
          <a:solidFill>
            <a:srgbClr val="7030A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9" name="Parallelogram 298"/>
          <p:cNvSpPr/>
          <p:nvPr/>
        </p:nvSpPr>
        <p:spPr>
          <a:xfrm>
            <a:off x="2699792" y="5616000"/>
            <a:ext cx="2940321" cy="475448"/>
          </a:xfrm>
          <a:prstGeom prst="parallelogram">
            <a:avLst>
              <a:gd name="adj" fmla="val 99125"/>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2" name="Parallelogram 311"/>
          <p:cNvSpPr/>
          <p:nvPr/>
        </p:nvSpPr>
        <p:spPr>
          <a:xfrm>
            <a:off x="2699792" y="5616000"/>
            <a:ext cx="2940321" cy="475448"/>
          </a:xfrm>
          <a:prstGeom prst="parallelogram">
            <a:avLst>
              <a:gd name="adj" fmla="val 99125"/>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0" name="TextBox 299"/>
          <p:cNvSpPr txBox="1"/>
          <p:nvPr/>
        </p:nvSpPr>
        <p:spPr>
          <a:xfrm>
            <a:off x="1146104" y="6009559"/>
            <a:ext cx="2161753" cy="307777"/>
          </a:xfrm>
          <a:prstGeom prst="rect">
            <a:avLst/>
          </a:prstGeom>
          <a:noFill/>
        </p:spPr>
        <p:txBody>
          <a:bodyPr wrap="square" rtlCol="0">
            <a:spAutoFit/>
          </a:bodyPr>
          <a:lstStyle/>
          <a:p>
            <a:r>
              <a:rPr lang="en-US" sz="1400" dirty="0" smtClean="0"/>
              <a:t>Particle Maps</a:t>
            </a:r>
            <a:endParaRPr lang="en-AU" sz="1400" dirty="0"/>
          </a:p>
        </p:txBody>
      </p:sp>
      <p:cxnSp>
        <p:nvCxnSpPr>
          <p:cNvPr id="301" name="Straight Arrow Connector 300"/>
          <p:cNvCxnSpPr/>
          <p:nvPr/>
        </p:nvCxnSpPr>
        <p:spPr>
          <a:xfrm flipV="1">
            <a:off x="2275704" y="6184072"/>
            <a:ext cx="381034" cy="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05" name="Freeform 304"/>
          <p:cNvSpPr/>
          <p:nvPr/>
        </p:nvSpPr>
        <p:spPr>
          <a:xfrm>
            <a:off x="3491880" y="4191000"/>
            <a:ext cx="428625" cy="1809750"/>
          </a:xfrm>
          <a:custGeom>
            <a:avLst/>
            <a:gdLst>
              <a:gd name="connsiteX0" fmla="*/ 428625 w 428625"/>
              <a:gd name="connsiteY0" fmla="*/ 0 h 1809750"/>
              <a:gd name="connsiteX1" fmla="*/ 0 w 428625"/>
              <a:gd name="connsiteY1" fmla="*/ 1809750 h 1809750"/>
              <a:gd name="connsiteX2" fmla="*/ 304800 w 428625"/>
              <a:gd name="connsiteY2" fmla="*/ 1571625 h 1809750"/>
              <a:gd name="connsiteX3" fmla="*/ 428625 w 428625"/>
              <a:gd name="connsiteY3" fmla="*/ 0 h 1809750"/>
            </a:gdLst>
            <a:ahLst/>
            <a:cxnLst>
              <a:cxn ang="0">
                <a:pos x="connsiteX0" y="connsiteY0"/>
              </a:cxn>
              <a:cxn ang="0">
                <a:pos x="connsiteX1" y="connsiteY1"/>
              </a:cxn>
              <a:cxn ang="0">
                <a:pos x="connsiteX2" y="connsiteY2"/>
              </a:cxn>
              <a:cxn ang="0">
                <a:pos x="connsiteX3" y="connsiteY3"/>
              </a:cxn>
            </a:cxnLst>
            <a:rect l="l" t="t" r="r" b="b"/>
            <a:pathLst>
              <a:path w="428625" h="1809750">
                <a:moveTo>
                  <a:pt x="428625" y="0"/>
                </a:moveTo>
                <a:lnTo>
                  <a:pt x="0" y="1809750"/>
                </a:lnTo>
                <a:lnTo>
                  <a:pt x="304800" y="1571625"/>
                </a:lnTo>
                <a:lnTo>
                  <a:pt x="428625" y="0"/>
                </a:lnTo>
                <a:close/>
              </a:path>
            </a:pathLst>
          </a:cu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08" name="Straight Connector 307"/>
          <p:cNvCxnSpPr/>
          <p:nvPr/>
        </p:nvCxnSpPr>
        <p:spPr>
          <a:xfrm>
            <a:off x="2699792" y="6235448"/>
            <a:ext cx="0" cy="14400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p:nvCxnSpPr>
        <p:spPr>
          <a:xfrm>
            <a:off x="5166343" y="6243848"/>
            <a:ext cx="0" cy="14400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1" name="Straight Connector 310"/>
          <p:cNvCxnSpPr/>
          <p:nvPr/>
        </p:nvCxnSpPr>
        <p:spPr>
          <a:xfrm>
            <a:off x="5639143" y="5765506"/>
            <a:ext cx="0" cy="14400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057" name="Group 1056"/>
          <p:cNvGrpSpPr/>
          <p:nvPr/>
        </p:nvGrpSpPr>
        <p:grpSpPr>
          <a:xfrm>
            <a:off x="6431063" y="4398276"/>
            <a:ext cx="1962326" cy="573300"/>
            <a:chOff x="6431063" y="4110244"/>
            <a:chExt cx="1962326" cy="573300"/>
          </a:xfrm>
        </p:grpSpPr>
        <p:grpSp>
          <p:nvGrpSpPr>
            <p:cNvPr id="309" name="Group 308"/>
            <p:cNvGrpSpPr/>
            <p:nvPr/>
          </p:nvGrpSpPr>
          <p:grpSpPr>
            <a:xfrm>
              <a:off x="6431063" y="4110244"/>
              <a:ext cx="72008" cy="182852"/>
              <a:chOff x="6397032" y="3703147"/>
              <a:chExt cx="72008" cy="182852"/>
            </a:xfrm>
            <a:solidFill>
              <a:srgbClr val="00B0F0"/>
            </a:solidFill>
          </p:grpSpPr>
          <p:cxnSp>
            <p:nvCxnSpPr>
              <p:cNvPr id="313" name="Straight Connector 312"/>
              <p:cNvCxnSpPr/>
              <p:nvPr/>
            </p:nvCxnSpPr>
            <p:spPr>
              <a:xfrm>
                <a:off x="6433036" y="3706445"/>
                <a:ext cx="0" cy="179554"/>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p:cNvCxnSpPr/>
              <p:nvPr/>
            </p:nvCxnSpPr>
            <p:spPr>
              <a:xfrm>
                <a:off x="6397032" y="3703147"/>
                <a:ext cx="72008" cy="0"/>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p:cNvCxnSpPr/>
              <p:nvPr/>
            </p:nvCxnSpPr>
            <p:spPr>
              <a:xfrm>
                <a:off x="6397032" y="3885999"/>
                <a:ext cx="72008" cy="0"/>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317" name="Oval 316"/>
            <p:cNvSpPr/>
            <p:nvPr/>
          </p:nvSpPr>
          <p:spPr>
            <a:xfrm>
              <a:off x="6444208" y="4176923"/>
              <a:ext cx="45719" cy="46081"/>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18" name="Group 317"/>
            <p:cNvGrpSpPr/>
            <p:nvPr/>
          </p:nvGrpSpPr>
          <p:grpSpPr>
            <a:xfrm>
              <a:off x="6616819" y="4142966"/>
              <a:ext cx="72008" cy="260940"/>
              <a:chOff x="6397032" y="3703147"/>
              <a:chExt cx="72008" cy="182852"/>
            </a:xfrm>
            <a:solidFill>
              <a:srgbClr val="00B0F0"/>
            </a:solidFill>
          </p:grpSpPr>
          <p:cxnSp>
            <p:nvCxnSpPr>
              <p:cNvPr id="319" name="Straight Connector 318"/>
              <p:cNvCxnSpPr/>
              <p:nvPr/>
            </p:nvCxnSpPr>
            <p:spPr>
              <a:xfrm>
                <a:off x="6433036" y="3706445"/>
                <a:ext cx="0" cy="179554"/>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p:cNvCxnSpPr/>
              <p:nvPr/>
            </p:nvCxnSpPr>
            <p:spPr>
              <a:xfrm>
                <a:off x="6397032" y="3703147"/>
                <a:ext cx="72008" cy="0"/>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p:cNvCxnSpPr/>
              <p:nvPr/>
            </p:nvCxnSpPr>
            <p:spPr>
              <a:xfrm>
                <a:off x="6397032" y="3885999"/>
                <a:ext cx="72008" cy="0"/>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322" name="Oval 321"/>
            <p:cNvSpPr/>
            <p:nvPr/>
          </p:nvSpPr>
          <p:spPr>
            <a:xfrm>
              <a:off x="6629963" y="4256819"/>
              <a:ext cx="45719" cy="46081"/>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23" name="Group 322"/>
            <p:cNvGrpSpPr/>
            <p:nvPr/>
          </p:nvGrpSpPr>
          <p:grpSpPr>
            <a:xfrm>
              <a:off x="6935118" y="4335109"/>
              <a:ext cx="72008" cy="241935"/>
              <a:chOff x="6397032" y="3703147"/>
              <a:chExt cx="72008" cy="182852"/>
            </a:xfrm>
            <a:solidFill>
              <a:srgbClr val="00B0F0"/>
            </a:solidFill>
          </p:grpSpPr>
          <p:cxnSp>
            <p:nvCxnSpPr>
              <p:cNvPr id="324" name="Straight Connector 323"/>
              <p:cNvCxnSpPr/>
              <p:nvPr/>
            </p:nvCxnSpPr>
            <p:spPr>
              <a:xfrm>
                <a:off x="6433036" y="3706445"/>
                <a:ext cx="0" cy="179554"/>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p:cNvCxnSpPr/>
              <p:nvPr/>
            </p:nvCxnSpPr>
            <p:spPr>
              <a:xfrm>
                <a:off x="6397032" y="3703147"/>
                <a:ext cx="72008" cy="0"/>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p:cNvCxnSpPr/>
              <p:nvPr/>
            </p:nvCxnSpPr>
            <p:spPr>
              <a:xfrm>
                <a:off x="6397032" y="3885999"/>
                <a:ext cx="72008" cy="0"/>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327" name="Oval 326"/>
            <p:cNvSpPr/>
            <p:nvPr/>
          </p:nvSpPr>
          <p:spPr>
            <a:xfrm>
              <a:off x="6949467" y="4434910"/>
              <a:ext cx="45719" cy="46081"/>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28" name="Group 327"/>
            <p:cNvGrpSpPr/>
            <p:nvPr/>
          </p:nvGrpSpPr>
          <p:grpSpPr>
            <a:xfrm>
              <a:off x="7295159" y="4258035"/>
              <a:ext cx="72008" cy="182852"/>
              <a:chOff x="6397032" y="3703147"/>
              <a:chExt cx="72008" cy="182852"/>
            </a:xfrm>
            <a:solidFill>
              <a:srgbClr val="00B0F0"/>
            </a:solidFill>
          </p:grpSpPr>
          <p:cxnSp>
            <p:nvCxnSpPr>
              <p:cNvPr id="329" name="Straight Connector 328"/>
              <p:cNvCxnSpPr/>
              <p:nvPr/>
            </p:nvCxnSpPr>
            <p:spPr>
              <a:xfrm>
                <a:off x="6433036" y="3706445"/>
                <a:ext cx="0" cy="179554"/>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p:cNvCxnSpPr/>
              <p:nvPr/>
            </p:nvCxnSpPr>
            <p:spPr>
              <a:xfrm>
                <a:off x="6397032" y="3703147"/>
                <a:ext cx="72008" cy="0"/>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p:cNvCxnSpPr/>
              <p:nvPr/>
            </p:nvCxnSpPr>
            <p:spPr>
              <a:xfrm>
                <a:off x="6397032" y="3885999"/>
                <a:ext cx="72008" cy="0"/>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332" name="Oval 331"/>
            <p:cNvSpPr/>
            <p:nvPr/>
          </p:nvSpPr>
          <p:spPr>
            <a:xfrm>
              <a:off x="7308304" y="4324714"/>
              <a:ext cx="45719" cy="46081"/>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33" name="Group 332"/>
            <p:cNvGrpSpPr/>
            <p:nvPr/>
          </p:nvGrpSpPr>
          <p:grpSpPr>
            <a:xfrm>
              <a:off x="7605998" y="4189118"/>
              <a:ext cx="72008" cy="182852"/>
              <a:chOff x="6397032" y="3703147"/>
              <a:chExt cx="72008" cy="182852"/>
            </a:xfrm>
            <a:solidFill>
              <a:srgbClr val="00B0F0"/>
            </a:solidFill>
          </p:grpSpPr>
          <p:cxnSp>
            <p:nvCxnSpPr>
              <p:cNvPr id="334" name="Straight Connector 333"/>
              <p:cNvCxnSpPr/>
              <p:nvPr/>
            </p:nvCxnSpPr>
            <p:spPr>
              <a:xfrm>
                <a:off x="6433036" y="3706445"/>
                <a:ext cx="0" cy="179554"/>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p:cNvCxnSpPr/>
              <p:nvPr/>
            </p:nvCxnSpPr>
            <p:spPr>
              <a:xfrm>
                <a:off x="6397032" y="3703147"/>
                <a:ext cx="72008" cy="0"/>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p:cNvCxnSpPr/>
              <p:nvPr/>
            </p:nvCxnSpPr>
            <p:spPr>
              <a:xfrm>
                <a:off x="6397032" y="3885999"/>
                <a:ext cx="72008" cy="0"/>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337" name="Oval 336"/>
            <p:cNvSpPr/>
            <p:nvPr/>
          </p:nvSpPr>
          <p:spPr>
            <a:xfrm>
              <a:off x="7619143" y="4255797"/>
              <a:ext cx="45719" cy="46081"/>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43" name="Group 342"/>
            <p:cNvGrpSpPr/>
            <p:nvPr/>
          </p:nvGrpSpPr>
          <p:grpSpPr>
            <a:xfrm>
              <a:off x="7865926" y="4331580"/>
              <a:ext cx="72008" cy="241935"/>
              <a:chOff x="6397032" y="3703147"/>
              <a:chExt cx="72008" cy="182852"/>
            </a:xfrm>
            <a:solidFill>
              <a:srgbClr val="00B0F0"/>
            </a:solidFill>
          </p:grpSpPr>
          <p:cxnSp>
            <p:nvCxnSpPr>
              <p:cNvPr id="344" name="Straight Connector 343"/>
              <p:cNvCxnSpPr/>
              <p:nvPr/>
            </p:nvCxnSpPr>
            <p:spPr>
              <a:xfrm>
                <a:off x="6433036" y="3706445"/>
                <a:ext cx="0" cy="179554"/>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p:cNvCxnSpPr/>
              <p:nvPr/>
            </p:nvCxnSpPr>
            <p:spPr>
              <a:xfrm>
                <a:off x="6397032" y="3703147"/>
                <a:ext cx="72008" cy="0"/>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46" name="Straight Connector 345"/>
              <p:cNvCxnSpPr/>
              <p:nvPr/>
            </p:nvCxnSpPr>
            <p:spPr>
              <a:xfrm>
                <a:off x="6397032" y="3885999"/>
                <a:ext cx="72008" cy="0"/>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347" name="Oval 346"/>
            <p:cNvSpPr/>
            <p:nvPr/>
          </p:nvSpPr>
          <p:spPr>
            <a:xfrm>
              <a:off x="7880275" y="4431381"/>
              <a:ext cx="45719" cy="46081"/>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48" name="Group 347"/>
            <p:cNvGrpSpPr/>
            <p:nvPr/>
          </p:nvGrpSpPr>
          <p:grpSpPr>
            <a:xfrm>
              <a:off x="8321381" y="4441609"/>
              <a:ext cx="72008" cy="241935"/>
              <a:chOff x="6397032" y="3703147"/>
              <a:chExt cx="72008" cy="182852"/>
            </a:xfrm>
            <a:solidFill>
              <a:srgbClr val="00B0F0"/>
            </a:solidFill>
          </p:grpSpPr>
          <p:cxnSp>
            <p:nvCxnSpPr>
              <p:cNvPr id="349" name="Straight Connector 348"/>
              <p:cNvCxnSpPr/>
              <p:nvPr/>
            </p:nvCxnSpPr>
            <p:spPr>
              <a:xfrm>
                <a:off x="6433036" y="3706445"/>
                <a:ext cx="0" cy="179554"/>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p:cNvCxnSpPr/>
              <p:nvPr/>
            </p:nvCxnSpPr>
            <p:spPr>
              <a:xfrm>
                <a:off x="6397032" y="3703147"/>
                <a:ext cx="72008" cy="0"/>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p:cNvCxnSpPr/>
              <p:nvPr/>
            </p:nvCxnSpPr>
            <p:spPr>
              <a:xfrm>
                <a:off x="6397032" y="3885999"/>
                <a:ext cx="72008" cy="0"/>
              </a:xfrm>
              <a:prstGeom prst="line">
                <a:avLst/>
              </a:prstGeom>
              <a:grpFill/>
              <a:ln w="1270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352" name="Oval 351"/>
            <p:cNvSpPr/>
            <p:nvPr/>
          </p:nvSpPr>
          <p:spPr>
            <a:xfrm>
              <a:off x="8335730" y="4541410"/>
              <a:ext cx="45719" cy="46081"/>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056" name="Group 1055"/>
          <p:cNvGrpSpPr/>
          <p:nvPr/>
        </p:nvGrpSpPr>
        <p:grpSpPr>
          <a:xfrm>
            <a:off x="7434630" y="3743647"/>
            <a:ext cx="2013483" cy="981497"/>
            <a:chOff x="7434630" y="3409836"/>
            <a:chExt cx="2013483" cy="981497"/>
          </a:xfrm>
        </p:grpSpPr>
        <p:sp>
          <p:nvSpPr>
            <p:cNvPr id="353" name="TextBox 352"/>
            <p:cNvSpPr txBox="1"/>
            <p:nvPr/>
          </p:nvSpPr>
          <p:spPr>
            <a:xfrm>
              <a:off x="7434630" y="3409836"/>
              <a:ext cx="2013483" cy="523220"/>
            </a:xfrm>
            <a:prstGeom prst="rect">
              <a:avLst/>
            </a:prstGeom>
            <a:noFill/>
          </p:spPr>
          <p:txBody>
            <a:bodyPr wrap="square" rtlCol="0">
              <a:spAutoFit/>
            </a:bodyPr>
            <a:lstStyle/>
            <a:p>
              <a:r>
                <a:rPr lang="en-US" sz="1400" dirty="0" smtClean="0"/>
                <a:t>Depth map estimates </a:t>
              </a:r>
            </a:p>
            <a:p>
              <a:r>
                <a:rPr lang="en-US" sz="1400" dirty="0" smtClean="0"/>
                <a:t>with uncertainty</a:t>
              </a:r>
              <a:endParaRPr lang="en-AU" sz="1400" dirty="0"/>
            </a:p>
          </p:txBody>
        </p:sp>
        <p:cxnSp>
          <p:nvCxnSpPr>
            <p:cNvPr id="354" name="Straight Arrow Connector 353"/>
            <p:cNvCxnSpPr/>
            <p:nvPr/>
          </p:nvCxnSpPr>
          <p:spPr>
            <a:xfrm>
              <a:off x="8321381" y="3920341"/>
              <a:ext cx="37208" cy="47099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358" name="TextBox 357"/>
              <p:cNvSpPr txBox="1"/>
              <p:nvPr/>
            </p:nvSpPr>
            <p:spPr>
              <a:xfrm>
                <a:off x="7380312" y="3391943"/>
                <a:ext cx="2067801" cy="325089"/>
              </a:xfrm>
              <a:prstGeom prst="rect">
                <a:avLst/>
              </a:prstGeom>
              <a:noFill/>
            </p:spPr>
            <p:txBody>
              <a:bodyPr wrap="square" rtlCol="0">
                <a:spAutoFit/>
              </a:bodyPr>
              <a:lstStyle/>
              <a:p>
                <a:r>
                  <a:rPr lang="en-US" sz="1400" b="1" dirty="0" smtClean="0">
                    <a:solidFill>
                      <a:srgbClr val="00B0F0"/>
                    </a:solidFill>
                  </a:rPr>
                  <a:t>W</a:t>
                </a:r>
                <a:r>
                  <a:rPr lang="en-US" sz="1400" b="1" baseline="-25000" dirty="0" smtClean="0">
                    <a:solidFill>
                      <a:srgbClr val="00B0F0"/>
                    </a:solidFill>
                  </a:rPr>
                  <a:t>1</a:t>
                </a:r>
                <a:r>
                  <a:rPr lang="en-US" sz="1400" b="1" dirty="0" smtClean="0">
                    <a:solidFill>
                      <a:srgbClr val="00B0F0"/>
                    </a:solidFill>
                  </a:rPr>
                  <a:t> = </a:t>
                </a:r>
                <a14:m>
                  <m:oMath xmlns:m="http://schemas.openxmlformats.org/officeDocument/2006/math">
                    <m:nary>
                      <m:naryPr>
                        <m:chr m:val="∏"/>
                        <m:ctrlPr>
                          <a:rPr lang="en-US" sz="1400" b="1" i="1" smtClean="0">
                            <a:solidFill>
                              <a:srgbClr val="00B0F0"/>
                            </a:solidFill>
                            <a:latin typeface="Cambria Math"/>
                          </a:rPr>
                        </m:ctrlPr>
                      </m:naryPr>
                      <m:sub>
                        <m:r>
                          <m:rPr>
                            <m:brk m:alnAt="23"/>
                          </m:rPr>
                          <a:rPr lang="en-US" sz="1400" b="1" i="1" smtClean="0">
                            <a:solidFill>
                              <a:srgbClr val="00B0F0"/>
                            </a:solidFill>
                            <a:latin typeface="Cambria Math"/>
                          </a:rPr>
                          <m:t>𝒃</m:t>
                        </m:r>
                        <m:r>
                          <a:rPr lang="en-US" sz="1400" b="1" i="1" smtClean="0">
                            <a:solidFill>
                              <a:srgbClr val="00B0F0"/>
                            </a:solidFill>
                            <a:latin typeface="Cambria Math"/>
                          </a:rPr>
                          <m:t>=</m:t>
                        </m:r>
                        <m:r>
                          <a:rPr lang="en-US" sz="1400" b="1" i="1" smtClean="0">
                            <a:solidFill>
                              <a:srgbClr val="00B0F0"/>
                            </a:solidFill>
                            <a:latin typeface="Cambria Math"/>
                          </a:rPr>
                          <m:t>𝟏</m:t>
                        </m:r>
                      </m:sub>
                      <m:sup>
                        <m:r>
                          <a:rPr lang="en-US" sz="1400" b="1" i="1" smtClean="0">
                            <a:solidFill>
                              <a:srgbClr val="00B0F0"/>
                            </a:solidFill>
                            <a:latin typeface="Cambria Math"/>
                          </a:rPr>
                          <m:t>𝟕</m:t>
                        </m:r>
                      </m:sup>
                      <m:e>
                        <m:r>
                          <a:rPr lang="en-US" sz="1400" b="1" i="1" smtClean="0">
                            <a:solidFill>
                              <a:srgbClr val="00B0F0"/>
                            </a:solidFill>
                            <a:latin typeface="Cambria Math"/>
                          </a:rPr>
                          <m:t>𝒍𝒊𝒌</m:t>
                        </m:r>
                        <m:r>
                          <a:rPr lang="en-US" sz="1400" b="1" i="1" baseline="-25000" smtClean="0">
                            <a:solidFill>
                              <a:srgbClr val="00B0F0"/>
                            </a:solidFill>
                            <a:latin typeface="Cambria Math"/>
                          </a:rPr>
                          <m:t>𝒃</m:t>
                        </m:r>
                      </m:e>
                    </m:nary>
                    <m:r>
                      <a:rPr lang="en-US" sz="1400" b="1" i="1" smtClean="0">
                        <a:solidFill>
                          <a:srgbClr val="00B0F0"/>
                        </a:solidFill>
                        <a:latin typeface="Cambria Math"/>
                      </a:rPr>
                      <m:t>=</m:t>
                    </m:r>
                    <m:r>
                      <a:rPr lang="en-US" sz="1400" b="1" i="1" smtClean="0">
                        <a:solidFill>
                          <a:srgbClr val="00B0F0"/>
                        </a:solidFill>
                        <a:latin typeface="Cambria Math"/>
                      </a:rPr>
                      <m:t>𝟏𝟓</m:t>
                    </m:r>
                  </m:oMath>
                </a14:m>
                <a:endParaRPr lang="en-AU" sz="1400" b="1" dirty="0">
                  <a:solidFill>
                    <a:srgbClr val="00B0F0"/>
                  </a:solidFill>
                </a:endParaRPr>
              </a:p>
            </p:txBody>
          </p:sp>
        </mc:Choice>
        <mc:Fallback xmlns="">
          <p:sp>
            <p:nvSpPr>
              <p:cNvPr id="358" name="TextBox 357"/>
              <p:cNvSpPr txBox="1">
                <a:spLocks noRot="1" noChangeAspect="1" noMove="1" noResize="1" noEditPoints="1" noAdjustHandles="1" noChangeArrowheads="1" noChangeShapeType="1" noTextEdit="1"/>
              </p:cNvSpPr>
              <p:nvPr/>
            </p:nvSpPr>
            <p:spPr>
              <a:xfrm>
                <a:off x="7380312" y="3391943"/>
                <a:ext cx="2067801" cy="325089"/>
              </a:xfrm>
              <a:prstGeom prst="rect">
                <a:avLst/>
              </a:prstGeom>
              <a:blipFill rotWithShape="1">
                <a:blip r:embed="rId4"/>
                <a:stretch>
                  <a:fillRect l="-885" t="-90741" b="-148148"/>
                </a:stretch>
              </a:blipFill>
            </p:spPr>
            <p:txBody>
              <a:bodyPr/>
              <a:lstStyle/>
              <a:p>
                <a:r>
                  <a:rPr lang="en-AU">
                    <a:noFill/>
                  </a:rPr>
                  <a:t> </a:t>
                </a:r>
              </a:p>
            </p:txBody>
          </p:sp>
        </mc:Fallback>
      </mc:AlternateContent>
      <p:sp>
        <p:nvSpPr>
          <p:cNvPr id="292" name="Freeform 291"/>
          <p:cNvSpPr/>
          <p:nvPr/>
        </p:nvSpPr>
        <p:spPr>
          <a:xfrm>
            <a:off x="4572000" y="4129936"/>
            <a:ext cx="428625" cy="1809750"/>
          </a:xfrm>
          <a:custGeom>
            <a:avLst/>
            <a:gdLst>
              <a:gd name="connsiteX0" fmla="*/ 428625 w 428625"/>
              <a:gd name="connsiteY0" fmla="*/ 0 h 1809750"/>
              <a:gd name="connsiteX1" fmla="*/ 0 w 428625"/>
              <a:gd name="connsiteY1" fmla="*/ 1809750 h 1809750"/>
              <a:gd name="connsiteX2" fmla="*/ 304800 w 428625"/>
              <a:gd name="connsiteY2" fmla="*/ 1571625 h 1809750"/>
              <a:gd name="connsiteX3" fmla="*/ 428625 w 428625"/>
              <a:gd name="connsiteY3" fmla="*/ 0 h 1809750"/>
            </a:gdLst>
            <a:ahLst/>
            <a:cxnLst>
              <a:cxn ang="0">
                <a:pos x="connsiteX0" y="connsiteY0"/>
              </a:cxn>
              <a:cxn ang="0">
                <a:pos x="connsiteX1" y="connsiteY1"/>
              </a:cxn>
              <a:cxn ang="0">
                <a:pos x="connsiteX2" y="connsiteY2"/>
              </a:cxn>
              <a:cxn ang="0">
                <a:pos x="connsiteX3" y="connsiteY3"/>
              </a:cxn>
            </a:cxnLst>
            <a:rect l="l" t="t" r="r" b="b"/>
            <a:pathLst>
              <a:path w="428625" h="1809750">
                <a:moveTo>
                  <a:pt x="428625" y="0"/>
                </a:moveTo>
                <a:lnTo>
                  <a:pt x="0" y="1809750"/>
                </a:lnTo>
                <a:lnTo>
                  <a:pt x="304800" y="1571625"/>
                </a:lnTo>
                <a:lnTo>
                  <a:pt x="428625" y="0"/>
                </a:lnTo>
                <a:close/>
              </a:path>
            </a:pathLst>
          </a:custGeom>
          <a:solidFill>
            <a:srgbClr val="7030A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93" name="Group 292"/>
          <p:cNvGrpSpPr/>
          <p:nvPr/>
        </p:nvGrpSpPr>
        <p:grpSpPr>
          <a:xfrm>
            <a:off x="6431063" y="4639420"/>
            <a:ext cx="1965395" cy="600253"/>
            <a:chOff x="6395058" y="4007960"/>
            <a:chExt cx="1965395" cy="600253"/>
          </a:xfrm>
          <a:solidFill>
            <a:srgbClr val="00B050"/>
          </a:solidFill>
        </p:grpSpPr>
        <p:grpSp>
          <p:nvGrpSpPr>
            <p:cNvPr id="294" name="Group 293"/>
            <p:cNvGrpSpPr/>
            <p:nvPr/>
          </p:nvGrpSpPr>
          <p:grpSpPr>
            <a:xfrm>
              <a:off x="6395058" y="4007960"/>
              <a:ext cx="72008" cy="182852"/>
              <a:chOff x="6361027" y="3600863"/>
              <a:chExt cx="72008" cy="182852"/>
            </a:xfrm>
            <a:grpFill/>
          </p:grpSpPr>
          <p:cxnSp>
            <p:nvCxnSpPr>
              <p:cNvPr id="375" name="Straight Connector 374"/>
              <p:cNvCxnSpPr/>
              <p:nvPr/>
            </p:nvCxnSpPr>
            <p:spPr>
              <a:xfrm>
                <a:off x="6397031" y="3604161"/>
                <a:ext cx="0" cy="179554"/>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6" name="Straight Connector 375"/>
              <p:cNvCxnSpPr/>
              <p:nvPr/>
            </p:nvCxnSpPr>
            <p:spPr>
              <a:xfrm>
                <a:off x="6361027" y="3600863"/>
                <a:ext cx="72008" cy="0"/>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p:cNvCxnSpPr/>
              <p:nvPr/>
            </p:nvCxnSpPr>
            <p:spPr>
              <a:xfrm>
                <a:off x="6361027" y="3783715"/>
                <a:ext cx="72008" cy="0"/>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295" name="Oval 294"/>
            <p:cNvSpPr/>
            <p:nvPr/>
          </p:nvSpPr>
          <p:spPr>
            <a:xfrm>
              <a:off x="6408203" y="4074639"/>
              <a:ext cx="45719" cy="46081"/>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96" name="Group 295"/>
            <p:cNvGrpSpPr/>
            <p:nvPr/>
          </p:nvGrpSpPr>
          <p:grpSpPr>
            <a:xfrm>
              <a:off x="6582251" y="4148053"/>
              <a:ext cx="72008" cy="260942"/>
              <a:chOff x="6362464" y="3706684"/>
              <a:chExt cx="72008" cy="182852"/>
            </a:xfrm>
            <a:grpFill/>
          </p:grpSpPr>
          <p:cxnSp>
            <p:nvCxnSpPr>
              <p:cNvPr id="372" name="Straight Connector 371"/>
              <p:cNvCxnSpPr/>
              <p:nvPr/>
            </p:nvCxnSpPr>
            <p:spPr>
              <a:xfrm>
                <a:off x="6398468" y="3709981"/>
                <a:ext cx="0" cy="179554"/>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3" name="Straight Connector 372"/>
              <p:cNvCxnSpPr/>
              <p:nvPr/>
            </p:nvCxnSpPr>
            <p:spPr>
              <a:xfrm>
                <a:off x="6362464" y="3706684"/>
                <a:ext cx="72008" cy="0"/>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p:cNvCxnSpPr/>
              <p:nvPr/>
            </p:nvCxnSpPr>
            <p:spPr>
              <a:xfrm>
                <a:off x="6362464" y="3889536"/>
                <a:ext cx="72008" cy="0"/>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302" name="Oval 301"/>
            <p:cNvSpPr/>
            <p:nvPr/>
          </p:nvSpPr>
          <p:spPr>
            <a:xfrm>
              <a:off x="6595395" y="4261867"/>
              <a:ext cx="45719" cy="46081"/>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03" name="Group 302"/>
            <p:cNvGrpSpPr/>
            <p:nvPr/>
          </p:nvGrpSpPr>
          <p:grpSpPr>
            <a:xfrm>
              <a:off x="6900664" y="4335109"/>
              <a:ext cx="72008" cy="241935"/>
              <a:chOff x="6362578" y="3703147"/>
              <a:chExt cx="72008" cy="182852"/>
            </a:xfrm>
            <a:grpFill/>
          </p:grpSpPr>
          <p:cxnSp>
            <p:nvCxnSpPr>
              <p:cNvPr id="369" name="Straight Connector 368"/>
              <p:cNvCxnSpPr/>
              <p:nvPr/>
            </p:nvCxnSpPr>
            <p:spPr>
              <a:xfrm>
                <a:off x="6398582" y="3706445"/>
                <a:ext cx="0" cy="179554"/>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0" name="Straight Connector 369"/>
              <p:cNvCxnSpPr/>
              <p:nvPr/>
            </p:nvCxnSpPr>
            <p:spPr>
              <a:xfrm>
                <a:off x="6362578" y="3703147"/>
                <a:ext cx="72008" cy="0"/>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p:cNvCxnSpPr/>
              <p:nvPr/>
            </p:nvCxnSpPr>
            <p:spPr>
              <a:xfrm>
                <a:off x="6362578" y="3885999"/>
                <a:ext cx="72008" cy="0"/>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304" name="Oval 303"/>
            <p:cNvSpPr/>
            <p:nvPr/>
          </p:nvSpPr>
          <p:spPr>
            <a:xfrm>
              <a:off x="6915013" y="4434910"/>
              <a:ext cx="45719" cy="46081"/>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06" name="Group 305"/>
            <p:cNvGrpSpPr/>
            <p:nvPr/>
          </p:nvGrpSpPr>
          <p:grpSpPr>
            <a:xfrm>
              <a:off x="7259155" y="4173035"/>
              <a:ext cx="72008" cy="182852"/>
              <a:chOff x="6361028" y="3618147"/>
              <a:chExt cx="72008" cy="182852"/>
            </a:xfrm>
            <a:grpFill/>
          </p:grpSpPr>
          <p:cxnSp>
            <p:nvCxnSpPr>
              <p:cNvPr id="366" name="Straight Connector 365"/>
              <p:cNvCxnSpPr/>
              <p:nvPr/>
            </p:nvCxnSpPr>
            <p:spPr>
              <a:xfrm>
                <a:off x="6397032" y="3621445"/>
                <a:ext cx="0" cy="179554"/>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p:cNvCxnSpPr/>
              <p:nvPr/>
            </p:nvCxnSpPr>
            <p:spPr>
              <a:xfrm>
                <a:off x="6361028" y="3618147"/>
                <a:ext cx="72008" cy="0"/>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p:cNvCxnSpPr/>
              <p:nvPr/>
            </p:nvCxnSpPr>
            <p:spPr>
              <a:xfrm>
                <a:off x="6361028" y="3800999"/>
                <a:ext cx="72008" cy="0"/>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316" name="Oval 315"/>
            <p:cNvSpPr/>
            <p:nvPr/>
          </p:nvSpPr>
          <p:spPr>
            <a:xfrm>
              <a:off x="7272300" y="4239714"/>
              <a:ext cx="45719" cy="46081"/>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38" name="Group 337"/>
            <p:cNvGrpSpPr/>
            <p:nvPr/>
          </p:nvGrpSpPr>
          <p:grpSpPr>
            <a:xfrm>
              <a:off x="7570753" y="4023457"/>
              <a:ext cx="72008" cy="182852"/>
              <a:chOff x="6361787" y="3537486"/>
              <a:chExt cx="72008" cy="182852"/>
            </a:xfrm>
            <a:grpFill/>
          </p:grpSpPr>
          <p:cxnSp>
            <p:nvCxnSpPr>
              <p:cNvPr id="363" name="Straight Connector 362"/>
              <p:cNvCxnSpPr/>
              <p:nvPr/>
            </p:nvCxnSpPr>
            <p:spPr>
              <a:xfrm>
                <a:off x="6397791" y="3540784"/>
                <a:ext cx="0" cy="179554"/>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p:cNvCxnSpPr/>
              <p:nvPr/>
            </p:nvCxnSpPr>
            <p:spPr>
              <a:xfrm>
                <a:off x="6361787" y="3537486"/>
                <a:ext cx="72008" cy="0"/>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p:cNvCxnSpPr/>
              <p:nvPr/>
            </p:nvCxnSpPr>
            <p:spPr>
              <a:xfrm>
                <a:off x="6361787" y="3720338"/>
                <a:ext cx="72008" cy="0"/>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339" name="Oval 338"/>
            <p:cNvSpPr/>
            <p:nvPr/>
          </p:nvSpPr>
          <p:spPr>
            <a:xfrm>
              <a:off x="7583898" y="4090136"/>
              <a:ext cx="45719" cy="46081"/>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40" name="Group 339"/>
            <p:cNvGrpSpPr/>
            <p:nvPr/>
          </p:nvGrpSpPr>
          <p:grpSpPr>
            <a:xfrm>
              <a:off x="7829922" y="4290577"/>
              <a:ext cx="72008" cy="241935"/>
              <a:chOff x="6361028" y="3672158"/>
              <a:chExt cx="72008" cy="182852"/>
            </a:xfrm>
            <a:grpFill/>
          </p:grpSpPr>
          <p:cxnSp>
            <p:nvCxnSpPr>
              <p:cNvPr id="360" name="Straight Connector 359"/>
              <p:cNvCxnSpPr/>
              <p:nvPr/>
            </p:nvCxnSpPr>
            <p:spPr>
              <a:xfrm>
                <a:off x="6397032" y="3675456"/>
                <a:ext cx="0" cy="179554"/>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p:cNvCxnSpPr/>
              <p:nvPr/>
            </p:nvCxnSpPr>
            <p:spPr>
              <a:xfrm>
                <a:off x="6361028" y="3672158"/>
                <a:ext cx="72008" cy="0"/>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p:cNvCxnSpPr/>
              <p:nvPr/>
            </p:nvCxnSpPr>
            <p:spPr>
              <a:xfrm>
                <a:off x="6361028" y="3855010"/>
                <a:ext cx="72008" cy="0"/>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341" name="Oval 340"/>
            <p:cNvSpPr/>
            <p:nvPr/>
          </p:nvSpPr>
          <p:spPr>
            <a:xfrm>
              <a:off x="7844271" y="4390379"/>
              <a:ext cx="45719" cy="46081"/>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42" name="Group 341"/>
            <p:cNvGrpSpPr/>
            <p:nvPr/>
          </p:nvGrpSpPr>
          <p:grpSpPr>
            <a:xfrm>
              <a:off x="8285377" y="4309708"/>
              <a:ext cx="75076" cy="298505"/>
              <a:chOff x="6361028" y="3603457"/>
              <a:chExt cx="75076" cy="225607"/>
            </a:xfrm>
            <a:grpFill/>
          </p:grpSpPr>
          <p:cxnSp>
            <p:nvCxnSpPr>
              <p:cNvPr id="356" name="Straight Connector 355"/>
              <p:cNvCxnSpPr/>
              <p:nvPr/>
            </p:nvCxnSpPr>
            <p:spPr>
              <a:xfrm flipH="1">
                <a:off x="6397032" y="3603457"/>
                <a:ext cx="1204" cy="225607"/>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57" name="Straight Connector 356"/>
              <p:cNvCxnSpPr/>
              <p:nvPr/>
            </p:nvCxnSpPr>
            <p:spPr>
              <a:xfrm>
                <a:off x="6364096" y="3606119"/>
                <a:ext cx="72008" cy="0"/>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59" name="Straight Connector 358"/>
              <p:cNvCxnSpPr/>
              <p:nvPr/>
            </p:nvCxnSpPr>
            <p:spPr>
              <a:xfrm>
                <a:off x="6361028" y="3829064"/>
                <a:ext cx="72008" cy="0"/>
              </a:xfrm>
              <a:prstGeom prst="line">
                <a:avLst/>
              </a:prstGeom>
              <a:grpFill/>
              <a:ln w="1270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355" name="Oval 354"/>
            <p:cNvSpPr/>
            <p:nvPr/>
          </p:nvSpPr>
          <p:spPr>
            <a:xfrm>
              <a:off x="8297646" y="4428794"/>
              <a:ext cx="45719" cy="46081"/>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mc:AlternateContent xmlns:mc="http://schemas.openxmlformats.org/markup-compatibility/2006" xmlns:a14="http://schemas.microsoft.com/office/drawing/2010/main">
        <mc:Choice Requires="a14">
          <p:sp>
            <p:nvSpPr>
              <p:cNvPr id="381" name="TextBox 380"/>
              <p:cNvSpPr txBox="1"/>
              <p:nvPr/>
            </p:nvSpPr>
            <p:spPr>
              <a:xfrm>
                <a:off x="7380312" y="3645024"/>
                <a:ext cx="2067801" cy="325089"/>
              </a:xfrm>
              <a:prstGeom prst="rect">
                <a:avLst/>
              </a:prstGeom>
              <a:noFill/>
            </p:spPr>
            <p:txBody>
              <a:bodyPr wrap="square" rtlCol="0">
                <a:spAutoFit/>
              </a:bodyPr>
              <a:lstStyle/>
              <a:p>
                <a:r>
                  <a:rPr lang="en-US" sz="1400" b="1" dirty="0" smtClean="0">
                    <a:solidFill>
                      <a:srgbClr val="7030A0"/>
                    </a:solidFill>
                  </a:rPr>
                  <a:t>W</a:t>
                </a:r>
                <a:r>
                  <a:rPr lang="en-US" sz="1400" b="1" baseline="-25000" dirty="0">
                    <a:solidFill>
                      <a:srgbClr val="7030A0"/>
                    </a:solidFill>
                  </a:rPr>
                  <a:t>2</a:t>
                </a:r>
                <a:r>
                  <a:rPr lang="en-US" sz="1400" b="1" dirty="0" smtClean="0">
                    <a:solidFill>
                      <a:srgbClr val="7030A0"/>
                    </a:solidFill>
                  </a:rPr>
                  <a:t> = </a:t>
                </a:r>
                <a14:m>
                  <m:oMath xmlns:m="http://schemas.openxmlformats.org/officeDocument/2006/math">
                    <m:nary>
                      <m:naryPr>
                        <m:chr m:val="∏"/>
                        <m:ctrlPr>
                          <a:rPr lang="en-US" sz="1400" b="1" i="1" smtClean="0">
                            <a:solidFill>
                              <a:srgbClr val="7030A0"/>
                            </a:solidFill>
                            <a:latin typeface="Cambria Math"/>
                          </a:rPr>
                        </m:ctrlPr>
                      </m:naryPr>
                      <m:sub>
                        <m:r>
                          <m:rPr>
                            <m:brk m:alnAt="23"/>
                          </m:rPr>
                          <a:rPr lang="en-US" sz="1400" b="1" i="1" smtClean="0">
                            <a:solidFill>
                              <a:srgbClr val="7030A0"/>
                            </a:solidFill>
                            <a:latin typeface="Cambria Math"/>
                          </a:rPr>
                          <m:t>𝒃</m:t>
                        </m:r>
                        <m:r>
                          <a:rPr lang="en-US" sz="1400" b="1" i="1" smtClean="0">
                            <a:solidFill>
                              <a:srgbClr val="7030A0"/>
                            </a:solidFill>
                            <a:latin typeface="Cambria Math"/>
                          </a:rPr>
                          <m:t>=</m:t>
                        </m:r>
                        <m:r>
                          <a:rPr lang="en-US" sz="1400" b="1" i="1" smtClean="0">
                            <a:solidFill>
                              <a:srgbClr val="7030A0"/>
                            </a:solidFill>
                            <a:latin typeface="Cambria Math"/>
                          </a:rPr>
                          <m:t>𝟏</m:t>
                        </m:r>
                      </m:sub>
                      <m:sup>
                        <m:r>
                          <a:rPr lang="en-US" sz="1400" b="1" i="1" smtClean="0">
                            <a:solidFill>
                              <a:srgbClr val="7030A0"/>
                            </a:solidFill>
                            <a:latin typeface="Cambria Math"/>
                          </a:rPr>
                          <m:t>𝟕</m:t>
                        </m:r>
                      </m:sup>
                      <m:e>
                        <m:r>
                          <a:rPr lang="en-US" sz="1400" b="1" i="1" smtClean="0">
                            <a:solidFill>
                              <a:srgbClr val="7030A0"/>
                            </a:solidFill>
                            <a:latin typeface="Cambria Math"/>
                          </a:rPr>
                          <m:t>𝒍𝒊𝒌</m:t>
                        </m:r>
                        <m:r>
                          <a:rPr lang="en-US" sz="1400" b="1" i="1" baseline="-25000" smtClean="0">
                            <a:solidFill>
                              <a:srgbClr val="7030A0"/>
                            </a:solidFill>
                            <a:latin typeface="Cambria Math"/>
                          </a:rPr>
                          <m:t>𝒃</m:t>
                        </m:r>
                      </m:e>
                    </m:nary>
                    <m:r>
                      <a:rPr lang="en-US" sz="1400" b="1" i="1" smtClean="0">
                        <a:solidFill>
                          <a:srgbClr val="7030A0"/>
                        </a:solidFill>
                        <a:latin typeface="Cambria Math"/>
                      </a:rPr>
                      <m:t>=</m:t>
                    </m:r>
                    <m:r>
                      <a:rPr lang="en-US" sz="1400" b="1" i="1" smtClean="0">
                        <a:solidFill>
                          <a:srgbClr val="7030A0"/>
                        </a:solidFill>
                        <a:latin typeface="Cambria Math"/>
                      </a:rPr>
                      <m:t>𝟏</m:t>
                    </m:r>
                  </m:oMath>
                </a14:m>
                <a:endParaRPr lang="en-AU" sz="1400" b="1" dirty="0">
                  <a:solidFill>
                    <a:srgbClr val="7030A0"/>
                  </a:solidFill>
                </a:endParaRPr>
              </a:p>
            </p:txBody>
          </p:sp>
        </mc:Choice>
        <mc:Fallback xmlns="">
          <p:sp>
            <p:nvSpPr>
              <p:cNvPr id="381" name="TextBox 380"/>
              <p:cNvSpPr txBox="1">
                <a:spLocks noRot="1" noChangeAspect="1" noMove="1" noResize="1" noEditPoints="1" noAdjustHandles="1" noChangeArrowheads="1" noChangeShapeType="1" noTextEdit="1"/>
              </p:cNvSpPr>
              <p:nvPr/>
            </p:nvSpPr>
            <p:spPr>
              <a:xfrm>
                <a:off x="7380312" y="3645024"/>
                <a:ext cx="2067801" cy="325089"/>
              </a:xfrm>
              <a:prstGeom prst="rect">
                <a:avLst/>
              </a:prstGeom>
              <a:blipFill rotWithShape="1">
                <a:blip r:embed="rId5"/>
                <a:stretch>
                  <a:fillRect l="-885" t="-92453" b="-152830"/>
                </a:stretch>
              </a:blipFill>
            </p:spPr>
            <p:txBody>
              <a:bodyPr/>
              <a:lstStyle/>
              <a:p>
                <a:r>
                  <a:rPr lang="en-AU">
                    <a:noFill/>
                  </a:rPr>
                  <a:t> </a:t>
                </a:r>
              </a:p>
            </p:txBody>
          </p:sp>
        </mc:Fallback>
      </mc:AlternateContent>
      <p:sp>
        <p:nvSpPr>
          <p:cNvPr id="383" name="Freeform 382"/>
          <p:cNvSpPr/>
          <p:nvPr/>
        </p:nvSpPr>
        <p:spPr>
          <a:xfrm>
            <a:off x="4001895" y="4260204"/>
            <a:ext cx="428625" cy="1809750"/>
          </a:xfrm>
          <a:custGeom>
            <a:avLst/>
            <a:gdLst>
              <a:gd name="connsiteX0" fmla="*/ 428625 w 428625"/>
              <a:gd name="connsiteY0" fmla="*/ 0 h 1809750"/>
              <a:gd name="connsiteX1" fmla="*/ 0 w 428625"/>
              <a:gd name="connsiteY1" fmla="*/ 1809750 h 1809750"/>
              <a:gd name="connsiteX2" fmla="*/ 304800 w 428625"/>
              <a:gd name="connsiteY2" fmla="*/ 1571625 h 1809750"/>
              <a:gd name="connsiteX3" fmla="*/ 428625 w 428625"/>
              <a:gd name="connsiteY3" fmla="*/ 0 h 1809750"/>
            </a:gdLst>
            <a:ahLst/>
            <a:cxnLst>
              <a:cxn ang="0">
                <a:pos x="connsiteX0" y="connsiteY0"/>
              </a:cxn>
              <a:cxn ang="0">
                <a:pos x="connsiteX1" y="connsiteY1"/>
              </a:cxn>
              <a:cxn ang="0">
                <a:pos x="connsiteX2" y="connsiteY2"/>
              </a:cxn>
              <a:cxn ang="0">
                <a:pos x="connsiteX3" y="connsiteY3"/>
              </a:cxn>
            </a:cxnLst>
            <a:rect l="l" t="t" r="r" b="b"/>
            <a:pathLst>
              <a:path w="428625" h="1809750">
                <a:moveTo>
                  <a:pt x="428625" y="0"/>
                </a:moveTo>
                <a:lnTo>
                  <a:pt x="0" y="1809750"/>
                </a:lnTo>
                <a:lnTo>
                  <a:pt x="304800" y="1571625"/>
                </a:lnTo>
                <a:lnTo>
                  <a:pt x="428625" y="0"/>
                </a:lnTo>
                <a:close/>
              </a:path>
            </a:pathLst>
          </a:custGeom>
          <a:solidFill>
            <a:srgbClr val="00B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21" name="Group 120"/>
          <p:cNvGrpSpPr/>
          <p:nvPr/>
        </p:nvGrpSpPr>
        <p:grpSpPr>
          <a:xfrm>
            <a:off x="2484099" y="3294457"/>
            <a:ext cx="2956642" cy="1524545"/>
            <a:chOff x="1283415" y="2959873"/>
            <a:chExt cx="2956642" cy="1524545"/>
          </a:xfrm>
        </p:grpSpPr>
        <p:grpSp>
          <p:nvGrpSpPr>
            <p:cNvPr id="122" name="Group 121"/>
            <p:cNvGrpSpPr/>
            <p:nvPr/>
          </p:nvGrpSpPr>
          <p:grpSpPr>
            <a:xfrm rot="932469">
              <a:off x="1425621" y="3518380"/>
              <a:ext cx="308842" cy="84384"/>
              <a:chOff x="-351912" y="2130035"/>
              <a:chExt cx="699307" cy="144016"/>
            </a:xfrm>
          </p:grpSpPr>
          <p:sp>
            <p:nvSpPr>
              <p:cNvPr id="204" name="Rounded Rectangle 203"/>
              <p:cNvSpPr/>
              <p:nvPr/>
            </p:nvSpPr>
            <p:spPr>
              <a:xfrm>
                <a:off x="-300678" y="2130035"/>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5" name="Round Same Side Corner Rectangle 204"/>
              <p:cNvSpPr/>
              <p:nvPr/>
            </p:nvSpPr>
            <p:spPr>
              <a:xfrm rot="5400000">
                <a:off x="-374058" y="2179185"/>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23" name="Group 122"/>
            <p:cNvGrpSpPr/>
            <p:nvPr/>
          </p:nvGrpSpPr>
          <p:grpSpPr>
            <a:xfrm rot="932469">
              <a:off x="2203157" y="3798705"/>
              <a:ext cx="308842" cy="84384"/>
              <a:chOff x="291271" y="2074791"/>
              <a:chExt cx="699307" cy="144016"/>
            </a:xfrm>
          </p:grpSpPr>
          <p:sp>
            <p:nvSpPr>
              <p:cNvPr id="202" name="Rounded Rectangle 201"/>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3" name="Round Same Side Corner Rectangle 202"/>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24" name="Group 123"/>
            <p:cNvGrpSpPr/>
            <p:nvPr/>
          </p:nvGrpSpPr>
          <p:grpSpPr>
            <a:xfrm rot="932469">
              <a:off x="2496436" y="4400034"/>
              <a:ext cx="308842" cy="84384"/>
              <a:chOff x="24349" y="2905357"/>
              <a:chExt cx="699307" cy="144016"/>
            </a:xfrm>
          </p:grpSpPr>
          <p:sp>
            <p:nvSpPr>
              <p:cNvPr id="200" name="Rounded Rectangle 199"/>
              <p:cNvSpPr/>
              <p:nvPr/>
            </p:nvSpPr>
            <p:spPr>
              <a:xfrm>
                <a:off x="75583" y="2905357"/>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1" name="Round Same Side Corner Rectangle 200"/>
              <p:cNvSpPr/>
              <p:nvPr/>
            </p:nvSpPr>
            <p:spPr>
              <a:xfrm rot="5400000">
                <a:off x="2203" y="2954510"/>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25" name="Group 124"/>
            <p:cNvGrpSpPr/>
            <p:nvPr/>
          </p:nvGrpSpPr>
          <p:grpSpPr>
            <a:xfrm rot="932469">
              <a:off x="3316830" y="4307455"/>
              <a:ext cx="308841" cy="84384"/>
              <a:chOff x="528685" y="2493296"/>
              <a:chExt cx="699306" cy="144016"/>
            </a:xfrm>
          </p:grpSpPr>
          <p:sp>
            <p:nvSpPr>
              <p:cNvPr id="198" name="Rounded Rectangle 197"/>
              <p:cNvSpPr/>
              <p:nvPr/>
            </p:nvSpPr>
            <p:spPr>
              <a:xfrm>
                <a:off x="579918" y="2493296"/>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9" name="Round Same Side Corner Rectangle 198"/>
              <p:cNvSpPr/>
              <p:nvPr/>
            </p:nvSpPr>
            <p:spPr>
              <a:xfrm rot="5400000">
                <a:off x="506539" y="2542446"/>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26" name="Group 125"/>
            <p:cNvGrpSpPr/>
            <p:nvPr/>
          </p:nvGrpSpPr>
          <p:grpSpPr>
            <a:xfrm rot="932469">
              <a:off x="3932592" y="3988008"/>
              <a:ext cx="307465" cy="84385"/>
              <a:chOff x="531129" y="2042549"/>
              <a:chExt cx="696187" cy="144016"/>
            </a:xfrm>
          </p:grpSpPr>
          <p:sp>
            <p:nvSpPr>
              <p:cNvPr id="196" name="Rounded Rectangle 195"/>
              <p:cNvSpPr/>
              <p:nvPr/>
            </p:nvSpPr>
            <p:spPr>
              <a:xfrm>
                <a:off x="579242" y="2042549"/>
                <a:ext cx="648074"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7" name="Round Same Side Corner Rectangle 196"/>
              <p:cNvSpPr/>
              <p:nvPr/>
            </p:nvSpPr>
            <p:spPr>
              <a:xfrm rot="5400000">
                <a:off x="508983" y="2085787"/>
                <a:ext cx="90009"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27" name="Group 126"/>
            <p:cNvGrpSpPr/>
            <p:nvPr/>
          </p:nvGrpSpPr>
          <p:grpSpPr>
            <a:xfrm rot="932469">
              <a:off x="1283415" y="3093443"/>
              <a:ext cx="308843" cy="84384"/>
              <a:chOff x="-731570" y="2006887"/>
              <a:chExt cx="699309" cy="144016"/>
            </a:xfrm>
          </p:grpSpPr>
          <p:sp>
            <p:nvSpPr>
              <p:cNvPr id="194" name="Rounded Rectangle 193"/>
              <p:cNvSpPr/>
              <p:nvPr/>
            </p:nvSpPr>
            <p:spPr>
              <a:xfrm>
                <a:off x="-680334" y="2006887"/>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5" name="Round Same Side Corner Rectangle 194"/>
              <p:cNvSpPr/>
              <p:nvPr/>
            </p:nvSpPr>
            <p:spPr>
              <a:xfrm rot="5400000">
                <a:off x="-753716" y="2056042"/>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28" name="Group 127"/>
            <p:cNvGrpSpPr/>
            <p:nvPr/>
          </p:nvGrpSpPr>
          <p:grpSpPr>
            <a:xfrm rot="932469">
              <a:off x="2106163" y="2993601"/>
              <a:ext cx="308841" cy="84384"/>
              <a:chOff x="-54120" y="1756522"/>
              <a:chExt cx="699305" cy="144016"/>
            </a:xfrm>
          </p:grpSpPr>
          <p:sp>
            <p:nvSpPr>
              <p:cNvPr id="192" name="Rounded Rectangle 191"/>
              <p:cNvSpPr/>
              <p:nvPr/>
            </p:nvSpPr>
            <p:spPr>
              <a:xfrm>
                <a:off x="-2888" y="1756522"/>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3" name="Round Same Side Corner Rectangle 192"/>
              <p:cNvSpPr/>
              <p:nvPr/>
            </p:nvSpPr>
            <p:spPr>
              <a:xfrm rot="5400000">
                <a:off x="-76266" y="1805669"/>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29" name="Group 128"/>
            <p:cNvGrpSpPr/>
            <p:nvPr/>
          </p:nvGrpSpPr>
          <p:grpSpPr>
            <a:xfrm rot="932469">
              <a:off x="3043266" y="2959873"/>
              <a:ext cx="308844" cy="84384"/>
              <a:chOff x="379848" y="1410708"/>
              <a:chExt cx="699311" cy="144016"/>
            </a:xfrm>
          </p:grpSpPr>
          <p:sp>
            <p:nvSpPr>
              <p:cNvPr id="190" name="Rounded Rectangle 189"/>
              <p:cNvSpPr/>
              <p:nvPr/>
            </p:nvSpPr>
            <p:spPr>
              <a:xfrm>
                <a:off x="431085" y="1410708"/>
                <a:ext cx="648074"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1" name="Round Same Side Corner Rectangle 190"/>
              <p:cNvSpPr/>
              <p:nvPr/>
            </p:nvSpPr>
            <p:spPr>
              <a:xfrm rot="5400000">
                <a:off x="357702" y="1459857"/>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30" name="Group 129"/>
            <p:cNvGrpSpPr/>
            <p:nvPr/>
          </p:nvGrpSpPr>
          <p:grpSpPr>
            <a:xfrm rot="932469">
              <a:off x="3615189" y="3369807"/>
              <a:ext cx="308843" cy="84384"/>
              <a:chOff x="420938" y="1721113"/>
              <a:chExt cx="699309" cy="144016"/>
            </a:xfrm>
          </p:grpSpPr>
          <p:sp>
            <p:nvSpPr>
              <p:cNvPr id="188" name="Rounded Rectangle 187"/>
              <p:cNvSpPr/>
              <p:nvPr/>
            </p:nvSpPr>
            <p:spPr>
              <a:xfrm>
                <a:off x="472173" y="1721113"/>
                <a:ext cx="648074"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9" name="Round Same Side Corner Rectangle 188"/>
              <p:cNvSpPr/>
              <p:nvPr/>
            </p:nvSpPr>
            <p:spPr>
              <a:xfrm rot="5400000">
                <a:off x="398792" y="1770269"/>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31" name="Group 130"/>
            <p:cNvGrpSpPr/>
            <p:nvPr/>
          </p:nvGrpSpPr>
          <p:grpSpPr>
            <a:xfrm rot="932469">
              <a:off x="2666573" y="3515450"/>
              <a:ext cx="308842" cy="84384"/>
              <a:chOff x="291271" y="2074791"/>
              <a:chExt cx="699307" cy="144016"/>
            </a:xfrm>
          </p:grpSpPr>
          <p:sp>
            <p:nvSpPr>
              <p:cNvPr id="186" name="Rounded Rectangle 185"/>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7" name="Round Same Side Corner Rectangle 186"/>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32" name="Group 131"/>
            <p:cNvGrpSpPr/>
            <p:nvPr/>
          </p:nvGrpSpPr>
          <p:grpSpPr>
            <a:xfrm rot="932469">
              <a:off x="2564296" y="3554122"/>
              <a:ext cx="308842" cy="84384"/>
              <a:chOff x="291271" y="2074791"/>
              <a:chExt cx="699307" cy="144016"/>
            </a:xfrm>
          </p:grpSpPr>
          <p:sp>
            <p:nvSpPr>
              <p:cNvPr id="184" name="Rounded Rectangle 183"/>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5" name="Round Same Side Corner Rectangle 184"/>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33" name="Group 132"/>
            <p:cNvGrpSpPr/>
            <p:nvPr/>
          </p:nvGrpSpPr>
          <p:grpSpPr>
            <a:xfrm rot="932469">
              <a:off x="2643566" y="3665909"/>
              <a:ext cx="308842" cy="84384"/>
              <a:chOff x="95931" y="2231596"/>
              <a:chExt cx="699307" cy="144016"/>
            </a:xfrm>
          </p:grpSpPr>
          <p:sp>
            <p:nvSpPr>
              <p:cNvPr id="182" name="Rounded Rectangle 181"/>
              <p:cNvSpPr/>
              <p:nvPr/>
            </p:nvSpPr>
            <p:spPr>
              <a:xfrm>
                <a:off x="147165" y="2231596"/>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3" name="Round Same Side Corner Rectangle 182"/>
              <p:cNvSpPr/>
              <p:nvPr/>
            </p:nvSpPr>
            <p:spPr>
              <a:xfrm rot="5400000">
                <a:off x="73785" y="2280745"/>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34" name="Group 133"/>
            <p:cNvGrpSpPr/>
            <p:nvPr/>
          </p:nvGrpSpPr>
          <p:grpSpPr>
            <a:xfrm rot="932469">
              <a:off x="2454800" y="3184093"/>
              <a:ext cx="308843" cy="84384"/>
              <a:chOff x="-466078" y="1416496"/>
              <a:chExt cx="699309" cy="144016"/>
            </a:xfrm>
          </p:grpSpPr>
          <p:sp>
            <p:nvSpPr>
              <p:cNvPr id="180" name="Rounded Rectangle 179"/>
              <p:cNvSpPr/>
              <p:nvPr/>
            </p:nvSpPr>
            <p:spPr>
              <a:xfrm>
                <a:off x="-414842" y="1416496"/>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1" name="Round Same Side Corner Rectangle 180"/>
              <p:cNvSpPr/>
              <p:nvPr/>
            </p:nvSpPr>
            <p:spPr>
              <a:xfrm rot="5400000">
                <a:off x="-488224" y="1465646"/>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35" name="Group 134"/>
            <p:cNvGrpSpPr/>
            <p:nvPr/>
          </p:nvGrpSpPr>
          <p:grpSpPr>
            <a:xfrm rot="932469">
              <a:off x="2022865" y="3211270"/>
              <a:ext cx="308842" cy="84384"/>
              <a:chOff x="-206723" y="1873511"/>
              <a:chExt cx="699306" cy="144016"/>
            </a:xfrm>
          </p:grpSpPr>
          <p:sp>
            <p:nvSpPr>
              <p:cNvPr id="178" name="Rounded Rectangle 177"/>
              <p:cNvSpPr/>
              <p:nvPr/>
            </p:nvSpPr>
            <p:spPr>
              <a:xfrm>
                <a:off x="-155490" y="1873511"/>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9" name="Round Same Side Corner Rectangle 178"/>
              <p:cNvSpPr/>
              <p:nvPr/>
            </p:nvSpPr>
            <p:spPr>
              <a:xfrm rot="5400000">
                <a:off x="-228869" y="1922662"/>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36" name="Group 135"/>
            <p:cNvGrpSpPr/>
            <p:nvPr/>
          </p:nvGrpSpPr>
          <p:grpSpPr>
            <a:xfrm rot="932469">
              <a:off x="1828272" y="3442519"/>
              <a:ext cx="308842" cy="84384"/>
              <a:chOff x="-545737" y="2142857"/>
              <a:chExt cx="699305" cy="144016"/>
            </a:xfrm>
          </p:grpSpPr>
          <p:sp>
            <p:nvSpPr>
              <p:cNvPr id="176" name="Rounded Rectangle 175"/>
              <p:cNvSpPr/>
              <p:nvPr/>
            </p:nvSpPr>
            <p:spPr>
              <a:xfrm>
                <a:off x="-494505" y="2142857"/>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7" name="Round Same Side Corner Rectangle 176"/>
              <p:cNvSpPr/>
              <p:nvPr/>
            </p:nvSpPr>
            <p:spPr>
              <a:xfrm rot="5400000">
                <a:off x="-567883" y="2192007"/>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37" name="Group 136"/>
            <p:cNvGrpSpPr/>
            <p:nvPr/>
          </p:nvGrpSpPr>
          <p:grpSpPr>
            <a:xfrm rot="932469">
              <a:off x="2345206" y="3645326"/>
              <a:ext cx="308842" cy="84384"/>
              <a:chOff x="291271" y="2074791"/>
              <a:chExt cx="699307" cy="144016"/>
            </a:xfrm>
          </p:grpSpPr>
          <p:sp>
            <p:nvSpPr>
              <p:cNvPr id="174" name="Rounded Rectangle 173"/>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5" name="Round Same Side Corner Rectangle 174"/>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38" name="Group 137"/>
            <p:cNvGrpSpPr/>
            <p:nvPr/>
          </p:nvGrpSpPr>
          <p:grpSpPr>
            <a:xfrm rot="932469">
              <a:off x="2590340" y="3776747"/>
              <a:ext cx="308842" cy="84384"/>
              <a:chOff x="291271" y="2074791"/>
              <a:chExt cx="699307" cy="144016"/>
            </a:xfrm>
          </p:grpSpPr>
          <p:sp>
            <p:nvSpPr>
              <p:cNvPr id="172" name="Rounded Rectangle 171"/>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3" name="Round Same Side Corner Rectangle 172"/>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39" name="Group 138"/>
            <p:cNvGrpSpPr/>
            <p:nvPr/>
          </p:nvGrpSpPr>
          <p:grpSpPr>
            <a:xfrm rot="932469">
              <a:off x="3058913" y="4025113"/>
              <a:ext cx="308843" cy="84384"/>
              <a:chOff x="784897" y="2318383"/>
              <a:chExt cx="699309" cy="144016"/>
            </a:xfrm>
          </p:grpSpPr>
          <p:sp>
            <p:nvSpPr>
              <p:cNvPr id="170" name="Rounded Rectangle 169"/>
              <p:cNvSpPr/>
              <p:nvPr/>
            </p:nvSpPr>
            <p:spPr>
              <a:xfrm>
                <a:off x="836133" y="2318383"/>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1" name="Round Same Side Corner Rectangle 170"/>
              <p:cNvSpPr/>
              <p:nvPr/>
            </p:nvSpPr>
            <p:spPr>
              <a:xfrm rot="5400000">
                <a:off x="762751" y="2367533"/>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40" name="Group 139"/>
            <p:cNvGrpSpPr/>
            <p:nvPr/>
          </p:nvGrpSpPr>
          <p:grpSpPr>
            <a:xfrm rot="932469">
              <a:off x="3531730" y="3987821"/>
              <a:ext cx="308843" cy="84384"/>
              <a:chOff x="1246657" y="2155530"/>
              <a:chExt cx="699309" cy="144016"/>
            </a:xfrm>
          </p:grpSpPr>
          <p:sp>
            <p:nvSpPr>
              <p:cNvPr id="168" name="Rounded Rectangle 167"/>
              <p:cNvSpPr/>
              <p:nvPr/>
            </p:nvSpPr>
            <p:spPr>
              <a:xfrm>
                <a:off x="1297893" y="2155530"/>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9" name="Round Same Side Corner Rectangle 168"/>
              <p:cNvSpPr/>
              <p:nvPr/>
            </p:nvSpPr>
            <p:spPr>
              <a:xfrm rot="5400000">
                <a:off x="1224511" y="2204680"/>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41" name="Group 140"/>
            <p:cNvGrpSpPr/>
            <p:nvPr/>
          </p:nvGrpSpPr>
          <p:grpSpPr>
            <a:xfrm rot="932469">
              <a:off x="2832528" y="3197683"/>
              <a:ext cx="308843" cy="84384"/>
              <a:chOff x="499747" y="1681986"/>
              <a:chExt cx="699308" cy="144016"/>
            </a:xfrm>
          </p:grpSpPr>
          <p:sp>
            <p:nvSpPr>
              <p:cNvPr id="166" name="Rounded Rectangle 165"/>
              <p:cNvSpPr/>
              <p:nvPr/>
            </p:nvSpPr>
            <p:spPr>
              <a:xfrm>
                <a:off x="550982" y="1681986"/>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7" name="Round Same Side Corner Rectangle 166"/>
              <p:cNvSpPr/>
              <p:nvPr/>
            </p:nvSpPr>
            <p:spPr>
              <a:xfrm rot="5400000">
                <a:off x="477601" y="1731137"/>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42" name="Group 141"/>
            <p:cNvGrpSpPr/>
            <p:nvPr/>
          </p:nvGrpSpPr>
          <p:grpSpPr>
            <a:xfrm rot="932469">
              <a:off x="3220457" y="3423157"/>
              <a:ext cx="308842" cy="84384"/>
              <a:chOff x="819104" y="1811732"/>
              <a:chExt cx="699308" cy="144016"/>
            </a:xfrm>
          </p:grpSpPr>
          <p:sp>
            <p:nvSpPr>
              <p:cNvPr id="164" name="Rounded Rectangle 163"/>
              <p:cNvSpPr/>
              <p:nvPr/>
            </p:nvSpPr>
            <p:spPr>
              <a:xfrm>
                <a:off x="870338" y="1811732"/>
                <a:ext cx="648074"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5" name="Round Same Side Corner Rectangle 164"/>
              <p:cNvSpPr/>
              <p:nvPr/>
            </p:nvSpPr>
            <p:spPr>
              <a:xfrm rot="5400000">
                <a:off x="796958" y="1860881"/>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43" name="Group 142"/>
            <p:cNvGrpSpPr/>
            <p:nvPr/>
          </p:nvGrpSpPr>
          <p:grpSpPr>
            <a:xfrm rot="932469">
              <a:off x="3114652" y="3645327"/>
              <a:ext cx="308843" cy="84384"/>
              <a:chOff x="291271" y="2074791"/>
              <a:chExt cx="699309" cy="144016"/>
            </a:xfrm>
          </p:grpSpPr>
          <p:sp>
            <p:nvSpPr>
              <p:cNvPr id="162" name="Rounded Rectangle 161"/>
              <p:cNvSpPr/>
              <p:nvPr/>
            </p:nvSpPr>
            <p:spPr>
              <a:xfrm>
                <a:off x="342507" y="2074791"/>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3" name="Round Same Side Corner Rectangle 162"/>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44" name="Group 143"/>
            <p:cNvGrpSpPr/>
            <p:nvPr/>
          </p:nvGrpSpPr>
          <p:grpSpPr>
            <a:xfrm rot="932469">
              <a:off x="3094855" y="3835611"/>
              <a:ext cx="312137" cy="84384"/>
              <a:chOff x="463620" y="2237985"/>
              <a:chExt cx="706768" cy="144016"/>
            </a:xfrm>
          </p:grpSpPr>
          <p:sp>
            <p:nvSpPr>
              <p:cNvPr id="160" name="Rounded Rectangle 159"/>
              <p:cNvSpPr/>
              <p:nvPr/>
            </p:nvSpPr>
            <p:spPr>
              <a:xfrm>
                <a:off x="522315" y="2237985"/>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1" name="Round Same Side Corner Rectangle 160"/>
              <p:cNvSpPr/>
              <p:nvPr/>
            </p:nvSpPr>
            <p:spPr>
              <a:xfrm rot="5400000">
                <a:off x="441474" y="2283239"/>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45" name="Group 144"/>
            <p:cNvGrpSpPr/>
            <p:nvPr/>
          </p:nvGrpSpPr>
          <p:grpSpPr>
            <a:xfrm rot="932469">
              <a:off x="2444264" y="3378184"/>
              <a:ext cx="308842" cy="84384"/>
              <a:chOff x="291271" y="2074791"/>
              <a:chExt cx="699307" cy="144016"/>
            </a:xfrm>
          </p:grpSpPr>
          <p:sp>
            <p:nvSpPr>
              <p:cNvPr id="158" name="Rounded Rectangle 157"/>
              <p:cNvSpPr/>
              <p:nvPr/>
            </p:nvSpPr>
            <p:spPr>
              <a:xfrm>
                <a:off x="342506" y="2074791"/>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9" name="Round Same Side Corner Rectangle 158"/>
              <p:cNvSpPr/>
              <p:nvPr/>
            </p:nvSpPr>
            <p:spPr>
              <a:xfrm rot="5400000">
                <a:off x="269126" y="2123940"/>
                <a:ext cx="90010" cy="45719"/>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46" name="Group 145"/>
            <p:cNvGrpSpPr/>
            <p:nvPr/>
          </p:nvGrpSpPr>
          <p:grpSpPr>
            <a:xfrm rot="932469">
              <a:off x="2734646" y="4145805"/>
              <a:ext cx="308842" cy="84384"/>
              <a:chOff x="743482" y="2918966"/>
              <a:chExt cx="699307" cy="144016"/>
            </a:xfrm>
          </p:grpSpPr>
          <p:sp>
            <p:nvSpPr>
              <p:cNvPr id="156" name="Rounded Rectangle 155"/>
              <p:cNvSpPr/>
              <p:nvPr/>
            </p:nvSpPr>
            <p:spPr>
              <a:xfrm>
                <a:off x="794716" y="2918966"/>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7" name="Round Same Side Corner Rectangle 156"/>
              <p:cNvSpPr/>
              <p:nvPr/>
            </p:nvSpPr>
            <p:spPr>
              <a:xfrm rot="5400000">
                <a:off x="721336" y="2968117"/>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47" name="Group 146"/>
            <p:cNvGrpSpPr/>
            <p:nvPr/>
          </p:nvGrpSpPr>
          <p:grpSpPr>
            <a:xfrm rot="932469">
              <a:off x="2043384" y="4038699"/>
              <a:ext cx="308842" cy="84384"/>
              <a:chOff x="-696326" y="3165977"/>
              <a:chExt cx="699308" cy="144016"/>
            </a:xfrm>
          </p:grpSpPr>
          <p:sp>
            <p:nvSpPr>
              <p:cNvPr id="154" name="Rounded Rectangle 153"/>
              <p:cNvSpPr/>
              <p:nvPr/>
            </p:nvSpPr>
            <p:spPr>
              <a:xfrm>
                <a:off x="-645091" y="3165977"/>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5" name="Round Same Side Corner Rectangle 154"/>
              <p:cNvSpPr/>
              <p:nvPr/>
            </p:nvSpPr>
            <p:spPr>
              <a:xfrm rot="5400000">
                <a:off x="-718472" y="3215128"/>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48" name="Group 147"/>
            <p:cNvGrpSpPr/>
            <p:nvPr/>
          </p:nvGrpSpPr>
          <p:grpSpPr>
            <a:xfrm rot="932469">
              <a:off x="3665673" y="3703199"/>
              <a:ext cx="308841" cy="84384"/>
              <a:chOff x="701124" y="1863124"/>
              <a:chExt cx="699305" cy="144016"/>
            </a:xfrm>
          </p:grpSpPr>
          <p:sp>
            <p:nvSpPr>
              <p:cNvPr id="152" name="Rounded Rectangle 151"/>
              <p:cNvSpPr/>
              <p:nvPr/>
            </p:nvSpPr>
            <p:spPr>
              <a:xfrm>
                <a:off x="752356" y="1863124"/>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3" name="Round Same Side Corner Rectangle 152"/>
              <p:cNvSpPr/>
              <p:nvPr/>
            </p:nvSpPr>
            <p:spPr>
              <a:xfrm rot="5400000">
                <a:off x="678978" y="1912273"/>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49" name="Group 148"/>
            <p:cNvGrpSpPr/>
            <p:nvPr/>
          </p:nvGrpSpPr>
          <p:grpSpPr>
            <a:xfrm rot="932469">
              <a:off x="1456684" y="3935688"/>
              <a:ext cx="308842" cy="84384"/>
              <a:chOff x="-339506" y="3069503"/>
              <a:chExt cx="699308" cy="144016"/>
            </a:xfrm>
          </p:grpSpPr>
          <p:sp>
            <p:nvSpPr>
              <p:cNvPr id="150" name="Rounded Rectangle 149"/>
              <p:cNvSpPr/>
              <p:nvPr/>
            </p:nvSpPr>
            <p:spPr>
              <a:xfrm>
                <a:off x="-288271" y="3069503"/>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1" name="Round Same Side Corner Rectangle 150"/>
              <p:cNvSpPr/>
              <p:nvPr/>
            </p:nvSpPr>
            <p:spPr>
              <a:xfrm rot="5400000">
                <a:off x="-361652" y="3118653"/>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1058" name="Right Arrow 1057"/>
          <p:cNvSpPr/>
          <p:nvPr/>
        </p:nvSpPr>
        <p:spPr>
          <a:xfrm>
            <a:off x="4198535" y="4892949"/>
            <a:ext cx="1381578" cy="264243"/>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84" name="Group 383"/>
          <p:cNvGrpSpPr/>
          <p:nvPr/>
        </p:nvGrpSpPr>
        <p:grpSpPr>
          <a:xfrm>
            <a:off x="6427995" y="4939315"/>
            <a:ext cx="1965395" cy="721933"/>
            <a:chOff x="6395058" y="4007960"/>
            <a:chExt cx="1965395" cy="721933"/>
          </a:xfrm>
          <a:solidFill>
            <a:srgbClr val="7030A0"/>
          </a:solidFill>
        </p:grpSpPr>
        <p:grpSp>
          <p:nvGrpSpPr>
            <p:cNvPr id="385" name="Group 384"/>
            <p:cNvGrpSpPr/>
            <p:nvPr/>
          </p:nvGrpSpPr>
          <p:grpSpPr>
            <a:xfrm>
              <a:off x="6395058" y="4007960"/>
              <a:ext cx="72008" cy="182852"/>
              <a:chOff x="6361027" y="3600863"/>
              <a:chExt cx="72008" cy="182852"/>
            </a:xfrm>
            <a:grpFill/>
          </p:grpSpPr>
          <p:cxnSp>
            <p:nvCxnSpPr>
              <p:cNvPr id="417" name="Straight Connector 416"/>
              <p:cNvCxnSpPr/>
              <p:nvPr/>
            </p:nvCxnSpPr>
            <p:spPr>
              <a:xfrm>
                <a:off x="6397031" y="3604161"/>
                <a:ext cx="0" cy="179554"/>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p:cNvCxnSpPr/>
              <p:nvPr/>
            </p:nvCxnSpPr>
            <p:spPr>
              <a:xfrm>
                <a:off x="6361027" y="3600863"/>
                <a:ext cx="72008" cy="0"/>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19" name="Straight Connector 418"/>
              <p:cNvCxnSpPr/>
              <p:nvPr/>
            </p:nvCxnSpPr>
            <p:spPr>
              <a:xfrm>
                <a:off x="6361027" y="3783715"/>
                <a:ext cx="72008" cy="0"/>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86" name="Oval 385"/>
            <p:cNvSpPr/>
            <p:nvPr/>
          </p:nvSpPr>
          <p:spPr>
            <a:xfrm>
              <a:off x="6408203" y="4074639"/>
              <a:ext cx="45719" cy="46081"/>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87" name="Group 386"/>
            <p:cNvGrpSpPr/>
            <p:nvPr/>
          </p:nvGrpSpPr>
          <p:grpSpPr>
            <a:xfrm>
              <a:off x="6582251" y="4148053"/>
              <a:ext cx="72008" cy="260942"/>
              <a:chOff x="6362464" y="3706684"/>
              <a:chExt cx="72008" cy="182852"/>
            </a:xfrm>
            <a:grpFill/>
          </p:grpSpPr>
          <p:cxnSp>
            <p:nvCxnSpPr>
              <p:cNvPr id="414" name="Straight Connector 413"/>
              <p:cNvCxnSpPr/>
              <p:nvPr/>
            </p:nvCxnSpPr>
            <p:spPr>
              <a:xfrm>
                <a:off x="6398468" y="3709981"/>
                <a:ext cx="0" cy="179554"/>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15" name="Straight Connector 414"/>
              <p:cNvCxnSpPr/>
              <p:nvPr/>
            </p:nvCxnSpPr>
            <p:spPr>
              <a:xfrm>
                <a:off x="6362464" y="3706684"/>
                <a:ext cx="72008" cy="0"/>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16" name="Straight Connector 415"/>
              <p:cNvCxnSpPr/>
              <p:nvPr/>
            </p:nvCxnSpPr>
            <p:spPr>
              <a:xfrm>
                <a:off x="6362464" y="3889536"/>
                <a:ext cx="72008" cy="0"/>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88" name="Oval 387"/>
            <p:cNvSpPr/>
            <p:nvPr/>
          </p:nvSpPr>
          <p:spPr>
            <a:xfrm>
              <a:off x="6595395" y="4261867"/>
              <a:ext cx="45719" cy="46081"/>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89" name="Group 388"/>
            <p:cNvGrpSpPr/>
            <p:nvPr/>
          </p:nvGrpSpPr>
          <p:grpSpPr>
            <a:xfrm>
              <a:off x="6900664" y="4335109"/>
              <a:ext cx="72008" cy="241935"/>
              <a:chOff x="6362578" y="3703147"/>
              <a:chExt cx="72008" cy="182852"/>
            </a:xfrm>
            <a:grpFill/>
          </p:grpSpPr>
          <p:cxnSp>
            <p:nvCxnSpPr>
              <p:cNvPr id="411" name="Straight Connector 410"/>
              <p:cNvCxnSpPr/>
              <p:nvPr/>
            </p:nvCxnSpPr>
            <p:spPr>
              <a:xfrm>
                <a:off x="6398582" y="3706445"/>
                <a:ext cx="0" cy="179554"/>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12" name="Straight Connector 411"/>
              <p:cNvCxnSpPr/>
              <p:nvPr/>
            </p:nvCxnSpPr>
            <p:spPr>
              <a:xfrm>
                <a:off x="6362578" y="3703147"/>
                <a:ext cx="72008" cy="0"/>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13" name="Straight Connector 412"/>
              <p:cNvCxnSpPr/>
              <p:nvPr/>
            </p:nvCxnSpPr>
            <p:spPr>
              <a:xfrm>
                <a:off x="6362578" y="3885999"/>
                <a:ext cx="72008" cy="0"/>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90" name="Oval 389"/>
            <p:cNvSpPr/>
            <p:nvPr/>
          </p:nvSpPr>
          <p:spPr>
            <a:xfrm>
              <a:off x="6915013" y="4434910"/>
              <a:ext cx="45719" cy="46081"/>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91" name="Group 390"/>
            <p:cNvGrpSpPr/>
            <p:nvPr/>
          </p:nvGrpSpPr>
          <p:grpSpPr>
            <a:xfrm>
              <a:off x="7259155" y="4392874"/>
              <a:ext cx="72008" cy="182852"/>
              <a:chOff x="6361028" y="3837986"/>
              <a:chExt cx="72008" cy="182852"/>
            </a:xfrm>
            <a:grpFill/>
          </p:grpSpPr>
          <p:cxnSp>
            <p:nvCxnSpPr>
              <p:cNvPr id="408" name="Straight Connector 407"/>
              <p:cNvCxnSpPr/>
              <p:nvPr/>
            </p:nvCxnSpPr>
            <p:spPr>
              <a:xfrm>
                <a:off x="6397032" y="3841284"/>
                <a:ext cx="0" cy="179554"/>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09" name="Straight Connector 408"/>
              <p:cNvCxnSpPr/>
              <p:nvPr/>
            </p:nvCxnSpPr>
            <p:spPr>
              <a:xfrm>
                <a:off x="6361028" y="3837986"/>
                <a:ext cx="72008" cy="0"/>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10" name="Straight Connector 409"/>
              <p:cNvCxnSpPr/>
              <p:nvPr/>
            </p:nvCxnSpPr>
            <p:spPr>
              <a:xfrm>
                <a:off x="6361028" y="4020838"/>
                <a:ext cx="72008" cy="0"/>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92" name="Oval 391"/>
            <p:cNvSpPr/>
            <p:nvPr/>
          </p:nvSpPr>
          <p:spPr>
            <a:xfrm>
              <a:off x="7272300" y="4459553"/>
              <a:ext cx="45719" cy="46081"/>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93" name="Group 392"/>
            <p:cNvGrpSpPr/>
            <p:nvPr/>
          </p:nvGrpSpPr>
          <p:grpSpPr>
            <a:xfrm>
              <a:off x="7570753" y="4439437"/>
              <a:ext cx="72008" cy="182852"/>
              <a:chOff x="6361787" y="3953466"/>
              <a:chExt cx="72008" cy="182852"/>
            </a:xfrm>
            <a:grpFill/>
          </p:grpSpPr>
          <p:cxnSp>
            <p:nvCxnSpPr>
              <p:cNvPr id="405" name="Straight Connector 404"/>
              <p:cNvCxnSpPr/>
              <p:nvPr/>
            </p:nvCxnSpPr>
            <p:spPr>
              <a:xfrm>
                <a:off x="6397791" y="3956764"/>
                <a:ext cx="0" cy="179554"/>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06" name="Straight Connector 405"/>
              <p:cNvCxnSpPr/>
              <p:nvPr/>
            </p:nvCxnSpPr>
            <p:spPr>
              <a:xfrm>
                <a:off x="6361787" y="3953466"/>
                <a:ext cx="72008" cy="0"/>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p:cNvCxnSpPr/>
              <p:nvPr/>
            </p:nvCxnSpPr>
            <p:spPr>
              <a:xfrm>
                <a:off x="6361787" y="4136318"/>
                <a:ext cx="72008" cy="0"/>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94" name="Oval 393"/>
            <p:cNvSpPr/>
            <p:nvPr/>
          </p:nvSpPr>
          <p:spPr>
            <a:xfrm>
              <a:off x="7583898" y="4506116"/>
              <a:ext cx="45719" cy="46081"/>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95" name="Group 394"/>
            <p:cNvGrpSpPr/>
            <p:nvPr/>
          </p:nvGrpSpPr>
          <p:grpSpPr>
            <a:xfrm>
              <a:off x="7829922" y="4290577"/>
              <a:ext cx="72008" cy="241935"/>
              <a:chOff x="6361028" y="3672158"/>
              <a:chExt cx="72008" cy="182852"/>
            </a:xfrm>
            <a:grpFill/>
          </p:grpSpPr>
          <p:cxnSp>
            <p:nvCxnSpPr>
              <p:cNvPr id="402" name="Straight Connector 401"/>
              <p:cNvCxnSpPr/>
              <p:nvPr/>
            </p:nvCxnSpPr>
            <p:spPr>
              <a:xfrm>
                <a:off x="6397032" y="3675456"/>
                <a:ext cx="0" cy="179554"/>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03" name="Straight Connector 402"/>
              <p:cNvCxnSpPr/>
              <p:nvPr/>
            </p:nvCxnSpPr>
            <p:spPr>
              <a:xfrm>
                <a:off x="6361028" y="3672158"/>
                <a:ext cx="72008" cy="0"/>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04" name="Straight Connector 403"/>
              <p:cNvCxnSpPr/>
              <p:nvPr/>
            </p:nvCxnSpPr>
            <p:spPr>
              <a:xfrm>
                <a:off x="6361028" y="3855010"/>
                <a:ext cx="72008" cy="0"/>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96" name="Oval 395"/>
            <p:cNvSpPr/>
            <p:nvPr/>
          </p:nvSpPr>
          <p:spPr>
            <a:xfrm>
              <a:off x="7844271" y="4390379"/>
              <a:ext cx="45719" cy="46081"/>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97" name="Group 396"/>
            <p:cNvGrpSpPr/>
            <p:nvPr/>
          </p:nvGrpSpPr>
          <p:grpSpPr>
            <a:xfrm>
              <a:off x="8285377" y="4431388"/>
              <a:ext cx="75076" cy="298505"/>
              <a:chOff x="6361028" y="3695422"/>
              <a:chExt cx="75076" cy="225607"/>
            </a:xfrm>
            <a:grpFill/>
          </p:grpSpPr>
          <p:cxnSp>
            <p:nvCxnSpPr>
              <p:cNvPr id="399" name="Straight Connector 398"/>
              <p:cNvCxnSpPr/>
              <p:nvPr/>
            </p:nvCxnSpPr>
            <p:spPr>
              <a:xfrm flipH="1">
                <a:off x="6397032" y="3695422"/>
                <a:ext cx="1204" cy="225607"/>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00" name="Straight Connector 399"/>
              <p:cNvCxnSpPr/>
              <p:nvPr/>
            </p:nvCxnSpPr>
            <p:spPr>
              <a:xfrm>
                <a:off x="6364096" y="3698084"/>
                <a:ext cx="72008" cy="0"/>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01" name="Straight Connector 400"/>
              <p:cNvCxnSpPr/>
              <p:nvPr/>
            </p:nvCxnSpPr>
            <p:spPr>
              <a:xfrm>
                <a:off x="6361028" y="3921029"/>
                <a:ext cx="72008" cy="0"/>
              </a:xfrm>
              <a:prstGeom prst="line">
                <a:avLst/>
              </a:prstGeom>
              <a:grpFill/>
              <a:ln w="127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98" name="Oval 397"/>
            <p:cNvSpPr/>
            <p:nvPr/>
          </p:nvSpPr>
          <p:spPr>
            <a:xfrm>
              <a:off x="8297646" y="4550474"/>
              <a:ext cx="45719" cy="46081"/>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mc:AlternateContent xmlns:mc="http://schemas.openxmlformats.org/markup-compatibility/2006" xmlns:a14="http://schemas.microsoft.com/office/drawing/2010/main">
        <mc:Choice Requires="a14">
          <p:sp>
            <p:nvSpPr>
              <p:cNvPr id="420" name="TextBox 419"/>
              <p:cNvSpPr txBox="1"/>
              <p:nvPr/>
            </p:nvSpPr>
            <p:spPr>
              <a:xfrm>
                <a:off x="7380312" y="3895999"/>
                <a:ext cx="2067801" cy="325089"/>
              </a:xfrm>
              <a:prstGeom prst="rect">
                <a:avLst/>
              </a:prstGeom>
              <a:noFill/>
            </p:spPr>
            <p:txBody>
              <a:bodyPr wrap="square" rtlCol="0">
                <a:spAutoFit/>
              </a:bodyPr>
              <a:lstStyle/>
              <a:p>
                <a:r>
                  <a:rPr lang="en-US" sz="1400" b="1" dirty="0" smtClean="0">
                    <a:solidFill>
                      <a:srgbClr val="00B050"/>
                    </a:solidFill>
                  </a:rPr>
                  <a:t>W</a:t>
                </a:r>
                <a:r>
                  <a:rPr lang="en-US" sz="1400" b="1" baseline="-25000" dirty="0" smtClean="0">
                    <a:solidFill>
                      <a:srgbClr val="00B050"/>
                    </a:solidFill>
                  </a:rPr>
                  <a:t>3</a:t>
                </a:r>
                <a:r>
                  <a:rPr lang="en-US" sz="1400" b="1" dirty="0" smtClean="0">
                    <a:solidFill>
                      <a:srgbClr val="00B050"/>
                    </a:solidFill>
                  </a:rPr>
                  <a:t> = </a:t>
                </a:r>
                <a14:m>
                  <m:oMath xmlns:m="http://schemas.openxmlformats.org/officeDocument/2006/math">
                    <m:nary>
                      <m:naryPr>
                        <m:chr m:val="∏"/>
                        <m:ctrlPr>
                          <a:rPr lang="en-US" sz="1400" b="1" i="1" smtClean="0">
                            <a:solidFill>
                              <a:srgbClr val="00B050"/>
                            </a:solidFill>
                            <a:latin typeface="Cambria Math"/>
                          </a:rPr>
                        </m:ctrlPr>
                      </m:naryPr>
                      <m:sub>
                        <m:r>
                          <m:rPr>
                            <m:brk m:alnAt="23"/>
                          </m:rPr>
                          <a:rPr lang="en-US" sz="1400" b="1" i="1" smtClean="0">
                            <a:solidFill>
                              <a:srgbClr val="00B050"/>
                            </a:solidFill>
                            <a:latin typeface="Cambria Math"/>
                          </a:rPr>
                          <m:t>𝒃</m:t>
                        </m:r>
                        <m:r>
                          <a:rPr lang="en-US" sz="1400" b="1" i="1" smtClean="0">
                            <a:solidFill>
                              <a:srgbClr val="00B050"/>
                            </a:solidFill>
                            <a:latin typeface="Cambria Math"/>
                          </a:rPr>
                          <m:t>=</m:t>
                        </m:r>
                        <m:r>
                          <a:rPr lang="en-US" sz="1400" b="1" i="1" smtClean="0">
                            <a:solidFill>
                              <a:srgbClr val="00B050"/>
                            </a:solidFill>
                            <a:latin typeface="Cambria Math"/>
                          </a:rPr>
                          <m:t>𝟏</m:t>
                        </m:r>
                      </m:sub>
                      <m:sup>
                        <m:r>
                          <a:rPr lang="en-US" sz="1400" b="1" i="1" smtClean="0">
                            <a:solidFill>
                              <a:srgbClr val="00B050"/>
                            </a:solidFill>
                            <a:latin typeface="Cambria Math"/>
                          </a:rPr>
                          <m:t>𝟕</m:t>
                        </m:r>
                      </m:sup>
                      <m:e>
                        <m:r>
                          <a:rPr lang="en-US" sz="1400" b="1" i="1" smtClean="0">
                            <a:solidFill>
                              <a:srgbClr val="00B050"/>
                            </a:solidFill>
                            <a:latin typeface="Cambria Math"/>
                          </a:rPr>
                          <m:t>𝒍𝒊𝒌</m:t>
                        </m:r>
                        <m:r>
                          <a:rPr lang="en-US" sz="1400" b="1" i="1" baseline="-25000" smtClean="0">
                            <a:solidFill>
                              <a:srgbClr val="00B050"/>
                            </a:solidFill>
                            <a:latin typeface="Cambria Math"/>
                          </a:rPr>
                          <m:t>𝒃</m:t>
                        </m:r>
                      </m:e>
                    </m:nary>
                    <m:r>
                      <a:rPr lang="en-US" sz="1400" b="1" i="1" smtClean="0">
                        <a:solidFill>
                          <a:srgbClr val="00B050"/>
                        </a:solidFill>
                        <a:latin typeface="Cambria Math"/>
                      </a:rPr>
                      <m:t>=</m:t>
                    </m:r>
                    <m:r>
                      <a:rPr lang="en-US" sz="1400" b="1" i="1" smtClean="0">
                        <a:solidFill>
                          <a:srgbClr val="00B050"/>
                        </a:solidFill>
                        <a:latin typeface="Cambria Math"/>
                      </a:rPr>
                      <m:t>𝟒𝟓</m:t>
                    </m:r>
                  </m:oMath>
                </a14:m>
                <a:endParaRPr lang="en-AU" sz="1400" b="1" dirty="0">
                  <a:solidFill>
                    <a:srgbClr val="00B050"/>
                  </a:solidFill>
                </a:endParaRPr>
              </a:p>
            </p:txBody>
          </p:sp>
        </mc:Choice>
        <mc:Fallback xmlns="">
          <p:sp>
            <p:nvSpPr>
              <p:cNvPr id="420" name="TextBox 419"/>
              <p:cNvSpPr txBox="1">
                <a:spLocks noRot="1" noChangeAspect="1" noMove="1" noResize="1" noEditPoints="1" noAdjustHandles="1" noChangeArrowheads="1" noChangeShapeType="1" noTextEdit="1"/>
              </p:cNvSpPr>
              <p:nvPr/>
            </p:nvSpPr>
            <p:spPr>
              <a:xfrm>
                <a:off x="7380312" y="3895999"/>
                <a:ext cx="2067801" cy="325089"/>
              </a:xfrm>
              <a:prstGeom prst="rect">
                <a:avLst/>
              </a:prstGeom>
              <a:blipFill rotWithShape="1">
                <a:blip r:embed="rId6"/>
                <a:stretch>
                  <a:fillRect l="-885" t="-92453" b="-152830"/>
                </a:stretch>
              </a:blipFill>
            </p:spPr>
            <p:txBody>
              <a:bodyPr/>
              <a:lstStyle/>
              <a:p>
                <a:r>
                  <a:rPr lang="en-AU">
                    <a:noFill/>
                  </a:rPr>
                  <a:t> </a:t>
                </a:r>
              </a:p>
            </p:txBody>
          </p:sp>
        </mc:Fallback>
      </mc:AlternateContent>
      <p:sp>
        <p:nvSpPr>
          <p:cNvPr id="421" name="Right Arrow 420"/>
          <p:cNvSpPr/>
          <p:nvPr/>
        </p:nvSpPr>
        <p:spPr>
          <a:xfrm>
            <a:off x="5031676" y="4892949"/>
            <a:ext cx="548436" cy="264243"/>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2" name="Right Arrow 421"/>
          <p:cNvSpPr/>
          <p:nvPr/>
        </p:nvSpPr>
        <p:spPr>
          <a:xfrm>
            <a:off x="4477970" y="4892949"/>
            <a:ext cx="1102142" cy="264243"/>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4" name="Content Placeholder 2"/>
          <p:cNvSpPr txBox="1">
            <a:spLocks/>
          </p:cNvSpPr>
          <p:nvPr/>
        </p:nvSpPr>
        <p:spPr>
          <a:xfrm>
            <a:off x="899592" y="1232756"/>
            <a:ext cx="7992888" cy="24842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Step 4: Particle Resampling</a:t>
            </a:r>
          </a:p>
          <a:p>
            <a:pPr lvl="1"/>
            <a:r>
              <a:rPr lang="en-US" dirty="0" smtClean="0"/>
              <a:t>Resample particles with probability directly proportional to their </a:t>
            </a:r>
            <a:r>
              <a:rPr lang="en-US" dirty="0" err="1" smtClean="0"/>
              <a:t>normalised</a:t>
            </a:r>
            <a:r>
              <a:rPr lang="en-US" dirty="0" smtClean="0"/>
              <a:t> weights.</a:t>
            </a:r>
          </a:p>
        </p:txBody>
      </p:sp>
      <p:grpSp>
        <p:nvGrpSpPr>
          <p:cNvPr id="427" name="Group 426"/>
          <p:cNvGrpSpPr/>
          <p:nvPr/>
        </p:nvGrpSpPr>
        <p:grpSpPr>
          <a:xfrm>
            <a:off x="3403073" y="3853817"/>
            <a:ext cx="1221103" cy="592617"/>
            <a:chOff x="1802643" y="4569969"/>
            <a:chExt cx="1221103" cy="592617"/>
          </a:xfrm>
        </p:grpSpPr>
        <p:grpSp>
          <p:nvGrpSpPr>
            <p:cNvPr id="432" name="Group 431"/>
            <p:cNvGrpSpPr/>
            <p:nvPr/>
          </p:nvGrpSpPr>
          <p:grpSpPr>
            <a:xfrm rot="932469">
              <a:off x="2267998" y="4569969"/>
              <a:ext cx="307467" cy="84385"/>
              <a:chOff x="-2747099" y="3760603"/>
              <a:chExt cx="696188" cy="144016"/>
            </a:xfrm>
          </p:grpSpPr>
          <p:sp>
            <p:nvSpPr>
              <p:cNvPr id="502" name="Rounded Rectangle 501"/>
              <p:cNvSpPr/>
              <p:nvPr/>
            </p:nvSpPr>
            <p:spPr>
              <a:xfrm>
                <a:off x="-2698983" y="3760603"/>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03" name="Round Same Side Corner Rectangle 502"/>
              <p:cNvSpPr/>
              <p:nvPr/>
            </p:nvSpPr>
            <p:spPr>
              <a:xfrm rot="5400000">
                <a:off x="-2769244" y="3803834"/>
                <a:ext cx="90007"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434" name="Group 433"/>
            <p:cNvGrpSpPr/>
            <p:nvPr/>
          </p:nvGrpSpPr>
          <p:grpSpPr>
            <a:xfrm rot="932469">
              <a:off x="2163758" y="4606408"/>
              <a:ext cx="308844" cy="84384"/>
              <a:chOff x="1049952" y="4382084"/>
              <a:chExt cx="699309" cy="144016"/>
            </a:xfrm>
          </p:grpSpPr>
          <p:sp>
            <p:nvSpPr>
              <p:cNvPr id="498" name="Rounded Rectangle 497"/>
              <p:cNvSpPr/>
              <p:nvPr/>
            </p:nvSpPr>
            <p:spPr>
              <a:xfrm>
                <a:off x="1101179" y="4382084"/>
                <a:ext cx="64808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99" name="Round Same Side Corner Rectangle 498"/>
              <p:cNvSpPr/>
              <p:nvPr/>
            </p:nvSpPr>
            <p:spPr>
              <a:xfrm rot="5400000">
                <a:off x="1027806" y="4431233"/>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441" name="Group 440"/>
            <p:cNvGrpSpPr/>
            <p:nvPr/>
          </p:nvGrpSpPr>
          <p:grpSpPr>
            <a:xfrm rot="932469">
              <a:off x="1802643" y="4849834"/>
              <a:ext cx="308845" cy="84384"/>
              <a:chOff x="306927" y="4668465"/>
              <a:chExt cx="699292" cy="144016"/>
            </a:xfrm>
          </p:grpSpPr>
          <p:sp>
            <p:nvSpPr>
              <p:cNvPr id="484" name="Rounded Rectangle 483"/>
              <p:cNvSpPr/>
              <p:nvPr/>
            </p:nvSpPr>
            <p:spPr>
              <a:xfrm>
                <a:off x="358161" y="4668465"/>
                <a:ext cx="648058"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5" name="Round Same Side Corner Rectangle 484"/>
              <p:cNvSpPr/>
              <p:nvPr/>
            </p:nvSpPr>
            <p:spPr>
              <a:xfrm rot="5400000">
                <a:off x="284781" y="4717633"/>
                <a:ext cx="90010" cy="45717"/>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442" name="Group 441"/>
            <p:cNvGrpSpPr/>
            <p:nvPr/>
          </p:nvGrpSpPr>
          <p:grpSpPr>
            <a:xfrm rot="932469">
              <a:off x="1944385" y="4696063"/>
              <a:ext cx="308847" cy="84384"/>
              <a:chOff x="468040" y="4150934"/>
              <a:chExt cx="699312" cy="144016"/>
            </a:xfrm>
          </p:grpSpPr>
          <p:sp>
            <p:nvSpPr>
              <p:cNvPr id="482" name="Rounded Rectangle 481"/>
              <p:cNvSpPr/>
              <p:nvPr/>
            </p:nvSpPr>
            <p:spPr>
              <a:xfrm>
                <a:off x="519284" y="4150934"/>
                <a:ext cx="648068"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3" name="Round Same Side Corner Rectangle 482"/>
              <p:cNvSpPr/>
              <p:nvPr/>
            </p:nvSpPr>
            <p:spPr>
              <a:xfrm rot="5400000">
                <a:off x="445894" y="4200094"/>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445" name="Group 444"/>
            <p:cNvGrpSpPr/>
            <p:nvPr/>
          </p:nvGrpSpPr>
          <p:grpSpPr>
            <a:xfrm rot="932469">
              <a:off x="2245870" y="4717474"/>
              <a:ext cx="308841" cy="84384"/>
              <a:chOff x="-568722" y="3828544"/>
              <a:chExt cx="699303" cy="144014"/>
            </a:xfrm>
          </p:grpSpPr>
          <p:sp>
            <p:nvSpPr>
              <p:cNvPr id="476" name="Rounded Rectangle 475"/>
              <p:cNvSpPr/>
              <p:nvPr/>
            </p:nvSpPr>
            <p:spPr>
              <a:xfrm>
                <a:off x="-517491" y="3828544"/>
                <a:ext cx="648072" cy="144014"/>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7" name="Round Same Side Corner Rectangle 476"/>
              <p:cNvSpPr/>
              <p:nvPr/>
            </p:nvSpPr>
            <p:spPr>
              <a:xfrm rot="5400000">
                <a:off x="-590868" y="3877717"/>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446" name="Group 445"/>
            <p:cNvGrpSpPr/>
            <p:nvPr/>
          </p:nvGrpSpPr>
          <p:grpSpPr>
            <a:xfrm rot="932469">
              <a:off x="2190594" y="4827482"/>
              <a:ext cx="308841" cy="84384"/>
              <a:chOff x="-1169630" y="4149427"/>
              <a:chExt cx="699304" cy="144016"/>
            </a:xfrm>
          </p:grpSpPr>
          <p:sp>
            <p:nvSpPr>
              <p:cNvPr id="474" name="Rounded Rectangle 473"/>
              <p:cNvSpPr/>
              <p:nvPr/>
            </p:nvSpPr>
            <p:spPr>
              <a:xfrm>
                <a:off x="-1118398" y="4149427"/>
                <a:ext cx="648072"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5" name="Round Same Side Corner Rectangle 474"/>
              <p:cNvSpPr/>
              <p:nvPr/>
            </p:nvSpPr>
            <p:spPr>
              <a:xfrm rot="5400000">
                <a:off x="-1191776" y="4198583"/>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450" name="Group 449"/>
            <p:cNvGrpSpPr/>
            <p:nvPr/>
          </p:nvGrpSpPr>
          <p:grpSpPr>
            <a:xfrm rot="932469">
              <a:off x="2659211" y="5078202"/>
              <a:ext cx="312138" cy="84384"/>
              <a:chOff x="267105" y="4480353"/>
              <a:chExt cx="706769" cy="144016"/>
            </a:xfrm>
          </p:grpSpPr>
          <p:sp>
            <p:nvSpPr>
              <p:cNvPr id="466" name="Rounded Rectangle 465"/>
              <p:cNvSpPr/>
              <p:nvPr/>
            </p:nvSpPr>
            <p:spPr>
              <a:xfrm>
                <a:off x="325801" y="4480353"/>
                <a:ext cx="648073"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7" name="Round Same Side Corner Rectangle 466"/>
              <p:cNvSpPr/>
              <p:nvPr/>
            </p:nvSpPr>
            <p:spPr>
              <a:xfrm rot="5400000">
                <a:off x="244959" y="4525605"/>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452" name="Group 451"/>
            <p:cNvGrpSpPr/>
            <p:nvPr/>
          </p:nvGrpSpPr>
          <p:grpSpPr>
            <a:xfrm rot="932469">
              <a:off x="2698342" y="4886139"/>
              <a:ext cx="308842" cy="84384"/>
              <a:chOff x="1113425" y="4152879"/>
              <a:chExt cx="699307" cy="144016"/>
            </a:xfrm>
          </p:grpSpPr>
          <p:sp>
            <p:nvSpPr>
              <p:cNvPr id="462" name="Rounded Rectangle 461"/>
              <p:cNvSpPr/>
              <p:nvPr/>
            </p:nvSpPr>
            <p:spPr>
              <a:xfrm>
                <a:off x="1164662" y="4152879"/>
                <a:ext cx="648070" cy="144016"/>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3" name="Round Same Side Corner Rectangle 462"/>
              <p:cNvSpPr/>
              <p:nvPr/>
            </p:nvSpPr>
            <p:spPr>
              <a:xfrm rot="5400000">
                <a:off x="1091279" y="4202040"/>
                <a:ext cx="90010"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454" name="Group 453"/>
            <p:cNvGrpSpPr/>
            <p:nvPr/>
          </p:nvGrpSpPr>
          <p:grpSpPr>
            <a:xfrm rot="932469">
              <a:off x="2714906" y="4695238"/>
              <a:ext cx="308840" cy="84384"/>
              <a:chOff x="-771129" y="3929125"/>
              <a:chExt cx="699303" cy="144018"/>
            </a:xfrm>
          </p:grpSpPr>
          <p:sp>
            <p:nvSpPr>
              <p:cNvPr id="458" name="Rounded Rectangle 457"/>
              <p:cNvSpPr/>
              <p:nvPr/>
            </p:nvSpPr>
            <p:spPr>
              <a:xfrm>
                <a:off x="-719895" y="3929125"/>
                <a:ext cx="648069" cy="144018"/>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59" name="Round Same Side Corner Rectangle 458"/>
              <p:cNvSpPr/>
              <p:nvPr/>
            </p:nvSpPr>
            <p:spPr>
              <a:xfrm rot="5400000">
                <a:off x="-793276" y="3978272"/>
                <a:ext cx="90011" cy="45718"/>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513" name="Content Placeholder 2"/>
          <p:cNvSpPr txBox="1">
            <a:spLocks/>
          </p:cNvSpPr>
          <p:nvPr/>
        </p:nvSpPr>
        <p:spPr>
          <a:xfrm>
            <a:off x="899592" y="1232756"/>
            <a:ext cx="7992888" cy="24842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Step 5: Map Update</a:t>
            </a:r>
          </a:p>
          <a:p>
            <a:pPr lvl="1"/>
            <a:r>
              <a:rPr lang="en-US" dirty="0" smtClean="0"/>
              <a:t>Remove </a:t>
            </a:r>
            <a:r>
              <a:rPr lang="en-US" dirty="0" err="1" smtClean="0"/>
              <a:t>unsampled</a:t>
            </a:r>
            <a:r>
              <a:rPr lang="en-US" dirty="0" smtClean="0"/>
              <a:t> particles and their maps.</a:t>
            </a:r>
          </a:p>
          <a:p>
            <a:pPr lvl="1"/>
            <a:r>
              <a:rPr lang="en-US" dirty="0" smtClean="0"/>
              <a:t>Update surviving particle maps with current swath.</a:t>
            </a:r>
          </a:p>
          <a:p>
            <a:pPr lvl="1"/>
            <a:r>
              <a:rPr lang="en-US" dirty="0" smtClean="0"/>
              <a:t>Repeating Steps 2-5 until end of mission progressively converges particles onto navigation solution with most self-consistent map.</a:t>
            </a:r>
          </a:p>
          <a:p>
            <a:pPr lvl="1"/>
            <a:endParaRPr lang="en-US" dirty="0" smtClean="0"/>
          </a:p>
        </p:txBody>
      </p:sp>
      <p:grpSp>
        <p:nvGrpSpPr>
          <p:cNvPr id="16" name="Group 15"/>
          <p:cNvGrpSpPr/>
          <p:nvPr/>
        </p:nvGrpSpPr>
        <p:grpSpPr>
          <a:xfrm>
            <a:off x="3419983" y="3805200"/>
            <a:ext cx="1584065" cy="678712"/>
            <a:chOff x="3419983" y="3805200"/>
            <a:chExt cx="1584065" cy="678712"/>
          </a:xfrm>
        </p:grpSpPr>
        <p:sp>
          <p:nvSpPr>
            <p:cNvPr id="515" name="TextBox 514"/>
            <p:cNvSpPr txBox="1"/>
            <p:nvPr/>
          </p:nvSpPr>
          <p:spPr>
            <a:xfrm>
              <a:off x="4343935" y="3933056"/>
              <a:ext cx="660113" cy="169277"/>
            </a:xfrm>
            <a:prstGeom prst="rect">
              <a:avLst/>
            </a:prstGeom>
            <a:noFill/>
          </p:spPr>
          <p:txBody>
            <a:bodyPr wrap="square" rtlCol="0">
              <a:spAutoFit/>
            </a:bodyPr>
            <a:lstStyle/>
            <a:p>
              <a:r>
                <a:rPr lang="en-US" sz="500" b="1" dirty="0" smtClean="0"/>
                <a:t>x1</a:t>
              </a:r>
              <a:endParaRPr lang="en-AU" sz="500" b="1" dirty="0"/>
            </a:p>
          </p:txBody>
        </p:sp>
        <p:grpSp>
          <p:nvGrpSpPr>
            <p:cNvPr id="14" name="Group 13"/>
            <p:cNvGrpSpPr/>
            <p:nvPr/>
          </p:nvGrpSpPr>
          <p:grpSpPr>
            <a:xfrm>
              <a:off x="3419983" y="3805200"/>
              <a:ext cx="1524098" cy="678712"/>
              <a:chOff x="3419983" y="3805200"/>
              <a:chExt cx="1524098" cy="678712"/>
            </a:xfrm>
          </p:grpSpPr>
          <p:grpSp>
            <p:nvGrpSpPr>
              <p:cNvPr id="13" name="Group 12"/>
              <p:cNvGrpSpPr/>
              <p:nvPr/>
            </p:nvGrpSpPr>
            <p:grpSpPr>
              <a:xfrm>
                <a:off x="3419983" y="3848417"/>
                <a:ext cx="1524098" cy="635495"/>
                <a:chOff x="3419983" y="3848417"/>
                <a:chExt cx="1524098" cy="635495"/>
              </a:xfrm>
            </p:grpSpPr>
            <p:sp>
              <p:nvSpPr>
                <p:cNvPr id="12" name="TextBox 11"/>
                <p:cNvSpPr txBox="1"/>
                <p:nvPr/>
              </p:nvSpPr>
              <p:spPr>
                <a:xfrm>
                  <a:off x="4303018" y="4123819"/>
                  <a:ext cx="283443" cy="169277"/>
                </a:xfrm>
                <a:prstGeom prst="rect">
                  <a:avLst/>
                </a:prstGeom>
                <a:noFill/>
              </p:spPr>
              <p:txBody>
                <a:bodyPr wrap="square" rtlCol="0">
                  <a:spAutoFit/>
                </a:bodyPr>
                <a:lstStyle/>
                <a:p>
                  <a:r>
                    <a:rPr lang="en-US" sz="500" b="1" dirty="0" smtClean="0"/>
                    <a:t>x10</a:t>
                  </a:r>
                  <a:endParaRPr lang="en-AU" sz="500" b="1" dirty="0"/>
                </a:p>
              </p:txBody>
            </p:sp>
            <p:sp>
              <p:nvSpPr>
                <p:cNvPr id="516" name="TextBox 515"/>
                <p:cNvSpPr txBox="1"/>
                <p:nvPr/>
              </p:nvSpPr>
              <p:spPr>
                <a:xfrm>
                  <a:off x="4283968" y="4314635"/>
                  <a:ext cx="660113" cy="169277"/>
                </a:xfrm>
                <a:prstGeom prst="rect">
                  <a:avLst/>
                </a:prstGeom>
                <a:noFill/>
              </p:spPr>
              <p:txBody>
                <a:bodyPr wrap="square" rtlCol="0">
                  <a:spAutoFit/>
                </a:bodyPr>
                <a:lstStyle/>
                <a:p>
                  <a:r>
                    <a:rPr lang="en-US" sz="500" b="1" dirty="0" smtClean="0"/>
                    <a:t>x3</a:t>
                  </a:r>
                  <a:endParaRPr lang="en-AU" sz="500" b="1" dirty="0"/>
                </a:p>
              </p:txBody>
            </p:sp>
            <p:sp>
              <p:nvSpPr>
                <p:cNvPr id="517" name="TextBox 516"/>
                <p:cNvSpPr txBox="1"/>
                <p:nvPr/>
              </p:nvSpPr>
              <p:spPr>
                <a:xfrm>
                  <a:off x="3419983" y="4085675"/>
                  <a:ext cx="342786" cy="169277"/>
                </a:xfrm>
                <a:prstGeom prst="rect">
                  <a:avLst/>
                </a:prstGeom>
                <a:noFill/>
              </p:spPr>
              <p:txBody>
                <a:bodyPr wrap="square" rtlCol="0">
                  <a:spAutoFit/>
                </a:bodyPr>
                <a:lstStyle/>
                <a:p>
                  <a:r>
                    <a:rPr lang="en-US" sz="500" b="1" dirty="0" smtClean="0"/>
                    <a:t>x1</a:t>
                  </a:r>
                  <a:endParaRPr lang="en-AU" sz="500" b="1" dirty="0"/>
                </a:p>
              </p:txBody>
            </p:sp>
            <p:sp>
              <p:nvSpPr>
                <p:cNvPr id="518" name="TextBox 517"/>
                <p:cNvSpPr txBox="1"/>
                <p:nvPr/>
              </p:nvSpPr>
              <p:spPr>
                <a:xfrm>
                  <a:off x="3563888" y="3933929"/>
                  <a:ext cx="660113" cy="169277"/>
                </a:xfrm>
                <a:prstGeom prst="rect">
                  <a:avLst/>
                </a:prstGeom>
                <a:noFill/>
              </p:spPr>
              <p:txBody>
                <a:bodyPr wrap="square" rtlCol="0">
                  <a:spAutoFit/>
                </a:bodyPr>
                <a:lstStyle/>
                <a:p>
                  <a:r>
                    <a:rPr lang="en-US" sz="500" b="1" dirty="0" smtClean="0"/>
                    <a:t>x2</a:t>
                  </a:r>
                  <a:endParaRPr lang="en-AU" sz="500" b="1" dirty="0"/>
                </a:p>
              </p:txBody>
            </p:sp>
            <p:sp>
              <p:nvSpPr>
                <p:cNvPr id="519" name="TextBox 518"/>
                <p:cNvSpPr txBox="1"/>
                <p:nvPr/>
              </p:nvSpPr>
              <p:spPr>
                <a:xfrm>
                  <a:off x="3839879" y="4077072"/>
                  <a:ext cx="290449" cy="169277"/>
                </a:xfrm>
                <a:prstGeom prst="rect">
                  <a:avLst/>
                </a:prstGeom>
                <a:noFill/>
              </p:spPr>
              <p:txBody>
                <a:bodyPr wrap="square" rtlCol="0">
                  <a:spAutoFit/>
                </a:bodyPr>
                <a:lstStyle/>
                <a:p>
                  <a:r>
                    <a:rPr lang="en-US" sz="500" b="1" dirty="0" smtClean="0"/>
                    <a:t>x3</a:t>
                  </a:r>
                  <a:endParaRPr lang="en-AU" sz="500" b="1" dirty="0"/>
                </a:p>
              </p:txBody>
            </p:sp>
            <p:sp>
              <p:nvSpPr>
                <p:cNvPr id="520" name="TextBox 519"/>
                <p:cNvSpPr txBox="1"/>
                <p:nvPr/>
              </p:nvSpPr>
              <p:spPr>
                <a:xfrm>
                  <a:off x="3851921" y="3954496"/>
                  <a:ext cx="278408" cy="169277"/>
                </a:xfrm>
                <a:prstGeom prst="rect">
                  <a:avLst/>
                </a:prstGeom>
                <a:noFill/>
              </p:spPr>
              <p:txBody>
                <a:bodyPr wrap="square" rtlCol="0">
                  <a:spAutoFit/>
                </a:bodyPr>
                <a:lstStyle/>
                <a:p>
                  <a:r>
                    <a:rPr lang="en-US" sz="500" b="1" dirty="0" smtClean="0"/>
                    <a:t>x4</a:t>
                  </a:r>
                  <a:endParaRPr lang="en-AU" sz="500" b="1" dirty="0"/>
                </a:p>
              </p:txBody>
            </p:sp>
            <p:sp>
              <p:nvSpPr>
                <p:cNvPr id="521" name="TextBox 520"/>
                <p:cNvSpPr txBox="1"/>
                <p:nvPr/>
              </p:nvSpPr>
              <p:spPr>
                <a:xfrm>
                  <a:off x="3800272" y="3848417"/>
                  <a:ext cx="660113" cy="169277"/>
                </a:xfrm>
                <a:prstGeom prst="rect">
                  <a:avLst/>
                </a:prstGeom>
                <a:noFill/>
              </p:spPr>
              <p:txBody>
                <a:bodyPr wrap="square" rtlCol="0">
                  <a:spAutoFit/>
                </a:bodyPr>
                <a:lstStyle/>
                <a:p>
                  <a:r>
                    <a:rPr lang="en-US" sz="500" b="1" dirty="0" smtClean="0"/>
                    <a:t>x3</a:t>
                  </a:r>
                  <a:endParaRPr lang="en-AU" sz="500" b="1" dirty="0"/>
                </a:p>
              </p:txBody>
            </p:sp>
          </p:grpSp>
          <p:sp>
            <p:nvSpPr>
              <p:cNvPr id="523" name="TextBox 522"/>
              <p:cNvSpPr txBox="1"/>
              <p:nvPr/>
            </p:nvSpPr>
            <p:spPr>
              <a:xfrm>
                <a:off x="3899717" y="3805200"/>
                <a:ext cx="660113" cy="169277"/>
              </a:xfrm>
              <a:prstGeom prst="rect">
                <a:avLst/>
              </a:prstGeom>
              <a:noFill/>
            </p:spPr>
            <p:txBody>
              <a:bodyPr wrap="square" rtlCol="0">
                <a:spAutoFit/>
              </a:bodyPr>
              <a:lstStyle/>
              <a:p>
                <a:r>
                  <a:rPr lang="en-US" sz="500" b="1" dirty="0" smtClean="0"/>
                  <a:t>x3</a:t>
                </a:r>
                <a:endParaRPr lang="en-AU" sz="500" b="1" dirty="0"/>
              </a:p>
            </p:txBody>
          </p:sp>
        </p:grpSp>
      </p:grpSp>
      <p:sp>
        <p:nvSpPr>
          <p:cNvPr id="524" name="Content Placeholder 2"/>
          <p:cNvSpPr txBox="1">
            <a:spLocks/>
          </p:cNvSpPr>
          <p:nvPr/>
        </p:nvSpPr>
        <p:spPr>
          <a:xfrm>
            <a:off x="899592" y="1232756"/>
            <a:ext cx="7992888" cy="24842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Step 6: Final Particle Selection</a:t>
            </a:r>
          </a:p>
          <a:p>
            <a:pPr lvl="1"/>
            <a:r>
              <a:rPr lang="en-US" dirty="0" smtClean="0"/>
              <a:t>Online Method: Compile histogram of all likelihood measurements encountered by each particle so far, score by median.</a:t>
            </a:r>
          </a:p>
          <a:p>
            <a:pPr lvl="1"/>
            <a:r>
              <a:rPr lang="en-US" dirty="0" smtClean="0"/>
              <a:t>Offline Method: Generate point cloud map for each particle. Segment cloud into </a:t>
            </a:r>
            <a:r>
              <a:rPr lang="en-US" dirty="0" err="1" smtClean="0"/>
              <a:t>submaps</a:t>
            </a:r>
            <a:r>
              <a:rPr lang="en-US" dirty="0" smtClean="0"/>
              <a:t>, grid area and find closest distance between </a:t>
            </a:r>
            <a:r>
              <a:rPr lang="en-US" dirty="0" err="1" smtClean="0"/>
              <a:t>submaps</a:t>
            </a:r>
            <a:r>
              <a:rPr lang="en-US" dirty="0" smtClean="0"/>
              <a:t> in each cell, return worst case.</a:t>
            </a:r>
          </a:p>
        </p:txBody>
      </p:sp>
      <p:pic>
        <p:nvPicPr>
          <p:cNvPr id="102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55776" y="3789040"/>
            <a:ext cx="4465492" cy="1970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5" name="TextBox 524"/>
          <p:cNvSpPr txBox="1"/>
          <p:nvPr/>
        </p:nvSpPr>
        <p:spPr>
          <a:xfrm>
            <a:off x="4788024" y="5805264"/>
            <a:ext cx="3744416" cy="246221"/>
          </a:xfrm>
          <a:prstGeom prst="rect">
            <a:avLst/>
          </a:prstGeom>
          <a:noFill/>
        </p:spPr>
        <p:txBody>
          <a:bodyPr wrap="square" rtlCol="0">
            <a:spAutoFit/>
          </a:bodyPr>
          <a:lstStyle/>
          <a:p>
            <a:r>
              <a:rPr lang="en-US" sz="1000" b="1" dirty="0" smtClean="0"/>
              <a:t>Image taken from Roman &amp; Singh (2006)</a:t>
            </a:r>
            <a:endParaRPr lang="en-AU" sz="1000" b="1" dirty="0"/>
          </a:p>
        </p:txBody>
      </p:sp>
      <p:sp>
        <p:nvSpPr>
          <p:cNvPr id="423" name="TextBox 422"/>
          <p:cNvSpPr txBox="1"/>
          <p:nvPr/>
        </p:nvSpPr>
        <p:spPr>
          <a:xfrm>
            <a:off x="193830" y="4492215"/>
            <a:ext cx="1817128" cy="738664"/>
          </a:xfrm>
          <a:prstGeom prst="rect">
            <a:avLst/>
          </a:prstGeom>
          <a:noFill/>
        </p:spPr>
        <p:txBody>
          <a:bodyPr wrap="square" rtlCol="0">
            <a:spAutoFit/>
          </a:bodyPr>
          <a:lstStyle/>
          <a:p>
            <a:r>
              <a:rPr lang="en-US" sz="1400" dirty="0" smtClean="0"/>
              <a:t>Cloud collapses onto particles with most self-consistent maps.</a:t>
            </a:r>
            <a:endParaRPr lang="en-AU" sz="1400" dirty="0"/>
          </a:p>
        </p:txBody>
      </p:sp>
      <p:cxnSp>
        <p:nvCxnSpPr>
          <p:cNvPr id="425" name="Straight Arrow Connector 424"/>
          <p:cNvCxnSpPr/>
          <p:nvPr/>
        </p:nvCxnSpPr>
        <p:spPr>
          <a:xfrm flipV="1">
            <a:off x="1916061" y="4260204"/>
            <a:ext cx="1339652" cy="36023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1764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1"/>
                                        </p:tgtEl>
                                      </p:cBhvr>
                                    </p:animEffect>
                                    <p:set>
                                      <p:cBhvr>
                                        <p:cTn id="7" dur="1" fill="hold">
                                          <p:stCondLst>
                                            <p:cond delay="499"/>
                                          </p:stCondLst>
                                        </p:cTn>
                                        <p:tgtEl>
                                          <p:spTgt spid="3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3">
                                            <p:txEl>
                                              <p:pRg st="0" end="0"/>
                                            </p:txEl>
                                          </p:spTgt>
                                        </p:tgtEl>
                                      </p:cBhvr>
                                    </p:animEffect>
                                    <p:set>
                                      <p:cBhvr>
                                        <p:cTn id="15" dur="1" fill="hold">
                                          <p:stCondLst>
                                            <p:cond delay="499"/>
                                          </p:stCondLst>
                                        </p:cTn>
                                        <p:tgtEl>
                                          <p:spTgt spid="3">
                                            <p:txEl>
                                              <p:pRg st="0" end="0"/>
                                            </p:txEl>
                                          </p:spTgt>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500"/>
                                        <p:tgtEl>
                                          <p:spTgt spid="3">
                                            <p:txEl>
                                              <p:pRg st="1" end="1"/>
                                            </p:txEl>
                                          </p:spTgt>
                                        </p:tgtEl>
                                      </p:cBhvr>
                                    </p:animEffect>
                                    <p:set>
                                      <p:cBhvr>
                                        <p:cTn id="18" dur="1" fill="hold">
                                          <p:stCondLst>
                                            <p:cond delay="499"/>
                                          </p:stCondLst>
                                        </p:cTn>
                                        <p:tgtEl>
                                          <p:spTgt spid="3">
                                            <p:txEl>
                                              <p:pRg st="1" end="1"/>
                                            </p:txEl>
                                          </p:spTgt>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119"/>
                                        </p:tgtEl>
                                        <p:attrNameLst>
                                          <p:attrName>style.visibility</p:attrName>
                                        </p:attrNameLst>
                                      </p:cBhvr>
                                      <p:to>
                                        <p:strVal val="visible"/>
                                      </p:to>
                                    </p:set>
                                    <p:animEffect transition="in" filter="fade">
                                      <p:cBhvr>
                                        <p:cTn id="21" dur="500"/>
                                        <p:tgtEl>
                                          <p:spTgt spid="11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path" presetSubtype="0" accel="50000" decel="50000" fill="hold" nodeType="clickEffect">
                                  <p:stCondLst>
                                    <p:cond delay="0"/>
                                  </p:stCondLst>
                                  <p:childTnLst>
                                    <p:animMotion origin="layout" path="M -4.44444E-6 4.81481E-6 L 0.23577 0.09074 " pathEditMode="relative" rAng="0" ptsTypes="AA">
                                      <p:cBhvr>
                                        <p:cTn id="25" dur="1000" fill="hold"/>
                                        <p:tgtEl>
                                          <p:spTgt spid="32"/>
                                        </p:tgtEl>
                                        <p:attrNameLst>
                                          <p:attrName>ppt_x</p:attrName>
                                          <p:attrName>ppt_y</p:attrName>
                                        </p:attrNameLst>
                                      </p:cBhvr>
                                      <p:rCtr x="11788" y="4537"/>
                                    </p:animMotion>
                                  </p:childTnLst>
                                </p:cTn>
                              </p:par>
                            </p:childTnLst>
                          </p:cTn>
                        </p:par>
                        <p:par>
                          <p:cTn id="26" fill="hold">
                            <p:stCondLst>
                              <p:cond delay="1000"/>
                            </p:stCondLst>
                            <p:childTnLst>
                              <p:par>
                                <p:cTn id="27" presetID="10" presetClass="exit" presetSubtype="0" fill="hold" nodeType="afterEffect">
                                  <p:stCondLst>
                                    <p:cond delay="0"/>
                                  </p:stCondLst>
                                  <p:childTnLst>
                                    <p:animEffect transition="out" filter="fade">
                                      <p:cBhvr>
                                        <p:cTn id="28" dur="500"/>
                                        <p:tgtEl>
                                          <p:spTgt spid="32"/>
                                        </p:tgtEl>
                                      </p:cBhvr>
                                    </p:animEffect>
                                    <p:set>
                                      <p:cBhvr>
                                        <p:cTn id="29" dur="1" fill="hold">
                                          <p:stCondLst>
                                            <p:cond delay="499"/>
                                          </p:stCondLst>
                                        </p:cTn>
                                        <p:tgtEl>
                                          <p:spTgt spid="32"/>
                                        </p:tgtEl>
                                        <p:attrNameLst>
                                          <p:attrName>style.visibility</p:attrName>
                                        </p:attrNameLst>
                                      </p:cBhvr>
                                      <p:to>
                                        <p:strVal val="hidden"/>
                                      </p:to>
                                    </p:set>
                                  </p:childTnLst>
                                </p:cTn>
                              </p:par>
                              <p:par>
                                <p:cTn id="30" presetID="10" presetClass="entr" presetSubtype="0" fill="hold" nodeType="withEffect">
                                  <p:stCondLst>
                                    <p:cond delay="0"/>
                                  </p:stCondLst>
                                  <p:childTnLst>
                                    <p:set>
                                      <p:cBhvr>
                                        <p:cTn id="31" dur="1" fill="hold">
                                          <p:stCondLst>
                                            <p:cond delay="0"/>
                                          </p:stCondLst>
                                        </p:cTn>
                                        <p:tgtEl>
                                          <p:spTgt spid="121"/>
                                        </p:tgtEl>
                                        <p:attrNameLst>
                                          <p:attrName>style.visibility</p:attrName>
                                        </p:attrNameLst>
                                      </p:cBhvr>
                                      <p:to>
                                        <p:strVal val="visible"/>
                                      </p:to>
                                    </p:set>
                                    <p:animEffect transition="in" filter="fade">
                                      <p:cBhvr>
                                        <p:cTn id="32" dur="500"/>
                                        <p:tgtEl>
                                          <p:spTgt spid="1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19"/>
                                        </p:tgtEl>
                                      </p:cBhvr>
                                    </p:animEffect>
                                    <p:set>
                                      <p:cBhvr>
                                        <p:cTn id="37" dur="1" fill="hold">
                                          <p:stCondLst>
                                            <p:cond delay="499"/>
                                          </p:stCondLst>
                                        </p:cTn>
                                        <p:tgtEl>
                                          <p:spTgt spid="119"/>
                                        </p:tgtEl>
                                        <p:attrNameLst>
                                          <p:attrName>style.visibility</p:attrName>
                                        </p:attrNameLst>
                                      </p:cBhvr>
                                      <p:to>
                                        <p:strVal val="hidden"/>
                                      </p:to>
                                    </p:set>
                                  </p:childTnLst>
                                </p:cTn>
                              </p:par>
                              <p:par>
                                <p:cTn id="38" presetID="10" presetClass="entr" presetSubtype="0" fill="hold" grpId="0" nodeType="withEffect">
                                  <p:stCondLst>
                                    <p:cond delay="0"/>
                                  </p:stCondLst>
                                  <p:childTnLst>
                                    <p:set>
                                      <p:cBhvr>
                                        <p:cTn id="39" dur="1" fill="hold">
                                          <p:stCondLst>
                                            <p:cond delay="0"/>
                                          </p:stCondLst>
                                        </p:cTn>
                                        <p:tgtEl>
                                          <p:spTgt spid="206"/>
                                        </p:tgtEl>
                                        <p:attrNameLst>
                                          <p:attrName>style.visibility</p:attrName>
                                        </p:attrNameLst>
                                      </p:cBhvr>
                                      <p:to>
                                        <p:strVal val="visible"/>
                                      </p:to>
                                    </p:set>
                                    <p:animEffect transition="in" filter="fade">
                                      <p:cBhvr>
                                        <p:cTn id="40" dur="500"/>
                                        <p:tgtEl>
                                          <p:spTgt spid="206"/>
                                        </p:tgtEl>
                                      </p:cBhvr>
                                    </p:animEffect>
                                  </p:childTnLst>
                                </p:cTn>
                              </p:par>
                              <p:par>
                                <p:cTn id="41" presetID="10" presetClass="entr" presetSubtype="0" fill="hold" nodeType="withEffect">
                                  <p:stCondLst>
                                    <p:cond delay="0"/>
                                  </p:stCondLst>
                                  <p:childTnLst>
                                    <p:set>
                                      <p:cBhvr>
                                        <p:cTn id="42" dur="1" fill="hold">
                                          <p:stCondLst>
                                            <p:cond delay="0"/>
                                          </p:stCondLst>
                                        </p:cTn>
                                        <p:tgtEl>
                                          <p:spTgt spid="284"/>
                                        </p:tgtEl>
                                        <p:attrNameLst>
                                          <p:attrName>style.visibility</p:attrName>
                                        </p:attrNameLst>
                                      </p:cBhvr>
                                      <p:to>
                                        <p:strVal val="visible"/>
                                      </p:to>
                                    </p:set>
                                    <p:animEffect transition="in" filter="fade">
                                      <p:cBhvr>
                                        <p:cTn id="43" dur="500"/>
                                        <p:tgtEl>
                                          <p:spTgt spid="284"/>
                                        </p:tgtEl>
                                      </p:cBhvr>
                                    </p:animEffect>
                                  </p:childTnLst>
                                </p:cTn>
                              </p:par>
                              <p:par>
                                <p:cTn id="44" presetID="10" presetClass="entr" presetSubtype="0" fill="hold" nodeType="withEffect">
                                  <p:stCondLst>
                                    <p:cond delay="0"/>
                                  </p:stCondLst>
                                  <p:childTnLst>
                                    <p:set>
                                      <p:cBhvr>
                                        <p:cTn id="45" dur="1" fill="hold">
                                          <p:stCondLst>
                                            <p:cond delay="0"/>
                                          </p:stCondLst>
                                        </p:cTn>
                                        <p:tgtEl>
                                          <p:spTgt spid="287"/>
                                        </p:tgtEl>
                                        <p:attrNameLst>
                                          <p:attrName>style.visibility</p:attrName>
                                        </p:attrNameLst>
                                      </p:cBhvr>
                                      <p:to>
                                        <p:strVal val="visible"/>
                                      </p:to>
                                    </p:set>
                                    <p:animEffect transition="in" filter="fade">
                                      <p:cBhvr>
                                        <p:cTn id="46" dur="500"/>
                                        <p:tgtEl>
                                          <p:spTgt spid="28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07"/>
                                        </p:tgtEl>
                                        <p:attrNameLst>
                                          <p:attrName>style.visibility</p:attrName>
                                        </p:attrNameLst>
                                      </p:cBhvr>
                                      <p:to>
                                        <p:strVal val="visible"/>
                                      </p:to>
                                    </p:set>
                                    <p:animEffect transition="in" filter="fade">
                                      <p:cBhvr>
                                        <p:cTn id="49" dur="500"/>
                                        <p:tgtEl>
                                          <p:spTgt spid="30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89"/>
                                        </p:tgtEl>
                                        <p:attrNameLst>
                                          <p:attrName>style.visibility</p:attrName>
                                        </p:attrNameLst>
                                      </p:cBhvr>
                                      <p:to>
                                        <p:strVal val="visible"/>
                                      </p:to>
                                    </p:set>
                                    <p:animEffect transition="in" filter="fade">
                                      <p:cBhvr>
                                        <p:cTn id="52" dur="500"/>
                                        <p:tgtEl>
                                          <p:spTgt spid="289"/>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97"/>
                                        </p:tgtEl>
                                        <p:attrNameLst>
                                          <p:attrName>style.visibility</p:attrName>
                                        </p:attrNameLst>
                                      </p:cBhvr>
                                      <p:to>
                                        <p:strVal val="visible"/>
                                      </p:to>
                                    </p:set>
                                    <p:animEffect transition="in" filter="fade">
                                      <p:cBhvr>
                                        <p:cTn id="55" dur="500"/>
                                        <p:tgtEl>
                                          <p:spTgt spid="297"/>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98"/>
                                        </p:tgtEl>
                                        <p:attrNameLst>
                                          <p:attrName>style.visibility</p:attrName>
                                        </p:attrNameLst>
                                      </p:cBhvr>
                                      <p:to>
                                        <p:strVal val="visible"/>
                                      </p:to>
                                    </p:set>
                                    <p:animEffect transition="in" filter="fade">
                                      <p:cBhvr>
                                        <p:cTn id="58" dur="500"/>
                                        <p:tgtEl>
                                          <p:spTgt spid="298"/>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99"/>
                                        </p:tgtEl>
                                        <p:attrNameLst>
                                          <p:attrName>style.visibility</p:attrName>
                                        </p:attrNameLst>
                                      </p:cBhvr>
                                      <p:to>
                                        <p:strVal val="visible"/>
                                      </p:to>
                                    </p:set>
                                    <p:animEffect transition="in" filter="fade">
                                      <p:cBhvr>
                                        <p:cTn id="61" dur="500"/>
                                        <p:tgtEl>
                                          <p:spTgt spid="299"/>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00"/>
                                        </p:tgtEl>
                                        <p:attrNameLst>
                                          <p:attrName>style.visibility</p:attrName>
                                        </p:attrNameLst>
                                      </p:cBhvr>
                                      <p:to>
                                        <p:strVal val="visible"/>
                                      </p:to>
                                    </p:set>
                                    <p:animEffect transition="in" filter="fade">
                                      <p:cBhvr>
                                        <p:cTn id="64" dur="500"/>
                                        <p:tgtEl>
                                          <p:spTgt spid="300"/>
                                        </p:tgtEl>
                                      </p:cBhvr>
                                    </p:animEffect>
                                  </p:childTnLst>
                                </p:cTn>
                              </p:par>
                              <p:par>
                                <p:cTn id="65" presetID="10" presetClass="entr" presetSubtype="0" fill="hold" nodeType="withEffect">
                                  <p:stCondLst>
                                    <p:cond delay="0"/>
                                  </p:stCondLst>
                                  <p:childTnLst>
                                    <p:set>
                                      <p:cBhvr>
                                        <p:cTn id="66" dur="1" fill="hold">
                                          <p:stCondLst>
                                            <p:cond delay="0"/>
                                          </p:stCondLst>
                                        </p:cTn>
                                        <p:tgtEl>
                                          <p:spTgt spid="301"/>
                                        </p:tgtEl>
                                        <p:attrNameLst>
                                          <p:attrName>style.visibility</p:attrName>
                                        </p:attrNameLst>
                                      </p:cBhvr>
                                      <p:to>
                                        <p:strVal val="visible"/>
                                      </p:to>
                                    </p:set>
                                    <p:animEffect transition="in" filter="fade">
                                      <p:cBhvr>
                                        <p:cTn id="67" dur="500"/>
                                        <p:tgtEl>
                                          <p:spTgt spid="301"/>
                                        </p:tgtEl>
                                      </p:cBhvr>
                                    </p:animEffect>
                                  </p:childTnLst>
                                </p:cTn>
                              </p:par>
                              <p:par>
                                <p:cTn id="68" presetID="10" presetClass="entr" presetSubtype="0" fill="hold" nodeType="withEffect">
                                  <p:stCondLst>
                                    <p:cond delay="0"/>
                                  </p:stCondLst>
                                  <p:childTnLst>
                                    <p:set>
                                      <p:cBhvr>
                                        <p:cTn id="69" dur="1" fill="hold">
                                          <p:stCondLst>
                                            <p:cond delay="0"/>
                                          </p:stCondLst>
                                        </p:cTn>
                                        <p:tgtEl>
                                          <p:spTgt spid="308"/>
                                        </p:tgtEl>
                                        <p:attrNameLst>
                                          <p:attrName>style.visibility</p:attrName>
                                        </p:attrNameLst>
                                      </p:cBhvr>
                                      <p:to>
                                        <p:strVal val="visible"/>
                                      </p:to>
                                    </p:set>
                                    <p:animEffect transition="in" filter="fade">
                                      <p:cBhvr>
                                        <p:cTn id="70" dur="500"/>
                                        <p:tgtEl>
                                          <p:spTgt spid="308"/>
                                        </p:tgtEl>
                                      </p:cBhvr>
                                    </p:animEffect>
                                  </p:childTnLst>
                                </p:cTn>
                              </p:par>
                              <p:par>
                                <p:cTn id="71" presetID="10" presetClass="entr" presetSubtype="0" fill="hold" nodeType="withEffect">
                                  <p:stCondLst>
                                    <p:cond delay="0"/>
                                  </p:stCondLst>
                                  <p:childTnLst>
                                    <p:set>
                                      <p:cBhvr>
                                        <p:cTn id="72" dur="1" fill="hold">
                                          <p:stCondLst>
                                            <p:cond delay="0"/>
                                          </p:stCondLst>
                                        </p:cTn>
                                        <p:tgtEl>
                                          <p:spTgt spid="310"/>
                                        </p:tgtEl>
                                        <p:attrNameLst>
                                          <p:attrName>style.visibility</p:attrName>
                                        </p:attrNameLst>
                                      </p:cBhvr>
                                      <p:to>
                                        <p:strVal val="visible"/>
                                      </p:to>
                                    </p:set>
                                    <p:animEffect transition="in" filter="fade">
                                      <p:cBhvr>
                                        <p:cTn id="73" dur="500"/>
                                        <p:tgtEl>
                                          <p:spTgt spid="310"/>
                                        </p:tgtEl>
                                      </p:cBhvr>
                                    </p:animEffect>
                                  </p:childTnLst>
                                </p:cTn>
                              </p:par>
                              <p:par>
                                <p:cTn id="74" presetID="10" presetClass="entr" presetSubtype="0" fill="hold" nodeType="withEffect">
                                  <p:stCondLst>
                                    <p:cond delay="0"/>
                                  </p:stCondLst>
                                  <p:childTnLst>
                                    <p:set>
                                      <p:cBhvr>
                                        <p:cTn id="75" dur="1" fill="hold">
                                          <p:stCondLst>
                                            <p:cond delay="0"/>
                                          </p:stCondLst>
                                        </p:cTn>
                                        <p:tgtEl>
                                          <p:spTgt spid="311"/>
                                        </p:tgtEl>
                                        <p:attrNameLst>
                                          <p:attrName>style.visibility</p:attrName>
                                        </p:attrNameLst>
                                      </p:cBhvr>
                                      <p:to>
                                        <p:strVal val="visible"/>
                                      </p:to>
                                    </p:set>
                                    <p:animEffect transition="in" filter="fade">
                                      <p:cBhvr>
                                        <p:cTn id="76" dur="500"/>
                                        <p:tgtEl>
                                          <p:spTgt spid="311"/>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312"/>
                                        </p:tgtEl>
                                        <p:attrNameLst>
                                          <p:attrName>style.visibility</p:attrName>
                                        </p:attrNameLst>
                                      </p:cBhvr>
                                      <p:to>
                                        <p:strVal val="visible"/>
                                      </p:to>
                                    </p:set>
                                    <p:animEffect transition="in" filter="fade">
                                      <p:cBhvr>
                                        <p:cTn id="81" dur="500"/>
                                        <p:tgtEl>
                                          <p:spTgt spid="312"/>
                                        </p:tgtEl>
                                      </p:cBhvr>
                                    </p:animEffect>
                                  </p:childTnLst>
                                </p:cTn>
                              </p:par>
                            </p:childTnLst>
                          </p:cTn>
                        </p:par>
                        <p:par>
                          <p:cTn id="82" fill="hold">
                            <p:stCondLst>
                              <p:cond delay="500"/>
                            </p:stCondLst>
                            <p:childTnLst>
                              <p:par>
                                <p:cTn id="83" presetID="22" presetClass="entr" presetSubtype="1" fill="hold" grpId="0" nodeType="afterEffect">
                                  <p:stCondLst>
                                    <p:cond delay="0"/>
                                  </p:stCondLst>
                                  <p:childTnLst>
                                    <p:set>
                                      <p:cBhvr>
                                        <p:cTn id="84" dur="1" fill="hold">
                                          <p:stCondLst>
                                            <p:cond delay="0"/>
                                          </p:stCondLst>
                                        </p:cTn>
                                        <p:tgtEl>
                                          <p:spTgt spid="305"/>
                                        </p:tgtEl>
                                        <p:attrNameLst>
                                          <p:attrName>style.visibility</p:attrName>
                                        </p:attrNameLst>
                                      </p:cBhvr>
                                      <p:to>
                                        <p:strVal val="visible"/>
                                      </p:to>
                                    </p:set>
                                    <p:animEffect transition="in" filter="wipe(up)">
                                      <p:cBhvr>
                                        <p:cTn id="85" dur="500"/>
                                        <p:tgtEl>
                                          <p:spTgt spid="305"/>
                                        </p:tgtEl>
                                      </p:cBhvr>
                                    </p:animEffect>
                                  </p:childTnLst>
                                </p:cTn>
                              </p:par>
                            </p:childTnLst>
                          </p:cTn>
                        </p:par>
                        <p:par>
                          <p:cTn id="86" fill="hold">
                            <p:stCondLst>
                              <p:cond delay="1000"/>
                            </p:stCondLst>
                            <p:childTnLst>
                              <p:par>
                                <p:cTn id="87" presetID="10" presetClass="entr" presetSubtype="0" fill="hold" grpId="0" nodeType="afterEffect">
                                  <p:stCondLst>
                                    <p:cond delay="0"/>
                                  </p:stCondLst>
                                  <p:childTnLst>
                                    <p:set>
                                      <p:cBhvr>
                                        <p:cTn id="88" dur="1" fill="hold">
                                          <p:stCondLst>
                                            <p:cond delay="0"/>
                                          </p:stCondLst>
                                        </p:cTn>
                                        <p:tgtEl>
                                          <p:spTgt spid="1058"/>
                                        </p:tgtEl>
                                        <p:attrNameLst>
                                          <p:attrName>style.visibility</p:attrName>
                                        </p:attrNameLst>
                                      </p:cBhvr>
                                      <p:to>
                                        <p:strVal val="visible"/>
                                      </p:to>
                                    </p:set>
                                    <p:animEffect transition="in" filter="fade">
                                      <p:cBhvr>
                                        <p:cTn id="89" dur="500"/>
                                        <p:tgtEl>
                                          <p:spTgt spid="1058"/>
                                        </p:tgtEl>
                                      </p:cBhvr>
                                    </p:animEffect>
                                  </p:childTnLst>
                                </p:cTn>
                              </p:par>
                            </p:childTnLst>
                          </p:cTn>
                        </p:par>
                        <p:par>
                          <p:cTn id="90" fill="hold">
                            <p:stCondLst>
                              <p:cond delay="1500"/>
                            </p:stCondLst>
                            <p:childTnLst>
                              <p:par>
                                <p:cTn id="91" presetID="10" presetClass="entr" presetSubtype="0" fill="hold" nodeType="afterEffect">
                                  <p:stCondLst>
                                    <p:cond delay="0"/>
                                  </p:stCondLst>
                                  <p:childTnLst>
                                    <p:set>
                                      <p:cBhvr>
                                        <p:cTn id="92" dur="1" fill="hold">
                                          <p:stCondLst>
                                            <p:cond delay="0"/>
                                          </p:stCondLst>
                                        </p:cTn>
                                        <p:tgtEl>
                                          <p:spTgt spid="1057"/>
                                        </p:tgtEl>
                                        <p:attrNameLst>
                                          <p:attrName>style.visibility</p:attrName>
                                        </p:attrNameLst>
                                      </p:cBhvr>
                                      <p:to>
                                        <p:strVal val="visible"/>
                                      </p:to>
                                    </p:set>
                                    <p:animEffect transition="in" filter="fade">
                                      <p:cBhvr>
                                        <p:cTn id="93" dur="500"/>
                                        <p:tgtEl>
                                          <p:spTgt spid="1057"/>
                                        </p:tgtEl>
                                      </p:cBhvr>
                                    </p:animEffect>
                                  </p:childTnLst>
                                </p:cTn>
                              </p:par>
                            </p:childTnLst>
                          </p:cTn>
                        </p:par>
                        <p:par>
                          <p:cTn id="94" fill="hold">
                            <p:stCondLst>
                              <p:cond delay="2000"/>
                            </p:stCondLst>
                            <p:childTnLst>
                              <p:par>
                                <p:cTn id="95" presetID="10" presetClass="entr" presetSubtype="0" fill="hold" nodeType="afterEffect">
                                  <p:stCondLst>
                                    <p:cond delay="0"/>
                                  </p:stCondLst>
                                  <p:childTnLst>
                                    <p:set>
                                      <p:cBhvr>
                                        <p:cTn id="96" dur="1" fill="hold">
                                          <p:stCondLst>
                                            <p:cond delay="0"/>
                                          </p:stCondLst>
                                        </p:cTn>
                                        <p:tgtEl>
                                          <p:spTgt spid="1056"/>
                                        </p:tgtEl>
                                        <p:attrNameLst>
                                          <p:attrName>style.visibility</p:attrName>
                                        </p:attrNameLst>
                                      </p:cBhvr>
                                      <p:to>
                                        <p:strVal val="visible"/>
                                      </p:to>
                                    </p:set>
                                    <p:animEffect transition="in" filter="fade">
                                      <p:cBhvr>
                                        <p:cTn id="97" dur="500"/>
                                        <p:tgtEl>
                                          <p:spTgt spid="1056"/>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nodeType="clickEffect">
                                  <p:stCondLst>
                                    <p:cond delay="0"/>
                                  </p:stCondLst>
                                  <p:childTnLst>
                                    <p:animEffect transition="out" filter="fade">
                                      <p:cBhvr>
                                        <p:cTn id="101" dur="500"/>
                                        <p:tgtEl>
                                          <p:spTgt spid="284"/>
                                        </p:tgtEl>
                                      </p:cBhvr>
                                    </p:animEffect>
                                    <p:set>
                                      <p:cBhvr>
                                        <p:cTn id="102" dur="1" fill="hold">
                                          <p:stCondLst>
                                            <p:cond delay="499"/>
                                          </p:stCondLst>
                                        </p:cTn>
                                        <p:tgtEl>
                                          <p:spTgt spid="284"/>
                                        </p:tgtEl>
                                        <p:attrNameLst>
                                          <p:attrName>style.visibility</p:attrName>
                                        </p:attrNameLst>
                                      </p:cBhvr>
                                      <p:to>
                                        <p:strVal val="hidden"/>
                                      </p:to>
                                    </p:set>
                                  </p:childTnLst>
                                </p:cTn>
                              </p:par>
                              <p:par>
                                <p:cTn id="103" presetID="10" presetClass="exit" presetSubtype="0" fill="hold" nodeType="withEffect">
                                  <p:stCondLst>
                                    <p:cond delay="0"/>
                                  </p:stCondLst>
                                  <p:childTnLst>
                                    <p:animEffect transition="out" filter="fade">
                                      <p:cBhvr>
                                        <p:cTn id="104" dur="500"/>
                                        <p:tgtEl>
                                          <p:spTgt spid="1056"/>
                                        </p:tgtEl>
                                      </p:cBhvr>
                                    </p:animEffect>
                                    <p:set>
                                      <p:cBhvr>
                                        <p:cTn id="105" dur="1" fill="hold">
                                          <p:stCondLst>
                                            <p:cond delay="499"/>
                                          </p:stCondLst>
                                        </p:cTn>
                                        <p:tgtEl>
                                          <p:spTgt spid="1056"/>
                                        </p:tgtEl>
                                        <p:attrNameLst>
                                          <p:attrName>style.visibility</p:attrName>
                                        </p:attrNameLst>
                                      </p:cBhvr>
                                      <p:to>
                                        <p:strVal val="hidden"/>
                                      </p:to>
                                    </p:set>
                                  </p:childTnLst>
                                </p:cTn>
                              </p:par>
                              <p:par>
                                <p:cTn id="106" presetID="10" presetClass="entr" presetSubtype="0" fill="hold" grpId="0" nodeType="withEffect">
                                  <p:stCondLst>
                                    <p:cond delay="0"/>
                                  </p:stCondLst>
                                  <p:childTnLst>
                                    <p:set>
                                      <p:cBhvr>
                                        <p:cTn id="107" dur="1" fill="hold">
                                          <p:stCondLst>
                                            <p:cond delay="0"/>
                                          </p:stCondLst>
                                        </p:cTn>
                                        <p:tgtEl>
                                          <p:spTgt spid="358"/>
                                        </p:tgtEl>
                                        <p:attrNameLst>
                                          <p:attrName>style.visibility</p:attrName>
                                        </p:attrNameLst>
                                      </p:cBhvr>
                                      <p:to>
                                        <p:strVal val="visible"/>
                                      </p:to>
                                    </p:set>
                                    <p:animEffect transition="in" filter="fade">
                                      <p:cBhvr>
                                        <p:cTn id="108" dur="500"/>
                                        <p:tgtEl>
                                          <p:spTgt spid="358"/>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1" nodeType="clickEffect">
                                  <p:stCondLst>
                                    <p:cond delay="0"/>
                                  </p:stCondLst>
                                  <p:childTnLst>
                                    <p:animEffect transition="out" filter="fade">
                                      <p:cBhvr>
                                        <p:cTn id="112" dur="500"/>
                                        <p:tgtEl>
                                          <p:spTgt spid="1058"/>
                                        </p:tgtEl>
                                      </p:cBhvr>
                                    </p:animEffect>
                                    <p:set>
                                      <p:cBhvr>
                                        <p:cTn id="113" dur="1" fill="hold">
                                          <p:stCondLst>
                                            <p:cond delay="499"/>
                                          </p:stCondLst>
                                        </p:cTn>
                                        <p:tgtEl>
                                          <p:spTgt spid="1058"/>
                                        </p:tgtEl>
                                        <p:attrNameLst>
                                          <p:attrName>style.visibility</p:attrName>
                                        </p:attrNameLst>
                                      </p:cBhvr>
                                      <p:to>
                                        <p:strVal val="hidden"/>
                                      </p:to>
                                    </p:set>
                                  </p:childTnLst>
                                </p:cTn>
                              </p:par>
                            </p:childTnLst>
                          </p:cTn>
                        </p:par>
                        <p:par>
                          <p:cTn id="114" fill="hold">
                            <p:stCondLst>
                              <p:cond delay="500"/>
                            </p:stCondLst>
                            <p:childTnLst>
                              <p:par>
                                <p:cTn id="115" presetID="10" presetClass="entr" presetSubtype="0" fill="hold" grpId="2" nodeType="afterEffect">
                                  <p:stCondLst>
                                    <p:cond delay="0"/>
                                  </p:stCondLst>
                                  <p:childTnLst>
                                    <p:set>
                                      <p:cBhvr>
                                        <p:cTn id="116" dur="1" fill="hold">
                                          <p:stCondLst>
                                            <p:cond delay="0"/>
                                          </p:stCondLst>
                                        </p:cTn>
                                        <p:tgtEl>
                                          <p:spTgt spid="291"/>
                                        </p:tgtEl>
                                        <p:attrNameLst>
                                          <p:attrName>style.visibility</p:attrName>
                                        </p:attrNameLst>
                                      </p:cBhvr>
                                      <p:to>
                                        <p:strVal val="visible"/>
                                      </p:to>
                                    </p:set>
                                    <p:animEffect transition="in" filter="fade">
                                      <p:cBhvr>
                                        <p:cTn id="117" dur="500"/>
                                        <p:tgtEl>
                                          <p:spTgt spid="291"/>
                                        </p:tgtEl>
                                      </p:cBhvr>
                                    </p:animEffect>
                                  </p:childTnLst>
                                </p:cTn>
                              </p:par>
                            </p:childTnLst>
                          </p:cTn>
                        </p:par>
                        <p:par>
                          <p:cTn id="118" fill="hold">
                            <p:stCondLst>
                              <p:cond delay="1000"/>
                            </p:stCondLst>
                            <p:childTnLst>
                              <p:par>
                                <p:cTn id="119" presetID="22" presetClass="entr" presetSubtype="1" fill="hold" grpId="0" nodeType="afterEffect">
                                  <p:stCondLst>
                                    <p:cond delay="0"/>
                                  </p:stCondLst>
                                  <p:childTnLst>
                                    <p:set>
                                      <p:cBhvr>
                                        <p:cTn id="120" dur="1" fill="hold">
                                          <p:stCondLst>
                                            <p:cond delay="0"/>
                                          </p:stCondLst>
                                        </p:cTn>
                                        <p:tgtEl>
                                          <p:spTgt spid="292"/>
                                        </p:tgtEl>
                                        <p:attrNameLst>
                                          <p:attrName>style.visibility</p:attrName>
                                        </p:attrNameLst>
                                      </p:cBhvr>
                                      <p:to>
                                        <p:strVal val="visible"/>
                                      </p:to>
                                    </p:set>
                                    <p:animEffect transition="in" filter="wipe(up)">
                                      <p:cBhvr>
                                        <p:cTn id="121" dur="500"/>
                                        <p:tgtEl>
                                          <p:spTgt spid="292"/>
                                        </p:tgtEl>
                                      </p:cBhvr>
                                    </p:animEffect>
                                  </p:childTnLst>
                                </p:cTn>
                              </p:par>
                            </p:childTnLst>
                          </p:cTn>
                        </p:par>
                        <p:par>
                          <p:cTn id="122" fill="hold">
                            <p:stCondLst>
                              <p:cond delay="1500"/>
                            </p:stCondLst>
                            <p:childTnLst>
                              <p:par>
                                <p:cTn id="123" presetID="10" presetClass="entr" presetSubtype="0" fill="hold" grpId="0" nodeType="afterEffect">
                                  <p:stCondLst>
                                    <p:cond delay="0"/>
                                  </p:stCondLst>
                                  <p:childTnLst>
                                    <p:set>
                                      <p:cBhvr>
                                        <p:cTn id="124" dur="1" fill="hold">
                                          <p:stCondLst>
                                            <p:cond delay="0"/>
                                          </p:stCondLst>
                                        </p:cTn>
                                        <p:tgtEl>
                                          <p:spTgt spid="421"/>
                                        </p:tgtEl>
                                        <p:attrNameLst>
                                          <p:attrName>style.visibility</p:attrName>
                                        </p:attrNameLst>
                                      </p:cBhvr>
                                      <p:to>
                                        <p:strVal val="visible"/>
                                      </p:to>
                                    </p:set>
                                    <p:animEffect transition="in" filter="fade">
                                      <p:cBhvr>
                                        <p:cTn id="125" dur="500"/>
                                        <p:tgtEl>
                                          <p:spTgt spid="421"/>
                                        </p:tgtEl>
                                      </p:cBhvr>
                                    </p:animEffect>
                                  </p:childTnLst>
                                </p:cTn>
                              </p:par>
                            </p:childTnLst>
                          </p:cTn>
                        </p:par>
                        <p:par>
                          <p:cTn id="126" fill="hold">
                            <p:stCondLst>
                              <p:cond delay="2000"/>
                            </p:stCondLst>
                            <p:childTnLst>
                              <p:par>
                                <p:cTn id="127" presetID="10" presetClass="entr" presetSubtype="0" fill="hold" nodeType="afterEffect">
                                  <p:stCondLst>
                                    <p:cond delay="0"/>
                                  </p:stCondLst>
                                  <p:childTnLst>
                                    <p:set>
                                      <p:cBhvr>
                                        <p:cTn id="128" dur="1" fill="hold">
                                          <p:stCondLst>
                                            <p:cond delay="0"/>
                                          </p:stCondLst>
                                        </p:cTn>
                                        <p:tgtEl>
                                          <p:spTgt spid="384"/>
                                        </p:tgtEl>
                                        <p:attrNameLst>
                                          <p:attrName>style.visibility</p:attrName>
                                        </p:attrNameLst>
                                      </p:cBhvr>
                                      <p:to>
                                        <p:strVal val="visible"/>
                                      </p:to>
                                    </p:set>
                                    <p:animEffect transition="in" filter="fade">
                                      <p:cBhvr>
                                        <p:cTn id="129" dur="500"/>
                                        <p:tgtEl>
                                          <p:spTgt spid="384"/>
                                        </p:tgtEl>
                                      </p:cBhvr>
                                    </p:animEffect>
                                  </p:childTnLst>
                                </p:cTn>
                              </p:par>
                            </p:childTnLst>
                          </p:cTn>
                        </p:par>
                        <p:par>
                          <p:cTn id="130" fill="hold">
                            <p:stCondLst>
                              <p:cond delay="2500"/>
                            </p:stCondLst>
                            <p:childTnLst>
                              <p:par>
                                <p:cTn id="131" presetID="10" presetClass="entr" presetSubtype="0" fill="hold" grpId="0" nodeType="afterEffect">
                                  <p:stCondLst>
                                    <p:cond delay="0"/>
                                  </p:stCondLst>
                                  <p:childTnLst>
                                    <p:set>
                                      <p:cBhvr>
                                        <p:cTn id="132" dur="1" fill="hold">
                                          <p:stCondLst>
                                            <p:cond delay="0"/>
                                          </p:stCondLst>
                                        </p:cTn>
                                        <p:tgtEl>
                                          <p:spTgt spid="381"/>
                                        </p:tgtEl>
                                        <p:attrNameLst>
                                          <p:attrName>style.visibility</p:attrName>
                                        </p:attrNameLst>
                                      </p:cBhvr>
                                      <p:to>
                                        <p:strVal val="visible"/>
                                      </p:to>
                                    </p:set>
                                    <p:animEffect transition="in" filter="fade">
                                      <p:cBhvr>
                                        <p:cTn id="133" dur="500"/>
                                        <p:tgtEl>
                                          <p:spTgt spid="381"/>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xit" presetSubtype="0" fill="hold" grpId="1" nodeType="clickEffect">
                                  <p:stCondLst>
                                    <p:cond delay="0"/>
                                  </p:stCondLst>
                                  <p:childTnLst>
                                    <p:animEffect transition="out" filter="fade">
                                      <p:cBhvr>
                                        <p:cTn id="137" dur="500"/>
                                        <p:tgtEl>
                                          <p:spTgt spid="421"/>
                                        </p:tgtEl>
                                      </p:cBhvr>
                                    </p:animEffect>
                                    <p:set>
                                      <p:cBhvr>
                                        <p:cTn id="138" dur="1" fill="hold">
                                          <p:stCondLst>
                                            <p:cond delay="499"/>
                                          </p:stCondLst>
                                        </p:cTn>
                                        <p:tgtEl>
                                          <p:spTgt spid="421"/>
                                        </p:tgtEl>
                                        <p:attrNameLst>
                                          <p:attrName>style.visibility</p:attrName>
                                        </p:attrNameLst>
                                      </p:cBhvr>
                                      <p:to>
                                        <p:strVal val="hidden"/>
                                      </p:to>
                                    </p:set>
                                  </p:childTnLst>
                                </p:cTn>
                              </p:par>
                            </p:childTnLst>
                          </p:cTn>
                        </p:par>
                        <p:par>
                          <p:cTn id="139" fill="hold">
                            <p:stCondLst>
                              <p:cond delay="500"/>
                            </p:stCondLst>
                            <p:childTnLst>
                              <p:par>
                                <p:cTn id="140" presetID="10" presetClass="entr" presetSubtype="0" fill="hold" grpId="0" nodeType="afterEffect">
                                  <p:stCondLst>
                                    <p:cond delay="0"/>
                                  </p:stCondLst>
                                  <p:childTnLst>
                                    <p:set>
                                      <p:cBhvr>
                                        <p:cTn id="141" dur="1" fill="hold">
                                          <p:stCondLst>
                                            <p:cond delay="0"/>
                                          </p:stCondLst>
                                        </p:cTn>
                                        <p:tgtEl>
                                          <p:spTgt spid="382"/>
                                        </p:tgtEl>
                                        <p:attrNameLst>
                                          <p:attrName>style.visibility</p:attrName>
                                        </p:attrNameLst>
                                      </p:cBhvr>
                                      <p:to>
                                        <p:strVal val="visible"/>
                                      </p:to>
                                    </p:set>
                                    <p:animEffect transition="in" filter="fade">
                                      <p:cBhvr>
                                        <p:cTn id="142" dur="500"/>
                                        <p:tgtEl>
                                          <p:spTgt spid="382"/>
                                        </p:tgtEl>
                                      </p:cBhvr>
                                    </p:animEffect>
                                  </p:childTnLst>
                                </p:cTn>
                              </p:par>
                            </p:childTnLst>
                          </p:cTn>
                        </p:par>
                        <p:par>
                          <p:cTn id="143" fill="hold">
                            <p:stCondLst>
                              <p:cond delay="1000"/>
                            </p:stCondLst>
                            <p:childTnLst>
                              <p:par>
                                <p:cTn id="144" presetID="22" presetClass="entr" presetSubtype="1" fill="hold" grpId="0" nodeType="afterEffect">
                                  <p:stCondLst>
                                    <p:cond delay="0"/>
                                  </p:stCondLst>
                                  <p:childTnLst>
                                    <p:set>
                                      <p:cBhvr>
                                        <p:cTn id="145" dur="1" fill="hold">
                                          <p:stCondLst>
                                            <p:cond delay="0"/>
                                          </p:stCondLst>
                                        </p:cTn>
                                        <p:tgtEl>
                                          <p:spTgt spid="383"/>
                                        </p:tgtEl>
                                        <p:attrNameLst>
                                          <p:attrName>style.visibility</p:attrName>
                                        </p:attrNameLst>
                                      </p:cBhvr>
                                      <p:to>
                                        <p:strVal val="visible"/>
                                      </p:to>
                                    </p:set>
                                    <p:animEffect transition="in" filter="wipe(up)">
                                      <p:cBhvr>
                                        <p:cTn id="146" dur="500"/>
                                        <p:tgtEl>
                                          <p:spTgt spid="383"/>
                                        </p:tgtEl>
                                      </p:cBhvr>
                                    </p:animEffect>
                                  </p:childTnLst>
                                </p:cTn>
                              </p:par>
                            </p:childTnLst>
                          </p:cTn>
                        </p:par>
                        <p:par>
                          <p:cTn id="147" fill="hold">
                            <p:stCondLst>
                              <p:cond delay="1500"/>
                            </p:stCondLst>
                            <p:childTnLst>
                              <p:par>
                                <p:cTn id="148" presetID="10" presetClass="entr" presetSubtype="0" fill="hold" grpId="0" nodeType="afterEffect">
                                  <p:stCondLst>
                                    <p:cond delay="0"/>
                                  </p:stCondLst>
                                  <p:childTnLst>
                                    <p:set>
                                      <p:cBhvr>
                                        <p:cTn id="149" dur="1" fill="hold">
                                          <p:stCondLst>
                                            <p:cond delay="0"/>
                                          </p:stCondLst>
                                        </p:cTn>
                                        <p:tgtEl>
                                          <p:spTgt spid="422"/>
                                        </p:tgtEl>
                                        <p:attrNameLst>
                                          <p:attrName>style.visibility</p:attrName>
                                        </p:attrNameLst>
                                      </p:cBhvr>
                                      <p:to>
                                        <p:strVal val="visible"/>
                                      </p:to>
                                    </p:set>
                                    <p:animEffect transition="in" filter="fade">
                                      <p:cBhvr>
                                        <p:cTn id="150" dur="500"/>
                                        <p:tgtEl>
                                          <p:spTgt spid="422"/>
                                        </p:tgtEl>
                                      </p:cBhvr>
                                    </p:animEffect>
                                  </p:childTnLst>
                                </p:cTn>
                              </p:par>
                            </p:childTnLst>
                          </p:cTn>
                        </p:par>
                        <p:par>
                          <p:cTn id="151" fill="hold">
                            <p:stCondLst>
                              <p:cond delay="2000"/>
                            </p:stCondLst>
                            <p:childTnLst>
                              <p:par>
                                <p:cTn id="152" presetID="10" presetClass="entr" presetSubtype="0" fill="hold" nodeType="afterEffect">
                                  <p:stCondLst>
                                    <p:cond delay="0"/>
                                  </p:stCondLst>
                                  <p:childTnLst>
                                    <p:set>
                                      <p:cBhvr>
                                        <p:cTn id="153" dur="1" fill="hold">
                                          <p:stCondLst>
                                            <p:cond delay="0"/>
                                          </p:stCondLst>
                                        </p:cTn>
                                        <p:tgtEl>
                                          <p:spTgt spid="293"/>
                                        </p:tgtEl>
                                        <p:attrNameLst>
                                          <p:attrName>style.visibility</p:attrName>
                                        </p:attrNameLst>
                                      </p:cBhvr>
                                      <p:to>
                                        <p:strVal val="visible"/>
                                      </p:to>
                                    </p:set>
                                    <p:animEffect transition="in" filter="fade">
                                      <p:cBhvr>
                                        <p:cTn id="154" dur="500"/>
                                        <p:tgtEl>
                                          <p:spTgt spid="293"/>
                                        </p:tgtEl>
                                      </p:cBhvr>
                                    </p:animEffect>
                                  </p:childTnLst>
                                </p:cTn>
                              </p:par>
                            </p:childTnLst>
                          </p:cTn>
                        </p:par>
                        <p:par>
                          <p:cTn id="155" fill="hold">
                            <p:stCondLst>
                              <p:cond delay="2500"/>
                            </p:stCondLst>
                            <p:childTnLst>
                              <p:par>
                                <p:cTn id="156" presetID="10" presetClass="entr" presetSubtype="0" fill="hold" grpId="0" nodeType="afterEffect">
                                  <p:stCondLst>
                                    <p:cond delay="0"/>
                                  </p:stCondLst>
                                  <p:childTnLst>
                                    <p:set>
                                      <p:cBhvr>
                                        <p:cTn id="157" dur="1" fill="hold">
                                          <p:stCondLst>
                                            <p:cond delay="0"/>
                                          </p:stCondLst>
                                        </p:cTn>
                                        <p:tgtEl>
                                          <p:spTgt spid="420"/>
                                        </p:tgtEl>
                                        <p:attrNameLst>
                                          <p:attrName>style.visibility</p:attrName>
                                        </p:attrNameLst>
                                      </p:cBhvr>
                                      <p:to>
                                        <p:strVal val="visible"/>
                                      </p:to>
                                    </p:set>
                                    <p:animEffect transition="in" filter="fade">
                                      <p:cBhvr>
                                        <p:cTn id="158" dur="500"/>
                                        <p:tgtEl>
                                          <p:spTgt spid="420"/>
                                        </p:tgtEl>
                                      </p:cBhvr>
                                    </p:animEffect>
                                  </p:childTnLst>
                                </p:cTn>
                              </p:par>
                            </p:childTnLst>
                          </p:cTn>
                        </p:par>
                      </p:childTnLst>
                    </p:cTn>
                  </p:par>
                  <p:par>
                    <p:cTn id="159" fill="hold">
                      <p:stCondLst>
                        <p:cond delay="indefinite"/>
                      </p:stCondLst>
                      <p:childTnLst>
                        <p:par>
                          <p:cTn id="160" fill="hold">
                            <p:stCondLst>
                              <p:cond delay="0"/>
                            </p:stCondLst>
                            <p:childTnLst>
                              <p:par>
                                <p:cTn id="161" presetID="10" presetClass="exit" presetSubtype="0" fill="hold" grpId="1" nodeType="clickEffect">
                                  <p:stCondLst>
                                    <p:cond delay="0"/>
                                  </p:stCondLst>
                                  <p:childTnLst>
                                    <p:animEffect transition="out" filter="fade">
                                      <p:cBhvr>
                                        <p:cTn id="162" dur="500"/>
                                        <p:tgtEl>
                                          <p:spTgt spid="422"/>
                                        </p:tgtEl>
                                      </p:cBhvr>
                                    </p:animEffect>
                                    <p:set>
                                      <p:cBhvr>
                                        <p:cTn id="163" dur="1" fill="hold">
                                          <p:stCondLst>
                                            <p:cond delay="499"/>
                                          </p:stCondLst>
                                        </p:cTn>
                                        <p:tgtEl>
                                          <p:spTgt spid="422"/>
                                        </p:tgtEl>
                                        <p:attrNameLst>
                                          <p:attrName>style.visibility</p:attrName>
                                        </p:attrNameLst>
                                      </p:cBhvr>
                                      <p:to>
                                        <p:strVal val="hidden"/>
                                      </p:to>
                                    </p:set>
                                  </p:childTnLst>
                                </p:cTn>
                              </p:par>
                              <p:par>
                                <p:cTn id="164" presetID="10" presetClass="exit" presetSubtype="0" fill="hold" nodeType="withEffect">
                                  <p:stCondLst>
                                    <p:cond delay="0"/>
                                  </p:stCondLst>
                                  <p:childTnLst>
                                    <p:animEffect transition="out" filter="fade">
                                      <p:cBhvr>
                                        <p:cTn id="165" dur="500"/>
                                        <p:tgtEl>
                                          <p:spTgt spid="121"/>
                                        </p:tgtEl>
                                      </p:cBhvr>
                                    </p:animEffect>
                                    <p:set>
                                      <p:cBhvr>
                                        <p:cTn id="166" dur="1" fill="hold">
                                          <p:stCondLst>
                                            <p:cond delay="499"/>
                                          </p:stCondLst>
                                        </p:cTn>
                                        <p:tgtEl>
                                          <p:spTgt spid="121"/>
                                        </p:tgtEl>
                                        <p:attrNameLst>
                                          <p:attrName>style.visibility</p:attrName>
                                        </p:attrNameLst>
                                      </p:cBhvr>
                                      <p:to>
                                        <p:strVal val="hidden"/>
                                      </p:to>
                                    </p:set>
                                  </p:childTnLst>
                                </p:cTn>
                              </p:par>
                              <p:par>
                                <p:cTn id="167" presetID="10" presetClass="entr" presetSubtype="0" fill="hold" nodeType="withEffect">
                                  <p:stCondLst>
                                    <p:cond delay="0"/>
                                  </p:stCondLst>
                                  <p:childTnLst>
                                    <p:set>
                                      <p:cBhvr>
                                        <p:cTn id="168" dur="1" fill="hold">
                                          <p:stCondLst>
                                            <p:cond delay="0"/>
                                          </p:stCondLst>
                                        </p:cTn>
                                        <p:tgtEl>
                                          <p:spTgt spid="427"/>
                                        </p:tgtEl>
                                        <p:attrNameLst>
                                          <p:attrName>style.visibility</p:attrName>
                                        </p:attrNameLst>
                                      </p:cBhvr>
                                      <p:to>
                                        <p:strVal val="visible"/>
                                      </p:to>
                                    </p:set>
                                    <p:animEffect transition="in" filter="fade">
                                      <p:cBhvr>
                                        <p:cTn id="169" dur="500"/>
                                        <p:tgtEl>
                                          <p:spTgt spid="427"/>
                                        </p:tgtEl>
                                      </p:cBhvr>
                                    </p:animEffect>
                                  </p:childTnLst>
                                </p:cTn>
                              </p:par>
                              <p:par>
                                <p:cTn id="170" presetID="10" presetClass="entr" presetSubtype="0" fill="hold" nodeType="withEffect">
                                  <p:stCondLst>
                                    <p:cond delay="0"/>
                                  </p:stCondLst>
                                  <p:childTnLst>
                                    <p:set>
                                      <p:cBhvr>
                                        <p:cTn id="171" dur="1" fill="hold">
                                          <p:stCondLst>
                                            <p:cond delay="0"/>
                                          </p:stCondLst>
                                        </p:cTn>
                                        <p:tgtEl>
                                          <p:spTgt spid="16"/>
                                        </p:tgtEl>
                                        <p:attrNameLst>
                                          <p:attrName>style.visibility</p:attrName>
                                        </p:attrNameLst>
                                      </p:cBhvr>
                                      <p:to>
                                        <p:strVal val="visible"/>
                                      </p:to>
                                    </p:set>
                                    <p:animEffect transition="in" filter="fade">
                                      <p:cBhvr>
                                        <p:cTn id="172" dur="500"/>
                                        <p:tgtEl>
                                          <p:spTgt spid="16"/>
                                        </p:tgtEl>
                                      </p:cBhvr>
                                    </p:animEffect>
                                  </p:childTnLst>
                                </p:cTn>
                              </p:par>
                              <p:par>
                                <p:cTn id="173" presetID="10" presetClass="entr" presetSubtype="0" fill="hold" grpId="0" nodeType="withEffect">
                                  <p:stCondLst>
                                    <p:cond delay="0"/>
                                  </p:stCondLst>
                                  <p:childTnLst>
                                    <p:set>
                                      <p:cBhvr>
                                        <p:cTn id="174" dur="1" fill="hold">
                                          <p:stCondLst>
                                            <p:cond delay="0"/>
                                          </p:stCondLst>
                                        </p:cTn>
                                        <p:tgtEl>
                                          <p:spTgt spid="424"/>
                                        </p:tgtEl>
                                        <p:attrNameLst>
                                          <p:attrName>style.visibility</p:attrName>
                                        </p:attrNameLst>
                                      </p:cBhvr>
                                      <p:to>
                                        <p:strVal val="visible"/>
                                      </p:to>
                                    </p:set>
                                    <p:animEffect transition="in" filter="fade">
                                      <p:cBhvr>
                                        <p:cTn id="175" dur="500"/>
                                        <p:tgtEl>
                                          <p:spTgt spid="424"/>
                                        </p:tgtEl>
                                      </p:cBhvr>
                                    </p:animEffect>
                                  </p:childTnLst>
                                </p:cTn>
                              </p:par>
                              <p:par>
                                <p:cTn id="176" presetID="10" presetClass="exit" presetSubtype="0" fill="hold" grpId="1" nodeType="withEffect">
                                  <p:stCondLst>
                                    <p:cond delay="0"/>
                                  </p:stCondLst>
                                  <p:childTnLst>
                                    <p:animEffect transition="out" filter="fade">
                                      <p:cBhvr>
                                        <p:cTn id="177" dur="500"/>
                                        <p:tgtEl>
                                          <p:spTgt spid="206"/>
                                        </p:tgtEl>
                                      </p:cBhvr>
                                    </p:animEffect>
                                    <p:set>
                                      <p:cBhvr>
                                        <p:cTn id="178" dur="1" fill="hold">
                                          <p:stCondLst>
                                            <p:cond delay="499"/>
                                          </p:stCondLst>
                                        </p:cTn>
                                        <p:tgtEl>
                                          <p:spTgt spid="206"/>
                                        </p:tgtEl>
                                        <p:attrNameLst>
                                          <p:attrName>style.visibility</p:attrName>
                                        </p:attrNameLst>
                                      </p:cBhvr>
                                      <p:to>
                                        <p:strVal val="hidden"/>
                                      </p:to>
                                    </p:set>
                                  </p:childTnLst>
                                </p:cTn>
                              </p:par>
                              <p:par>
                                <p:cTn id="179" presetID="10" presetClass="exit" presetSubtype="0" fill="hold" grpId="1" nodeType="withEffect">
                                  <p:stCondLst>
                                    <p:cond delay="0"/>
                                  </p:stCondLst>
                                  <p:childTnLst>
                                    <p:animEffect transition="out" filter="fade">
                                      <p:cBhvr>
                                        <p:cTn id="180" dur="500"/>
                                        <p:tgtEl>
                                          <p:spTgt spid="358"/>
                                        </p:tgtEl>
                                      </p:cBhvr>
                                    </p:animEffect>
                                    <p:set>
                                      <p:cBhvr>
                                        <p:cTn id="181" dur="1" fill="hold">
                                          <p:stCondLst>
                                            <p:cond delay="499"/>
                                          </p:stCondLst>
                                        </p:cTn>
                                        <p:tgtEl>
                                          <p:spTgt spid="358"/>
                                        </p:tgtEl>
                                        <p:attrNameLst>
                                          <p:attrName>style.visibility</p:attrName>
                                        </p:attrNameLst>
                                      </p:cBhvr>
                                      <p:to>
                                        <p:strVal val="hidden"/>
                                      </p:to>
                                    </p:set>
                                  </p:childTnLst>
                                </p:cTn>
                              </p:par>
                              <p:par>
                                <p:cTn id="182" presetID="10" presetClass="exit" presetSubtype="0" fill="hold" grpId="1" nodeType="withEffect">
                                  <p:stCondLst>
                                    <p:cond delay="0"/>
                                  </p:stCondLst>
                                  <p:childTnLst>
                                    <p:animEffect transition="out" filter="fade">
                                      <p:cBhvr>
                                        <p:cTn id="183" dur="500"/>
                                        <p:tgtEl>
                                          <p:spTgt spid="381"/>
                                        </p:tgtEl>
                                      </p:cBhvr>
                                    </p:animEffect>
                                    <p:set>
                                      <p:cBhvr>
                                        <p:cTn id="184" dur="1" fill="hold">
                                          <p:stCondLst>
                                            <p:cond delay="499"/>
                                          </p:stCondLst>
                                        </p:cTn>
                                        <p:tgtEl>
                                          <p:spTgt spid="381"/>
                                        </p:tgtEl>
                                        <p:attrNameLst>
                                          <p:attrName>style.visibility</p:attrName>
                                        </p:attrNameLst>
                                      </p:cBhvr>
                                      <p:to>
                                        <p:strVal val="hidden"/>
                                      </p:to>
                                    </p:set>
                                  </p:childTnLst>
                                </p:cTn>
                              </p:par>
                              <p:par>
                                <p:cTn id="185" presetID="10" presetClass="exit" presetSubtype="0" fill="hold" grpId="1" nodeType="withEffect">
                                  <p:stCondLst>
                                    <p:cond delay="0"/>
                                  </p:stCondLst>
                                  <p:childTnLst>
                                    <p:animEffect transition="out" filter="fade">
                                      <p:cBhvr>
                                        <p:cTn id="186" dur="500"/>
                                        <p:tgtEl>
                                          <p:spTgt spid="420"/>
                                        </p:tgtEl>
                                      </p:cBhvr>
                                    </p:animEffect>
                                    <p:set>
                                      <p:cBhvr>
                                        <p:cTn id="187" dur="1" fill="hold">
                                          <p:stCondLst>
                                            <p:cond delay="499"/>
                                          </p:stCondLst>
                                        </p:cTn>
                                        <p:tgtEl>
                                          <p:spTgt spid="420"/>
                                        </p:tgtEl>
                                        <p:attrNameLst>
                                          <p:attrName>style.visibility</p:attrName>
                                        </p:attrNameLst>
                                      </p:cBhvr>
                                      <p:to>
                                        <p:strVal val="hidden"/>
                                      </p:to>
                                    </p:set>
                                  </p:childTnLst>
                                </p:cTn>
                              </p:par>
                              <p:par>
                                <p:cTn id="188" presetID="10" presetClass="entr" presetSubtype="0" fill="hold" grpId="0" nodeType="withEffect">
                                  <p:stCondLst>
                                    <p:cond delay="0"/>
                                  </p:stCondLst>
                                  <p:childTnLst>
                                    <p:set>
                                      <p:cBhvr>
                                        <p:cTn id="189" dur="1" fill="hold">
                                          <p:stCondLst>
                                            <p:cond delay="0"/>
                                          </p:stCondLst>
                                        </p:cTn>
                                        <p:tgtEl>
                                          <p:spTgt spid="423"/>
                                        </p:tgtEl>
                                        <p:attrNameLst>
                                          <p:attrName>style.visibility</p:attrName>
                                        </p:attrNameLst>
                                      </p:cBhvr>
                                      <p:to>
                                        <p:strVal val="visible"/>
                                      </p:to>
                                    </p:set>
                                    <p:animEffect transition="in" filter="fade">
                                      <p:cBhvr>
                                        <p:cTn id="190" dur="500"/>
                                        <p:tgtEl>
                                          <p:spTgt spid="423"/>
                                        </p:tgtEl>
                                      </p:cBhvr>
                                    </p:animEffect>
                                  </p:childTnLst>
                                </p:cTn>
                              </p:par>
                              <p:par>
                                <p:cTn id="191" presetID="10" presetClass="entr" presetSubtype="0" fill="hold" nodeType="withEffect">
                                  <p:stCondLst>
                                    <p:cond delay="0"/>
                                  </p:stCondLst>
                                  <p:childTnLst>
                                    <p:set>
                                      <p:cBhvr>
                                        <p:cTn id="192" dur="1" fill="hold">
                                          <p:stCondLst>
                                            <p:cond delay="0"/>
                                          </p:stCondLst>
                                        </p:cTn>
                                        <p:tgtEl>
                                          <p:spTgt spid="425"/>
                                        </p:tgtEl>
                                        <p:attrNameLst>
                                          <p:attrName>style.visibility</p:attrName>
                                        </p:attrNameLst>
                                      </p:cBhvr>
                                      <p:to>
                                        <p:strVal val="visible"/>
                                      </p:to>
                                    </p:set>
                                    <p:animEffect transition="in" filter="fade">
                                      <p:cBhvr>
                                        <p:cTn id="193" dur="500"/>
                                        <p:tgtEl>
                                          <p:spTgt spid="425"/>
                                        </p:tgtEl>
                                      </p:cBhvr>
                                    </p:animEffect>
                                  </p:childTnLst>
                                </p:cTn>
                              </p:par>
                            </p:childTnLst>
                          </p:cTn>
                        </p:par>
                      </p:childTnLst>
                    </p:cTn>
                  </p:par>
                  <p:par>
                    <p:cTn id="194" fill="hold">
                      <p:stCondLst>
                        <p:cond delay="indefinite"/>
                      </p:stCondLst>
                      <p:childTnLst>
                        <p:par>
                          <p:cTn id="195" fill="hold">
                            <p:stCondLst>
                              <p:cond delay="0"/>
                            </p:stCondLst>
                            <p:childTnLst>
                              <p:par>
                                <p:cTn id="196" presetID="10" presetClass="exit" presetSubtype="0" fill="hold" grpId="1" nodeType="clickEffect">
                                  <p:stCondLst>
                                    <p:cond delay="0"/>
                                  </p:stCondLst>
                                  <p:childTnLst>
                                    <p:animEffect transition="out" filter="fade">
                                      <p:cBhvr>
                                        <p:cTn id="197" dur="500"/>
                                        <p:tgtEl>
                                          <p:spTgt spid="424"/>
                                        </p:tgtEl>
                                      </p:cBhvr>
                                    </p:animEffect>
                                    <p:set>
                                      <p:cBhvr>
                                        <p:cTn id="198" dur="1" fill="hold">
                                          <p:stCondLst>
                                            <p:cond delay="499"/>
                                          </p:stCondLst>
                                        </p:cTn>
                                        <p:tgtEl>
                                          <p:spTgt spid="424"/>
                                        </p:tgtEl>
                                        <p:attrNameLst>
                                          <p:attrName>style.visibility</p:attrName>
                                        </p:attrNameLst>
                                      </p:cBhvr>
                                      <p:to>
                                        <p:strVal val="hidden"/>
                                      </p:to>
                                    </p:set>
                                  </p:childTnLst>
                                </p:cTn>
                              </p:par>
                              <p:par>
                                <p:cTn id="199" presetID="10" presetClass="entr" presetSubtype="0" fill="hold" grpId="0" nodeType="withEffect">
                                  <p:stCondLst>
                                    <p:cond delay="0"/>
                                  </p:stCondLst>
                                  <p:childTnLst>
                                    <p:set>
                                      <p:cBhvr>
                                        <p:cTn id="200" dur="1" fill="hold">
                                          <p:stCondLst>
                                            <p:cond delay="0"/>
                                          </p:stCondLst>
                                        </p:cTn>
                                        <p:tgtEl>
                                          <p:spTgt spid="513"/>
                                        </p:tgtEl>
                                        <p:attrNameLst>
                                          <p:attrName>style.visibility</p:attrName>
                                        </p:attrNameLst>
                                      </p:cBhvr>
                                      <p:to>
                                        <p:strVal val="visible"/>
                                      </p:to>
                                    </p:set>
                                    <p:animEffect transition="in" filter="fade">
                                      <p:cBhvr>
                                        <p:cTn id="201" dur="500"/>
                                        <p:tgtEl>
                                          <p:spTgt spid="513"/>
                                        </p:tgtEl>
                                      </p:cBhvr>
                                    </p:animEffect>
                                  </p:childTnLst>
                                </p:cTn>
                              </p:par>
                              <p:par>
                                <p:cTn id="202" presetID="10" presetClass="exit" presetSubtype="0" fill="hold" grpId="1" nodeType="withEffect">
                                  <p:stCondLst>
                                    <p:cond delay="0"/>
                                  </p:stCondLst>
                                  <p:childTnLst>
                                    <p:animEffect transition="out" filter="fade">
                                      <p:cBhvr>
                                        <p:cTn id="203" dur="500"/>
                                        <p:tgtEl>
                                          <p:spTgt spid="423"/>
                                        </p:tgtEl>
                                      </p:cBhvr>
                                    </p:animEffect>
                                    <p:set>
                                      <p:cBhvr>
                                        <p:cTn id="204" dur="1" fill="hold">
                                          <p:stCondLst>
                                            <p:cond delay="499"/>
                                          </p:stCondLst>
                                        </p:cTn>
                                        <p:tgtEl>
                                          <p:spTgt spid="423"/>
                                        </p:tgtEl>
                                        <p:attrNameLst>
                                          <p:attrName>style.visibility</p:attrName>
                                        </p:attrNameLst>
                                      </p:cBhvr>
                                      <p:to>
                                        <p:strVal val="hidden"/>
                                      </p:to>
                                    </p:set>
                                  </p:childTnLst>
                                </p:cTn>
                              </p:par>
                              <p:par>
                                <p:cTn id="205" presetID="10" presetClass="exit" presetSubtype="0" fill="hold" nodeType="withEffect">
                                  <p:stCondLst>
                                    <p:cond delay="0"/>
                                  </p:stCondLst>
                                  <p:childTnLst>
                                    <p:animEffect transition="out" filter="fade">
                                      <p:cBhvr>
                                        <p:cTn id="206" dur="500"/>
                                        <p:tgtEl>
                                          <p:spTgt spid="425"/>
                                        </p:tgtEl>
                                      </p:cBhvr>
                                    </p:animEffect>
                                    <p:set>
                                      <p:cBhvr>
                                        <p:cTn id="207" dur="1" fill="hold">
                                          <p:stCondLst>
                                            <p:cond delay="499"/>
                                          </p:stCondLst>
                                        </p:cTn>
                                        <p:tgtEl>
                                          <p:spTgt spid="425"/>
                                        </p:tgtEl>
                                        <p:attrNameLst>
                                          <p:attrName>style.visibility</p:attrName>
                                        </p:attrNameLst>
                                      </p:cBhvr>
                                      <p:to>
                                        <p:strVal val="hidden"/>
                                      </p:to>
                                    </p:set>
                                  </p:childTnLst>
                                </p:cTn>
                              </p:par>
                            </p:childTnLst>
                          </p:cTn>
                        </p:par>
                      </p:childTnLst>
                    </p:cTn>
                  </p:par>
                  <p:par>
                    <p:cTn id="208" fill="hold">
                      <p:stCondLst>
                        <p:cond delay="indefinite"/>
                      </p:stCondLst>
                      <p:childTnLst>
                        <p:par>
                          <p:cTn id="209" fill="hold">
                            <p:stCondLst>
                              <p:cond delay="0"/>
                            </p:stCondLst>
                            <p:childTnLst>
                              <p:par>
                                <p:cTn id="210" presetID="22" presetClass="exit" presetSubtype="4" fill="hold" grpId="1" nodeType="clickEffect">
                                  <p:stCondLst>
                                    <p:cond delay="0"/>
                                  </p:stCondLst>
                                  <p:childTnLst>
                                    <p:animEffect transition="out" filter="wipe(down)">
                                      <p:cBhvr>
                                        <p:cTn id="211" dur="500"/>
                                        <p:tgtEl>
                                          <p:spTgt spid="292"/>
                                        </p:tgtEl>
                                      </p:cBhvr>
                                    </p:animEffect>
                                    <p:set>
                                      <p:cBhvr>
                                        <p:cTn id="212" dur="1" fill="hold">
                                          <p:stCondLst>
                                            <p:cond delay="499"/>
                                          </p:stCondLst>
                                        </p:cTn>
                                        <p:tgtEl>
                                          <p:spTgt spid="292"/>
                                        </p:tgtEl>
                                        <p:attrNameLst>
                                          <p:attrName>style.visibility</p:attrName>
                                        </p:attrNameLst>
                                      </p:cBhvr>
                                      <p:to>
                                        <p:strVal val="hidden"/>
                                      </p:to>
                                    </p:set>
                                  </p:childTnLst>
                                </p:cTn>
                              </p:par>
                            </p:childTnLst>
                          </p:cTn>
                        </p:par>
                        <p:par>
                          <p:cTn id="213" fill="hold">
                            <p:stCondLst>
                              <p:cond delay="500"/>
                            </p:stCondLst>
                            <p:childTnLst>
                              <p:par>
                                <p:cTn id="214" presetID="10" presetClass="exit" presetSubtype="0" fill="hold" grpId="3" nodeType="afterEffect">
                                  <p:stCondLst>
                                    <p:cond delay="0"/>
                                  </p:stCondLst>
                                  <p:childTnLst>
                                    <p:animEffect transition="out" filter="fade">
                                      <p:cBhvr>
                                        <p:cTn id="215" dur="500"/>
                                        <p:tgtEl>
                                          <p:spTgt spid="291"/>
                                        </p:tgtEl>
                                      </p:cBhvr>
                                    </p:animEffect>
                                    <p:set>
                                      <p:cBhvr>
                                        <p:cTn id="216" dur="1" fill="hold">
                                          <p:stCondLst>
                                            <p:cond delay="499"/>
                                          </p:stCondLst>
                                        </p:cTn>
                                        <p:tgtEl>
                                          <p:spTgt spid="291"/>
                                        </p:tgtEl>
                                        <p:attrNameLst>
                                          <p:attrName>style.visibility</p:attrName>
                                        </p:attrNameLst>
                                      </p:cBhvr>
                                      <p:to>
                                        <p:strVal val="hidden"/>
                                      </p:to>
                                    </p:set>
                                  </p:childTnLst>
                                </p:cTn>
                              </p:par>
                            </p:childTnLst>
                          </p:cTn>
                        </p:par>
                        <p:par>
                          <p:cTn id="217" fill="hold">
                            <p:stCondLst>
                              <p:cond delay="1000"/>
                            </p:stCondLst>
                            <p:childTnLst>
                              <p:par>
                                <p:cTn id="218" presetID="10" presetClass="exit" presetSubtype="0" fill="hold" nodeType="afterEffect">
                                  <p:stCondLst>
                                    <p:cond delay="0"/>
                                  </p:stCondLst>
                                  <p:childTnLst>
                                    <p:animEffect transition="out" filter="fade">
                                      <p:cBhvr>
                                        <p:cTn id="219" dur="500"/>
                                        <p:tgtEl>
                                          <p:spTgt spid="384"/>
                                        </p:tgtEl>
                                      </p:cBhvr>
                                    </p:animEffect>
                                    <p:set>
                                      <p:cBhvr>
                                        <p:cTn id="220" dur="1" fill="hold">
                                          <p:stCondLst>
                                            <p:cond delay="499"/>
                                          </p:stCondLst>
                                        </p:cTn>
                                        <p:tgtEl>
                                          <p:spTgt spid="384"/>
                                        </p:tgtEl>
                                        <p:attrNameLst>
                                          <p:attrName>style.visibility</p:attrName>
                                        </p:attrNameLst>
                                      </p:cBhvr>
                                      <p:to>
                                        <p:strVal val="hidden"/>
                                      </p:to>
                                    </p:set>
                                  </p:childTnLst>
                                </p:cTn>
                              </p:par>
                            </p:childTnLst>
                          </p:cTn>
                        </p:par>
                        <p:par>
                          <p:cTn id="221" fill="hold">
                            <p:stCondLst>
                              <p:cond delay="1500"/>
                            </p:stCondLst>
                            <p:childTnLst>
                              <p:par>
                                <p:cTn id="222" presetID="42" presetClass="path" presetSubtype="0" accel="50000" decel="50000" fill="hold" nodeType="afterEffect">
                                  <p:stCondLst>
                                    <p:cond delay="0"/>
                                  </p:stCondLst>
                                  <p:childTnLst>
                                    <p:animMotion origin="layout" path="M -2.77778E-7 -1.85185E-6 L -0.41302 0.17384 " pathEditMode="relative" rAng="0" ptsTypes="AA">
                                      <p:cBhvr>
                                        <p:cTn id="223" dur="2000" fill="hold"/>
                                        <p:tgtEl>
                                          <p:spTgt spid="1057"/>
                                        </p:tgtEl>
                                        <p:attrNameLst>
                                          <p:attrName>ppt_x</p:attrName>
                                          <p:attrName>ppt_y</p:attrName>
                                        </p:attrNameLst>
                                      </p:cBhvr>
                                      <p:rCtr x="-20660" y="8681"/>
                                    </p:animMotion>
                                  </p:childTnLst>
                                </p:cTn>
                              </p:par>
                            </p:childTnLst>
                          </p:cTn>
                        </p:par>
                        <p:par>
                          <p:cTn id="224" fill="hold">
                            <p:stCondLst>
                              <p:cond delay="3500"/>
                            </p:stCondLst>
                            <p:childTnLst>
                              <p:par>
                                <p:cTn id="225" presetID="31" presetClass="exit" presetSubtype="0" fill="hold" nodeType="afterEffect">
                                  <p:stCondLst>
                                    <p:cond delay="0"/>
                                  </p:stCondLst>
                                  <p:childTnLst>
                                    <p:anim calcmode="lin" valueType="num">
                                      <p:cBhvr>
                                        <p:cTn id="226" dur="1000"/>
                                        <p:tgtEl>
                                          <p:spTgt spid="1057"/>
                                        </p:tgtEl>
                                        <p:attrNameLst>
                                          <p:attrName>ppt_w</p:attrName>
                                        </p:attrNameLst>
                                      </p:cBhvr>
                                      <p:tavLst>
                                        <p:tav tm="0">
                                          <p:val>
                                            <p:strVal val="ppt_w"/>
                                          </p:val>
                                        </p:tav>
                                        <p:tav tm="100000">
                                          <p:val>
                                            <p:fltVal val="0"/>
                                          </p:val>
                                        </p:tav>
                                      </p:tavLst>
                                    </p:anim>
                                    <p:anim calcmode="lin" valueType="num">
                                      <p:cBhvr>
                                        <p:cTn id="227" dur="1000"/>
                                        <p:tgtEl>
                                          <p:spTgt spid="1057"/>
                                        </p:tgtEl>
                                        <p:attrNameLst>
                                          <p:attrName>ppt_h</p:attrName>
                                        </p:attrNameLst>
                                      </p:cBhvr>
                                      <p:tavLst>
                                        <p:tav tm="0">
                                          <p:val>
                                            <p:strVal val="ppt_h"/>
                                          </p:val>
                                        </p:tav>
                                        <p:tav tm="100000">
                                          <p:val>
                                            <p:fltVal val="0"/>
                                          </p:val>
                                        </p:tav>
                                      </p:tavLst>
                                    </p:anim>
                                    <p:anim calcmode="lin" valueType="num">
                                      <p:cBhvr>
                                        <p:cTn id="228" dur="1000"/>
                                        <p:tgtEl>
                                          <p:spTgt spid="1057"/>
                                        </p:tgtEl>
                                        <p:attrNameLst>
                                          <p:attrName>style.rotation</p:attrName>
                                        </p:attrNameLst>
                                      </p:cBhvr>
                                      <p:tavLst>
                                        <p:tav tm="0">
                                          <p:val>
                                            <p:fltVal val="0"/>
                                          </p:val>
                                        </p:tav>
                                        <p:tav tm="100000">
                                          <p:val>
                                            <p:fltVal val="90"/>
                                          </p:val>
                                        </p:tav>
                                      </p:tavLst>
                                    </p:anim>
                                    <p:animEffect transition="out" filter="fade">
                                      <p:cBhvr>
                                        <p:cTn id="229" dur="1000"/>
                                        <p:tgtEl>
                                          <p:spTgt spid="1057"/>
                                        </p:tgtEl>
                                      </p:cBhvr>
                                    </p:animEffect>
                                    <p:set>
                                      <p:cBhvr>
                                        <p:cTn id="230" dur="1" fill="hold">
                                          <p:stCondLst>
                                            <p:cond delay="999"/>
                                          </p:stCondLst>
                                        </p:cTn>
                                        <p:tgtEl>
                                          <p:spTgt spid="1057"/>
                                        </p:tgtEl>
                                        <p:attrNameLst>
                                          <p:attrName>style.visibility</p:attrName>
                                        </p:attrNameLst>
                                      </p:cBhvr>
                                      <p:to>
                                        <p:strVal val="hidden"/>
                                      </p:to>
                                    </p:set>
                                  </p:childTnLst>
                                </p:cTn>
                              </p:par>
                            </p:childTnLst>
                          </p:cTn>
                        </p:par>
                        <p:par>
                          <p:cTn id="231" fill="hold">
                            <p:stCondLst>
                              <p:cond delay="4500"/>
                            </p:stCondLst>
                            <p:childTnLst>
                              <p:par>
                                <p:cTn id="232" presetID="22" presetClass="exit" presetSubtype="4" fill="hold" grpId="1" nodeType="afterEffect">
                                  <p:stCondLst>
                                    <p:cond delay="0"/>
                                  </p:stCondLst>
                                  <p:childTnLst>
                                    <p:animEffect transition="out" filter="wipe(down)">
                                      <p:cBhvr>
                                        <p:cTn id="233" dur="500"/>
                                        <p:tgtEl>
                                          <p:spTgt spid="305"/>
                                        </p:tgtEl>
                                      </p:cBhvr>
                                    </p:animEffect>
                                    <p:set>
                                      <p:cBhvr>
                                        <p:cTn id="234" dur="1" fill="hold">
                                          <p:stCondLst>
                                            <p:cond delay="499"/>
                                          </p:stCondLst>
                                        </p:cTn>
                                        <p:tgtEl>
                                          <p:spTgt spid="305"/>
                                        </p:tgtEl>
                                        <p:attrNameLst>
                                          <p:attrName>style.visibility</p:attrName>
                                        </p:attrNameLst>
                                      </p:cBhvr>
                                      <p:to>
                                        <p:strVal val="hidden"/>
                                      </p:to>
                                    </p:set>
                                  </p:childTnLst>
                                </p:cTn>
                              </p:par>
                            </p:childTnLst>
                          </p:cTn>
                        </p:par>
                        <p:par>
                          <p:cTn id="235" fill="hold">
                            <p:stCondLst>
                              <p:cond delay="5000"/>
                            </p:stCondLst>
                            <p:childTnLst>
                              <p:par>
                                <p:cTn id="236" presetID="42" presetClass="path" presetSubtype="0" accel="50000" decel="50000" fill="hold" nodeType="afterEffect">
                                  <p:stCondLst>
                                    <p:cond delay="0"/>
                                  </p:stCondLst>
                                  <p:childTnLst>
                                    <p:animMotion origin="layout" path="M -3.88889E-6 1.11111E-6 L -0.35017 0.1368 " pathEditMode="relative" rAng="0" ptsTypes="AA">
                                      <p:cBhvr>
                                        <p:cTn id="237" dur="2000" fill="hold"/>
                                        <p:tgtEl>
                                          <p:spTgt spid="293"/>
                                        </p:tgtEl>
                                        <p:attrNameLst>
                                          <p:attrName>ppt_x</p:attrName>
                                          <p:attrName>ppt_y</p:attrName>
                                        </p:attrNameLst>
                                      </p:cBhvr>
                                      <p:rCtr x="-17517" y="6829"/>
                                    </p:animMotion>
                                  </p:childTnLst>
                                </p:cTn>
                              </p:par>
                            </p:childTnLst>
                          </p:cTn>
                        </p:par>
                        <p:par>
                          <p:cTn id="238" fill="hold">
                            <p:stCondLst>
                              <p:cond delay="7000"/>
                            </p:stCondLst>
                            <p:childTnLst>
                              <p:par>
                                <p:cTn id="239" presetID="31" presetClass="exit" presetSubtype="0" fill="hold" nodeType="afterEffect">
                                  <p:stCondLst>
                                    <p:cond delay="0"/>
                                  </p:stCondLst>
                                  <p:childTnLst>
                                    <p:anim calcmode="lin" valueType="num">
                                      <p:cBhvr>
                                        <p:cTn id="240" dur="1000"/>
                                        <p:tgtEl>
                                          <p:spTgt spid="293"/>
                                        </p:tgtEl>
                                        <p:attrNameLst>
                                          <p:attrName>ppt_w</p:attrName>
                                        </p:attrNameLst>
                                      </p:cBhvr>
                                      <p:tavLst>
                                        <p:tav tm="0">
                                          <p:val>
                                            <p:strVal val="ppt_w"/>
                                          </p:val>
                                        </p:tav>
                                        <p:tav tm="100000">
                                          <p:val>
                                            <p:fltVal val="0"/>
                                          </p:val>
                                        </p:tav>
                                      </p:tavLst>
                                    </p:anim>
                                    <p:anim calcmode="lin" valueType="num">
                                      <p:cBhvr>
                                        <p:cTn id="241" dur="1000"/>
                                        <p:tgtEl>
                                          <p:spTgt spid="293"/>
                                        </p:tgtEl>
                                        <p:attrNameLst>
                                          <p:attrName>ppt_h</p:attrName>
                                        </p:attrNameLst>
                                      </p:cBhvr>
                                      <p:tavLst>
                                        <p:tav tm="0">
                                          <p:val>
                                            <p:strVal val="ppt_h"/>
                                          </p:val>
                                        </p:tav>
                                        <p:tav tm="100000">
                                          <p:val>
                                            <p:fltVal val="0"/>
                                          </p:val>
                                        </p:tav>
                                      </p:tavLst>
                                    </p:anim>
                                    <p:anim calcmode="lin" valueType="num">
                                      <p:cBhvr>
                                        <p:cTn id="242" dur="1000"/>
                                        <p:tgtEl>
                                          <p:spTgt spid="293"/>
                                        </p:tgtEl>
                                        <p:attrNameLst>
                                          <p:attrName>style.rotation</p:attrName>
                                        </p:attrNameLst>
                                      </p:cBhvr>
                                      <p:tavLst>
                                        <p:tav tm="0">
                                          <p:val>
                                            <p:fltVal val="0"/>
                                          </p:val>
                                        </p:tav>
                                        <p:tav tm="100000">
                                          <p:val>
                                            <p:fltVal val="90"/>
                                          </p:val>
                                        </p:tav>
                                      </p:tavLst>
                                    </p:anim>
                                    <p:animEffect transition="out" filter="fade">
                                      <p:cBhvr>
                                        <p:cTn id="243" dur="1000"/>
                                        <p:tgtEl>
                                          <p:spTgt spid="293"/>
                                        </p:tgtEl>
                                      </p:cBhvr>
                                    </p:animEffect>
                                    <p:set>
                                      <p:cBhvr>
                                        <p:cTn id="244" dur="1" fill="hold">
                                          <p:stCondLst>
                                            <p:cond delay="999"/>
                                          </p:stCondLst>
                                        </p:cTn>
                                        <p:tgtEl>
                                          <p:spTgt spid="293"/>
                                        </p:tgtEl>
                                        <p:attrNameLst>
                                          <p:attrName>style.visibility</p:attrName>
                                        </p:attrNameLst>
                                      </p:cBhvr>
                                      <p:to>
                                        <p:strVal val="hidden"/>
                                      </p:to>
                                    </p:set>
                                  </p:childTnLst>
                                </p:cTn>
                              </p:par>
                            </p:childTnLst>
                          </p:cTn>
                        </p:par>
                        <p:par>
                          <p:cTn id="245" fill="hold">
                            <p:stCondLst>
                              <p:cond delay="8000"/>
                            </p:stCondLst>
                            <p:childTnLst>
                              <p:par>
                                <p:cTn id="246" presetID="22" presetClass="exit" presetSubtype="4" fill="hold" grpId="1" nodeType="afterEffect">
                                  <p:stCondLst>
                                    <p:cond delay="0"/>
                                  </p:stCondLst>
                                  <p:childTnLst>
                                    <p:animEffect transition="out" filter="wipe(down)">
                                      <p:cBhvr>
                                        <p:cTn id="247" dur="500"/>
                                        <p:tgtEl>
                                          <p:spTgt spid="383"/>
                                        </p:tgtEl>
                                      </p:cBhvr>
                                    </p:animEffect>
                                    <p:set>
                                      <p:cBhvr>
                                        <p:cTn id="248" dur="1" fill="hold">
                                          <p:stCondLst>
                                            <p:cond delay="499"/>
                                          </p:stCondLst>
                                        </p:cTn>
                                        <p:tgtEl>
                                          <p:spTgt spid="383"/>
                                        </p:tgtEl>
                                        <p:attrNameLst>
                                          <p:attrName>style.visibility</p:attrName>
                                        </p:attrNameLst>
                                      </p:cBhvr>
                                      <p:to>
                                        <p:strVal val="hidden"/>
                                      </p:to>
                                    </p:set>
                                  </p:childTnLst>
                                </p:cTn>
                              </p:par>
                            </p:childTnLst>
                          </p:cTn>
                        </p:par>
                      </p:childTnLst>
                    </p:cTn>
                  </p:par>
                  <p:par>
                    <p:cTn id="249" fill="hold">
                      <p:stCondLst>
                        <p:cond delay="indefinite"/>
                      </p:stCondLst>
                      <p:childTnLst>
                        <p:par>
                          <p:cTn id="250" fill="hold">
                            <p:stCondLst>
                              <p:cond delay="0"/>
                            </p:stCondLst>
                            <p:childTnLst>
                              <p:par>
                                <p:cTn id="251" presetID="10" presetClass="exit" presetSubtype="0" fill="hold" grpId="1" nodeType="clickEffect">
                                  <p:stCondLst>
                                    <p:cond delay="0"/>
                                  </p:stCondLst>
                                  <p:childTnLst>
                                    <p:animEffect transition="out" filter="fade">
                                      <p:cBhvr>
                                        <p:cTn id="252" dur="500"/>
                                        <p:tgtEl>
                                          <p:spTgt spid="513"/>
                                        </p:tgtEl>
                                      </p:cBhvr>
                                    </p:animEffect>
                                    <p:set>
                                      <p:cBhvr>
                                        <p:cTn id="253" dur="1" fill="hold">
                                          <p:stCondLst>
                                            <p:cond delay="499"/>
                                          </p:stCondLst>
                                        </p:cTn>
                                        <p:tgtEl>
                                          <p:spTgt spid="513"/>
                                        </p:tgtEl>
                                        <p:attrNameLst>
                                          <p:attrName>style.visibility</p:attrName>
                                        </p:attrNameLst>
                                      </p:cBhvr>
                                      <p:to>
                                        <p:strVal val="hidden"/>
                                      </p:to>
                                    </p:set>
                                  </p:childTnLst>
                                </p:cTn>
                              </p:par>
                              <p:par>
                                <p:cTn id="254" presetID="10" presetClass="exit" presetSubtype="0" fill="hold" nodeType="withEffect">
                                  <p:stCondLst>
                                    <p:cond delay="0"/>
                                  </p:stCondLst>
                                  <p:childTnLst>
                                    <p:animEffect transition="out" filter="fade">
                                      <p:cBhvr>
                                        <p:cTn id="255" dur="500"/>
                                        <p:tgtEl>
                                          <p:spTgt spid="287"/>
                                        </p:tgtEl>
                                      </p:cBhvr>
                                    </p:animEffect>
                                    <p:set>
                                      <p:cBhvr>
                                        <p:cTn id="256" dur="1" fill="hold">
                                          <p:stCondLst>
                                            <p:cond delay="499"/>
                                          </p:stCondLst>
                                        </p:cTn>
                                        <p:tgtEl>
                                          <p:spTgt spid="287"/>
                                        </p:tgtEl>
                                        <p:attrNameLst>
                                          <p:attrName>style.visibility</p:attrName>
                                        </p:attrNameLst>
                                      </p:cBhvr>
                                      <p:to>
                                        <p:strVal val="hidden"/>
                                      </p:to>
                                    </p:set>
                                  </p:childTnLst>
                                </p:cTn>
                              </p:par>
                              <p:par>
                                <p:cTn id="257" presetID="10" presetClass="entr" presetSubtype="0" fill="hold" grpId="0" nodeType="withEffect">
                                  <p:stCondLst>
                                    <p:cond delay="0"/>
                                  </p:stCondLst>
                                  <p:childTnLst>
                                    <p:set>
                                      <p:cBhvr>
                                        <p:cTn id="258" dur="1" fill="hold">
                                          <p:stCondLst>
                                            <p:cond delay="0"/>
                                          </p:stCondLst>
                                        </p:cTn>
                                        <p:tgtEl>
                                          <p:spTgt spid="524"/>
                                        </p:tgtEl>
                                        <p:attrNameLst>
                                          <p:attrName>style.visibility</p:attrName>
                                        </p:attrNameLst>
                                      </p:cBhvr>
                                      <p:to>
                                        <p:strVal val="visible"/>
                                      </p:to>
                                    </p:set>
                                    <p:animEffect transition="in" filter="fade">
                                      <p:cBhvr>
                                        <p:cTn id="259" dur="500"/>
                                        <p:tgtEl>
                                          <p:spTgt spid="524"/>
                                        </p:tgtEl>
                                      </p:cBhvr>
                                    </p:animEffect>
                                  </p:childTnLst>
                                </p:cTn>
                              </p:par>
                              <p:par>
                                <p:cTn id="260" presetID="10" presetClass="exit" presetSubtype="0" fill="hold" grpId="1" nodeType="withEffect">
                                  <p:stCondLst>
                                    <p:cond delay="0"/>
                                  </p:stCondLst>
                                  <p:childTnLst>
                                    <p:animEffect transition="out" filter="fade">
                                      <p:cBhvr>
                                        <p:cTn id="261" dur="500"/>
                                        <p:tgtEl>
                                          <p:spTgt spid="307"/>
                                        </p:tgtEl>
                                      </p:cBhvr>
                                    </p:animEffect>
                                    <p:set>
                                      <p:cBhvr>
                                        <p:cTn id="262" dur="1" fill="hold">
                                          <p:stCondLst>
                                            <p:cond delay="499"/>
                                          </p:stCondLst>
                                        </p:cTn>
                                        <p:tgtEl>
                                          <p:spTgt spid="307"/>
                                        </p:tgtEl>
                                        <p:attrNameLst>
                                          <p:attrName>style.visibility</p:attrName>
                                        </p:attrNameLst>
                                      </p:cBhvr>
                                      <p:to>
                                        <p:strVal val="hidden"/>
                                      </p:to>
                                    </p:set>
                                  </p:childTnLst>
                                </p:cTn>
                              </p:par>
                              <p:par>
                                <p:cTn id="263" presetID="10" presetClass="exit" presetSubtype="0" fill="hold" grpId="1" nodeType="withEffect">
                                  <p:stCondLst>
                                    <p:cond delay="0"/>
                                  </p:stCondLst>
                                  <p:childTnLst>
                                    <p:animEffect transition="out" filter="fade">
                                      <p:cBhvr>
                                        <p:cTn id="264" dur="500"/>
                                        <p:tgtEl>
                                          <p:spTgt spid="289"/>
                                        </p:tgtEl>
                                      </p:cBhvr>
                                    </p:animEffect>
                                    <p:set>
                                      <p:cBhvr>
                                        <p:cTn id="265" dur="1" fill="hold">
                                          <p:stCondLst>
                                            <p:cond delay="499"/>
                                          </p:stCondLst>
                                        </p:cTn>
                                        <p:tgtEl>
                                          <p:spTgt spid="289"/>
                                        </p:tgtEl>
                                        <p:attrNameLst>
                                          <p:attrName>style.visibility</p:attrName>
                                        </p:attrNameLst>
                                      </p:cBhvr>
                                      <p:to>
                                        <p:strVal val="hidden"/>
                                      </p:to>
                                    </p:set>
                                  </p:childTnLst>
                                </p:cTn>
                              </p:par>
                              <p:par>
                                <p:cTn id="266" presetID="10" presetClass="exit" presetSubtype="0" fill="hold" grpId="1" nodeType="withEffect">
                                  <p:stCondLst>
                                    <p:cond delay="0"/>
                                  </p:stCondLst>
                                  <p:childTnLst>
                                    <p:animEffect transition="out" filter="fade">
                                      <p:cBhvr>
                                        <p:cTn id="267" dur="500"/>
                                        <p:tgtEl>
                                          <p:spTgt spid="297"/>
                                        </p:tgtEl>
                                      </p:cBhvr>
                                    </p:animEffect>
                                    <p:set>
                                      <p:cBhvr>
                                        <p:cTn id="268" dur="1" fill="hold">
                                          <p:stCondLst>
                                            <p:cond delay="499"/>
                                          </p:stCondLst>
                                        </p:cTn>
                                        <p:tgtEl>
                                          <p:spTgt spid="297"/>
                                        </p:tgtEl>
                                        <p:attrNameLst>
                                          <p:attrName>style.visibility</p:attrName>
                                        </p:attrNameLst>
                                      </p:cBhvr>
                                      <p:to>
                                        <p:strVal val="hidden"/>
                                      </p:to>
                                    </p:set>
                                  </p:childTnLst>
                                </p:cTn>
                              </p:par>
                              <p:par>
                                <p:cTn id="269" presetID="10" presetClass="exit" presetSubtype="0" fill="hold" grpId="1" nodeType="withEffect">
                                  <p:stCondLst>
                                    <p:cond delay="0"/>
                                  </p:stCondLst>
                                  <p:childTnLst>
                                    <p:animEffect transition="out" filter="fade">
                                      <p:cBhvr>
                                        <p:cTn id="270" dur="500"/>
                                        <p:tgtEl>
                                          <p:spTgt spid="298"/>
                                        </p:tgtEl>
                                      </p:cBhvr>
                                    </p:animEffect>
                                    <p:set>
                                      <p:cBhvr>
                                        <p:cTn id="271" dur="1" fill="hold">
                                          <p:stCondLst>
                                            <p:cond delay="499"/>
                                          </p:stCondLst>
                                        </p:cTn>
                                        <p:tgtEl>
                                          <p:spTgt spid="298"/>
                                        </p:tgtEl>
                                        <p:attrNameLst>
                                          <p:attrName>style.visibility</p:attrName>
                                        </p:attrNameLst>
                                      </p:cBhvr>
                                      <p:to>
                                        <p:strVal val="hidden"/>
                                      </p:to>
                                    </p:set>
                                  </p:childTnLst>
                                </p:cTn>
                              </p:par>
                              <p:par>
                                <p:cTn id="272" presetID="10" presetClass="exit" presetSubtype="0" fill="hold" grpId="1" nodeType="withEffect">
                                  <p:stCondLst>
                                    <p:cond delay="0"/>
                                  </p:stCondLst>
                                  <p:childTnLst>
                                    <p:animEffect transition="out" filter="fade">
                                      <p:cBhvr>
                                        <p:cTn id="273" dur="500"/>
                                        <p:tgtEl>
                                          <p:spTgt spid="299"/>
                                        </p:tgtEl>
                                      </p:cBhvr>
                                    </p:animEffect>
                                    <p:set>
                                      <p:cBhvr>
                                        <p:cTn id="274" dur="1" fill="hold">
                                          <p:stCondLst>
                                            <p:cond delay="499"/>
                                          </p:stCondLst>
                                        </p:cTn>
                                        <p:tgtEl>
                                          <p:spTgt spid="299"/>
                                        </p:tgtEl>
                                        <p:attrNameLst>
                                          <p:attrName>style.visibility</p:attrName>
                                        </p:attrNameLst>
                                      </p:cBhvr>
                                      <p:to>
                                        <p:strVal val="hidden"/>
                                      </p:to>
                                    </p:set>
                                  </p:childTnLst>
                                </p:cTn>
                              </p:par>
                              <p:par>
                                <p:cTn id="275" presetID="10" presetClass="exit" presetSubtype="0" fill="hold" nodeType="withEffect">
                                  <p:stCondLst>
                                    <p:cond delay="0"/>
                                  </p:stCondLst>
                                  <p:childTnLst>
                                    <p:animEffect transition="out" filter="fade">
                                      <p:cBhvr>
                                        <p:cTn id="276" dur="500"/>
                                        <p:tgtEl>
                                          <p:spTgt spid="308"/>
                                        </p:tgtEl>
                                      </p:cBhvr>
                                    </p:animEffect>
                                    <p:set>
                                      <p:cBhvr>
                                        <p:cTn id="277" dur="1" fill="hold">
                                          <p:stCondLst>
                                            <p:cond delay="499"/>
                                          </p:stCondLst>
                                        </p:cTn>
                                        <p:tgtEl>
                                          <p:spTgt spid="308"/>
                                        </p:tgtEl>
                                        <p:attrNameLst>
                                          <p:attrName>style.visibility</p:attrName>
                                        </p:attrNameLst>
                                      </p:cBhvr>
                                      <p:to>
                                        <p:strVal val="hidden"/>
                                      </p:to>
                                    </p:set>
                                  </p:childTnLst>
                                </p:cTn>
                              </p:par>
                              <p:par>
                                <p:cTn id="278" presetID="10" presetClass="exit" presetSubtype="0" fill="hold" nodeType="withEffect">
                                  <p:stCondLst>
                                    <p:cond delay="0"/>
                                  </p:stCondLst>
                                  <p:childTnLst>
                                    <p:animEffect transition="out" filter="fade">
                                      <p:cBhvr>
                                        <p:cTn id="279" dur="500"/>
                                        <p:tgtEl>
                                          <p:spTgt spid="310"/>
                                        </p:tgtEl>
                                      </p:cBhvr>
                                    </p:animEffect>
                                    <p:set>
                                      <p:cBhvr>
                                        <p:cTn id="280" dur="1" fill="hold">
                                          <p:stCondLst>
                                            <p:cond delay="499"/>
                                          </p:stCondLst>
                                        </p:cTn>
                                        <p:tgtEl>
                                          <p:spTgt spid="310"/>
                                        </p:tgtEl>
                                        <p:attrNameLst>
                                          <p:attrName>style.visibility</p:attrName>
                                        </p:attrNameLst>
                                      </p:cBhvr>
                                      <p:to>
                                        <p:strVal val="hidden"/>
                                      </p:to>
                                    </p:set>
                                  </p:childTnLst>
                                </p:cTn>
                              </p:par>
                              <p:par>
                                <p:cTn id="281" presetID="10" presetClass="exit" presetSubtype="0" fill="hold" nodeType="withEffect">
                                  <p:stCondLst>
                                    <p:cond delay="0"/>
                                  </p:stCondLst>
                                  <p:childTnLst>
                                    <p:animEffect transition="out" filter="fade">
                                      <p:cBhvr>
                                        <p:cTn id="282" dur="500"/>
                                        <p:tgtEl>
                                          <p:spTgt spid="311"/>
                                        </p:tgtEl>
                                      </p:cBhvr>
                                    </p:animEffect>
                                    <p:set>
                                      <p:cBhvr>
                                        <p:cTn id="283" dur="1" fill="hold">
                                          <p:stCondLst>
                                            <p:cond delay="499"/>
                                          </p:stCondLst>
                                        </p:cTn>
                                        <p:tgtEl>
                                          <p:spTgt spid="311"/>
                                        </p:tgtEl>
                                        <p:attrNameLst>
                                          <p:attrName>style.visibility</p:attrName>
                                        </p:attrNameLst>
                                      </p:cBhvr>
                                      <p:to>
                                        <p:strVal val="hidden"/>
                                      </p:to>
                                    </p:set>
                                  </p:childTnLst>
                                </p:cTn>
                              </p:par>
                              <p:par>
                                <p:cTn id="284" presetID="10" presetClass="exit" presetSubtype="0" fill="hold" grpId="1" nodeType="withEffect">
                                  <p:stCondLst>
                                    <p:cond delay="0"/>
                                  </p:stCondLst>
                                  <p:childTnLst>
                                    <p:animEffect transition="out" filter="fade">
                                      <p:cBhvr>
                                        <p:cTn id="285" dur="500"/>
                                        <p:tgtEl>
                                          <p:spTgt spid="312"/>
                                        </p:tgtEl>
                                      </p:cBhvr>
                                    </p:animEffect>
                                    <p:set>
                                      <p:cBhvr>
                                        <p:cTn id="286" dur="1" fill="hold">
                                          <p:stCondLst>
                                            <p:cond delay="499"/>
                                          </p:stCondLst>
                                        </p:cTn>
                                        <p:tgtEl>
                                          <p:spTgt spid="312"/>
                                        </p:tgtEl>
                                        <p:attrNameLst>
                                          <p:attrName>style.visibility</p:attrName>
                                        </p:attrNameLst>
                                      </p:cBhvr>
                                      <p:to>
                                        <p:strVal val="hidden"/>
                                      </p:to>
                                    </p:set>
                                  </p:childTnLst>
                                </p:cTn>
                              </p:par>
                              <p:par>
                                <p:cTn id="287" presetID="10" presetClass="exit" presetSubtype="0" fill="hold" grpId="4" nodeType="withEffect">
                                  <p:stCondLst>
                                    <p:cond delay="0"/>
                                  </p:stCondLst>
                                  <p:childTnLst>
                                    <p:animEffect transition="out" filter="fade">
                                      <p:cBhvr>
                                        <p:cTn id="288" dur="500"/>
                                        <p:tgtEl>
                                          <p:spTgt spid="291"/>
                                        </p:tgtEl>
                                      </p:cBhvr>
                                    </p:animEffect>
                                    <p:set>
                                      <p:cBhvr>
                                        <p:cTn id="289" dur="1" fill="hold">
                                          <p:stCondLst>
                                            <p:cond delay="499"/>
                                          </p:stCondLst>
                                        </p:cTn>
                                        <p:tgtEl>
                                          <p:spTgt spid="291"/>
                                        </p:tgtEl>
                                        <p:attrNameLst>
                                          <p:attrName>style.visibility</p:attrName>
                                        </p:attrNameLst>
                                      </p:cBhvr>
                                      <p:to>
                                        <p:strVal val="hidden"/>
                                      </p:to>
                                    </p:set>
                                  </p:childTnLst>
                                </p:cTn>
                              </p:par>
                              <p:par>
                                <p:cTn id="290" presetID="10" presetClass="exit" presetSubtype="0" fill="hold" grpId="1" nodeType="withEffect">
                                  <p:stCondLst>
                                    <p:cond delay="0"/>
                                  </p:stCondLst>
                                  <p:childTnLst>
                                    <p:animEffect transition="out" filter="fade">
                                      <p:cBhvr>
                                        <p:cTn id="291" dur="500"/>
                                        <p:tgtEl>
                                          <p:spTgt spid="382"/>
                                        </p:tgtEl>
                                      </p:cBhvr>
                                    </p:animEffect>
                                    <p:set>
                                      <p:cBhvr>
                                        <p:cTn id="292" dur="1" fill="hold">
                                          <p:stCondLst>
                                            <p:cond delay="499"/>
                                          </p:stCondLst>
                                        </p:cTn>
                                        <p:tgtEl>
                                          <p:spTgt spid="382"/>
                                        </p:tgtEl>
                                        <p:attrNameLst>
                                          <p:attrName>style.visibility</p:attrName>
                                        </p:attrNameLst>
                                      </p:cBhvr>
                                      <p:to>
                                        <p:strVal val="hidden"/>
                                      </p:to>
                                    </p:set>
                                  </p:childTnLst>
                                </p:cTn>
                              </p:par>
                              <p:par>
                                <p:cTn id="293" presetID="10" presetClass="exit" presetSubtype="0" fill="hold" grpId="1" nodeType="withEffect">
                                  <p:stCondLst>
                                    <p:cond delay="0"/>
                                  </p:stCondLst>
                                  <p:childTnLst>
                                    <p:animEffect transition="out" filter="fade">
                                      <p:cBhvr>
                                        <p:cTn id="294" dur="500"/>
                                        <p:tgtEl>
                                          <p:spTgt spid="300"/>
                                        </p:tgtEl>
                                      </p:cBhvr>
                                    </p:animEffect>
                                    <p:set>
                                      <p:cBhvr>
                                        <p:cTn id="295" dur="1" fill="hold">
                                          <p:stCondLst>
                                            <p:cond delay="499"/>
                                          </p:stCondLst>
                                        </p:cTn>
                                        <p:tgtEl>
                                          <p:spTgt spid="300"/>
                                        </p:tgtEl>
                                        <p:attrNameLst>
                                          <p:attrName>style.visibility</p:attrName>
                                        </p:attrNameLst>
                                      </p:cBhvr>
                                      <p:to>
                                        <p:strVal val="hidden"/>
                                      </p:to>
                                    </p:set>
                                  </p:childTnLst>
                                </p:cTn>
                              </p:par>
                              <p:par>
                                <p:cTn id="296" presetID="10" presetClass="exit" presetSubtype="0" fill="hold" nodeType="withEffect">
                                  <p:stCondLst>
                                    <p:cond delay="0"/>
                                  </p:stCondLst>
                                  <p:childTnLst>
                                    <p:animEffect transition="out" filter="fade">
                                      <p:cBhvr>
                                        <p:cTn id="297" dur="500"/>
                                        <p:tgtEl>
                                          <p:spTgt spid="301"/>
                                        </p:tgtEl>
                                      </p:cBhvr>
                                    </p:animEffect>
                                    <p:set>
                                      <p:cBhvr>
                                        <p:cTn id="298" dur="1" fill="hold">
                                          <p:stCondLst>
                                            <p:cond delay="499"/>
                                          </p:stCondLst>
                                        </p:cTn>
                                        <p:tgtEl>
                                          <p:spTgt spid="301"/>
                                        </p:tgtEl>
                                        <p:attrNameLst>
                                          <p:attrName>style.visibility</p:attrName>
                                        </p:attrNameLst>
                                      </p:cBhvr>
                                      <p:to>
                                        <p:strVal val="hidden"/>
                                      </p:to>
                                    </p:set>
                                  </p:childTnLst>
                                </p:cTn>
                              </p:par>
                              <p:par>
                                <p:cTn id="299" presetID="10" presetClass="exit" presetSubtype="0" fill="hold" nodeType="withEffect">
                                  <p:stCondLst>
                                    <p:cond delay="0"/>
                                  </p:stCondLst>
                                  <p:childTnLst>
                                    <p:animEffect transition="out" filter="fade">
                                      <p:cBhvr>
                                        <p:cTn id="300" dur="500"/>
                                        <p:tgtEl>
                                          <p:spTgt spid="16"/>
                                        </p:tgtEl>
                                      </p:cBhvr>
                                    </p:animEffect>
                                    <p:set>
                                      <p:cBhvr>
                                        <p:cTn id="301" dur="1" fill="hold">
                                          <p:stCondLst>
                                            <p:cond delay="499"/>
                                          </p:stCondLst>
                                        </p:cTn>
                                        <p:tgtEl>
                                          <p:spTgt spid="16"/>
                                        </p:tgtEl>
                                        <p:attrNameLst>
                                          <p:attrName>style.visibility</p:attrName>
                                        </p:attrNameLst>
                                      </p:cBhvr>
                                      <p:to>
                                        <p:strVal val="hidden"/>
                                      </p:to>
                                    </p:set>
                                  </p:childTnLst>
                                </p:cTn>
                              </p:par>
                              <p:par>
                                <p:cTn id="302" presetID="10" presetClass="exit" presetSubtype="0" fill="hold" nodeType="withEffect">
                                  <p:stCondLst>
                                    <p:cond delay="0"/>
                                  </p:stCondLst>
                                  <p:childTnLst>
                                    <p:animEffect transition="out" filter="fade">
                                      <p:cBhvr>
                                        <p:cTn id="303" dur="500"/>
                                        <p:tgtEl>
                                          <p:spTgt spid="427"/>
                                        </p:tgtEl>
                                      </p:cBhvr>
                                    </p:animEffect>
                                    <p:set>
                                      <p:cBhvr>
                                        <p:cTn id="304" dur="1" fill="hold">
                                          <p:stCondLst>
                                            <p:cond delay="499"/>
                                          </p:stCondLst>
                                        </p:cTn>
                                        <p:tgtEl>
                                          <p:spTgt spid="427"/>
                                        </p:tgtEl>
                                        <p:attrNameLst>
                                          <p:attrName>style.visibility</p:attrName>
                                        </p:attrNameLst>
                                      </p:cBhvr>
                                      <p:to>
                                        <p:strVal val="hidden"/>
                                      </p:to>
                                    </p:set>
                                  </p:childTnLst>
                                </p:cTn>
                              </p:par>
                              <p:par>
                                <p:cTn id="305" presetID="10" presetClass="entr" presetSubtype="0" fill="hold" nodeType="withEffect">
                                  <p:stCondLst>
                                    <p:cond delay="0"/>
                                  </p:stCondLst>
                                  <p:childTnLst>
                                    <p:set>
                                      <p:cBhvr>
                                        <p:cTn id="306" dur="1" fill="hold">
                                          <p:stCondLst>
                                            <p:cond delay="0"/>
                                          </p:stCondLst>
                                        </p:cTn>
                                        <p:tgtEl>
                                          <p:spTgt spid="1027"/>
                                        </p:tgtEl>
                                        <p:attrNameLst>
                                          <p:attrName>style.visibility</p:attrName>
                                        </p:attrNameLst>
                                      </p:cBhvr>
                                      <p:to>
                                        <p:strVal val="visible"/>
                                      </p:to>
                                    </p:set>
                                    <p:animEffect transition="in" filter="fade">
                                      <p:cBhvr>
                                        <p:cTn id="307" dur="500"/>
                                        <p:tgtEl>
                                          <p:spTgt spid="1027"/>
                                        </p:tgtEl>
                                      </p:cBhvr>
                                    </p:animEffect>
                                  </p:childTnLst>
                                </p:cTn>
                              </p:par>
                              <p:par>
                                <p:cTn id="308" presetID="10" presetClass="entr" presetSubtype="0" fill="hold" grpId="0" nodeType="withEffect">
                                  <p:stCondLst>
                                    <p:cond delay="0"/>
                                  </p:stCondLst>
                                  <p:childTnLst>
                                    <p:set>
                                      <p:cBhvr>
                                        <p:cTn id="309" dur="1" fill="hold">
                                          <p:stCondLst>
                                            <p:cond delay="0"/>
                                          </p:stCondLst>
                                        </p:cTn>
                                        <p:tgtEl>
                                          <p:spTgt spid="525"/>
                                        </p:tgtEl>
                                        <p:attrNameLst>
                                          <p:attrName>style.visibility</p:attrName>
                                        </p:attrNameLst>
                                      </p:cBhvr>
                                      <p:to>
                                        <p:strVal val="visible"/>
                                      </p:to>
                                    </p:set>
                                    <p:animEffect transition="in" filter="fade">
                                      <p:cBhvr>
                                        <p:cTn id="310" dur="500"/>
                                        <p:tgtEl>
                                          <p:spTgt spid="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19" grpId="0"/>
      <p:bldP spid="119" grpId="1"/>
      <p:bldP spid="206" grpId="0"/>
      <p:bldP spid="206" grpId="1"/>
      <p:bldP spid="307" grpId="0" animBg="1"/>
      <p:bldP spid="307" grpId="1" animBg="1"/>
      <p:bldP spid="289" grpId="0" animBg="1"/>
      <p:bldP spid="289" grpId="1" animBg="1"/>
      <p:bldP spid="297" grpId="0" animBg="1"/>
      <p:bldP spid="297" grpId="1" animBg="1"/>
      <p:bldP spid="382" grpId="0" animBg="1"/>
      <p:bldP spid="382" grpId="1" animBg="1"/>
      <p:bldP spid="298" grpId="0" animBg="1"/>
      <p:bldP spid="298" grpId="1" animBg="1"/>
      <p:bldP spid="291" grpId="2" animBg="1"/>
      <p:bldP spid="291" grpId="3" animBg="1"/>
      <p:bldP spid="291" grpId="4" animBg="1"/>
      <p:bldP spid="299" grpId="0" animBg="1"/>
      <p:bldP spid="299" grpId="1" animBg="1"/>
      <p:bldP spid="312" grpId="0" animBg="1"/>
      <p:bldP spid="312" grpId="1" animBg="1"/>
      <p:bldP spid="300" grpId="0"/>
      <p:bldP spid="300" grpId="1"/>
      <p:bldP spid="305" grpId="0" animBg="1"/>
      <p:bldP spid="305" grpId="1" animBg="1"/>
      <p:bldP spid="358" grpId="0"/>
      <p:bldP spid="358" grpId="1"/>
      <p:bldP spid="292" grpId="0" animBg="1"/>
      <p:bldP spid="292" grpId="1" animBg="1"/>
      <p:bldP spid="381" grpId="0"/>
      <p:bldP spid="381" grpId="1"/>
      <p:bldP spid="383" grpId="0" animBg="1"/>
      <p:bldP spid="383" grpId="1" animBg="1"/>
      <p:bldP spid="1058" grpId="0" animBg="1"/>
      <p:bldP spid="1058" grpId="1" animBg="1"/>
      <p:bldP spid="420" grpId="0"/>
      <p:bldP spid="420" grpId="1"/>
      <p:bldP spid="421" grpId="0" animBg="1"/>
      <p:bldP spid="421" grpId="1" animBg="1"/>
      <p:bldP spid="422" grpId="0" animBg="1"/>
      <p:bldP spid="422" grpId="1" animBg="1"/>
      <p:bldP spid="424" grpId="0"/>
      <p:bldP spid="424" grpId="1"/>
      <p:bldP spid="513" grpId="0"/>
      <p:bldP spid="513" grpId="1"/>
      <p:bldP spid="524" grpId="0"/>
      <p:bldP spid="525" grpId="0"/>
      <p:bldP spid="423" grpId="0"/>
      <p:bldP spid="423"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7" name="Group 226"/>
          <p:cNvGrpSpPr/>
          <p:nvPr/>
        </p:nvGrpSpPr>
        <p:grpSpPr>
          <a:xfrm>
            <a:off x="1115616" y="3501008"/>
            <a:ext cx="3472418" cy="2616973"/>
            <a:chOff x="1099582" y="3476323"/>
            <a:chExt cx="3472418" cy="2616973"/>
          </a:xfrm>
        </p:grpSpPr>
        <p:sp>
          <p:nvSpPr>
            <p:cNvPr id="175" name="Rectangle 174"/>
            <p:cNvSpPr/>
            <p:nvPr/>
          </p:nvSpPr>
          <p:spPr>
            <a:xfrm>
              <a:off x="1099582" y="3848041"/>
              <a:ext cx="3472418" cy="224525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5" name="TextBox 244"/>
            <p:cNvSpPr txBox="1"/>
            <p:nvPr/>
          </p:nvSpPr>
          <p:spPr>
            <a:xfrm>
              <a:off x="1485849" y="3476323"/>
              <a:ext cx="2848947" cy="369332"/>
            </a:xfrm>
            <a:prstGeom prst="rect">
              <a:avLst/>
            </a:prstGeom>
            <a:noFill/>
          </p:spPr>
          <p:txBody>
            <a:bodyPr wrap="square" rtlCol="0">
              <a:spAutoFit/>
            </a:bodyPr>
            <a:lstStyle/>
            <a:p>
              <a:r>
                <a:rPr lang="en-US" u="sng" dirty="0" smtClean="0"/>
                <a:t>Map available to Particle 10</a:t>
              </a:r>
              <a:endParaRPr lang="en-AU" u="sng" dirty="0"/>
            </a:p>
          </p:txBody>
        </p:sp>
        <p:cxnSp>
          <p:nvCxnSpPr>
            <p:cNvPr id="247" name="Straight Arrow Connector 246"/>
            <p:cNvCxnSpPr/>
            <p:nvPr/>
          </p:nvCxnSpPr>
          <p:spPr>
            <a:xfrm flipV="1">
              <a:off x="1259632" y="5943818"/>
              <a:ext cx="272840" cy="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8" name="Straight Arrow Connector 247"/>
            <p:cNvCxnSpPr/>
            <p:nvPr/>
          </p:nvCxnSpPr>
          <p:spPr>
            <a:xfrm flipV="1">
              <a:off x="1265072" y="5651306"/>
              <a:ext cx="0" cy="28468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6" name="Rectangle 225"/>
            <p:cNvSpPr/>
            <p:nvPr/>
          </p:nvSpPr>
          <p:spPr>
            <a:xfrm>
              <a:off x="1135499" y="5289673"/>
              <a:ext cx="288862" cy="369332"/>
            </a:xfrm>
            <a:prstGeom prst="rect">
              <a:avLst/>
            </a:prstGeom>
          </p:spPr>
          <p:txBody>
            <a:bodyPr wrap="none">
              <a:spAutoFit/>
            </a:bodyPr>
            <a:lstStyle/>
            <a:p>
              <a:r>
                <a:rPr lang="en-US" dirty="0" smtClean="0"/>
                <a:t>y</a:t>
              </a:r>
              <a:endParaRPr lang="en-AU" dirty="0"/>
            </a:p>
          </p:txBody>
        </p:sp>
        <p:sp>
          <p:nvSpPr>
            <p:cNvPr id="256" name="Rectangle 255"/>
            <p:cNvSpPr/>
            <p:nvPr/>
          </p:nvSpPr>
          <p:spPr>
            <a:xfrm>
              <a:off x="1475656" y="5723964"/>
              <a:ext cx="288862" cy="369332"/>
            </a:xfrm>
            <a:prstGeom prst="rect">
              <a:avLst/>
            </a:prstGeom>
          </p:spPr>
          <p:txBody>
            <a:bodyPr wrap="none">
              <a:spAutoFit/>
            </a:bodyPr>
            <a:lstStyle/>
            <a:p>
              <a:r>
                <a:rPr lang="en-US" dirty="0" smtClean="0"/>
                <a:t>x</a:t>
              </a:r>
              <a:endParaRPr lang="en-AU" dirty="0"/>
            </a:p>
          </p:txBody>
        </p:sp>
      </p:grpSp>
      <p:sp>
        <p:nvSpPr>
          <p:cNvPr id="2" name="Title 1"/>
          <p:cNvSpPr>
            <a:spLocks noGrp="1"/>
          </p:cNvSpPr>
          <p:nvPr>
            <p:ph type="title"/>
          </p:nvPr>
        </p:nvSpPr>
        <p:spPr/>
        <p:txBody>
          <a:bodyPr>
            <a:normAutofit/>
          </a:bodyPr>
          <a:lstStyle/>
          <a:p>
            <a:r>
              <a:rPr lang="en-US" dirty="0" smtClean="0"/>
              <a:t>RBPF SLAM: DP Mapping</a:t>
            </a:r>
            <a:endParaRPr lang="en-AU" dirty="0"/>
          </a:p>
        </p:txBody>
      </p:sp>
      <p:sp>
        <p:nvSpPr>
          <p:cNvPr id="3" name="Content Placeholder 2"/>
          <p:cNvSpPr>
            <a:spLocks noGrp="1"/>
          </p:cNvSpPr>
          <p:nvPr>
            <p:ph idx="1"/>
          </p:nvPr>
        </p:nvSpPr>
        <p:spPr>
          <a:xfrm>
            <a:off x="889248" y="1232756"/>
            <a:ext cx="7823212" cy="1692188"/>
          </a:xfrm>
        </p:spPr>
        <p:txBody>
          <a:bodyPr/>
          <a:lstStyle/>
          <a:p>
            <a:r>
              <a:rPr lang="en-US" dirty="0" smtClean="0"/>
              <a:t>Standard RBPF SLAM requires entire maps to be copied during resampling         O(N</a:t>
            </a:r>
            <a:r>
              <a:rPr lang="en-US" baseline="30000" dirty="0" smtClean="0"/>
              <a:t>2</a:t>
            </a:r>
            <a:r>
              <a:rPr lang="en-US" dirty="0" smtClean="0"/>
              <a:t>) operation.</a:t>
            </a:r>
          </a:p>
          <a:p>
            <a:r>
              <a:rPr lang="en-US" dirty="0" smtClean="0"/>
              <a:t>Use </a:t>
            </a:r>
            <a:r>
              <a:rPr lang="en-US" dirty="0" smtClean="0">
                <a:solidFill>
                  <a:schemeClr val="accent2"/>
                </a:solidFill>
              </a:rPr>
              <a:t>D</a:t>
            </a:r>
            <a:r>
              <a:rPr lang="en-US" dirty="0" smtClean="0"/>
              <a:t>istributed </a:t>
            </a:r>
            <a:r>
              <a:rPr lang="en-US" dirty="0" smtClean="0">
                <a:solidFill>
                  <a:schemeClr val="accent2"/>
                </a:solidFill>
              </a:rPr>
              <a:t>P</a:t>
            </a:r>
            <a:r>
              <a:rPr lang="en-US" dirty="0" smtClean="0"/>
              <a:t>article </a:t>
            </a:r>
            <a:r>
              <a:rPr lang="en-US" dirty="0" smtClean="0">
                <a:solidFill>
                  <a:schemeClr val="accent2"/>
                </a:solidFill>
              </a:rPr>
              <a:t>M</a:t>
            </a:r>
            <a:r>
              <a:rPr lang="en-US" dirty="0" smtClean="0"/>
              <a:t>apping (</a:t>
            </a:r>
            <a:r>
              <a:rPr lang="en-US" dirty="0" smtClean="0">
                <a:solidFill>
                  <a:schemeClr val="accent2"/>
                </a:solidFill>
              </a:rPr>
              <a:t>DPM</a:t>
            </a:r>
            <a:r>
              <a:rPr lang="en-US" dirty="0" smtClean="0"/>
              <a:t>)</a:t>
            </a:r>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6" name="Right Arrow 5"/>
          <p:cNvSpPr/>
          <p:nvPr/>
        </p:nvSpPr>
        <p:spPr>
          <a:xfrm>
            <a:off x="4860032" y="1772816"/>
            <a:ext cx="432048"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6" name="Content Placeholder 2"/>
          <p:cNvSpPr txBox="1">
            <a:spLocks/>
          </p:cNvSpPr>
          <p:nvPr/>
        </p:nvSpPr>
        <p:spPr>
          <a:xfrm>
            <a:off x="755576" y="2492896"/>
            <a:ext cx="7823212" cy="10900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dirty="0" smtClean="0"/>
              <a:t>Key idea: ID each particle. Store original (parent) particles and their maps in an </a:t>
            </a:r>
            <a:r>
              <a:rPr lang="en-US" i="1" dirty="0" smtClean="0"/>
              <a:t>ancestry tree</a:t>
            </a:r>
            <a:r>
              <a:rPr lang="en-US" dirty="0" smtClean="0"/>
              <a:t>. Any particles resampled from parent </a:t>
            </a:r>
            <a:r>
              <a:rPr lang="en-US" i="1" dirty="0" smtClean="0"/>
              <a:t>point </a:t>
            </a:r>
            <a:r>
              <a:rPr lang="en-US" dirty="0" smtClean="0"/>
              <a:t>to original map rather than copying it.</a:t>
            </a:r>
          </a:p>
          <a:p>
            <a:pPr marL="457200" lvl="1" indent="0">
              <a:buFont typeface="Arial" pitchFamily="34" charset="0"/>
              <a:buNone/>
            </a:pPr>
            <a:endParaRPr lang="en-US" dirty="0" smtClean="0"/>
          </a:p>
        </p:txBody>
      </p:sp>
      <p:sp>
        <p:nvSpPr>
          <p:cNvPr id="115" name="Oval 114"/>
          <p:cNvSpPr/>
          <p:nvPr/>
        </p:nvSpPr>
        <p:spPr>
          <a:xfrm>
            <a:off x="6214779" y="5090544"/>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6" name="TextBox 115"/>
          <p:cNvSpPr txBox="1"/>
          <p:nvPr/>
        </p:nvSpPr>
        <p:spPr>
          <a:xfrm>
            <a:off x="6264349" y="5081574"/>
            <a:ext cx="395883" cy="369332"/>
          </a:xfrm>
          <a:prstGeom prst="rect">
            <a:avLst/>
          </a:prstGeom>
          <a:noFill/>
        </p:spPr>
        <p:txBody>
          <a:bodyPr wrap="square" rtlCol="0">
            <a:spAutoFit/>
          </a:bodyPr>
          <a:lstStyle/>
          <a:p>
            <a:r>
              <a:rPr lang="en-US" b="1" dirty="0" smtClean="0"/>
              <a:t>4</a:t>
            </a:r>
            <a:endParaRPr lang="en-AU" b="1" dirty="0"/>
          </a:p>
        </p:txBody>
      </p:sp>
      <p:sp>
        <p:nvSpPr>
          <p:cNvPr id="118" name="Oval 117"/>
          <p:cNvSpPr/>
          <p:nvPr/>
        </p:nvSpPr>
        <p:spPr>
          <a:xfrm>
            <a:off x="6900245" y="5099514"/>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9" name="TextBox 118"/>
          <p:cNvSpPr txBox="1"/>
          <p:nvPr/>
        </p:nvSpPr>
        <p:spPr>
          <a:xfrm>
            <a:off x="6932440" y="5090544"/>
            <a:ext cx="395883" cy="369332"/>
          </a:xfrm>
          <a:prstGeom prst="rect">
            <a:avLst/>
          </a:prstGeom>
          <a:noFill/>
        </p:spPr>
        <p:txBody>
          <a:bodyPr wrap="square" rtlCol="0">
            <a:spAutoFit/>
          </a:bodyPr>
          <a:lstStyle/>
          <a:p>
            <a:r>
              <a:rPr lang="en-US" b="1" dirty="0" smtClean="0"/>
              <a:t>5</a:t>
            </a:r>
            <a:endParaRPr lang="en-AU" b="1" dirty="0"/>
          </a:p>
        </p:txBody>
      </p:sp>
      <p:sp>
        <p:nvSpPr>
          <p:cNvPr id="121" name="Oval 120"/>
          <p:cNvSpPr/>
          <p:nvPr/>
        </p:nvSpPr>
        <p:spPr>
          <a:xfrm>
            <a:off x="7632501" y="5077089"/>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2" name="TextBox 121"/>
          <p:cNvSpPr txBox="1"/>
          <p:nvPr/>
        </p:nvSpPr>
        <p:spPr>
          <a:xfrm>
            <a:off x="7664696" y="5068119"/>
            <a:ext cx="395883" cy="369332"/>
          </a:xfrm>
          <a:prstGeom prst="rect">
            <a:avLst/>
          </a:prstGeom>
          <a:noFill/>
        </p:spPr>
        <p:txBody>
          <a:bodyPr wrap="square" rtlCol="0">
            <a:spAutoFit/>
          </a:bodyPr>
          <a:lstStyle/>
          <a:p>
            <a:r>
              <a:rPr lang="en-US" b="1" dirty="0" smtClean="0"/>
              <a:t>6</a:t>
            </a:r>
            <a:endParaRPr lang="en-AU" b="1" dirty="0"/>
          </a:p>
        </p:txBody>
      </p:sp>
      <p:sp>
        <p:nvSpPr>
          <p:cNvPr id="145" name="Oval 144"/>
          <p:cNvSpPr/>
          <p:nvPr/>
        </p:nvSpPr>
        <p:spPr>
          <a:xfrm>
            <a:off x="5511049" y="5080031"/>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6" name="TextBox 145"/>
          <p:cNvSpPr txBox="1"/>
          <p:nvPr/>
        </p:nvSpPr>
        <p:spPr>
          <a:xfrm>
            <a:off x="5493288" y="5075546"/>
            <a:ext cx="395883" cy="369332"/>
          </a:xfrm>
          <a:prstGeom prst="rect">
            <a:avLst/>
          </a:prstGeom>
          <a:noFill/>
        </p:spPr>
        <p:txBody>
          <a:bodyPr wrap="square" rtlCol="0">
            <a:spAutoFit/>
          </a:bodyPr>
          <a:lstStyle/>
          <a:p>
            <a:pPr algn="ctr"/>
            <a:r>
              <a:rPr lang="en-US" b="1" dirty="0" smtClean="0"/>
              <a:t>3</a:t>
            </a:r>
            <a:endParaRPr lang="en-AU" b="1" dirty="0"/>
          </a:p>
        </p:txBody>
      </p:sp>
      <p:cxnSp>
        <p:nvCxnSpPr>
          <p:cNvPr id="150" name="Straight Arrow Connector 149"/>
          <p:cNvCxnSpPr>
            <a:stCxn id="145" idx="3"/>
            <a:endCxn id="127" idx="7"/>
          </p:cNvCxnSpPr>
          <p:nvPr/>
        </p:nvCxnSpPr>
        <p:spPr>
          <a:xfrm flipH="1">
            <a:off x="5240565" y="5387619"/>
            <a:ext cx="323258" cy="26336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26" name="Group 125"/>
          <p:cNvGrpSpPr/>
          <p:nvPr/>
        </p:nvGrpSpPr>
        <p:grpSpPr>
          <a:xfrm>
            <a:off x="4932977" y="5589240"/>
            <a:ext cx="428078" cy="369332"/>
            <a:chOff x="6300192" y="3589893"/>
            <a:chExt cx="428078" cy="369332"/>
          </a:xfrm>
          <a:noFill/>
        </p:grpSpPr>
        <p:sp>
          <p:nvSpPr>
            <p:cNvPr id="127" name="Oval 126"/>
            <p:cNvSpPr/>
            <p:nvPr/>
          </p:nvSpPr>
          <p:spPr>
            <a:xfrm>
              <a:off x="6300192" y="3598863"/>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8" name="TextBox 127"/>
            <p:cNvSpPr txBox="1"/>
            <p:nvPr/>
          </p:nvSpPr>
          <p:spPr>
            <a:xfrm>
              <a:off x="6332387" y="3589893"/>
              <a:ext cx="395883" cy="369332"/>
            </a:xfrm>
            <a:prstGeom prst="rect">
              <a:avLst/>
            </a:prstGeom>
            <a:grpFill/>
          </p:spPr>
          <p:txBody>
            <a:bodyPr wrap="square" rtlCol="0">
              <a:spAutoFit/>
            </a:bodyPr>
            <a:lstStyle/>
            <a:p>
              <a:r>
                <a:rPr lang="en-US" b="1" dirty="0" smtClean="0"/>
                <a:t>8</a:t>
              </a:r>
              <a:endParaRPr lang="en-AU" b="1" dirty="0"/>
            </a:p>
          </p:txBody>
        </p:sp>
      </p:grpSp>
      <p:grpSp>
        <p:nvGrpSpPr>
          <p:cNvPr id="129" name="Group 128"/>
          <p:cNvGrpSpPr/>
          <p:nvPr/>
        </p:nvGrpSpPr>
        <p:grpSpPr>
          <a:xfrm>
            <a:off x="5531512" y="5598532"/>
            <a:ext cx="428078" cy="369332"/>
            <a:chOff x="6300192" y="3589893"/>
            <a:chExt cx="428078" cy="369332"/>
          </a:xfrm>
          <a:noFill/>
        </p:grpSpPr>
        <p:sp>
          <p:nvSpPr>
            <p:cNvPr id="130" name="Oval 129"/>
            <p:cNvSpPr/>
            <p:nvPr/>
          </p:nvSpPr>
          <p:spPr>
            <a:xfrm>
              <a:off x="6300192" y="3598863"/>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1" name="TextBox 130"/>
            <p:cNvSpPr txBox="1"/>
            <p:nvPr/>
          </p:nvSpPr>
          <p:spPr>
            <a:xfrm>
              <a:off x="6332387" y="3589893"/>
              <a:ext cx="395883" cy="369332"/>
            </a:xfrm>
            <a:prstGeom prst="rect">
              <a:avLst/>
            </a:prstGeom>
            <a:grpFill/>
          </p:spPr>
          <p:txBody>
            <a:bodyPr wrap="square" rtlCol="0">
              <a:spAutoFit/>
            </a:bodyPr>
            <a:lstStyle/>
            <a:p>
              <a:r>
                <a:rPr lang="en-US" b="1" dirty="0" smtClean="0"/>
                <a:t>9</a:t>
              </a:r>
              <a:endParaRPr lang="en-AU" b="1" dirty="0"/>
            </a:p>
          </p:txBody>
        </p:sp>
      </p:grpSp>
      <p:grpSp>
        <p:nvGrpSpPr>
          <p:cNvPr id="132" name="Group 131"/>
          <p:cNvGrpSpPr/>
          <p:nvPr/>
        </p:nvGrpSpPr>
        <p:grpSpPr>
          <a:xfrm>
            <a:off x="8492627" y="5589562"/>
            <a:ext cx="480402" cy="369332"/>
            <a:chOff x="6278034" y="3589893"/>
            <a:chExt cx="480402" cy="369332"/>
          </a:xfrm>
          <a:noFill/>
        </p:grpSpPr>
        <p:sp>
          <p:nvSpPr>
            <p:cNvPr id="133" name="Oval 132"/>
            <p:cNvSpPr/>
            <p:nvPr/>
          </p:nvSpPr>
          <p:spPr>
            <a:xfrm>
              <a:off x="6300192" y="3598863"/>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4" name="TextBox 133"/>
            <p:cNvSpPr txBox="1"/>
            <p:nvPr/>
          </p:nvSpPr>
          <p:spPr>
            <a:xfrm>
              <a:off x="6278034" y="3589893"/>
              <a:ext cx="480402" cy="369332"/>
            </a:xfrm>
            <a:prstGeom prst="rect">
              <a:avLst/>
            </a:prstGeom>
            <a:grpFill/>
          </p:spPr>
          <p:txBody>
            <a:bodyPr wrap="square" rtlCol="0">
              <a:spAutoFit/>
            </a:bodyPr>
            <a:lstStyle/>
            <a:p>
              <a:r>
                <a:rPr lang="en-US" b="1" dirty="0" smtClean="0"/>
                <a:t>12</a:t>
              </a:r>
              <a:endParaRPr lang="en-AU" b="1" dirty="0"/>
            </a:p>
          </p:txBody>
        </p:sp>
      </p:grpSp>
      <p:grpSp>
        <p:nvGrpSpPr>
          <p:cNvPr id="135" name="Group 134"/>
          <p:cNvGrpSpPr/>
          <p:nvPr/>
        </p:nvGrpSpPr>
        <p:grpSpPr>
          <a:xfrm>
            <a:off x="7273600" y="5589240"/>
            <a:ext cx="480402" cy="369332"/>
            <a:chOff x="6278034" y="3589893"/>
            <a:chExt cx="480402" cy="369332"/>
          </a:xfrm>
          <a:noFill/>
        </p:grpSpPr>
        <p:sp>
          <p:nvSpPr>
            <p:cNvPr id="136" name="Oval 135"/>
            <p:cNvSpPr/>
            <p:nvPr/>
          </p:nvSpPr>
          <p:spPr>
            <a:xfrm>
              <a:off x="6300192" y="3598863"/>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7" name="TextBox 136"/>
            <p:cNvSpPr txBox="1"/>
            <p:nvPr/>
          </p:nvSpPr>
          <p:spPr>
            <a:xfrm>
              <a:off x="6278034" y="3589893"/>
              <a:ext cx="480402" cy="369332"/>
            </a:xfrm>
            <a:prstGeom prst="rect">
              <a:avLst/>
            </a:prstGeom>
            <a:grpFill/>
          </p:spPr>
          <p:txBody>
            <a:bodyPr wrap="square" rtlCol="0">
              <a:spAutoFit/>
            </a:bodyPr>
            <a:lstStyle/>
            <a:p>
              <a:r>
                <a:rPr lang="en-US" b="1" dirty="0" smtClean="0"/>
                <a:t>11</a:t>
              </a:r>
              <a:endParaRPr lang="en-AU" b="1" dirty="0"/>
            </a:p>
          </p:txBody>
        </p:sp>
      </p:grpSp>
      <p:grpSp>
        <p:nvGrpSpPr>
          <p:cNvPr id="163" name="Group 162"/>
          <p:cNvGrpSpPr/>
          <p:nvPr/>
        </p:nvGrpSpPr>
        <p:grpSpPr>
          <a:xfrm>
            <a:off x="6107822" y="5589240"/>
            <a:ext cx="480402" cy="369332"/>
            <a:chOff x="8488970" y="3599185"/>
            <a:chExt cx="480402" cy="369332"/>
          </a:xfrm>
          <a:noFill/>
        </p:grpSpPr>
        <p:sp>
          <p:nvSpPr>
            <p:cNvPr id="164" name="Oval 163"/>
            <p:cNvSpPr/>
            <p:nvPr/>
          </p:nvSpPr>
          <p:spPr>
            <a:xfrm>
              <a:off x="8502712" y="3599185"/>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5" name="TextBox 164"/>
            <p:cNvSpPr txBox="1"/>
            <p:nvPr/>
          </p:nvSpPr>
          <p:spPr>
            <a:xfrm>
              <a:off x="8488970" y="3599185"/>
              <a:ext cx="480402" cy="369332"/>
            </a:xfrm>
            <a:prstGeom prst="rect">
              <a:avLst/>
            </a:prstGeom>
            <a:grpFill/>
          </p:spPr>
          <p:txBody>
            <a:bodyPr wrap="square" rtlCol="0">
              <a:spAutoFit/>
            </a:bodyPr>
            <a:lstStyle/>
            <a:p>
              <a:r>
                <a:rPr lang="en-US" b="1" dirty="0" smtClean="0"/>
                <a:t>10</a:t>
              </a:r>
              <a:endParaRPr lang="en-AU" b="1" dirty="0"/>
            </a:p>
          </p:txBody>
        </p:sp>
      </p:grpSp>
      <p:cxnSp>
        <p:nvCxnSpPr>
          <p:cNvPr id="171" name="Straight Arrow Connector 170"/>
          <p:cNvCxnSpPr>
            <a:endCxn id="164" idx="1"/>
          </p:cNvCxnSpPr>
          <p:nvPr/>
        </p:nvCxnSpPr>
        <p:spPr>
          <a:xfrm>
            <a:off x="5840730" y="5351378"/>
            <a:ext cx="333608" cy="29063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7" name="Straight Arrow Connector 176"/>
          <p:cNvCxnSpPr>
            <a:stCxn id="146" idx="2"/>
          </p:cNvCxnSpPr>
          <p:nvPr/>
        </p:nvCxnSpPr>
        <p:spPr>
          <a:xfrm flipH="1">
            <a:off x="5691229" y="5444878"/>
            <a:ext cx="1" cy="16262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0" name="Straight Arrow Connector 179"/>
          <p:cNvCxnSpPr/>
          <p:nvPr/>
        </p:nvCxnSpPr>
        <p:spPr>
          <a:xfrm>
            <a:off x="7216140" y="5410200"/>
            <a:ext cx="156210" cy="23622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2" name="Straight Arrow Connector 181"/>
          <p:cNvCxnSpPr/>
          <p:nvPr/>
        </p:nvCxnSpPr>
        <p:spPr>
          <a:xfrm>
            <a:off x="8538756" y="5414764"/>
            <a:ext cx="56604" cy="19736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11" name="Group 110"/>
          <p:cNvGrpSpPr/>
          <p:nvPr/>
        </p:nvGrpSpPr>
        <p:grpSpPr>
          <a:xfrm>
            <a:off x="7632501" y="4499828"/>
            <a:ext cx="428078" cy="369332"/>
            <a:chOff x="6300192" y="3589893"/>
            <a:chExt cx="428078" cy="369332"/>
          </a:xfrm>
          <a:noFill/>
        </p:grpSpPr>
        <p:sp>
          <p:nvSpPr>
            <p:cNvPr id="112" name="Oval 111"/>
            <p:cNvSpPr/>
            <p:nvPr/>
          </p:nvSpPr>
          <p:spPr>
            <a:xfrm>
              <a:off x="6300192" y="3598863"/>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3" name="TextBox 112"/>
            <p:cNvSpPr txBox="1"/>
            <p:nvPr/>
          </p:nvSpPr>
          <p:spPr>
            <a:xfrm>
              <a:off x="6332387" y="3589893"/>
              <a:ext cx="395883" cy="369332"/>
            </a:xfrm>
            <a:prstGeom prst="rect">
              <a:avLst/>
            </a:prstGeom>
            <a:grpFill/>
          </p:spPr>
          <p:txBody>
            <a:bodyPr wrap="square" rtlCol="0">
              <a:spAutoFit/>
            </a:bodyPr>
            <a:lstStyle/>
            <a:p>
              <a:r>
                <a:rPr lang="en-US" b="1" dirty="0" smtClean="0"/>
                <a:t>2</a:t>
              </a:r>
              <a:endParaRPr lang="en-AU" b="1" dirty="0"/>
            </a:p>
          </p:txBody>
        </p:sp>
      </p:grpSp>
      <p:grpSp>
        <p:nvGrpSpPr>
          <p:cNvPr id="199" name="Group 198"/>
          <p:cNvGrpSpPr/>
          <p:nvPr/>
        </p:nvGrpSpPr>
        <p:grpSpPr>
          <a:xfrm>
            <a:off x="6193035" y="4499828"/>
            <a:ext cx="431726" cy="369332"/>
            <a:chOff x="6300192" y="3589893"/>
            <a:chExt cx="431726" cy="369332"/>
          </a:xfrm>
          <a:solidFill>
            <a:srgbClr val="00B050"/>
          </a:solidFill>
        </p:grpSpPr>
        <p:sp>
          <p:nvSpPr>
            <p:cNvPr id="200" name="Oval 199"/>
            <p:cNvSpPr/>
            <p:nvPr/>
          </p:nvSpPr>
          <p:spPr>
            <a:xfrm>
              <a:off x="6300192" y="3598863"/>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1" name="TextBox 200"/>
            <p:cNvSpPr txBox="1"/>
            <p:nvPr/>
          </p:nvSpPr>
          <p:spPr>
            <a:xfrm>
              <a:off x="6336035" y="3589893"/>
              <a:ext cx="395883" cy="369332"/>
            </a:xfrm>
            <a:prstGeom prst="rect">
              <a:avLst/>
            </a:prstGeom>
            <a:noFill/>
          </p:spPr>
          <p:txBody>
            <a:bodyPr wrap="square" rtlCol="0">
              <a:spAutoFit/>
            </a:bodyPr>
            <a:lstStyle/>
            <a:p>
              <a:r>
                <a:rPr lang="en-US" b="1" dirty="0" smtClean="0"/>
                <a:t>1</a:t>
              </a:r>
              <a:endParaRPr lang="en-AU" b="1" dirty="0"/>
            </a:p>
          </p:txBody>
        </p:sp>
      </p:grpSp>
      <p:grpSp>
        <p:nvGrpSpPr>
          <p:cNvPr id="202" name="Group 201"/>
          <p:cNvGrpSpPr/>
          <p:nvPr/>
        </p:nvGrpSpPr>
        <p:grpSpPr>
          <a:xfrm>
            <a:off x="6826032" y="3903112"/>
            <a:ext cx="576064" cy="369332"/>
            <a:chOff x="6192341" y="3589893"/>
            <a:chExt cx="576064" cy="369332"/>
          </a:xfrm>
        </p:grpSpPr>
        <p:sp>
          <p:nvSpPr>
            <p:cNvPr id="203" name="Oval 202"/>
            <p:cNvSpPr/>
            <p:nvPr/>
          </p:nvSpPr>
          <p:spPr>
            <a:xfrm>
              <a:off x="6300192" y="3598863"/>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4" name="TextBox 203"/>
            <p:cNvSpPr txBox="1"/>
            <p:nvPr/>
          </p:nvSpPr>
          <p:spPr>
            <a:xfrm>
              <a:off x="6192341" y="3589893"/>
              <a:ext cx="576064" cy="369332"/>
            </a:xfrm>
            <a:prstGeom prst="rect">
              <a:avLst/>
            </a:prstGeom>
            <a:noFill/>
          </p:spPr>
          <p:txBody>
            <a:bodyPr wrap="square" rtlCol="0">
              <a:spAutoFit/>
            </a:bodyPr>
            <a:lstStyle/>
            <a:p>
              <a:pPr algn="ctr"/>
              <a:r>
                <a:rPr lang="en-US" b="1" dirty="0" smtClean="0"/>
                <a:t>0</a:t>
              </a:r>
              <a:endParaRPr lang="en-AU" b="1" dirty="0"/>
            </a:p>
          </p:txBody>
        </p:sp>
      </p:grpSp>
      <p:grpSp>
        <p:nvGrpSpPr>
          <p:cNvPr id="160" name="Group 159"/>
          <p:cNvGrpSpPr/>
          <p:nvPr/>
        </p:nvGrpSpPr>
        <p:grpSpPr>
          <a:xfrm>
            <a:off x="1485849" y="5598348"/>
            <a:ext cx="3322510" cy="369332"/>
            <a:chOff x="1485849" y="5598348"/>
            <a:chExt cx="3322510" cy="369332"/>
          </a:xfrm>
        </p:grpSpPr>
        <p:sp>
          <p:nvSpPr>
            <p:cNvPr id="187" name="TextBox 186"/>
            <p:cNvSpPr txBox="1"/>
            <p:nvPr/>
          </p:nvSpPr>
          <p:spPr>
            <a:xfrm>
              <a:off x="1485849" y="5598348"/>
              <a:ext cx="2903494" cy="369332"/>
            </a:xfrm>
            <a:prstGeom prst="rect">
              <a:avLst/>
            </a:prstGeom>
            <a:noFill/>
          </p:spPr>
          <p:txBody>
            <a:bodyPr wrap="square" rtlCol="0">
              <a:spAutoFit/>
            </a:bodyPr>
            <a:lstStyle/>
            <a:p>
              <a:r>
                <a:rPr lang="en-US" dirty="0" smtClean="0"/>
                <a:t>New Particle Set (Children)</a:t>
              </a:r>
              <a:endParaRPr lang="en-AU" dirty="0"/>
            </a:p>
          </p:txBody>
        </p:sp>
        <p:cxnSp>
          <p:nvCxnSpPr>
            <p:cNvPr id="206" name="Straight Arrow Connector 205"/>
            <p:cNvCxnSpPr/>
            <p:nvPr/>
          </p:nvCxnSpPr>
          <p:spPr>
            <a:xfrm flipV="1">
              <a:off x="4177585" y="5787683"/>
              <a:ext cx="630774" cy="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58" name="Group 157"/>
          <p:cNvGrpSpPr/>
          <p:nvPr/>
        </p:nvGrpSpPr>
        <p:grpSpPr>
          <a:xfrm>
            <a:off x="1805313" y="5019000"/>
            <a:ext cx="3534268" cy="369332"/>
            <a:chOff x="1805313" y="5019000"/>
            <a:chExt cx="3534268" cy="369332"/>
          </a:xfrm>
        </p:grpSpPr>
        <p:sp>
          <p:nvSpPr>
            <p:cNvPr id="147" name="TextBox 146"/>
            <p:cNvSpPr txBox="1"/>
            <p:nvPr/>
          </p:nvSpPr>
          <p:spPr>
            <a:xfrm>
              <a:off x="1805313" y="5019000"/>
              <a:ext cx="2903494" cy="369332"/>
            </a:xfrm>
            <a:prstGeom prst="rect">
              <a:avLst/>
            </a:prstGeom>
            <a:noFill/>
          </p:spPr>
          <p:txBody>
            <a:bodyPr wrap="square" rtlCol="0">
              <a:spAutoFit/>
            </a:bodyPr>
            <a:lstStyle/>
            <a:p>
              <a:r>
                <a:rPr lang="en-US" dirty="0" smtClean="0"/>
                <a:t>Current Particle Set (Parents)</a:t>
              </a:r>
              <a:endParaRPr lang="en-AU" dirty="0"/>
            </a:p>
          </p:txBody>
        </p:sp>
        <p:cxnSp>
          <p:nvCxnSpPr>
            <p:cNvPr id="209" name="Straight Arrow Connector 208"/>
            <p:cNvCxnSpPr/>
            <p:nvPr/>
          </p:nvCxnSpPr>
          <p:spPr>
            <a:xfrm flipV="1">
              <a:off x="4708807" y="5203666"/>
              <a:ext cx="630774" cy="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213" name="Straight Arrow Connector 212"/>
          <p:cNvCxnSpPr>
            <a:endCxn id="112" idx="1"/>
          </p:cNvCxnSpPr>
          <p:nvPr/>
        </p:nvCxnSpPr>
        <p:spPr>
          <a:xfrm>
            <a:off x="7260607" y="4209192"/>
            <a:ext cx="424668" cy="35238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5" name="Straight Arrow Connector 214"/>
          <p:cNvCxnSpPr>
            <a:stCxn id="112" idx="5"/>
            <a:endCxn id="124" idx="1"/>
          </p:cNvCxnSpPr>
          <p:nvPr/>
        </p:nvCxnSpPr>
        <p:spPr>
          <a:xfrm>
            <a:off x="7940089" y="4816386"/>
            <a:ext cx="379573" cy="31347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0" name="Straight Arrow Connector 219"/>
          <p:cNvCxnSpPr/>
          <p:nvPr/>
        </p:nvCxnSpPr>
        <p:spPr>
          <a:xfrm flipH="1">
            <a:off x="6526530" y="4211920"/>
            <a:ext cx="448918" cy="36008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2" name="Straight Arrow Connector 221"/>
          <p:cNvCxnSpPr/>
          <p:nvPr/>
        </p:nvCxnSpPr>
        <p:spPr>
          <a:xfrm flipH="1">
            <a:off x="5840730" y="4812030"/>
            <a:ext cx="400050" cy="34113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4" name="Straight Arrow Connector 223"/>
          <p:cNvCxnSpPr/>
          <p:nvPr/>
        </p:nvCxnSpPr>
        <p:spPr>
          <a:xfrm flipH="1">
            <a:off x="6395315" y="4869160"/>
            <a:ext cx="3651" cy="22862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8" name="Straight Arrow Connector 227"/>
          <p:cNvCxnSpPr>
            <a:endCxn id="118" idx="1"/>
          </p:cNvCxnSpPr>
          <p:nvPr/>
        </p:nvCxnSpPr>
        <p:spPr>
          <a:xfrm>
            <a:off x="6530341" y="4773374"/>
            <a:ext cx="422678" cy="37891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1" name="Straight Arrow Connector 230"/>
          <p:cNvCxnSpPr/>
          <p:nvPr/>
        </p:nvCxnSpPr>
        <p:spPr>
          <a:xfrm flipH="1">
            <a:off x="7812682" y="4861530"/>
            <a:ext cx="3651" cy="22862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232" name="Group 231"/>
          <p:cNvGrpSpPr/>
          <p:nvPr/>
        </p:nvGrpSpPr>
        <p:grpSpPr>
          <a:xfrm>
            <a:off x="3694447" y="4472132"/>
            <a:ext cx="2308261" cy="369332"/>
            <a:chOff x="3450515" y="5010524"/>
            <a:chExt cx="1889066" cy="369332"/>
          </a:xfrm>
        </p:grpSpPr>
        <p:sp>
          <p:nvSpPr>
            <p:cNvPr id="233" name="TextBox 232"/>
            <p:cNvSpPr txBox="1"/>
            <p:nvPr/>
          </p:nvSpPr>
          <p:spPr>
            <a:xfrm>
              <a:off x="3450515" y="5010524"/>
              <a:ext cx="1203769" cy="369332"/>
            </a:xfrm>
            <a:prstGeom prst="rect">
              <a:avLst/>
            </a:prstGeom>
            <a:noFill/>
          </p:spPr>
          <p:txBody>
            <a:bodyPr wrap="square" rtlCol="0">
              <a:spAutoFit/>
            </a:bodyPr>
            <a:lstStyle/>
            <a:p>
              <a:r>
                <a:rPr lang="en-US" dirty="0" smtClean="0"/>
                <a:t>Grandparents</a:t>
              </a:r>
              <a:endParaRPr lang="en-AU" dirty="0"/>
            </a:p>
          </p:txBody>
        </p:sp>
        <p:cxnSp>
          <p:nvCxnSpPr>
            <p:cNvPr id="234" name="Straight Arrow Connector 233"/>
            <p:cNvCxnSpPr/>
            <p:nvPr/>
          </p:nvCxnSpPr>
          <p:spPr>
            <a:xfrm flipV="1">
              <a:off x="4708807" y="5203666"/>
              <a:ext cx="630774" cy="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35" name="Group 234"/>
          <p:cNvGrpSpPr/>
          <p:nvPr/>
        </p:nvGrpSpPr>
        <p:grpSpPr>
          <a:xfrm>
            <a:off x="3758618" y="3872565"/>
            <a:ext cx="3004157" cy="369332"/>
            <a:chOff x="3426917" y="5010524"/>
            <a:chExt cx="1912664" cy="369332"/>
          </a:xfrm>
        </p:grpSpPr>
        <p:sp>
          <p:nvSpPr>
            <p:cNvPr id="236" name="TextBox 235"/>
            <p:cNvSpPr txBox="1"/>
            <p:nvPr/>
          </p:nvSpPr>
          <p:spPr>
            <a:xfrm>
              <a:off x="3426917" y="5010524"/>
              <a:ext cx="1255132" cy="369332"/>
            </a:xfrm>
            <a:prstGeom prst="rect">
              <a:avLst/>
            </a:prstGeom>
            <a:noFill/>
          </p:spPr>
          <p:txBody>
            <a:bodyPr wrap="square" rtlCol="0">
              <a:spAutoFit/>
            </a:bodyPr>
            <a:lstStyle/>
            <a:p>
              <a:r>
                <a:rPr lang="en-US" dirty="0" smtClean="0"/>
                <a:t>Great Grandparent</a:t>
              </a:r>
              <a:endParaRPr lang="en-AU" dirty="0"/>
            </a:p>
          </p:txBody>
        </p:sp>
        <p:cxnSp>
          <p:nvCxnSpPr>
            <p:cNvPr id="237" name="Straight Arrow Connector 236"/>
            <p:cNvCxnSpPr/>
            <p:nvPr/>
          </p:nvCxnSpPr>
          <p:spPr>
            <a:xfrm flipV="1">
              <a:off x="4708807" y="5203666"/>
              <a:ext cx="630774" cy="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38" name="TextBox 237"/>
          <p:cNvSpPr txBox="1"/>
          <p:nvPr/>
        </p:nvSpPr>
        <p:spPr>
          <a:xfrm>
            <a:off x="6462458" y="3493408"/>
            <a:ext cx="1971394" cy="369332"/>
          </a:xfrm>
          <a:prstGeom prst="rect">
            <a:avLst/>
          </a:prstGeom>
          <a:noFill/>
        </p:spPr>
        <p:txBody>
          <a:bodyPr wrap="square" rtlCol="0">
            <a:spAutoFit/>
          </a:bodyPr>
          <a:lstStyle/>
          <a:p>
            <a:r>
              <a:rPr lang="en-US" u="sng" dirty="0" smtClean="0"/>
              <a:t>Ancestry Tree</a:t>
            </a:r>
            <a:endParaRPr lang="en-AU" u="sng" dirty="0"/>
          </a:p>
        </p:txBody>
      </p:sp>
      <p:sp>
        <p:nvSpPr>
          <p:cNvPr id="239" name="Content Placeholder 2"/>
          <p:cNvSpPr txBox="1">
            <a:spLocks/>
          </p:cNvSpPr>
          <p:nvPr/>
        </p:nvSpPr>
        <p:spPr>
          <a:xfrm>
            <a:off x="755576" y="2492896"/>
            <a:ext cx="7823212" cy="10900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dirty="0"/>
              <a:t>Particle reconstructs its map from entries made by itself and its </a:t>
            </a:r>
            <a:r>
              <a:rPr lang="en-US" i="1" dirty="0" smtClean="0"/>
              <a:t>ancestors, </a:t>
            </a:r>
            <a:r>
              <a:rPr lang="en-US" dirty="0" smtClean="0"/>
              <a:t>filter iteration  becomes O(N</a:t>
            </a:r>
            <a:r>
              <a:rPr lang="en-US" dirty="0"/>
              <a:t>) </a:t>
            </a:r>
            <a:r>
              <a:rPr lang="en-US" dirty="0" smtClean="0"/>
              <a:t>operation.</a:t>
            </a:r>
          </a:p>
        </p:txBody>
      </p:sp>
      <p:grpSp>
        <p:nvGrpSpPr>
          <p:cNvPr id="174" name="Group 173"/>
          <p:cNvGrpSpPr/>
          <p:nvPr/>
        </p:nvGrpSpPr>
        <p:grpSpPr>
          <a:xfrm>
            <a:off x="6107822" y="5589240"/>
            <a:ext cx="480402" cy="369654"/>
            <a:chOff x="1403648" y="3884846"/>
            <a:chExt cx="480402" cy="369654"/>
          </a:xfrm>
        </p:grpSpPr>
        <p:sp>
          <p:nvSpPr>
            <p:cNvPr id="142" name="Oval 141"/>
            <p:cNvSpPr/>
            <p:nvPr/>
          </p:nvSpPr>
          <p:spPr>
            <a:xfrm>
              <a:off x="1425806" y="3884846"/>
              <a:ext cx="360362" cy="360362"/>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3" name="TextBox 142"/>
            <p:cNvSpPr txBox="1"/>
            <p:nvPr/>
          </p:nvSpPr>
          <p:spPr>
            <a:xfrm>
              <a:off x="1403648" y="3885168"/>
              <a:ext cx="480402" cy="369332"/>
            </a:xfrm>
            <a:prstGeom prst="rect">
              <a:avLst/>
            </a:prstGeom>
            <a:noFill/>
          </p:spPr>
          <p:txBody>
            <a:bodyPr wrap="square" rtlCol="0">
              <a:spAutoFit/>
            </a:bodyPr>
            <a:lstStyle/>
            <a:p>
              <a:r>
                <a:rPr lang="en-US" b="1" dirty="0" smtClean="0"/>
                <a:t>10</a:t>
              </a:r>
              <a:endParaRPr lang="en-AU" b="1" dirty="0"/>
            </a:p>
          </p:txBody>
        </p:sp>
      </p:grpSp>
      <p:sp>
        <p:nvSpPr>
          <p:cNvPr id="181" name="Freeform 180"/>
          <p:cNvSpPr/>
          <p:nvPr/>
        </p:nvSpPr>
        <p:spPr>
          <a:xfrm>
            <a:off x="3076962" y="5221188"/>
            <a:ext cx="1062990" cy="800100"/>
          </a:xfrm>
          <a:custGeom>
            <a:avLst/>
            <a:gdLst>
              <a:gd name="connsiteX0" fmla="*/ 994410 w 1062990"/>
              <a:gd name="connsiteY0" fmla="*/ 228600 h 800100"/>
              <a:gd name="connsiteX1" fmla="*/ 0 w 1062990"/>
              <a:gd name="connsiteY1" fmla="*/ 0 h 800100"/>
              <a:gd name="connsiteX2" fmla="*/ 80010 w 1062990"/>
              <a:gd name="connsiteY2" fmla="*/ 548640 h 800100"/>
              <a:gd name="connsiteX3" fmla="*/ 1062990 w 1062990"/>
              <a:gd name="connsiteY3" fmla="*/ 800100 h 800100"/>
              <a:gd name="connsiteX4" fmla="*/ 994410 w 1062990"/>
              <a:gd name="connsiteY4" fmla="*/ 2286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2990" h="800100">
                <a:moveTo>
                  <a:pt x="994410" y="228600"/>
                </a:moveTo>
                <a:lnTo>
                  <a:pt x="0" y="0"/>
                </a:lnTo>
                <a:lnTo>
                  <a:pt x="80010" y="548640"/>
                </a:lnTo>
                <a:lnTo>
                  <a:pt x="1062990" y="800100"/>
                </a:lnTo>
                <a:lnTo>
                  <a:pt x="994410" y="228600"/>
                </a:lnTo>
                <a:close/>
              </a:path>
            </a:pathLst>
          </a:cu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76" name="Group 175"/>
          <p:cNvGrpSpPr/>
          <p:nvPr/>
        </p:nvGrpSpPr>
        <p:grpSpPr>
          <a:xfrm>
            <a:off x="5493287" y="5075892"/>
            <a:ext cx="395883" cy="369332"/>
            <a:chOff x="3147855" y="3604997"/>
            <a:chExt cx="395883" cy="369332"/>
          </a:xfrm>
        </p:grpSpPr>
        <p:sp>
          <p:nvSpPr>
            <p:cNvPr id="139" name="Oval 138"/>
            <p:cNvSpPr/>
            <p:nvPr/>
          </p:nvSpPr>
          <p:spPr>
            <a:xfrm>
              <a:off x="3165616" y="3609482"/>
              <a:ext cx="360362" cy="360362"/>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0" name="TextBox 139"/>
            <p:cNvSpPr txBox="1"/>
            <p:nvPr/>
          </p:nvSpPr>
          <p:spPr>
            <a:xfrm>
              <a:off x="3147855" y="3604997"/>
              <a:ext cx="395883" cy="369332"/>
            </a:xfrm>
            <a:prstGeom prst="rect">
              <a:avLst/>
            </a:prstGeom>
            <a:noFill/>
          </p:spPr>
          <p:txBody>
            <a:bodyPr wrap="square" rtlCol="0">
              <a:spAutoFit/>
            </a:bodyPr>
            <a:lstStyle/>
            <a:p>
              <a:pPr algn="ctr"/>
              <a:r>
                <a:rPr lang="en-US" b="1" dirty="0" smtClean="0"/>
                <a:t>3</a:t>
              </a:r>
              <a:endParaRPr lang="en-AU" b="1" dirty="0"/>
            </a:p>
          </p:txBody>
        </p:sp>
      </p:grpSp>
      <p:grpSp>
        <p:nvGrpSpPr>
          <p:cNvPr id="178" name="Group 177"/>
          <p:cNvGrpSpPr/>
          <p:nvPr/>
        </p:nvGrpSpPr>
        <p:grpSpPr>
          <a:xfrm>
            <a:off x="6189001" y="4493057"/>
            <a:ext cx="411917" cy="376103"/>
            <a:chOff x="3995936" y="3589256"/>
            <a:chExt cx="411917" cy="376103"/>
          </a:xfrm>
        </p:grpSpPr>
        <p:sp>
          <p:nvSpPr>
            <p:cNvPr id="106" name="Oval 105"/>
            <p:cNvSpPr/>
            <p:nvPr/>
          </p:nvSpPr>
          <p:spPr>
            <a:xfrm>
              <a:off x="3995936" y="3604997"/>
              <a:ext cx="360362" cy="360362"/>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7" name="TextBox 106"/>
            <p:cNvSpPr txBox="1"/>
            <p:nvPr/>
          </p:nvSpPr>
          <p:spPr>
            <a:xfrm>
              <a:off x="4011970" y="3589256"/>
              <a:ext cx="395883" cy="369332"/>
            </a:xfrm>
            <a:prstGeom prst="rect">
              <a:avLst/>
            </a:prstGeom>
            <a:noFill/>
          </p:spPr>
          <p:txBody>
            <a:bodyPr wrap="square" rtlCol="0">
              <a:spAutoFit/>
            </a:bodyPr>
            <a:lstStyle/>
            <a:p>
              <a:r>
                <a:rPr lang="en-US" b="1" dirty="0" smtClean="0"/>
                <a:t>1</a:t>
              </a:r>
              <a:endParaRPr lang="en-AU" b="1" dirty="0"/>
            </a:p>
          </p:txBody>
        </p:sp>
      </p:grpSp>
      <p:sp>
        <p:nvSpPr>
          <p:cNvPr id="230" name="Freeform 229"/>
          <p:cNvSpPr/>
          <p:nvPr/>
        </p:nvSpPr>
        <p:spPr>
          <a:xfrm>
            <a:off x="1877606" y="4623691"/>
            <a:ext cx="1268730" cy="1143000"/>
          </a:xfrm>
          <a:custGeom>
            <a:avLst/>
            <a:gdLst>
              <a:gd name="connsiteX0" fmla="*/ 1268730 w 1268730"/>
              <a:gd name="connsiteY0" fmla="*/ 1143000 h 1143000"/>
              <a:gd name="connsiteX1" fmla="*/ 0 w 1268730"/>
              <a:gd name="connsiteY1" fmla="*/ 948690 h 1143000"/>
              <a:gd name="connsiteX2" fmla="*/ 0 w 1268730"/>
              <a:gd name="connsiteY2" fmla="*/ 22860 h 1143000"/>
              <a:gd name="connsiteX3" fmla="*/ 628650 w 1268730"/>
              <a:gd name="connsiteY3" fmla="*/ 0 h 1143000"/>
              <a:gd name="connsiteX4" fmla="*/ 628650 w 1268730"/>
              <a:gd name="connsiteY4" fmla="*/ 537210 h 1143000"/>
              <a:gd name="connsiteX5" fmla="*/ 1200150 w 1268730"/>
              <a:gd name="connsiteY5" fmla="*/ 60579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8730" h="1143000">
                <a:moveTo>
                  <a:pt x="1268730" y="1143000"/>
                </a:moveTo>
                <a:lnTo>
                  <a:pt x="0" y="948690"/>
                </a:lnTo>
                <a:lnTo>
                  <a:pt x="0" y="22860"/>
                </a:lnTo>
                <a:lnTo>
                  <a:pt x="628650" y="0"/>
                </a:lnTo>
                <a:lnTo>
                  <a:pt x="628650" y="537210"/>
                </a:lnTo>
                <a:lnTo>
                  <a:pt x="1200150" y="605790"/>
                </a:lnTo>
              </a:path>
            </a:pathLst>
          </a:custGeom>
          <a:solidFill>
            <a:srgbClr val="00B050"/>
          </a:solidFill>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40" name="Freeform 239"/>
          <p:cNvSpPr/>
          <p:nvPr/>
        </p:nvSpPr>
        <p:spPr>
          <a:xfrm>
            <a:off x="1866900" y="3981450"/>
            <a:ext cx="2114550" cy="1133475"/>
          </a:xfrm>
          <a:custGeom>
            <a:avLst/>
            <a:gdLst>
              <a:gd name="connsiteX0" fmla="*/ 0 w 2114550"/>
              <a:gd name="connsiteY0" fmla="*/ 666750 h 1133475"/>
              <a:gd name="connsiteX1" fmla="*/ 47625 w 2114550"/>
              <a:gd name="connsiteY1" fmla="*/ 66675 h 1133475"/>
              <a:gd name="connsiteX2" fmla="*/ 219075 w 2114550"/>
              <a:gd name="connsiteY2" fmla="*/ 0 h 1133475"/>
              <a:gd name="connsiteX3" fmla="*/ 1962150 w 2114550"/>
              <a:gd name="connsiteY3" fmla="*/ 266700 h 1133475"/>
              <a:gd name="connsiteX4" fmla="*/ 2114550 w 2114550"/>
              <a:gd name="connsiteY4" fmla="*/ 1104900 h 1133475"/>
              <a:gd name="connsiteX5" fmla="*/ 1504950 w 2114550"/>
              <a:gd name="connsiteY5" fmla="*/ 1133475 h 1133475"/>
              <a:gd name="connsiteX6" fmla="*/ 1390650 w 2114550"/>
              <a:gd name="connsiteY6" fmla="*/ 619125 h 1133475"/>
              <a:gd name="connsiteX7" fmla="*/ 628650 w 2114550"/>
              <a:gd name="connsiteY7" fmla="*/ 628650 h 113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4550" h="1133475">
                <a:moveTo>
                  <a:pt x="0" y="666750"/>
                </a:moveTo>
                <a:lnTo>
                  <a:pt x="47625" y="66675"/>
                </a:lnTo>
                <a:lnTo>
                  <a:pt x="219075" y="0"/>
                </a:lnTo>
                <a:lnTo>
                  <a:pt x="1962150" y="266700"/>
                </a:lnTo>
                <a:lnTo>
                  <a:pt x="2114550" y="1104900"/>
                </a:lnTo>
                <a:lnTo>
                  <a:pt x="1504950" y="1133475"/>
                </a:lnTo>
                <a:lnTo>
                  <a:pt x="1390650" y="619125"/>
                </a:lnTo>
                <a:lnTo>
                  <a:pt x="628650" y="628650"/>
                </a:lnTo>
              </a:path>
            </a:pathLst>
          </a:cu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nvGrpSpPr>
          <p:cNvPr id="179" name="Group 178"/>
          <p:cNvGrpSpPr/>
          <p:nvPr/>
        </p:nvGrpSpPr>
        <p:grpSpPr>
          <a:xfrm>
            <a:off x="6929335" y="3902332"/>
            <a:ext cx="602352" cy="376277"/>
            <a:chOff x="5093244" y="3526835"/>
            <a:chExt cx="602352" cy="376277"/>
          </a:xfrm>
        </p:grpSpPr>
        <p:sp>
          <p:nvSpPr>
            <p:cNvPr id="9" name="Oval 8"/>
            <p:cNvSpPr/>
            <p:nvPr/>
          </p:nvSpPr>
          <p:spPr>
            <a:xfrm>
              <a:off x="5093244" y="3542750"/>
              <a:ext cx="360362" cy="36036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96" name="TextBox 4095"/>
            <p:cNvSpPr txBox="1"/>
            <p:nvPr/>
          </p:nvSpPr>
          <p:spPr>
            <a:xfrm>
              <a:off x="5119532" y="3526835"/>
              <a:ext cx="576064" cy="369332"/>
            </a:xfrm>
            <a:prstGeom prst="rect">
              <a:avLst/>
            </a:prstGeom>
            <a:noFill/>
          </p:spPr>
          <p:txBody>
            <a:bodyPr wrap="square" rtlCol="0">
              <a:spAutoFit/>
            </a:bodyPr>
            <a:lstStyle/>
            <a:p>
              <a:r>
                <a:rPr lang="en-US" b="1" dirty="0" smtClean="0">
                  <a:solidFill>
                    <a:schemeClr val="bg1"/>
                  </a:solidFill>
                </a:rPr>
                <a:t>0</a:t>
              </a:r>
              <a:endParaRPr lang="en-AU" b="1" dirty="0">
                <a:solidFill>
                  <a:schemeClr val="bg1"/>
                </a:solidFill>
              </a:endParaRPr>
            </a:p>
          </p:txBody>
        </p:sp>
      </p:grpSp>
      <p:sp>
        <p:nvSpPr>
          <p:cNvPr id="261" name="Content Placeholder 2"/>
          <p:cNvSpPr txBox="1">
            <a:spLocks/>
          </p:cNvSpPr>
          <p:nvPr/>
        </p:nvSpPr>
        <p:spPr>
          <a:xfrm>
            <a:off x="755576" y="2492896"/>
            <a:ext cx="8394166" cy="10900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dirty="0" smtClean="0"/>
              <a:t>To maintain O(N) complexity, tree must be pruned of dead particles/maps. Singular children merge with parents.</a:t>
            </a:r>
          </a:p>
        </p:txBody>
      </p:sp>
      <p:sp>
        <p:nvSpPr>
          <p:cNvPr id="263" name="Rounded Rectangle 262"/>
          <p:cNvSpPr/>
          <p:nvPr/>
        </p:nvSpPr>
        <p:spPr>
          <a:xfrm rot="932469">
            <a:off x="3987522" y="5687785"/>
            <a:ext cx="286215" cy="84384"/>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4" name="Round Same Side Corner Rectangle 263"/>
          <p:cNvSpPr/>
          <p:nvPr/>
        </p:nvSpPr>
        <p:spPr>
          <a:xfrm rot="6332469">
            <a:off x="3954311" y="5678182"/>
            <a:ext cx="52740" cy="20191"/>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43" name="Group 242"/>
          <p:cNvGrpSpPr/>
          <p:nvPr/>
        </p:nvGrpSpPr>
        <p:grpSpPr>
          <a:xfrm>
            <a:off x="8266888" y="5075892"/>
            <a:ext cx="428078" cy="369332"/>
            <a:chOff x="8266888" y="5075892"/>
            <a:chExt cx="428078" cy="369332"/>
          </a:xfrm>
        </p:grpSpPr>
        <p:sp>
          <p:nvSpPr>
            <p:cNvPr id="124" name="Oval 123"/>
            <p:cNvSpPr/>
            <p:nvPr/>
          </p:nvSpPr>
          <p:spPr>
            <a:xfrm>
              <a:off x="8266888" y="5077089"/>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5" name="TextBox 124"/>
            <p:cNvSpPr txBox="1"/>
            <p:nvPr/>
          </p:nvSpPr>
          <p:spPr>
            <a:xfrm>
              <a:off x="8299083" y="5075892"/>
              <a:ext cx="395883" cy="369332"/>
            </a:xfrm>
            <a:prstGeom prst="rect">
              <a:avLst/>
            </a:prstGeom>
            <a:noFill/>
          </p:spPr>
          <p:txBody>
            <a:bodyPr wrap="square" rtlCol="0">
              <a:spAutoFit/>
            </a:bodyPr>
            <a:lstStyle/>
            <a:p>
              <a:r>
                <a:rPr lang="en-US" b="1" dirty="0" smtClean="0"/>
                <a:t>7</a:t>
              </a:r>
              <a:endParaRPr lang="en-AU" b="1" dirty="0"/>
            </a:p>
          </p:txBody>
        </p:sp>
      </p:grpSp>
      <p:sp>
        <p:nvSpPr>
          <p:cNvPr id="267" name="Content Placeholder 2"/>
          <p:cNvSpPr txBox="1">
            <a:spLocks/>
          </p:cNvSpPr>
          <p:nvPr/>
        </p:nvSpPr>
        <p:spPr>
          <a:xfrm>
            <a:off x="755576" y="2492896"/>
            <a:ext cx="7977252" cy="10900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dirty="0" smtClean="0"/>
              <a:t>Filter can be </a:t>
            </a:r>
            <a:r>
              <a:rPr lang="en-US" dirty="0" err="1" smtClean="0"/>
              <a:t>initialised</a:t>
            </a:r>
            <a:r>
              <a:rPr lang="en-US" dirty="0" smtClean="0"/>
              <a:t> with prior map, assign prior map to the </a:t>
            </a:r>
            <a:r>
              <a:rPr lang="en-US" i="1" dirty="0" smtClean="0">
                <a:solidFill>
                  <a:schemeClr val="accent2"/>
                </a:solidFill>
              </a:rPr>
              <a:t>root</a:t>
            </a:r>
            <a:r>
              <a:rPr lang="en-US" dirty="0" smtClean="0"/>
              <a:t> particle and all particles automatically inherit it.</a:t>
            </a:r>
          </a:p>
        </p:txBody>
      </p:sp>
      <p:grpSp>
        <p:nvGrpSpPr>
          <p:cNvPr id="268" name="Group 267"/>
          <p:cNvGrpSpPr/>
          <p:nvPr/>
        </p:nvGrpSpPr>
        <p:grpSpPr>
          <a:xfrm>
            <a:off x="4847150" y="3887932"/>
            <a:ext cx="1915625" cy="369332"/>
            <a:chOff x="4119955" y="5019001"/>
            <a:chExt cx="1219626" cy="369332"/>
          </a:xfrm>
        </p:grpSpPr>
        <p:sp>
          <p:nvSpPr>
            <p:cNvPr id="269" name="TextBox 268"/>
            <p:cNvSpPr txBox="1"/>
            <p:nvPr/>
          </p:nvSpPr>
          <p:spPr>
            <a:xfrm>
              <a:off x="4119955" y="5019001"/>
              <a:ext cx="880086" cy="369332"/>
            </a:xfrm>
            <a:prstGeom prst="rect">
              <a:avLst/>
            </a:prstGeom>
            <a:noFill/>
          </p:spPr>
          <p:txBody>
            <a:bodyPr wrap="square" rtlCol="0">
              <a:spAutoFit/>
            </a:bodyPr>
            <a:lstStyle/>
            <a:p>
              <a:r>
                <a:rPr lang="en-US" dirty="0" smtClean="0"/>
                <a:t>Root Particle</a:t>
              </a:r>
              <a:endParaRPr lang="en-AU" dirty="0"/>
            </a:p>
          </p:txBody>
        </p:sp>
        <p:cxnSp>
          <p:nvCxnSpPr>
            <p:cNvPr id="270" name="Straight Arrow Connector 269"/>
            <p:cNvCxnSpPr/>
            <p:nvPr/>
          </p:nvCxnSpPr>
          <p:spPr>
            <a:xfrm>
              <a:off x="5016741" y="5203667"/>
              <a:ext cx="32284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74842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0"/>
                                        </p:tgtEl>
                                        <p:attrNameLst>
                                          <p:attrName>style.visibility</p:attrName>
                                        </p:attrNameLst>
                                      </p:cBhvr>
                                      <p:to>
                                        <p:strVal val="visible"/>
                                      </p:to>
                                    </p:set>
                                    <p:animEffect transition="in" filter="fade">
                                      <p:cBhvr>
                                        <p:cTn id="7" dur="500"/>
                                        <p:tgtEl>
                                          <p:spTgt spid="150"/>
                                        </p:tgtEl>
                                      </p:cBhvr>
                                    </p:animEffect>
                                  </p:childTnLst>
                                </p:cTn>
                              </p:par>
                              <p:par>
                                <p:cTn id="8" presetID="10" presetClass="entr" presetSubtype="0" fill="hold" nodeType="withEffect">
                                  <p:stCondLst>
                                    <p:cond delay="0"/>
                                  </p:stCondLst>
                                  <p:childTnLst>
                                    <p:set>
                                      <p:cBhvr>
                                        <p:cTn id="9" dur="1" fill="hold">
                                          <p:stCondLst>
                                            <p:cond delay="0"/>
                                          </p:stCondLst>
                                        </p:cTn>
                                        <p:tgtEl>
                                          <p:spTgt spid="126"/>
                                        </p:tgtEl>
                                        <p:attrNameLst>
                                          <p:attrName>style.visibility</p:attrName>
                                        </p:attrNameLst>
                                      </p:cBhvr>
                                      <p:to>
                                        <p:strVal val="visible"/>
                                      </p:to>
                                    </p:set>
                                    <p:animEffect transition="in" filter="fade">
                                      <p:cBhvr>
                                        <p:cTn id="10" dur="500"/>
                                        <p:tgtEl>
                                          <p:spTgt spid="126"/>
                                        </p:tgtEl>
                                      </p:cBhvr>
                                    </p:animEffect>
                                  </p:childTnLst>
                                </p:cTn>
                              </p:par>
                              <p:par>
                                <p:cTn id="11" presetID="10" presetClass="entr" presetSubtype="0" fill="hold" nodeType="withEffect">
                                  <p:stCondLst>
                                    <p:cond delay="0"/>
                                  </p:stCondLst>
                                  <p:childTnLst>
                                    <p:set>
                                      <p:cBhvr>
                                        <p:cTn id="12" dur="1" fill="hold">
                                          <p:stCondLst>
                                            <p:cond delay="0"/>
                                          </p:stCondLst>
                                        </p:cTn>
                                        <p:tgtEl>
                                          <p:spTgt spid="129"/>
                                        </p:tgtEl>
                                        <p:attrNameLst>
                                          <p:attrName>style.visibility</p:attrName>
                                        </p:attrNameLst>
                                      </p:cBhvr>
                                      <p:to>
                                        <p:strVal val="visible"/>
                                      </p:to>
                                    </p:set>
                                    <p:animEffect transition="in" filter="fade">
                                      <p:cBhvr>
                                        <p:cTn id="13" dur="500"/>
                                        <p:tgtEl>
                                          <p:spTgt spid="129"/>
                                        </p:tgtEl>
                                      </p:cBhvr>
                                    </p:animEffect>
                                  </p:childTnLst>
                                </p:cTn>
                              </p:par>
                              <p:par>
                                <p:cTn id="14" presetID="10" presetClass="entr" presetSubtype="0" fill="hold" nodeType="withEffect">
                                  <p:stCondLst>
                                    <p:cond delay="0"/>
                                  </p:stCondLst>
                                  <p:childTnLst>
                                    <p:set>
                                      <p:cBhvr>
                                        <p:cTn id="15" dur="1" fill="hold">
                                          <p:stCondLst>
                                            <p:cond delay="0"/>
                                          </p:stCondLst>
                                        </p:cTn>
                                        <p:tgtEl>
                                          <p:spTgt spid="132"/>
                                        </p:tgtEl>
                                        <p:attrNameLst>
                                          <p:attrName>style.visibility</p:attrName>
                                        </p:attrNameLst>
                                      </p:cBhvr>
                                      <p:to>
                                        <p:strVal val="visible"/>
                                      </p:to>
                                    </p:set>
                                    <p:animEffect transition="in" filter="fade">
                                      <p:cBhvr>
                                        <p:cTn id="16" dur="500"/>
                                        <p:tgtEl>
                                          <p:spTgt spid="132"/>
                                        </p:tgtEl>
                                      </p:cBhvr>
                                    </p:animEffect>
                                  </p:childTnLst>
                                </p:cTn>
                              </p:par>
                              <p:par>
                                <p:cTn id="17" presetID="10" presetClass="entr" presetSubtype="0" fill="hold" nodeType="withEffect">
                                  <p:stCondLst>
                                    <p:cond delay="0"/>
                                  </p:stCondLst>
                                  <p:childTnLst>
                                    <p:set>
                                      <p:cBhvr>
                                        <p:cTn id="18" dur="1" fill="hold">
                                          <p:stCondLst>
                                            <p:cond delay="0"/>
                                          </p:stCondLst>
                                        </p:cTn>
                                        <p:tgtEl>
                                          <p:spTgt spid="163"/>
                                        </p:tgtEl>
                                        <p:attrNameLst>
                                          <p:attrName>style.visibility</p:attrName>
                                        </p:attrNameLst>
                                      </p:cBhvr>
                                      <p:to>
                                        <p:strVal val="visible"/>
                                      </p:to>
                                    </p:set>
                                    <p:animEffect transition="in" filter="fade">
                                      <p:cBhvr>
                                        <p:cTn id="19" dur="500"/>
                                        <p:tgtEl>
                                          <p:spTgt spid="163"/>
                                        </p:tgtEl>
                                      </p:cBhvr>
                                    </p:animEffect>
                                  </p:childTnLst>
                                </p:cTn>
                              </p:par>
                              <p:par>
                                <p:cTn id="20" presetID="10" presetClass="entr" presetSubtype="0" fill="hold" nodeType="withEffect">
                                  <p:stCondLst>
                                    <p:cond delay="0"/>
                                  </p:stCondLst>
                                  <p:childTnLst>
                                    <p:set>
                                      <p:cBhvr>
                                        <p:cTn id="21" dur="1" fill="hold">
                                          <p:stCondLst>
                                            <p:cond delay="0"/>
                                          </p:stCondLst>
                                        </p:cTn>
                                        <p:tgtEl>
                                          <p:spTgt spid="177"/>
                                        </p:tgtEl>
                                        <p:attrNameLst>
                                          <p:attrName>style.visibility</p:attrName>
                                        </p:attrNameLst>
                                      </p:cBhvr>
                                      <p:to>
                                        <p:strVal val="visible"/>
                                      </p:to>
                                    </p:set>
                                    <p:animEffect transition="in" filter="fade">
                                      <p:cBhvr>
                                        <p:cTn id="22" dur="500"/>
                                        <p:tgtEl>
                                          <p:spTgt spid="177"/>
                                        </p:tgtEl>
                                      </p:cBhvr>
                                    </p:animEffect>
                                  </p:childTnLst>
                                </p:cTn>
                              </p:par>
                              <p:par>
                                <p:cTn id="23" presetID="10" presetClass="entr" presetSubtype="0" fill="hold" nodeType="withEffect">
                                  <p:stCondLst>
                                    <p:cond delay="0"/>
                                  </p:stCondLst>
                                  <p:childTnLst>
                                    <p:set>
                                      <p:cBhvr>
                                        <p:cTn id="24" dur="1" fill="hold">
                                          <p:stCondLst>
                                            <p:cond delay="0"/>
                                          </p:stCondLst>
                                        </p:cTn>
                                        <p:tgtEl>
                                          <p:spTgt spid="180"/>
                                        </p:tgtEl>
                                        <p:attrNameLst>
                                          <p:attrName>style.visibility</p:attrName>
                                        </p:attrNameLst>
                                      </p:cBhvr>
                                      <p:to>
                                        <p:strVal val="visible"/>
                                      </p:to>
                                    </p:set>
                                    <p:animEffect transition="in" filter="fade">
                                      <p:cBhvr>
                                        <p:cTn id="25" dur="500"/>
                                        <p:tgtEl>
                                          <p:spTgt spid="180"/>
                                        </p:tgtEl>
                                      </p:cBhvr>
                                    </p:animEffect>
                                  </p:childTnLst>
                                </p:cTn>
                              </p:par>
                              <p:par>
                                <p:cTn id="26" presetID="10" presetClass="entr" presetSubtype="0" fill="hold" nodeType="withEffect">
                                  <p:stCondLst>
                                    <p:cond delay="0"/>
                                  </p:stCondLst>
                                  <p:childTnLst>
                                    <p:set>
                                      <p:cBhvr>
                                        <p:cTn id="27" dur="1" fill="hold">
                                          <p:stCondLst>
                                            <p:cond delay="0"/>
                                          </p:stCondLst>
                                        </p:cTn>
                                        <p:tgtEl>
                                          <p:spTgt spid="182"/>
                                        </p:tgtEl>
                                        <p:attrNameLst>
                                          <p:attrName>style.visibility</p:attrName>
                                        </p:attrNameLst>
                                      </p:cBhvr>
                                      <p:to>
                                        <p:strVal val="visible"/>
                                      </p:to>
                                    </p:set>
                                    <p:animEffect transition="in" filter="fade">
                                      <p:cBhvr>
                                        <p:cTn id="28" dur="500"/>
                                        <p:tgtEl>
                                          <p:spTgt spid="182"/>
                                        </p:tgtEl>
                                      </p:cBhvr>
                                    </p:animEffect>
                                  </p:childTnLst>
                                </p:cTn>
                              </p:par>
                              <p:par>
                                <p:cTn id="29" presetID="10" presetClass="entr" presetSubtype="0" fill="hold" nodeType="withEffect">
                                  <p:stCondLst>
                                    <p:cond delay="0"/>
                                  </p:stCondLst>
                                  <p:childTnLst>
                                    <p:set>
                                      <p:cBhvr>
                                        <p:cTn id="30" dur="1" fill="hold">
                                          <p:stCondLst>
                                            <p:cond delay="0"/>
                                          </p:stCondLst>
                                        </p:cTn>
                                        <p:tgtEl>
                                          <p:spTgt spid="171"/>
                                        </p:tgtEl>
                                        <p:attrNameLst>
                                          <p:attrName>style.visibility</p:attrName>
                                        </p:attrNameLst>
                                      </p:cBhvr>
                                      <p:to>
                                        <p:strVal val="visible"/>
                                      </p:to>
                                    </p:set>
                                    <p:animEffect transition="in" filter="fade">
                                      <p:cBhvr>
                                        <p:cTn id="31" dur="500"/>
                                        <p:tgtEl>
                                          <p:spTgt spid="171"/>
                                        </p:tgtEl>
                                      </p:cBhvr>
                                    </p:animEffect>
                                  </p:childTnLst>
                                </p:cTn>
                              </p:par>
                              <p:par>
                                <p:cTn id="32" presetID="10" presetClass="entr" presetSubtype="0" fill="hold" nodeType="withEffect">
                                  <p:stCondLst>
                                    <p:cond delay="0"/>
                                  </p:stCondLst>
                                  <p:childTnLst>
                                    <p:set>
                                      <p:cBhvr>
                                        <p:cTn id="33" dur="1" fill="hold">
                                          <p:stCondLst>
                                            <p:cond delay="0"/>
                                          </p:stCondLst>
                                        </p:cTn>
                                        <p:tgtEl>
                                          <p:spTgt spid="135"/>
                                        </p:tgtEl>
                                        <p:attrNameLst>
                                          <p:attrName>style.visibility</p:attrName>
                                        </p:attrNameLst>
                                      </p:cBhvr>
                                      <p:to>
                                        <p:strVal val="visible"/>
                                      </p:to>
                                    </p:set>
                                    <p:animEffect transition="in" filter="fade">
                                      <p:cBhvr>
                                        <p:cTn id="34" dur="500"/>
                                        <p:tgtEl>
                                          <p:spTgt spid="135"/>
                                        </p:tgtEl>
                                      </p:cBhvr>
                                    </p:animEffect>
                                  </p:childTnLst>
                                </p:cTn>
                              </p:par>
                              <p:par>
                                <p:cTn id="35" presetID="10" presetClass="entr" presetSubtype="0" fill="hold" nodeType="withEffect">
                                  <p:stCondLst>
                                    <p:cond delay="0"/>
                                  </p:stCondLst>
                                  <p:childTnLst>
                                    <p:set>
                                      <p:cBhvr>
                                        <p:cTn id="36" dur="1" fill="hold">
                                          <p:stCondLst>
                                            <p:cond delay="0"/>
                                          </p:stCondLst>
                                        </p:cTn>
                                        <p:tgtEl>
                                          <p:spTgt spid="160"/>
                                        </p:tgtEl>
                                        <p:attrNameLst>
                                          <p:attrName>style.visibility</p:attrName>
                                        </p:attrNameLst>
                                      </p:cBhvr>
                                      <p:to>
                                        <p:strVal val="visible"/>
                                      </p:to>
                                    </p:set>
                                    <p:animEffect transition="in" filter="fade">
                                      <p:cBhvr>
                                        <p:cTn id="37" dur="500"/>
                                        <p:tgtEl>
                                          <p:spTgt spid="16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35"/>
                                        </p:tgtEl>
                                        <p:attrNameLst>
                                          <p:attrName>style.visibility</p:attrName>
                                        </p:attrNameLst>
                                      </p:cBhvr>
                                      <p:to>
                                        <p:strVal val="visible"/>
                                      </p:to>
                                    </p:set>
                                    <p:animEffect transition="in" filter="fade">
                                      <p:cBhvr>
                                        <p:cTn id="42" dur="500"/>
                                        <p:tgtEl>
                                          <p:spTgt spid="235"/>
                                        </p:tgtEl>
                                      </p:cBhvr>
                                    </p:animEffect>
                                  </p:childTnLst>
                                </p:cTn>
                              </p:par>
                              <p:par>
                                <p:cTn id="43" presetID="10" presetClass="entr" presetSubtype="0" fill="hold" nodeType="withEffect">
                                  <p:stCondLst>
                                    <p:cond delay="0"/>
                                  </p:stCondLst>
                                  <p:childTnLst>
                                    <p:set>
                                      <p:cBhvr>
                                        <p:cTn id="44" dur="1" fill="hold">
                                          <p:stCondLst>
                                            <p:cond delay="0"/>
                                          </p:stCondLst>
                                        </p:cTn>
                                        <p:tgtEl>
                                          <p:spTgt spid="202"/>
                                        </p:tgtEl>
                                        <p:attrNameLst>
                                          <p:attrName>style.visibility</p:attrName>
                                        </p:attrNameLst>
                                      </p:cBhvr>
                                      <p:to>
                                        <p:strVal val="visible"/>
                                      </p:to>
                                    </p:set>
                                    <p:animEffect transition="in" filter="fade">
                                      <p:cBhvr>
                                        <p:cTn id="45" dur="500"/>
                                        <p:tgtEl>
                                          <p:spTgt spid="202"/>
                                        </p:tgtEl>
                                      </p:cBhvr>
                                    </p:animEffect>
                                  </p:childTnLst>
                                </p:cTn>
                              </p:par>
                              <p:par>
                                <p:cTn id="46" presetID="10" presetClass="entr" presetSubtype="0" fill="hold" nodeType="withEffect">
                                  <p:stCondLst>
                                    <p:cond delay="0"/>
                                  </p:stCondLst>
                                  <p:childTnLst>
                                    <p:set>
                                      <p:cBhvr>
                                        <p:cTn id="47" dur="1" fill="hold">
                                          <p:stCondLst>
                                            <p:cond delay="0"/>
                                          </p:stCondLst>
                                        </p:cTn>
                                        <p:tgtEl>
                                          <p:spTgt spid="220"/>
                                        </p:tgtEl>
                                        <p:attrNameLst>
                                          <p:attrName>style.visibility</p:attrName>
                                        </p:attrNameLst>
                                      </p:cBhvr>
                                      <p:to>
                                        <p:strVal val="visible"/>
                                      </p:to>
                                    </p:set>
                                    <p:animEffect transition="in" filter="fade">
                                      <p:cBhvr>
                                        <p:cTn id="48" dur="500"/>
                                        <p:tgtEl>
                                          <p:spTgt spid="220"/>
                                        </p:tgtEl>
                                      </p:cBhvr>
                                    </p:animEffect>
                                  </p:childTnLst>
                                </p:cTn>
                              </p:par>
                              <p:par>
                                <p:cTn id="49" presetID="10" presetClass="entr" presetSubtype="0" fill="hold" nodeType="withEffect">
                                  <p:stCondLst>
                                    <p:cond delay="0"/>
                                  </p:stCondLst>
                                  <p:childTnLst>
                                    <p:set>
                                      <p:cBhvr>
                                        <p:cTn id="50" dur="1" fill="hold">
                                          <p:stCondLst>
                                            <p:cond delay="0"/>
                                          </p:stCondLst>
                                        </p:cTn>
                                        <p:tgtEl>
                                          <p:spTgt spid="213"/>
                                        </p:tgtEl>
                                        <p:attrNameLst>
                                          <p:attrName>style.visibility</p:attrName>
                                        </p:attrNameLst>
                                      </p:cBhvr>
                                      <p:to>
                                        <p:strVal val="visible"/>
                                      </p:to>
                                    </p:set>
                                    <p:animEffect transition="in" filter="fade">
                                      <p:cBhvr>
                                        <p:cTn id="51" dur="500"/>
                                        <p:tgtEl>
                                          <p:spTgt spid="213"/>
                                        </p:tgtEl>
                                      </p:cBhvr>
                                    </p:animEffect>
                                  </p:childTnLst>
                                </p:cTn>
                              </p:par>
                              <p:par>
                                <p:cTn id="52" presetID="10" presetClass="entr" presetSubtype="0" fill="hold" nodeType="withEffect">
                                  <p:stCondLst>
                                    <p:cond delay="0"/>
                                  </p:stCondLst>
                                  <p:childTnLst>
                                    <p:set>
                                      <p:cBhvr>
                                        <p:cTn id="53" dur="1" fill="hold">
                                          <p:stCondLst>
                                            <p:cond delay="0"/>
                                          </p:stCondLst>
                                        </p:cTn>
                                        <p:tgtEl>
                                          <p:spTgt spid="111"/>
                                        </p:tgtEl>
                                        <p:attrNameLst>
                                          <p:attrName>style.visibility</p:attrName>
                                        </p:attrNameLst>
                                      </p:cBhvr>
                                      <p:to>
                                        <p:strVal val="visible"/>
                                      </p:to>
                                    </p:set>
                                    <p:animEffect transition="in" filter="fade">
                                      <p:cBhvr>
                                        <p:cTn id="54" dur="500"/>
                                        <p:tgtEl>
                                          <p:spTgt spid="111"/>
                                        </p:tgtEl>
                                      </p:cBhvr>
                                    </p:animEffect>
                                  </p:childTnLst>
                                </p:cTn>
                              </p:par>
                              <p:par>
                                <p:cTn id="55" presetID="10" presetClass="entr" presetSubtype="0" fill="hold" nodeType="withEffect">
                                  <p:stCondLst>
                                    <p:cond delay="0"/>
                                  </p:stCondLst>
                                  <p:childTnLst>
                                    <p:set>
                                      <p:cBhvr>
                                        <p:cTn id="56" dur="1" fill="hold">
                                          <p:stCondLst>
                                            <p:cond delay="0"/>
                                          </p:stCondLst>
                                        </p:cTn>
                                        <p:tgtEl>
                                          <p:spTgt spid="199"/>
                                        </p:tgtEl>
                                        <p:attrNameLst>
                                          <p:attrName>style.visibility</p:attrName>
                                        </p:attrNameLst>
                                      </p:cBhvr>
                                      <p:to>
                                        <p:strVal val="visible"/>
                                      </p:to>
                                    </p:set>
                                    <p:animEffect transition="in" filter="fade">
                                      <p:cBhvr>
                                        <p:cTn id="57" dur="500"/>
                                        <p:tgtEl>
                                          <p:spTgt spid="199"/>
                                        </p:tgtEl>
                                      </p:cBhvr>
                                    </p:animEffect>
                                  </p:childTnLst>
                                </p:cTn>
                              </p:par>
                              <p:par>
                                <p:cTn id="58" presetID="10" presetClass="entr" presetSubtype="0" fill="hold" nodeType="withEffect">
                                  <p:stCondLst>
                                    <p:cond delay="0"/>
                                  </p:stCondLst>
                                  <p:childTnLst>
                                    <p:set>
                                      <p:cBhvr>
                                        <p:cTn id="59" dur="1" fill="hold">
                                          <p:stCondLst>
                                            <p:cond delay="0"/>
                                          </p:stCondLst>
                                        </p:cTn>
                                        <p:tgtEl>
                                          <p:spTgt spid="222"/>
                                        </p:tgtEl>
                                        <p:attrNameLst>
                                          <p:attrName>style.visibility</p:attrName>
                                        </p:attrNameLst>
                                      </p:cBhvr>
                                      <p:to>
                                        <p:strVal val="visible"/>
                                      </p:to>
                                    </p:set>
                                    <p:animEffect transition="in" filter="fade">
                                      <p:cBhvr>
                                        <p:cTn id="60" dur="500"/>
                                        <p:tgtEl>
                                          <p:spTgt spid="222"/>
                                        </p:tgtEl>
                                      </p:cBhvr>
                                    </p:animEffect>
                                  </p:childTnLst>
                                </p:cTn>
                              </p:par>
                              <p:par>
                                <p:cTn id="61" presetID="10" presetClass="entr" presetSubtype="0" fill="hold" nodeType="withEffect">
                                  <p:stCondLst>
                                    <p:cond delay="0"/>
                                  </p:stCondLst>
                                  <p:childTnLst>
                                    <p:set>
                                      <p:cBhvr>
                                        <p:cTn id="62" dur="1" fill="hold">
                                          <p:stCondLst>
                                            <p:cond delay="0"/>
                                          </p:stCondLst>
                                        </p:cTn>
                                        <p:tgtEl>
                                          <p:spTgt spid="224"/>
                                        </p:tgtEl>
                                        <p:attrNameLst>
                                          <p:attrName>style.visibility</p:attrName>
                                        </p:attrNameLst>
                                      </p:cBhvr>
                                      <p:to>
                                        <p:strVal val="visible"/>
                                      </p:to>
                                    </p:set>
                                    <p:animEffect transition="in" filter="fade">
                                      <p:cBhvr>
                                        <p:cTn id="63" dur="500"/>
                                        <p:tgtEl>
                                          <p:spTgt spid="224"/>
                                        </p:tgtEl>
                                      </p:cBhvr>
                                    </p:animEffect>
                                  </p:childTnLst>
                                </p:cTn>
                              </p:par>
                              <p:par>
                                <p:cTn id="64" presetID="10" presetClass="entr" presetSubtype="0" fill="hold" nodeType="withEffect">
                                  <p:stCondLst>
                                    <p:cond delay="0"/>
                                  </p:stCondLst>
                                  <p:childTnLst>
                                    <p:set>
                                      <p:cBhvr>
                                        <p:cTn id="65" dur="1" fill="hold">
                                          <p:stCondLst>
                                            <p:cond delay="0"/>
                                          </p:stCondLst>
                                        </p:cTn>
                                        <p:tgtEl>
                                          <p:spTgt spid="228"/>
                                        </p:tgtEl>
                                        <p:attrNameLst>
                                          <p:attrName>style.visibility</p:attrName>
                                        </p:attrNameLst>
                                      </p:cBhvr>
                                      <p:to>
                                        <p:strVal val="visible"/>
                                      </p:to>
                                    </p:set>
                                    <p:animEffect transition="in" filter="fade">
                                      <p:cBhvr>
                                        <p:cTn id="66" dur="500"/>
                                        <p:tgtEl>
                                          <p:spTgt spid="228"/>
                                        </p:tgtEl>
                                      </p:cBhvr>
                                    </p:animEffect>
                                  </p:childTnLst>
                                </p:cTn>
                              </p:par>
                              <p:par>
                                <p:cTn id="67" presetID="10" presetClass="entr" presetSubtype="0" fill="hold" nodeType="withEffect">
                                  <p:stCondLst>
                                    <p:cond delay="0"/>
                                  </p:stCondLst>
                                  <p:childTnLst>
                                    <p:set>
                                      <p:cBhvr>
                                        <p:cTn id="68" dur="1" fill="hold">
                                          <p:stCondLst>
                                            <p:cond delay="0"/>
                                          </p:stCondLst>
                                        </p:cTn>
                                        <p:tgtEl>
                                          <p:spTgt spid="231"/>
                                        </p:tgtEl>
                                        <p:attrNameLst>
                                          <p:attrName>style.visibility</p:attrName>
                                        </p:attrNameLst>
                                      </p:cBhvr>
                                      <p:to>
                                        <p:strVal val="visible"/>
                                      </p:to>
                                    </p:set>
                                    <p:animEffect transition="in" filter="fade">
                                      <p:cBhvr>
                                        <p:cTn id="69" dur="500"/>
                                        <p:tgtEl>
                                          <p:spTgt spid="231"/>
                                        </p:tgtEl>
                                      </p:cBhvr>
                                    </p:animEffect>
                                  </p:childTnLst>
                                </p:cTn>
                              </p:par>
                              <p:par>
                                <p:cTn id="70" presetID="10" presetClass="entr" presetSubtype="0" fill="hold" nodeType="withEffect">
                                  <p:stCondLst>
                                    <p:cond delay="0"/>
                                  </p:stCondLst>
                                  <p:childTnLst>
                                    <p:set>
                                      <p:cBhvr>
                                        <p:cTn id="71" dur="1" fill="hold">
                                          <p:stCondLst>
                                            <p:cond delay="0"/>
                                          </p:stCondLst>
                                        </p:cTn>
                                        <p:tgtEl>
                                          <p:spTgt spid="215"/>
                                        </p:tgtEl>
                                        <p:attrNameLst>
                                          <p:attrName>style.visibility</p:attrName>
                                        </p:attrNameLst>
                                      </p:cBhvr>
                                      <p:to>
                                        <p:strVal val="visible"/>
                                      </p:to>
                                    </p:set>
                                    <p:animEffect transition="in" filter="fade">
                                      <p:cBhvr>
                                        <p:cTn id="72" dur="500"/>
                                        <p:tgtEl>
                                          <p:spTgt spid="215"/>
                                        </p:tgtEl>
                                      </p:cBhvr>
                                    </p:animEffect>
                                  </p:childTnLst>
                                </p:cTn>
                              </p:par>
                              <p:par>
                                <p:cTn id="73" presetID="10" presetClass="entr" presetSubtype="0" fill="hold" nodeType="withEffect">
                                  <p:stCondLst>
                                    <p:cond delay="0"/>
                                  </p:stCondLst>
                                  <p:childTnLst>
                                    <p:set>
                                      <p:cBhvr>
                                        <p:cTn id="74" dur="1" fill="hold">
                                          <p:stCondLst>
                                            <p:cond delay="0"/>
                                          </p:stCondLst>
                                        </p:cTn>
                                        <p:tgtEl>
                                          <p:spTgt spid="232"/>
                                        </p:tgtEl>
                                        <p:attrNameLst>
                                          <p:attrName>style.visibility</p:attrName>
                                        </p:attrNameLst>
                                      </p:cBhvr>
                                      <p:to>
                                        <p:strVal val="visible"/>
                                      </p:to>
                                    </p:set>
                                    <p:animEffect transition="in" filter="fade">
                                      <p:cBhvr>
                                        <p:cTn id="75" dur="500"/>
                                        <p:tgtEl>
                                          <p:spTgt spid="232"/>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38"/>
                                        </p:tgtEl>
                                        <p:attrNameLst>
                                          <p:attrName>style.visibility</p:attrName>
                                        </p:attrNameLst>
                                      </p:cBhvr>
                                      <p:to>
                                        <p:strVal val="visible"/>
                                      </p:to>
                                    </p:set>
                                    <p:animEffect transition="in" filter="fade">
                                      <p:cBhvr>
                                        <p:cTn id="78" dur="500"/>
                                        <p:tgtEl>
                                          <p:spTgt spid="238"/>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grpId="0" nodeType="clickEffect">
                                  <p:stCondLst>
                                    <p:cond delay="0"/>
                                  </p:stCondLst>
                                  <p:childTnLst>
                                    <p:animEffect transition="out" filter="fade">
                                      <p:cBhvr>
                                        <p:cTn id="82" dur="500"/>
                                        <p:tgtEl>
                                          <p:spTgt spid="76"/>
                                        </p:tgtEl>
                                      </p:cBhvr>
                                    </p:animEffect>
                                    <p:set>
                                      <p:cBhvr>
                                        <p:cTn id="83" dur="1" fill="hold">
                                          <p:stCondLst>
                                            <p:cond delay="499"/>
                                          </p:stCondLst>
                                        </p:cTn>
                                        <p:tgtEl>
                                          <p:spTgt spid="76"/>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160"/>
                                        </p:tgtEl>
                                      </p:cBhvr>
                                    </p:animEffect>
                                    <p:set>
                                      <p:cBhvr>
                                        <p:cTn id="86" dur="1" fill="hold">
                                          <p:stCondLst>
                                            <p:cond delay="499"/>
                                          </p:stCondLst>
                                        </p:cTn>
                                        <p:tgtEl>
                                          <p:spTgt spid="160"/>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235"/>
                                        </p:tgtEl>
                                      </p:cBhvr>
                                    </p:animEffect>
                                    <p:set>
                                      <p:cBhvr>
                                        <p:cTn id="89" dur="1" fill="hold">
                                          <p:stCondLst>
                                            <p:cond delay="499"/>
                                          </p:stCondLst>
                                        </p:cTn>
                                        <p:tgtEl>
                                          <p:spTgt spid="235"/>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500"/>
                                        <p:tgtEl>
                                          <p:spTgt spid="232"/>
                                        </p:tgtEl>
                                      </p:cBhvr>
                                    </p:animEffect>
                                    <p:set>
                                      <p:cBhvr>
                                        <p:cTn id="92" dur="1" fill="hold">
                                          <p:stCondLst>
                                            <p:cond delay="499"/>
                                          </p:stCondLst>
                                        </p:cTn>
                                        <p:tgtEl>
                                          <p:spTgt spid="232"/>
                                        </p:tgtEl>
                                        <p:attrNameLst>
                                          <p:attrName>style.visibility</p:attrName>
                                        </p:attrNameLst>
                                      </p:cBhvr>
                                      <p:to>
                                        <p:strVal val="hidden"/>
                                      </p:to>
                                    </p:set>
                                  </p:childTnLst>
                                </p:cTn>
                              </p:par>
                              <p:par>
                                <p:cTn id="93" presetID="10" presetClass="exit" presetSubtype="0" fill="hold" nodeType="withEffect">
                                  <p:stCondLst>
                                    <p:cond delay="0"/>
                                  </p:stCondLst>
                                  <p:childTnLst>
                                    <p:animEffect transition="out" filter="fade">
                                      <p:cBhvr>
                                        <p:cTn id="94" dur="500"/>
                                        <p:tgtEl>
                                          <p:spTgt spid="158"/>
                                        </p:tgtEl>
                                      </p:cBhvr>
                                    </p:animEffect>
                                    <p:set>
                                      <p:cBhvr>
                                        <p:cTn id="95" dur="1" fill="hold">
                                          <p:stCondLst>
                                            <p:cond delay="499"/>
                                          </p:stCondLst>
                                        </p:cTn>
                                        <p:tgtEl>
                                          <p:spTgt spid="158"/>
                                        </p:tgtEl>
                                        <p:attrNameLst>
                                          <p:attrName>style.visibility</p:attrName>
                                        </p:attrNameLst>
                                      </p:cBhvr>
                                      <p:to>
                                        <p:strVal val="hidden"/>
                                      </p:to>
                                    </p:set>
                                  </p:childTnLst>
                                </p:cTn>
                              </p:par>
                              <p:par>
                                <p:cTn id="96" presetID="10" presetClass="entr" presetSubtype="0" fill="hold" grpId="0" nodeType="withEffect">
                                  <p:stCondLst>
                                    <p:cond delay="0"/>
                                  </p:stCondLst>
                                  <p:childTnLst>
                                    <p:set>
                                      <p:cBhvr>
                                        <p:cTn id="97" dur="1" fill="hold">
                                          <p:stCondLst>
                                            <p:cond delay="0"/>
                                          </p:stCondLst>
                                        </p:cTn>
                                        <p:tgtEl>
                                          <p:spTgt spid="239"/>
                                        </p:tgtEl>
                                        <p:attrNameLst>
                                          <p:attrName>style.visibility</p:attrName>
                                        </p:attrNameLst>
                                      </p:cBhvr>
                                      <p:to>
                                        <p:strVal val="visible"/>
                                      </p:to>
                                    </p:set>
                                    <p:animEffect transition="in" filter="fade">
                                      <p:cBhvr>
                                        <p:cTn id="98" dur="500"/>
                                        <p:tgtEl>
                                          <p:spTgt spid="239"/>
                                        </p:tgtEl>
                                      </p:cBhvr>
                                    </p:animEffect>
                                  </p:childTnLst>
                                </p:cTn>
                              </p:par>
                              <p:par>
                                <p:cTn id="99" presetID="10" presetClass="entr" presetSubtype="0" fill="hold" nodeType="withEffect">
                                  <p:stCondLst>
                                    <p:cond delay="0"/>
                                  </p:stCondLst>
                                  <p:childTnLst>
                                    <p:set>
                                      <p:cBhvr>
                                        <p:cTn id="100" dur="1" fill="hold">
                                          <p:stCondLst>
                                            <p:cond delay="0"/>
                                          </p:stCondLst>
                                        </p:cTn>
                                        <p:tgtEl>
                                          <p:spTgt spid="174"/>
                                        </p:tgtEl>
                                        <p:attrNameLst>
                                          <p:attrName>style.visibility</p:attrName>
                                        </p:attrNameLst>
                                      </p:cBhvr>
                                      <p:to>
                                        <p:strVal val="visible"/>
                                      </p:to>
                                    </p:set>
                                    <p:animEffect transition="in" filter="fade">
                                      <p:cBhvr>
                                        <p:cTn id="101" dur="500"/>
                                        <p:tgtEl>
                                          <p:spTgt spid="174"/>
                                        </p:tgtEl>
                                      </p:cBhvr>
                                    </p:animEffect>
                                  </p:childTnLst>
                                </p:cTn>
                              </p:par>
                              <p:par>
                                <p:cTn id="102" presetID="10" presetClass="entr" presetSubtype="0" fill="hold" nodeType="withEffect">
                                  <p:stCondLst>
                                    <p:cond delay="0"/>
                                  </p:stCondLst>
                                  <p:childTnLst>
                                    <p:set>
                                      <p:cBhvr>
                                        <p:cTn id="103" dur="1" fill="hold">
                                          <p:stCondLst>
                                            <p:cond delay="0"/>
                                          </p:stCondLst>
                                        </p:cTn>
                                        <p:tgtEl>
                                          <p:spTgt spid="227"/>
                                        </p:tgtEl>
                                        <p:attrNameLst>
                                          <p:attrName>style.visibility</p:attrName>
                                        </p:attrNameLst>
                                      </p:cBhvr>
                                      <p:to>
                                        <p:strVal val="visible"/>
                                      </p:to>
                                    </p:set>
                                    <p:animEffect transition="in" filter="fade">
                                      <p:cBhvr>
                                        <p:cTn id="104" dur="500"/>
                                        <p:tgtEl>
                                          <p:spTgt spid="227"/>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263"/>
                                        </p:tgtEl>
                                        <p:attrNameLst>
                                          <p:attrName>style.visibility</p:attrName>
                                        </p:attrNameLst>
                                      </p:cBhvr>
                                      <p:to>
                                        <p:strVal val="visible"/>
                                      </p:to>
                                    </p:set>
                                    <p:animEffect transition="in" filter="fade">
                                      <p:cBhvr>
                                        <p:cTn id="107" dur="500"/>
                                        <p:tgtEl>
                                          <p:spTgt spid="263"/>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264"/>
                                        </p:tgtEl>
                                        <p:attrNameLst>
                                          <p:attrName>style.visibility</p:attrName>
                                        </p:attrNameLst>
                                      </p:cBhvr>
                                      <p:to>
                                        <p:strVal val="visible"/>
                                      </p:to>
                                    </p:set>
                                    <p:animEffect transition="in" filter="fade">
                                      <p:cBhvr>
                                        <p:cTn id="110" dur="500"/>
                                        <p:tgtEl>
                                          <p:spTgt spid="264"/>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181"/>
                                        </p:tgtEl>
                                        <p:attrNameLst>
                                          <p:attrName>style.visibility</p:attrName>
                                        </p:attrNameLst>
                                      </p:cBhvr>
                                      <p:to>
                                        <p:strVal val="visible"/>
                                      </p:to>
                                    </p:set>
                                    <p:animEffect transition="in" filter="fade">
                                      <p:cBhvr>
                                        <p:cTn id="115" dur="500"/>
                                        <p:tgtEl>
                                          <p:spTgt spid="181"/>
                                        </p:tgtEl>
                                      </p:cBhvr>
                                    </p:animEffect>
                                  </p:childTnLst>
                                </p:cTn>
                              </p:par>
                              <p:par>
                                <p:cTn id="116" presetID="10" presetClass="entr" presetSubtype="0" fill="hold" nodeType="withEffect">
                                  <p:stCondLst>
                                    <p:cond delay="0"/>
                                  </p:stCondLst>
                                  <p:childTnLst>
                                    <p:set>
                                      <p:cBhvr>
                                        <p:cTn id="117" dur="1" fill="hold">
                                          <p:stCondLst>
                                            <p:cond delay="0"/>
                                          </p:stCondLst>
                                        </p:cTn>
                                        <p:tgtEl>
                                          <p:spTgt spid="176"/>
                                        </p:tgtEl>
                                        <p:attrNameLst>
                                          <p:attrName>style.visibility</p:attrName>
                                        </p:attrNameLst>
                                      </p:cBhvr>
                                      <p:to>
                                        <p:strVal val="visible"/>
                                      </p:to>
                                    </p:set>
                                    <p:animEffect transition="in" filter="fade">
                                      <p:cBhvr>
                                        <p:cTn id="118" dur="500"/>
                                        <p:tgtEl>
                                          <p:spTgt spid="176"/>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230"/>
                                        </p:tgtEl>
                                        <p:attrNameLst>
                                          <p:attrName>style.visibility</p:attrName>
                                        </p:attrNameLst>
                                      </p:cBhvr>
                                      <p:to>
                                        <p:strVal val="visible"/>
                                      </p:to>
                                    </p:set>
                                    <p:animEffect transition="in" filter="fade">
                                      <p:cBhvr>
                                        <p:cTn id="123" dur="500"/>
                                        <p:tgtEl>
                                          <p:spTgt spid="230"/>
                                        </p:tgtEl>
                                      </p:cBhvr>
                                    </p:animEffect>
                                  </p:childTnLst>
                                </p:cTn>
                              </p:par>
                              <p:par>
                                <p:cTn id="124" presetID="10" presetClass="entr" presetSubtype="0" fill="hold" nodeType="withEffect">
                                  <p:stCondLst>
                                    <p:cond delay="0"/>
                                  </p:stCondLst>
                                  <p:childTnLst>
                                    <p:set>
                                      <p:cBhvr>
                                        <p:cTn id="125" dur="1" fill="hold">
                                          <p:stCondLst>
                                            <p:cond delay="0"/>
                                          </p:stCondLst>
                                        </p:cTn>
                                        <p:tgtEl>
                                          <p:spTgt spid="178"/>
                                        </p:tgtEl>
                                        <p:attrNameLst>
                                          <p:attrName>style.visibility</p:attrName>
                                        </p:attrNameLst>
                                      </p:cBhvr>
                                      <p:to>
                                        <p:strVal val="visible"/>
                                      </p:to>
                                    </p:set>
                                    <p:animEffect transition="in" filter="fade">
                                      <p:cBhvr>
                                        <p:cTn id="126" dur="500"/>
                                        <p:tgtEl>
                                          <p:spTgt spid="178"/>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240"/>
                                        </p:tgtEl>
                                        <p:attrNameLst>
                                          <p:attrName>style.visibility</p:attrName>
                                        </p:attrNameLst>
                                      </p:cBhvr>
                                      <p:to>
                                        <p:strVal val="visible"/>
                                      </p:to>
                                    </p:set>
                                    <p:animEffect transition="in" filter="fade">
                                      <p:cBhvr>
                                        <p:cTn id="131" dur="500"/>
                                        <p:tgtEl>
                                          <p:spTgt spid="240"/>
                                        </p:tgtEl>
                                      </p:cBhvr>
                                    </p:animEffect>
                                  </p:childTnLst>
                                </p:cTn>
                              </p:par>
                              <p:par>
                                <p:cTn id="132" presetID="10" presetClass="entr" presetSubtype="0" fill="hold" nodeType="withEffect">
                                  <p:stCondLst>
                                    <p:cond delay="0"/>
                                  </p:stCondLst>
                                  <p:childTnLst>
                                    <p:set>
                                      <p:cBhvr>
                                        <p:cTn id="133" dur="1" fill="hold">
                                          <p:stCondLst>
                                            <p:cond delay="0"/>
                                          </p:stCondLst>
                                        </p:cTn>
                                        <p:tgtEl>
                                          <p:spTgt spid="179"/>
                                        </p:tgtEl>
                                        <p:attrNameLst>
                                          <p:attrName>style.visibility</p:attrName>
                                        </p:attrNameLst>
                                      </p:cBhvr>
                                      <p:to>
                                        <p:strVal val="visible"/>
                                      </p:to>
                                    </p:set>
                                    <p:animEffect transition="in" filter="fade">
                                      <p:cBhvr>
                                        <p:cTn id="134" dur="500"/>
                                        <p:tgtEl>
                                          <p:spTgt spid="179"/>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xit" presetSubtype="0" fill="hold" grpId="1" nodeType="clickEffect">
                                  <p:stCondLst>
                                    <p:cond delay="0"/>
                                  </p:stCondLst>
                                  <p:childTnLst>
                                    <p:animEffect transition="out" filter="fade">
                                      <p:cBhvr>
                                        <p:cTn id="138" dur="500"/>
                                        <p:tgtEl>
                                          <p:spTgt spid="239"/>
                                        </p:tgtEl>
                                      </p:cBhvr>
                                    </p:animEffect>
                                    <p:set>
                                      <p:cBhvr>
                                        <p:cTn id="139" dur="1" fill="hold">
                                          <p:stCondLst>
                                            <p:cond delay="499"/>
                                          </p:stCondLst>
                                        </p:cTn>
                                        <p:tgtEl>
                                          <p:spTgt spid="239"/>
                                        </p:tgtEl>
                                        <p:attrNameLst>
                                          <p:attrName>style.visibility</p:attrName>
                                        </p:attrNameLst>
                                      </p:cBhvr>
                                      <p:to>
                                        <p:strVal val="hidden"/>
                                      </p:to>
                                    </p:set>
                                  </p:childTnLst>
                                </p:cTn>
                              </p:par>
                              <p:par>
                                <p:cTn id="140" presetID="10" presetClass="entr" presetSubtype="0" fill="hold" grpId="0" nodeType="withEffect">
                                  <p:stCondLst>
                                    <p:cond delay="0"/>
                                  </p:stCondLst>
                                  <p:childTnLst>
                                    <p:set>
                                      <p:cBhvr>
                                        <p:cTn id="141" dur="1" fill="hold">
                                          <p:stCondLst>
                                            <p:cond delay="0"/>
                                          </p:stCondLst>
                                        </p:cTn>
                                        <p:tgtEl>
                                          <p:spTgt spid="261"/>
                                        </p:tgtEl>
                                        <p:attrNameLst>
                                          <p:attrName>style.visibility</p:attrName>
                                        </p:attrNameLst>
                                      </p:cBhvr>
                                      <p:to>
                                        <p:strVal val="visible"/>
                                      </p:to>
                                    </p:set>
                                    <p:animEffect transition="in" filter="fade">
                                      <p:cBhvr>
                                        <p:cTn id="142" dur="500"/>
                                        <p:tgtEl>
                                          <p:spTgt spid="261"/>
                                        </p:tgtEl>
                                      </p:cBhvr>
                                    </p:animEffect>
                                  </p:childTnLst>
                                </p:cTn>
                              </p:par>
                            </p:childTnLst>
                          </p:cTn>
                        </p:par>
                      </p:childTnLst>
                    </p:cTn>
                  </p:par>
                  <p:par>
                    <p:cTn id="143" fill="hold">
                      <p:stCondLst>
                        <p:cond delay="indefinite"/>
                      </p:stCondLst>
                      <p:childTnLst>
                        <p:par>
                          <p:cTn id="144" fill="hold">
                            <p:stCondLst>
                              <p:cond delay="0"/>
                            </p:stCondLst>
                            <p:childTnLst>
                              <p:par>
                                <p:cTn id="145" presetID="2" presetClass="exit" presetSubtype="4" fill="hold" nodeType="clickEffect">
                                  <p:stCondLst>
                                    <p:cond delay="0"/>
                                  </p:stCondLst>
                                  <p:childTnLst>
                                    <p:anim calcmode="lin" valueType="num">
                                      <p:cBhvr additive="base">
                                        <p:cTn id="146" dur="500"/>
                                        <p:tgtEl>
                                          <p:spTgt spid="224"/>
                                        </p:tgtEl>
                                        <p:attrNameLst>
                                          <p:attrName>ppt_x</p:attrName>
                                        </p:attrNameLst>
                                      </p:cBhvr>
                                      <p:tavLst>
                                        <p:tav tm="0">
                                          <p:val>
                                            <p:strVal val="ppt_x"/>
                                          </p:val>
                                        </p:tav>
                                        <p:tav tm="100000">
                                          <p:val>
                                            <p:strVal val="ppt_x"/>
                                          </p:val>
                                        </p:tav>
                                      </p:tavLst>
                                    </p:anim>
                                    <p:anim calcmode="lin" valueType="num">
                                      <p:cBhvr additive="base">
                                        <p:cTn id="147" dur="500"/>
                                        <p:tgtEl>
                                          <p:spTgt spid="224"/>
                                        </p:tgtEl>
                                        <p:attrNameLst>
                                          <p:attrName>ppt_y</p:attrName>
                                        </p:attrNameLst>
                                      </p:cBhvr>
                                      <p:tavLst>
                                        <p:tav tm="0">
                                          <p:val>
                                            <p:strVal val="ppt_y"/>
                                          </p:val>
                                        </p:tav>
                                        <p:tav tm="100000">
                                          <p:val>
                                            <p:strVal val="1+ppt_h/2"/>
                                          </p:val>
                                        </p:tav>
                                      </p:tavLst>
                                    </p:anim>
                                    <p:set>
                                      <p:cBhvr>
                                        <p:cTn id="148" dur="1" fill="hold">
                                          <p:stCondLst>
                                            <p:cond delay="499"/>
                                          </p:stCondLst>
                                        </p:cTn>
                                        <p:tgtEl>
                                          <p:spTgt spid="224"/>
                                        </p:tgtEl>
                                        <p:attrNameLst>
                                          <p:attrName>style.visibility</p:attrName>
                                        </p:attrNameLst>
                                      </p:cBhvr>
                                      <p:to>
                                        <p:strVal val="hidden"/>
                                      </p:to>
                                    </p:set>
                                  </p:childTnLst>
                                </p:cTn>
                              </p:par>
                              <p:par>
                                <p:cTn id="149" presetID="2" presetClass="exit" presetSubtype="4" fill="hold" grpId="0" nodeType="withEffect">
                                  <p:stCondLst>
                                    <p:cond delay="0"/>
                                  </p:stCondLst>
                                  <p:childTnLst>
                                    <p:anim calcmode="lin" valueType="num">
                                      <p:cBhvr additive="base">
                                        <p:cTn id="150" dur="500"/>
                                        <p:tgtEl>
                                          <p:spTgt spid="115"/>
                                        </p:tgtEl>
                                        <p:attrNameLst>
                                          <p:attrName>ppt_x</p:attrName>
                                        </p:attrNameLst>
                                      </p:cBhvr>
                                      <p:tavLst>
                                        <p:tav tm="0">
                                          <p:val>
                                            <p:strVal val="ppt_x"/>
                                          </p:val>
                                        </p:tav>
                                        <p:tav tm="100000">
                                          <p:val>
                                            <p:strVal val="ppt_x"/>
                                          </p:val>
                                        </p:tav>
                                      </p:tavLst>
                                    </p:anim>
                                    <p:anim calcmode="lin" valueType="num">
                                      <p:cBhvr additive="base">
                                        <p:cTn id="151" dur="500"/>
                                        <p:tgtEl>
                                          <p:spTgt spid="115"/>
                                        </p:tgtEl>
                                        <p:attrNameLst>
                                          <p:attrName>ppt_y</p:attrName>
                                        </p:attrNameLst>
                                      </p:cBhvr>
                                      <p:tavLst>
                                        <p:tav tm="0">
                                          <p:val>
                                            <p:strVal val="ppt_y"/>
                                          </p:val>
                                        </p:tav>
                                        <p:tav tm="100000">
                                          <p:val>
                                            <p:strVal val="1+ppt_h/2"/>
                                          </p:val>
                                        </p:tav>
                                      </p:tavLst>
                                    </p:anim>
                                    <p:set>
                                      <p:cBhvr>
                                        <p:cTn id="152" dur="1" fill="hold">
                                          <p:stCondLst>
                                            <p:cond delay="499"/>
                                          </p:stCondLst>
                                        </p:cTn>
                                        <p:tgtEl>
                                          <p:spTgt spid="115"/>
                                        </p:tgtEl>
                                        <p:attrNameLst>
                                          <p:attrName>style.visibility</p:attrName>
                                        </p:attrNameLst>
                                      </p:cBhvr>
                                      <p:to>
                                        <p:strVal val="hidden"/>
                                      </p:to>
                                    </p:set>
                                  </p:childTnLst>
                                </p:cTn>
                              </p:par>
                              <p:par>
                                <p:cTn id="153" presetID="2" presetClass="exit" presetSubtype="4" fill="hold" grpId="0" nodeType="withEffect">
                                  <p:stCondLst>
                                    <p:cond delay="0"/>
                                  </p:stCondLst>
                                  <p:childTnLst>
                                    <p:anim calcmode="lin" valueType="num">
                                      <p:cBhvr additive="base">
                                        <p:cTn id="154" dur="500"/>
                                        <p:tgtEl>
                                          <p:spTgt spid="116"/>
                                        </p:tgtEl>
                                        <p:attrNameLst>
                                          <p:attrName>ppt_x</p:attrName>
                                        </p:attrNameLst>
                                      </p:cBhvr>
                                      <p:tavLst>
                                        <p:tav tm="0">
                                          <p:val>
                                            <p:strVal val="ppt_x"/>
                                          </p:val>
                                        </p:tav>
                                        <p:tav tm="100000">
                                          <p:val>
                                            <p:strVal val="ppt_x"/>
                                          </p:val>
                                        </p:tav>
                                      </p:tavLst>
                                    </p:anim>
                                    <p:anim calcmode="lin" valueType="num">
                                      <p:cBhvr additive="base">
                                        <p:cTn id="155" dur="500"/>
                                        <p:tgtEl>
                                          <p:spTgt spid="116"/>
                                        </p:tgtEl>
                                        <p:attrNameLst>
                                          <p:attrName>ppt_y</p:attrName>
                                        </p:attrNameLst>
                                      </p:cBhvr>
                                      <p:tavLst>
                                        <p:tav tm="0">
                                          <p:val>
                                            <p:strVal val="ppt_y"/>
                                          </p:val>
                                        </p:tav>
                                        <p:tav tm="100000">
                                          <p:val>
                                            <p:strVal val="1+ppt_h/2"/>
                                          </p:val>
                                        </p:tav>
                                      </p:tavLst>
                                    </p:anim>
                                    <p:set>
                                      <p:cBhvr>
                                        <p:cTn id="156" dur="1" fill="hold">
                                          <p:stCondLst>
                                            <p:cond delay="499"/>
                                          </p:stCondLst>
                                        </p:cTn>
                                        <p:tgtEl>
                                          <p:spTgt spid="116"/>
                                        </p:tgtEl>
                                        <p:attrNameLst>
                                          <p:attrName>style.visibility</p:attrName>
                                        </p:attrNameLst>
                                      </p:cBhvr>
                                      <p:to>
                                        <p:strVal val="hidden"/>
                                      </p:to>
                                    </p:set>
                                  </p:childTnLst>
                                </p:cTn>
                              </p:par>
                              <p:par>
                                <p:cTn id="157" presetID="2" presetClass="exit" presetSubtype="4" fill="hold" nodeType="withEffect">
                                  <p:stCondLst>
                                    <p:cond delay="0"/>
                                  </p:stCondLst>
                                  <p:childTnLst>
                                    <p:anim calcmode="lin" valueType="num">
                                      <p:cBhvr additive="base">
                                        <p:cTn id="158" dur="500"/>
                                        <p:tgtEl>
                                          <p:spTgt spid="231"/>
                                        </p:tgtEl>
                                        <p:attrNameLst>
                                          <p:attrName>ppt_x</p:attrName>
                                        </p:attrNameLst>
                                      </p:cBhvr>
                                      <p:tavLst>
                                        <p:tav tm="0">
                                          <p:val>
                                            <p:strVal val="ppt_x"/>
                                          </p:val>
                                        </p:tav>
                                        <p:tav tm="100000">
                                          <p:val>
                                            <p:strVal val="ppt_x"/>
                                          </p:val>
                                        </p:tav>
                                      </p:tavLst>
                                    </p:anim>
                                    <p:anim calcmode="lin" valueType="num">
                                      <p:cBhvr additive="base">
                                        <p:cTn id="159" dur="500"/>
                                        <p:tgtEl>
                                          <p:spTgt spid="231"/>
                                        </p:tgtEl>
                                        <p:attrNameLst>
                                          <p:attrName>ppt_y</p:attrName>
                                        </p:attrNameLst>
                                      </p:cBhvr>
                                      <p:tavLst>
                                        <p:tav tm="0">
                                          <p:val>
                                            <p:strVal val="ppt_y"/>
                                          </p:val>
                                        </p:tav>
                                        <p:tav tm="100000">
                                          <p:val>
                                            <p:strVal val="1+ppt_h/2"/>
                                          </p:val>
                                        </p:tav>
                                      </p:tavLst>
                                    </p:anim>
                                    <p:set>
                                      <p:cBhvr>
                                        <p:cTn id="160" dur="1" fill="hold">
                                          <p:stCondLst>
                                            <p:cond delay="499"/>
                                          </p:stCondLst>
                                        </p:cTn>
                                        <p:tgtEl>
                                          <p:spTgt spid="231"/>
                                        </p:tgtEl>
                                        <p:attrNameLst>
                                          <p:attrName>style.visibility</p:attrName>
                                        </p:attrNameLst>
                                      </p:cBhvr>
                                      <p:to>
                                        <p:strVal val="hidden"/>
                                      </p:to>
                                    </p:set>
                                  </p:childTnLst>
                                </p:cTn>
                              </p:par>
                              <p:par>
                                <p:cTn id="161" presetID="2" presetClass="exit" presetSubtype="4" fill="hold" grpId="0" nodeType="withEffect">
                                  <p:stCondLst>
                                    <p:cond delay="0"/>
                                  </p:stCondLst>
                                  <p:childTnLst>
                                    <p:anim calcmode="lin" valueType="num">
                                      <p:cBhvr additive="base">
                                        <p:cTn id="162" dur="500"/>
                                        <p:tgtEl>
                                          <p:spTgt spid="121"/>
                                        </p:tgtEl>
                                        <p:attrNameLst>
                                          <p:attrName>ppt_x</p:attrName>
                                        </p:attrNameLst>
                                      </p:cBhvr>
                                      <p:tavLst>
                                        <p:tav tm="0">
                                          <p:val>
                                            <p:strVal val="ppt_x"/>
                                          </p:val>
                                        </p:tav>
                                        <p:tav tm="100000">
                                          <p:val>
                                            <p:strVal val="ppt_x"/>
                                          </p:val>
                                        </p:tav>
                                      </p:tavLst>
                                    </p:anim>
                                    <p:anim calcmode="lin" valueType="num">
                                      <p:cBhvr additive="base">
                                        <p:cTn id="163" dur="500"/>
                                        <p:tgtEl>
                                          <p:spTgt spid="121"/>
                                        </p:tgtEl>
                                        <p:attrNameLst>
                                          <p:attrName>ppt_y</p:attrName>
                                        </p:attrNameLst>
                                      </p:cBhvr>
                                      <p:tavLst>
                                        <p:tav tm="0">
                                          <p:val>
                                            <p:strVal val="ppt_y"/>
                                          </p:val>
                                        </p:tav>
                                        <p:tav tm="100000">
                                          <p:val>
                                            <p:strVal val="1+ppt_h/2"/>
                                          </p:val>
                                        </p:tav>
                                      </p:tavLst>
                                    </p:anim>
                                    <p:set>
                                      <p:cBhvr>
                                        <p:cTn id="164" dur="1" fill="hold">
                                          <p:stCondLst>
                                            <p:cond delay="499"/>
                                          </p:stCondLst>
                                        </p:cTn>
                                        <p:tgtEl>
                                          <p:spTgt spid="121"/>
                                        </p:tgtEl>
                                        <p:attrNameLst>
                                          <p:attrName>style.visibility</p:attrName>
                                        </p:attrNameLst>
                                      </p:cBhvr>
                                      <p:to>
                                        <p:strVal val="hidden"/>
                                      </p:to>
                                    </p:set>
                                  </p:childTnLst>
                                </p:cTn>
                              </p:par>
                              <p:par>
                                <p:cTn id="165" presetID="2" presetClass="exit" presetSubtype="4" fill="hold" grpId="0" nodeType="withEffect">
                                  <p:stCondLst>
                                    <p:cond delay="0"/>
                                  </p:stCondLst>
                                  <p:childTnLst>
                                    <p:anim calcmode="lin" valueType="num">
                                      <p:cBhvr additive="base">
                                        <p:cTn id="166" dur="500"/>
                                        <p:tgtEl>
                                          <p:spTgt spid="122"/>
                                        </p:tgtEl>
                                        <p:attrNameLst>
                                          <p:attrName>ppt_x</p:attrName>
                                        </p:attrNameLst>
                                      </p:cBhvr>
                                      <p:tavLst>
                                        <p:tav tm="0">
                                          <p:val>
                                            <p:strVal val="ppt_x"/>
                                          </p:val>
                                        </p:tav>
                                        <p:tav tm="100000">
                                          <p:val>
                                            <p:strVal val="ppt_x"/>
                                          </p:val>
                                        </p:tav>
                                      </p:tavLst>
                                    </p:anim>
                                    <p:anim calcmode="lin" valueType="num">
                                      <p:cBhvr additive="base">
                                        <p:cTn id="167" dur="500"/>
                                        <p:tgtEl>
                                          <p:spTgt spid="122"/>
                                        </p:tgtEl>
                                        <p:attrNameLst>
                                          <p:attrName>ppt_y</p:attrName>
                                        </p:attrNameLst>
                                      </p:cBhvr>
                                      <p:tavLst>
                                        <p:tav tm="0">
                                          <p:val>
                                            <p:strVal val="ppt_y"/>
                                          </p:val>
                                        </p:tav>
                                        <p:tav tm="100000">
                                          <p:val>
                                            <p:strVal val="1+ppt_h/2"/>
                                          </p:val>
                                        </p:tav>
                                      </p:tavLst>
                                    </p:anim>
                                    <p:set>
                                      <p:cBhvr>
                                        <p:cTn id="168" dur="1" fill="hold">
                                          <p:stCondLst>
                                            <p:cond delay="499"/>
                                          </p:stCondLst>
                                        </p:cTn>
                                        <p:tgtEl>
                                          <p:spTgt spid="122"/>
                                        </p:tgtEl>
                                        <p:attrNameLst>
                                          <p:attrName>style.visibility</p:attrName>
                                        </p:attrNameLst>
                                      </p:cBhvr>
                                      <p:to>
                                        <p:strVal val="hidden"/>
                                      </p:to>
                                    </p:set>
                                  </p:childTnLst>
                                </p:cTn>
                              </p:par>
                            </p:childTnLst>
                          </p:cTn>
                        </p:par>
                      </p:childTnLst>
                    </p:cTn>
                  </p:par>
                  <p:par>
                    <p:cTn id="169" fill="hold">
                      <p:stCondLst>
                        <p:cond delay="indefinite"/>
                      </p:stCondLst>
                      <p:childTnLst>
                        <p:par>
                          <p:cTn id="170" fill="hold">
                            <p:stCondLst>
                              <p:cond delay="0"/>
                            </p:stCondLst>
                            <p:childTnLst>
                              <p:par>
                                <p:cTn id="171" presetID="10" presetClass="exit" presetSubtype="0" fill="hold" nodeType="clickEffect">
                                  <p:stCondLst>
                                    <p:cond delay="0"/>
                                  </p:stCondLst>
                                  <p:childTnLst>
                                    <p:animEffect transition="out" filter="fade">
                                      <p:cBhvr>
                                        <p:cTn id="172" dur="500"/>
                                        <p:tgtEl>
                                          <p:spTgt spid="180"/>
                                        </p:tgtEl>
                                      </p:cBhvr>
                                    </p:animEffect>
                                    <p:set>
                                      <p:cBhvr>
                                        <p:cTn id="173" dur="1" fill="hold">
                                          <p:stCondLst>
                                            <p:cond delay="499"/>
                                          </p:stCondLst>
                                        </p:cTn>
                                        <p:tgtEl>
                                          <p:spTgt spid="180"/>
                                        </p:tgtEl>
                                        <p:attrNameLst>
                                          <p:attrName>style.visibility</p:attrName>
                                        </p:attrNameLst>
                                      </p:cBhvr>
                                      <p:to>
                                        <p:strVal val="hidden"/>
                                      </p:to>
                                    </p:set>
                                  </p:childTnLst>
                                </p:cTn>
                              </p:par>
                              <p:par>
                                <p:cTn id="174" presetID="10" presetClass="exit" presetSubtype="0" fill="hold" nodeType="withEffect">
                                  <p:stCondLst>
                                    <p:cond delay="0"/>
                                  </p:stCondLst>
                                  <p:childTnLst>
                                    <p:animEffect transition="out" filter="fade">
                                      <p:cBhvr>
                                        <p:cTn id="175" dur="500"/>
                                        <p:tgtEl>
                                          <p:spTgt spid="182"/>
                                        </p:tgtEl>
                                      </p:cBhvr>
                                    </p:animEffect>
                                    <p:set>
                                      <p:cBhvr>
                                        <p:cTn id="176" dur="1" fill="hold">
                                          <p:stCondLst>
                                            <p:cond delay="499"/>
                                          </p:stCondLst>
                                        </p:cTn>
                                        <p:tgtEl>
                                          <p:spTgt spid="182"/>
                                        </p:tgtEl>
                                        <p:attrNameLst>
                                          <p:attrName>style.visibility</p:attrName>
                                        </p:attrNameLst>
                                      </p:cBhvr>
                                      <p:to>
                                        <p:strVal val="hidden"/>
                                      </p:to>
                                    </p:set>
                                  </p:childTnLst>
                                </p:cTn>
                              </p:par>
                            </p:childTnLst>
                          </p:cTn>
                        </p:par>
                        <p:par>
                          <p:cTn id="177" fill="hold">
                            <p:stCondLst>
                              <p:cond delay="500"/>
                            </p:stCondLst>
                            <p:childTnLst>
                              <p:par>
                                <p:cTn id="178" presetID="42" presetClass="path" presetSubtype="0" accel="50000" decel="50000" fill="hold" nodeType="afterEffect">
                                  <p:stCondLst>
                                    <p:cond delay="0"/>
                                  </p:stCondLst>
                                  <p:childTnLst>
                                    <p:animMotion origin="layout" path="M -1.38889E-6 1.85185E-6 L -0.04601 -0.0794 " pathEditMode="relative" rAng="0" ptsTypes="AA">
                                      <p:cBhvr>
                                        <p:cTn id="179" dur="2000" fill="hold"/>
                                        <p:tgtEl>
                                          <p:spTgt spid="135"/>
                                        </p:tgtEl>
                                        <p:attrNameLst>
                                          <p:attrName>ppt_x</p:attrName>
                                          <p:attrName>ppt_y</p:attrName>
                                        </p:attrNameLst>
                                      </p:cBhvr>
                                      <p:rCtr x="-2309" y="-3981"/>
                                    </p:animMotion>
                                  </p:childTnLst>
                                </p:cTn>
                              </p:par>
                              <p:par>
                                <p:cTn id="180" presetID="42" presetClass="path" presetSubtype="0" accel="50000" decel="50000" fill="hold" nodeType="withEffect">
                                  <p:stCondLst>
                                    <p:cond delay="0"/>
                                  </p:stCondLst>
                                  <p:childTnLst>
                                    <p:animMotion origin="layout" path="M -4.72222E-6 1.85185E-6 L -0.02986 -0.0794 " pathEditMode="relative" rAng="0" ptsTypes="AA">
                                      <p:cBhvr>
                                        <p:cTn id="181" dur="2000" fill="hold"/>
                                        <p:tgtEl>
                                          <p:spTgt spid="132"/>
                                        </p:tgtEl>
                                        <p:attrNameLst>
                                          <p:attrName>ppt_x</p:attrName>
                                          <p:attrName>ppt_y</p:attrName>
                                        </p:attrNameLst>
                                      </p:cBhvr>
                                      <p:rCtr x="-1493" y="-3981"/>
                                    </p:animMotion>
                                  </p:childTnLst>
                                </p:cTn>
                              </p:par>
                            </p:childTnLst>
                          </p:cTn>
                        </p:par>
                        <p:par>
                          <p:cTn id="182" fill="hold">
                            <p:stCondLst>
                              <p:cond delay="2500"/>
                            </p:stCondLst>
                            <p:childTnLst>
                              <p:par>
                                <p:cTn id="183" presetID="10" presetClass="exit" presetSubtype="0" fill="hold" nodeType="afterEffect">
                                  <p:stCondLst>
                                    <p:cond delay="0"/>
                                  </p:stCondLst>
                                  <p:childTnLst>
                                    <p:animEffect transition="out" filter="fade">
                                      <p:cBhvr>
                                        <p:cTn id="184" dur="500"/>
                                        <p:tgtEl>
                                          <p:spTgt spid="135"/>
                                        </p:tgtEl>
                                      </p:cBhvr>
                                    </p:animEffect>
                                    <p:set>
                                      <p:cBhvr>
                                        <p:cTn id="185" dur="1" fill="hold">
                                          <p:stCondLst>
                                            <p:cond delay="499"/>
                                          </p:stCondLst>
                                        </p:cTn>
                                        <p:tgtEl>
                                          <p:spTgt spid="135"/>
                                        </p:tgtEl>
                                        <p:attrNameLst>
                                          <p:attrName>style.visibility</p:attrName>
                                        </p:attrNameLst>
                                      </p:cBhvr>
                                      <p:to>
                                        <p:strVal val="hidden"/>
                                      </p:to>
                                    </p:set>
                                  </p:childTnLst>
                                </p:cTn>
                              </p:par>
                              <p:par>
                                <p:cTn id="186" presetID="10" presetClass="exit" presetSubtype="0" fill="hold" nodeType="withEffect">
                                  <p:stCondLst>
                                    <p:cond delay="0"/>
                                  </p:stCondLst>
                                  <p:childTnLst>
                                    <p:animEffect transition="out" filter="fade">
                                      <p:cBhvr>
                                        <p:cTn id="187" dur="500"/>
                                        <p:tgtEl>
                                          <p:spTgt spid="132"/>
                                        </p:tgtEl>
                                      </p:cBhvr>
                                    </p:animEffect>
                                    <p:set>
                                      <p:cBhvr>
                                        <p:cTn id="188" dur="1" fill="hold">
                                          <p:stCondLst>
                                            <p:cond delay="499"/>
                                          </p:stCondLst>
                                        </p:cTn>
                                        <p:tgtEl>
                                          <p:spTgt spid="132"/>
                                        </p:tgtEl>
                                        <p:attrNameLst>
                                          <p:attrName>style.visibility</p:attrName>
                                        </p:attrNameLst>
                                      </p:cBhvr>
                                      <p:to>
                                        <p:strVal val="hidden"/>
                                      </p:to>
                                    </p:set>
                                  </p:childTnLst>
                                </p:cTn>
                              </p:par>
                            </p:childTnLst>
                          </p:cTn>
                        </p:par>
                        <p:par>
                          <p:cTn id="189" fill="hold">
                            <p:stCondLst>
                              <p:cond delay="3000"/>
                            </p:stCondLst>
                            <p:childTnLst>
                              <p:par>
                                <p:cTn id="190" presetID="10" presetClass="exit" presetSubtype="0" fill="hold" nodeType="afterEffect">
                                  <p:stCondLst>
                                    <p:cond delay="0"/>
                                  </p:stCondLst>
                                  <p:childTnLst>
                                    <p:animEffect transition="out" filter="fade">
                                      <p:cBhvr>
                                        <p:cTn id="191" dur="500"/>
                                        <p:tgtEl>
                                          <p:spTgt spid="215"/>
                                        </p:tgtEl>
                                      </p:cBhvr>
                                    </p:animEffect>
                                    <p:set>
                                      <p:cBhvr>
                                        <p:cTn id="192" dur="1" fill="hold">
                                          <p:stCondLst>
                                            <p:cond delay="499"/>
                                          </p:stCondLst>
                                        </p:cTn>
                                        <p:tgtEl>
                                          <p:spTgt spid="215"/>
                                        </p:tgtEl>
                                        <p:attrNameLst>
                                          <p:attrName>style.visibility</p:attrName>
                                        </p:attrNameLst>
                                      </p:cBhvr>
                                      <p:to>
                                        <p:strVal val="hidden"/>
                                      </p:to>
                                    </p:set>
                                  </p:childTnLst>
                                </p:cTn>
                              </p:par>
                            </p:childTnLst>
                          </p:cTn>
                        </p:par>
                        <p:par>
                          <p:cTn id="193" fill="hold">
                            <p:stCondLst>
                              <p:cond delay="3500"/>
                            </p:stCondLst>
                            <p:childTnLst>
                              <p:par>
                                <p:cTn id="194" presetID="42" presetClass="path" presetSubtype="0" accel="50000" decel="50000" fill="hold" nodeType="afterEffect">
                                  <p:stCondLst>
                                    <p:cond delay="0"/>
                                  </p:stCondLst>
                                  <p:childTnLst>
                                    <p:animMotion origin="layout" path="M -0.00226 -0.0044 L -0.06736 -0.08241 " pathEditMode="relative" rAng="0" ptsTypes="AA">
                                      <p:cBhvr>
                                        <p:cTn id="195" dur="2000" fill="hold"/>
                                        <p:tgtEl>
                                          <p:spTgt spid="243"/>
                                        </p:tgtEl>
                                        <p:attrNameLst>
                                          <p:attrName>ppt_x</p:attrName>
                                          <p:attrName>ppt_y</p:attrName>
                                        </p:attrNameLst>
                                      </p:cBhvr>
                                      <p:rCtr x="-3264" y="-3912"/>
                                    </p:animMotion>
                                  </p:childTnLst>
                                </p:cTn>
                              </p:par>
                            </p:childTnLst>
                          </p:cTn>
                        </p:par>
                        <p:par>
                          <p:cTn id="196" fill="hold">
                            <p:stCondLst>
                              <p:cond delay="5500"/>
                            </p:stCondLst>
                            <p:childTnLst>
                              <p:par>
                                <p:cTn id="197" presetID="10" presetClass="exit" presetSubtype="0" fill="hold" nodeType="afterEffect">
                                  <p:stCondLst>
                                    <p:cond delay="0"/>
                                  </p:stCondLst>
                                  <p:childTnLst>
                                    <p:animEffect transition="out" filter="fade">
                                      <p:cBhvr>
                                        <p:cTn id="198" dur="500"/>
                                        <p:tgtEl>
                                          <p:spTgt spid="243"/>
                                        </p:tgtEl>
                                      </p:cBhvr>
                                    </p:animEffect>
                                    <p:set>
                                      <p:cBhvr>
                                        <p:cTn id="199" dur="1" fill="hold">
                                          <p:stCondLst>
                                            <p:cond delay="499"/>
                                          </p:stCondLst>
                                        </p:cTn>
                                        <p:tgtEl>
                                          <p:spTgt spid="243"/>
                                        </p:tgtEl>
                                        <p:attrNameLst>
                                          <p:attrName>style.visibility</p:attrName>
                                        </p:attrNameLst>
                                      </p:cBhvr>
                                      <p:to>
                                        <p:strVal val="hidden"/>
                                      </p:to>
                                    </p:set>
                                  </p:childTnLst>
                                </p:cTn>
                              </p:par>
                            </p:childTnLst>
                          </p:cTn>
                        </p:par>
                      </p:childTnLst>
                    </p:cTn>
                  </p:par>
                  <p:par>
                    <p:cTn id="200" fill="hold">
                      <p:stCondLst>
                        <p:cond delay="indefinite"/>
                      </p:stCondLst>
                      <p:childTnLst>
                        <p:par>
                          <p:cTn id="201" fill="hold">
                            <p:stCondLst>
                              <p:cond delay="0"/>
                            </p:stCondLst>
                            <p:childTnLst>
                              <p:par>
                                <p:cTn id="202" presetID="10" presetClass="exit" presetSubtype="0" fill="hold" grpId="1" nodeType="clickEffect">
                                  <p:stCondLst>
                                    <p:cond delay="0"/>
                                  </p:stCondLst>
                                  <p:childTnLst>
                                    <p:animEffect transition="out" filter="fade">
                                      <p:cBhvr>
                                        <p:cTn id="203" dur="500"/>
                                        <p:tgtEl>
                                          <p:spTgt spid="261"/>
                                        </p:tgtEl>
                                      </p:cBhvr>
                                    </p:animEffect>
                                    <p:set>
                                      <p:cBhvr>
                                        <p:cTn id="204" dur="1" fill="hold">
                                          <p:stCondLst>
                                            <p:cond delay="499"/>
                                          </p:stCondLst>
                                        </p:cTn>
                                        <p:tgtEl>
                                          <p:spTgt spid="261"/>
                                        </p:tgtEl>
                                        <p:attrNameLst>
                                          <p:attrName>style.visibility</p:attrName>
                                        </p:attrNameLst>
                                      </p:cBhvr>
                                      <p:to>
                                        <p:strVal val="hidden"/>
                                      </p:to>
                                    </p:set>
                                  </p:childTnLst>
                                </p:cTn>
                              </p:par>
                              <p:par>
                                <p:cTn id="205" presetID="10" presetClass="entr" presetSubtype="0" fill="hold" grpId="0" nodeType="withEffect">
                                  <p:stCondLst>
                                    <p:cond delay="0"/>
                                  </p:stCondLst>
                                  <p:childTnLst>
                                    <p:set>
                                      <p:cBhvr>
                                        <p:cTn id="206" dur="1" fill="hold">
                                          <p:stCondLst>
                                            <p:cond delay="0"/>
                                          </p:stCondLst>
                                        </p:cTn>
                                        <p:tgtEl>
                                          <p:spTgt spid="267"/>
                                        </p:tgtEl>
                                        <p:attrNameLst>
                                          <p:attrName>style.visibility</p:attrName>
                                        </p:attrNameLst>
                                      </p:cBhvr>
                                      <p:to>
                                        <p:strVal val="visible"/>
                                      </p:to>
                                    </p:set>
                                    <p:animEffect transition="in" filter="fade">
                                      <p:cBhvr>
                                        <p:cTn id="207" dur="500"/>
                                        <p:tgtEl>
                                          <p:spTgt spid="267"/>
                                        </p:tgtEl>
                                      </p:cBhvr>
                                    </p:animEffect>
                                  </p:childTnLst>
                                </p:cTn>
                              </p:par>
                              <p:par>
                                <p:cTn id="208" presetID="10" presetClass="entr" presetSubtype="0" fill="hold" nodeType="withEffect">
                                  <p:stCondLst>
                                    <p:cond delay="0"/>
                                  </p:stCondLst>
                                  <p:childTnLst>
                                    <p:set>
                                      <p:cBhvr>
                                        <p:cTn id="209" dur="1" fill="hold">
                                          <p:stCondLst>
                                            <p:cond delay="0"/>
                                          </p:stCondLst>
                                        </p:cTn>
                                        <p:tgtEl>
                                          <p:spTgt spid="268"/>
                                        </p:tgtEl>
                                        <p:attrNameLst>
                                          <p:attrName>style.visibility</p:attrName>
                                        </p:attrNameLst>
                                      </p:cBhvr>
                                      <p:to>
                                        <p:strVal val="visible"/>
                                      </p:to>
                                    </p:set>
                                    <p:animEffect transition="in" filter="fade">
                                      <p:cBhvr>
                                        <p:cTn id="210" dur="500"/>
                                        <p:tgtEl>
                                          <p:spTgt spid="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P spid="115" grpId="0" animBg="1"/>
      <p:bldP spid="116" grpId="0"/>
      <p:bldP spid="121" grpId="0" animBg="1"/>
      <p:bldP spid="122" grpId="0"/>
      <p:bldP spid="238" grpId="0"/>
      <p:bldP spid="239" grpId="0"/>
      <p:bldP spid="239" grpId="1"/>
      <p:bldP spid="181" grpId="0" animBg="1"/>
      <p:bldP spid="230" grpId="0" animBg="1"/>
      <p:bldP spid="240" grpId="0" animBg="1"/>
      <p:bldP spid="261" grpId="0"/>
      <p:bldP spid="261" grpId="1"/>
      <p:bldP spid="263" grpId="0" animBg="1"/>
      <p:bldP spid="264" grpId="0" animBg="1"/>
      <p:bldP spid="26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Grid Map: Introduction</a:t>
            </a:r>
            <a:endParaRPr lang="en-AU" dirty="0"/>
          </a:p>
        </p:txBody>
      </p:sp>
      <p:sp>
        <p:nvSpPr>
          <p:cNvPr id="3" name="Content Placeholder 2"/>
          <p:cNvSpPr>
            <a:spLocks noGrp="1"/>
          </p:cNvSpPr>
          <p:nvPr>
            <p:ph idx="1"/>
          </p:nvPr>
        </p:nvSpPr>
        <p:spPr>
          <a:xfrm>
            <a:off x="889248" y="1232756"/>
            <a:ext cx="7823212" cy="3276364"/>
          </a:xfrm>
        </p:spPr>
        <p:txBody>
          <a:bodyPr/>
          <a:lstStyle/>
          <a:p>
            <a:r>
              <a:rPr lang="en-US" dirty="0" smtClean="0"/>
              <a:t>Grid maps allow relatively fast map access at the cost of reducing resolution through map </a:t>
            </a:r>
            <a:r>
              <a:rPr lang="en-US" dirty="0" err="1" smtClean="0"/>
              <a:t>discretisation</a:t>
            </a:r>
            <a:r>
              <a:rPr lang="en-US" dirty="0" smtClean="0"/>
              <a:t>.</a:t>
            </a:r>
          </a:p>
          <a:p>
            <a:r>
              <a:rPr lang="en-US" dirty="0" smtClean="0"/>
              <a:t>Each particle represents map as a 2D grid, each cell containing a depth estimate with corresponding uncertainty.</a:t>
            </a:r>
          </a:p>
          <a:p>
            <a:r>
              <a:rPr lang="en-US" dirty="0" smtClean="0"/>
              <a:t>Maintain and update each estimate with 1D </a:t>
            </a:r>
            <a:r>
              <a:rPr lang="en-US" dirty="0" smtClean="0">
                <a:solidFill>
                  <a:schemeClr val="accent2"/>
                </a:solidFill>
              </a:rPr>
              <a:t>E</a:t>
            </a:r>
            <a:r>
              <a:rPr lang="en-US" dirty="0" smtClean="0"/>
              <a:t>xtended </a:t>
            </a:r>
            <a:r>
              <a:rPr lang="en-US" dirty="0" smtClean="0">
                <a:solidFill>
                  <a:schemeClr val="accent2"/>
                </a:solidFill>
              </a:rPr>
              <a:t>I</a:t>
            </a:r>
            <a:r>
              <a:rPr lang="en-US" dirty="0" smtClean="0"/>
              <a:t>nformation </a:t>
            </a:r>
            <a:r>
              <a:rPr lang="en-US" dirty="0" smtClean="0">
                <a:solidFill>
                  <a:schemeClr val="accent2"/>
                </a:solidFill>
              </a:rPr>
              <a:t>F</a:t>
            </a:r>
            <a:r>
              <a:rPr lang="en-US" dirty="0" smtClean="0"/>
              <a:t>ilter (</a:t>
            </a:r>
            <a:r>
              <a:rPr lang="en-US" dirty="0" smtClean="0">
                <a:solidFill>
                  <a:schemeClr val="accent2"/>
                </a:solidFill>
              </a:rPr>
              <a:t>EIF</a:t>
            </a:r>
            <a:r>
              <a:rPr lang="en-US" dirty="0" smtClean="0"/>
              <a:t>). </a:t>
            </a:r>
          </a:p>
          <a:p>
            <a:r>
              <a:rPr lang="en-US" dirty="0" smtClean="0"/>
              <a:t>Treat each cell as independent.</a:t>
            </a:r>
          </a:p>
          <a:p>
            <a:pPr marL="0" indent="0">
              <a:buNone/>
            </a:pPr>
            <a:endParaRPr lang="en-AU" dirty="0"/>
          </a:p>
        </p:txBody>
      </p:sp>
      <p:sp>
        <p:nvSpPr>
          <p:cNvPr id="4" name="Date Placeholder 3"/>
          <p:cNvSpPr>
            <a:spLocks noGrp="1"/>
          </p:cNvSpPr>
          <p:nvPr>
            <p:ph type="dt" sz="half" idx="10"/>
          </p:nvPr>
        </p:nvSpPr>
        <p:spPr/>
        <p:txBody>
          <a:bodyPr/>
          <a:lstStyle/>
          <a:p>
            <a:r>
              <a:rPr lang="en-US" dirty="0" smtClean="0"/>
              <a:t>Stephen </a:t>
            </a:r>
            <a:r>
              <a:rPr lang="en-US" dirty="0" err="1" smtClean="0"/>
              <a:t>Barkby</a:t>
            </a:r>
            <a:r>
              <a:rPr lang="en-US" dirty="0" smtClean="0"/>
              <a:t>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16</a:t>
            </a:fld>
            <a:endParaRPr lang="en-GB" dirty="0"/>
          </a:p>
        </p:txBody>
      </p:sp>
      <p:graphicFrame>
        <p:nvGraphicFramePr>
          <p:cNvPr id="28" name="Chart 27"/>
          <p:cNvGraphicFramePr/>
          <p:nvPr>
            <p:extLst>
              <p:ext uri="{D42A27DB-BD31-4B8C-83A1-F6EECF244321}">
                <p14:modId xmlns:p14="http://schemas.microsoft.com/office/powerpoint/2010/main" val="1373584154"/>
              </p:ext>
            </p:extLst>
          </p:nvPr>
        </p:nvGraphicFramePr>
        <p:xfrm>
          <a:off x="5580112" y="4005064"/>
          <a:ext cx="2880320" cy="2280828"/>
        </p:xfrm>
        <a:graphic>
          <a:graphicData uri="http://schemas.openxmlformats.org/drawingml/2006/chart">
            <c:chart xmlns:c="http://schemas.openxmlformats.org/drawingml/2006/chart" xmlns:r="http://schemas.openxmlformats.org/officeDocument/2006/relationships" r:id="rId2"/>
          </a:graphicData>
        </a:graphic>
      </p:graphicFrame>
      <p:cxnSp>
        <p:nvCxnSpPr>
          <p:cNvPr id="58" name="Straight Arrow Connector 57"/>
          <p:cNvCxnSpPr/>
          <p:nvPr/>
        </p:nvCxnSpPr>
        <p:spPr>
          <a:xfrm flipV="1">
            <a:off x="7740352" y="4030935"/>
            <a:ext cx="0" cy="20882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flipV="1">
            <a:off x="7740352" y="5300092"/>
            <a:ext cx="581323" cy="81907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H="1" flipV="1">
            <a:off x="5638800" y="5830317"/>
            <a:ext cx="2101552" cy="28885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rot="18252464">
            <a:off x="7500126" y="5542753"/>
            <a:ext cx="1451545" cy="276999"/>
          </a:xfrm>
          <a:prstGeom prst="rect">
            <a:avLst/>
          </a:prstGeom>
          <a:noFill/>
        </p:spPr>
        <p:txBody>
          <a:bodyPr wrap="square" rtlCol="0">
            <a:spAutoFit/>
          </a:bodyPr>
          <a:lstStyle/>
          <a:p>
            <a:r>
              <a:rPr lang="en-US" sz="1200" b="1" dirty="0" smtClean="0"/>
              <a:t>Easting index ( j )</a:t>
            </a:r>
            <a:endParaRPr lang="en-AU" sz="1200" b="1" dirty="0"/>
          </a:p>
        </p:txBody>
      </p:sp>
      <p:sp>
        <p:nvSpPr>
          <p:cNvPr id="70" name="TextBox 69"/>
          <p:cNvSpPr txBox="1"/>
          <p:nvPr/>
        </p:nvSpPr>
        <p:spPr>
          <a:xfrm rot="425429">
            <a:off x="6095006" y="6009946"/>
            <a:ext cx="1636545" cy="276999"/>
          </a:xfrm>
          <a:prstGeom prst="rect">
            <a:avLst/>
          </a:prstGeom>
          <a:noFill/>
        </p:spPr>
        <p:txBody>
          <a:bodyPr wrap="square" rtlCol="0">
            <a:spAutoFit/>
          </a:bodyPr>
          <a:lstStyle/>
          <a:p>
            <a:r>
              <a:rPr lang="en-US" sz="1200" b="1" dirty="0" smtClean="0"/>
              <a:t>Northing index ( i )</a:t>
            </a:r>
            <a:endParaRPr lang="en-AU" sz="1200" b="1" dirty="0"/>
          </a:p>
        </p:txBody>
      </p:sp>
      <p:sp>
        <p:nvSpPr>
          <p:cNvPr id="71" name="TextBox 70"/>
          <p:cNvSpPr txBox="1"/>
          <p:nvPr/>
        </p:nvSpPr>
        <p:spPr>
          <a:xfrm rot="16200000">
            <a:off x="7364251" y="4298613"/>
            <a:ext cx="1008112" cy="276999"/>
          </a:xfrm>
          <a:prstGeom prst="rect">
            <a:avLst/>
          </a:prstGeom>
          <a:noFill/>
        </p:spPr>
        <p:txBody>
          <a:bodyPr wrap="square" rtlCol="0">
            <a:spAutoFit/>
          </a:bodyPr>
          <a:lstStyle/>
          <a:p>
            <a:r>
              <a:rPr lang="en-US" sz="1200" b="1" dirty="0" smtClean="0"/>
              <a:t>Height (m)</a:t>
            </a:r>
            <a:endParaRPr lang="en-AU" sz="1200" b="1" dirty="0"/>
          </a:p>
        </p:txBody>
      </p:sp>
      <p:sp>
        <p:nvSpPr>
          <p:cNvPr id="72" name="TextBox 71"/>
          <p:cNvSpPr txBox="1"/>
          <p:nvPr/>
        </p:nvSpPr>
        <p:spPr>
          <a:xfrm>
            <a:off x="1043608" y="4637975"/>
            <a:ext cx="3880073" cy="1200329"/>
          </a:xfrm>
          <a:prstGeom prst="rect">
            <a:avLst/>
          </a:prstGeom>
          <a:noFill/>
        </p:spPr>
        <p:txBody>
          <a:bodyPr wrap="square" rtlCol="0">
            <a:spAutoFit/>
          </a:bodyPr>
          <a:lstStyle/>
          <a:p>
            <a:r>
              <a:rPr lang="en-US" u="sng" dirty="0" smtClean="0"/>
              <a:t>1D Information Vector &amp; Matrix: (</a:t>
            </a:r>
            <a:r>
              <a:rPr lang="el-GR" u="sng" dirty="0" smtClean="0"/>
              <a:t>ξ</a:t>
            </a:r>
            <a:r>
              <a:rPr lang="en-US" u="sng" dirty="0" smtClean="0"/>
              <a:t>,</a:t>
            </a:r>
            <a:r>
              <a:rPr lang="el-GR" u="sng" dirty="0"/>
              <a:t> Ω</a:t>
            </a:r>
            <a:r>
              <a:rPr lang="en-US" u="sng" dirty="0" smtClean="0"/>
              <a:t>)</a:t>
            </a:r>
            <a:endParaRPr lang="en-US" dirty="0" smtClean="0"/>
          </a:p>
          <a:p>
            <a:r>
              <a:rPr lang="en-AU" dirty="0" smtClean="0"/>
              <a:t>Depth estimate (µ</a:t>
            </a:r>
            <a:r>
              <a:rPr lang="en-AU" baseline="-25000" dirty="0" err="1" smtClean="0"/>
              <a:t>i,j</a:t>
            </a:r>
            <a:r>
              <a:rPr lang="en-AU" dirty="0" smtClean="0"/>
              <a:t>) = </a:t>
            </a:r>
            <a:r>
              <a:rPr lang="el-GR" dirty="0" smtClean="0"/>
              <a:t>Ω</a:t>
            </a:r>
            <a:r>
              <a:rPr lang="en-AU" baseline="-25000" dirty="0" err="1"/>
              <a:t>i,j</a:t>
            </a:r>
            <a:r>
              <a:rPr lang="en-US" baseline="30000" dirty="0" smtClean="0"/>
              <a:t>-1</a:t>
            </a:r>
            <a:r>
              <a:rPr lang="el-GR" dirty="0" smtClean="0"/>
              <a:t>ξ</a:t>
            </a:r>
            <a:r>
              <a:rPr lang="en-AU" baseline="-25000" dirty="0" err="1"/>
              <a:t>i,j</a:t>
            </a:r>
            <a:endParaRPr lang="en-US" dirty="0" smtClean="0"/>
          </a:p>
          <a:p>
            <a:r>
              <a:rPr lang="en-US" dirty="0" smtClean="0"/>
              <a:t>Uncertainty (</a:t>
            </a:r>
            <a:r>
              <a:rPr lang="el-GR" dirty="0" smtClean="0"/>
              <a:t>σ</a:t>
            </a:r>
            <a:r>
              <a:rPr lang="en-US" baseline="30000" dirty="0" smtClean="0"/>
              <a:t>2</a:t>
            </a:r>
            <a:r>
              <a:rPr lang="en-AU" baseline="-25000" dirty="0" err="1" smtClean="0"/>
              <a:t>i,j</a:t>
            </a:r>
            <a:r>
              <a:rPr lang="en-US" dirty="0" smtClean="0"/>
              <a:t>) = </a:t>
            </a:r>
            <a:r>
              <a:rPr lang="el-GR" dirty="0" smtClean="0"/>
              <a:t>Ω</a:t>
            </a:r>
            <a:r>
              <a:rPr lang="en-AU" baseline="-25000" dirty="0" err="1"/>
              <a:t>i,j</a:t>
            </a:r>
            <a:r>
              <a:rPr lang="en-US" baseline="30000" dirty="0" smtClean="0"/>
              <a:t>-1</a:t>
            </a:r>
            <a:endParaRPr lang="en-US" dirty="0"/>
          </a:p>
          <a:p>
            <a:endParaRPr lang="en-AU" dirty="0"/>
          </a:p>
        </p:txBody>
      </p:sp>
      <p:sp>
        <p:nvSpPr>
          <p:cNvPr id="73" name="TextBox 72"/>
          <p:cNvSpPr txBox="1"/>
          <p:nvPr/>
        </p:nvSpPr>
        <p:spPr>
          <a:xfrm>
            <a:off x="1899345" y="5796001"/>
            <a:ext cx="3024336" cy="646331"/>
          </a:xfrm>
          <a:prstGeom prst="rect">
            <a:avLst/>
          </a:prstGeom>
          <a:noFill/>
        </p:spPr>
        <p:txBody>
          <a:bodyPr wrap="square" rtlCol="0">
            <a:spAutoFit/>
          </a:bodyPr>
          <a:lstStyle/>
          <a:p>
            <a:r>
              <a:rPr lang="en-US" dirty="0" smtClean="0"/>
              <a:t>Each cell stores (</a:t>
            </a:r>
            <a:r>
              <a:rPr lang="el-GR" dirty="0" smtClean="0"/>
              <a:t>ξ</a:t>
            </a:r>
            <a:r>
              <a:rPr lang="en-AU" baseline="-25000" dirty="0" err="1" smtClean="0"/>
              <a:t>i,j</a:t>
            </a:r>
            <a:r>
              <a:rPr lang="el-GR" dirty="0"/>
              <a:t> </a:t>
            </a:r>
            <a:r>
              <a:rPr lang="en-US" dirty="0" smtClean="0"/>
              <a:t>, </a:t>
            </a:r>
            <a:r>
              <a:rPr lang="el-GR" dirty="0" smtClean="0"/>
              <a:t>Ω</a:t>
            </a:r>
            <a:r>
              <a:rPr lang="en-AU" baseline="-25000" dirty="0" err="1" smtClean="0"/>
              <a:t>i,j</a:t>
            </a:r>
            <a:r>
              <a:rPr lang="en-US" dirty="0" smtClean="0"/>
              <a:t>) </a:t>
            </a:r>
            <a:endParaRPr lang="en-US" dirty="0"/>
          </a:p>
          <a:p>
            <a:endParaRPr lang="en-AU" dirty="0"/>
          </a:p>
        </p:txBody>
      </p:sp>
      <p:cxnSp>
        <p:nvCxnSpPr>
          <p:cNvPr id="74" name="Straight Arrow Connector 73"/>
          <p:cNvCxnSpPr/>
          <p:nvPr/>
        </p:nvCxnSpPr>
        <p:spPr>
          <a:xfrm flipV="1">
            <a:off x="4295775" y="5191125"/>
            <a:ext cx="1895475" cy="78361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68381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Grid Map: Structure</a:t>
            </a:r>
            <a:endParaRPr lang="en-AU" dirty="0"/>
          </a:p>
        </p:txBody>
      </p:sp>
      <p:sp>
        <p:nvSpPr>
          <p:cNvPr id="3" name="Content Placeholder 2"/>
          <p:cNvSpPr>
            <a:spLocks noGrp="1"/>
          </p:cNvSpPr>
          <p:nvPr>
            <p:ph idx="1"/>
          </p:nvPr>
        </p:nvSpPr>
        <p:spPr/>
        <p:txBody>
          <a:bodyPr>
            <a:normAutofit/>
          </a:bodyPr>
          <a:lstStyle/>
          <a:p>
            <a:r>
              <a:rPr lang="en-US" sz="2000" dirty="0" smtClean="0"/>
              <a:t>Use single global grid to store all </a:t>
            </a:r>
            <a:r>
              <a:rPr lang="en-US" sz="2000" dirty="0"/>
              <a:t>map estimates from all particles, </a:t>
            </a:r>
            <a:r>
              <a:rPr lang="en-US" sz="2000" dirty="0" smtClean="0"/>
              <a:t>each estimate keyed with ID of particle that made it.</a:t>
            </a:r>
          </a:p>
          <a:p>
            <a:r>
              <a:rPr lang="en-US" sz="2000" dirty="0" smtClean="0"/>
              <a:t>If multiple estimates available to </a:t>
            </a:r>
            <a:r>
              <a:rPr lang="en-US" sz="2000" dirty="0" smtClean="0"/>
              <a:t>particle, </a:t>
            </a:r>
            <a:r>
              <a:rPr lang="en-US" sz="2000" dirty="0" smtClean="0"/>
              <a:t>use most recent.</a:t>
            </a:r>
          </a:p>
          <a:p>
            <a:endParaRPr lang="en-US" sz="2000"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17</a:t>
            </a:fld>
            <a:endParaRPr lang="en-GB" dirty="0"/>
          </a:p>
        </p:txBody>
      </p:sp>
      <p:grpSp>
        <p:nvGrpSpPr>
          <p:cNvPr id="7" name="Group 6"/>
          <p:cNvGrpSpPr/>
          <p:nvPr/>
        </p:nvGrpSpPr>
        <p:grpSpPr>
          <a:xfrm>
            <a:off x="2437544" y="4112133"/>
            <a:ext cx="5158792" cy="1727994"/>
            <a:chOff x="2483768" y="3141836"/>
            <a:chExt cx="5158792" cy="1727994"/>
          </a:xfrm>
        </p:grpSpPr>
        <p:sp>
          <p:nvSpPr>
            <p:cNvPr id="6" name="Parallelogram 5"/>
            <p:cNvSpPr/>
            <p:nvPr/>
          </p:nvSpPr>
          <p:spPr>
            <a:xfrm>
              <a:off x="2483768" y="465313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Parallelogram 7"/>
            <p:cNvSpPr/>
            <p:nvPr/>
          </p:nvSpPr>
          <p:spPr>
            <a:xfrm>
              <a:off x="2617118" y="4436442"/>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arallelogram 8"/>
            <p:cNvSpPr/>
            <p:nvPr/>
          </p:nvSpPr>
          <p:spPr>
            <a:xfrm>
              <a:off x="2998490" y="465380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Parallelogram 9"/>
            <p:cNvSpPr/>
            <p:nvPr/>
          </p:nvSpPr>
          <p:spPr>
            <a:xfrm>
              <a:off x="3131840" y="4437112"/>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Parallelogram 12"/>
            <p:cNvSpPr/>
            <p:nvPr/>
          </p:nvSpPr>
          <p:spPr>
            <a:xfrm>
              <a:off x="2750468" y="4222130"/>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Parallelogram 13"/>
            <p:cNvSpPr/>
            <p:nvPr/>
          </p:nvSpPr>
          <p:spPr>
            <a:xfrm>
              <a:off x="2883818" y="400543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Parallelogram 14"/>
            <p:cNvSpPr/>
            <p:nvPr/>
          </p:nvSpPr>
          <p:spPr>
            <a:xfrm>
              <a:off x="3265190" y="4222800"/>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Parallelogram 15"/>
            <p:cNvSpPr/>
            <p:nvPr/>
          </p:nvSpPr>
          <p:spPr>
            <a:xfrm>
              <a:off x="3398540" y="400610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Parallelogram 16"/>
            <p:cNvSpPr/>
            <p:nvPr/>
          </p:nvSpPr>
          <p:spPr>
            <a:xfrm>
              <a:off x="3506118" y="465313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Parallelogram 17"/>
            <p:cNvSpPr/>
            <p:nvPr/>
          </p:nvSpPr>
          <p:spPr>
            <a:xfrm>
              <a:off x="3639468" y="4436442"/>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Parallelogram 18"/>
            <p:cNvSpPr/>
            <p:nvPr/>
          </p:nvSpPr>
          <p:spPr>
            <a:xfrm>
              <a:off x="4020840" y="465380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Parallelogram 19"/>
            <p:cNvSpPr/>
            <p:nvPr/>
          </p:nvSpPr>
          <p:spPr>
            <a:xfrm>
              <a:off x="4154190" y="4437112"/>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Parallelogram 20"/>
            <p:cNvSpPr/>
            <p:nvPr/>
          </p:nvSpPr>
          <p:spPr>
            <a:xfrm>
              <a:off x="3772818" y="4222130"/>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Parallelogram 21"/>
            <p:cNvSpPr/>
            <p:nvPr/>
          </p:nvSpPr>
          <p:spPr>
            <a:xfrm>
              <a:off x="3906168" y="400543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Parallelogram 22"/>
            <p:cNvSpPr/>
            <p:nvPr/>
          </p:nvSpPr>
          <p:spPr>
            <a:xfrm>
              <a:off x="4287540" y="4222800"/>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Parallelogram 23"/>
            <p:cNvSpPr/>
            <p:nvPr/>
          </p:nvSpPr>
          <p:spPr>
            <a:xfrm>
              <a:off x="4420890" y="400610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Parallelogram 24"/>
            <p:cNvSpPr/>
            <p:nvPr/>
          </p:nvSpPr>
          <p:spPr>
            <a:xfrm>
              <a:off x="3017168" y="378953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Parallelogram 25"/>
            <p:cNvSpPr/>
            <p:nvPr/>
          </p:nvSpPr>
          <p:spPr>
            <a:xfrm>
              <a:off x="3150518" y="3572842"/>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Parallelogram 26"/>
            <p:cNvSpPr/>
            <p:nvPr/>
          </p:nvSpPr>
          <p:spPr>
            <a:xfrm>
              <a:off x="3531890" y="379020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Parallelogram 27"/>
            <p:cNvSpPr/>
            <p:nvPr/>
          </p:nvSpPr>
          <p:spPr>
            <a:xfrm>
              <a:off x="3665240" y="3573512"/>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Parallelogram 28"/>
            <p:cNvSpPr/>
            <p:nvPr/>
          </p:nvSpPr>
          <p:spPr>
            <a:xfrm>
              <a:off x="3283868" y="3358530"/>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Parallelogram 29"/>
            <p:cNvSpPr/>
            <p:nvPr/>
          </p:nvSpPr>
          <p:spPr>
            <a:xfrm>
              <a:off x="3417218" y="314183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Parallelogram 30"/>
            <p:cNvSpPr/>
            <p:nvPr/>
          </p:nvSpPr>
          <p:spPr>
            <a:xfrm>
              <a:off x="3798590" y="3359200"/>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Parallelogram 31"/>
            <p:cNvSpPr/>
            <p:nvPr/>
          </p:nvSpPr>
          <p:spPr>
            <a:xfrm>
              <a:off x="3931940" y="314250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Parallelogram 32"/>
            <p:cNvSpPr/>
            <p:nvPr/>
          </p:nvSpPr>
          <p:spPr>
            <a:xfrm>
              <a:off x="4039518" y="378953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Parallelogram 33"/>
            <p:cNvSpPr/>
            <p:nvPr/>
          </p:nvSpPr>
          <p:spPr>
            <a:xfrm>
              <a:off x="4172868" y="3572842"/>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Parallelogram 34"/>
            <p:cNvSpPr/>
            <p:nvPr/>
          </p:nvSpPr>
          <p:spPr>
            <a:xfrm>
              <a:off x="4554240" y="379020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Parallelogram 35"/>
            <p:cNvSpPr/>
            <p:nvPr/>
          </p:nvSpPr>
          <p:spPr>
            <a:xfrm>
              <a:off x="4687590" y="3573512"/>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Parallelogram 36"/>
            <p:cNvSpPr/>
            <p:nvPr/>
          </p:nvSpPr>
          <p:spPr>
            <a:xfrm>
              <a:off x="4306218" y="3358530"/>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 name="Parallelogram 37"/>
            <p:cNvSpPr/>
            <p:nvPr/>
          </p:nvSpPr>
          <p:spPr>
            <a:xfrm>
              <a:off x="4439568" y="314183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Parallelogram 38"/>
            <p:cNvSpPr/>
            <p:nvPr/>
          </p:nvSpPr>
          <p:spPr>
            <a:xfrm>
              <a:off x="4820940" y="3359200"/>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 name="Parallelogram 39"/>
            <p:cNvSpPr/>
            <p:nvPr/>
          </p:nvSpPr>
          <p:spPr>
            <a:xfrm>
              <a:off x="4954290" y="314250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Parallelogram 40"/>
            <p:cNvSpPr/>
            <p:nvPr/>
          </p:nvSpPr>
          <p:spPr>
            <a:xfrm>
              <a:off x="4523966" y="465313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 name="Parallelogram 41"/>
            <p:cNvSpPr/>
            <p:nvPr/>
          </p:nvSpPr>
          <p:spPr>
            <a:xfrm>
              <a:off x="4657316" y="4436442"/>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 name="Parallelogram 42"/>
            <p:cNvSpPr/>
            <p:nvPr/>
          </p:nvSpPr>
          <p:spPr>
            <a:xfrm>
              <a:off x="5038688" y="465380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Parallelogram 43"/>
            <p:cNvSpPr/>
            <p:nvPr/>
          </p:nvSpPr>
          <p:spPr>
            <a:xfrm>
              <a:off x="5172038" y="4437112"/>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5" name="Parallelogram 44"/>
            <p:cNvSpPr/>
            <p:nvPr/>
          </p:nvSpPr>
          <p:spPr>
            <a:xfrm>
              <a:off x="4790666" y="4222130"/>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Parallelogram 45"/>
            <p:cNvSpPr/>
            <p:nvPr/>
          </p:nvSpPr>
          <p:spPr>
            <a:xfrm>
              <a:off x="4924016" y="400543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Parallelogram 46"/>
            <p:cNvSpPr/>
            <p:nvPr/>
          </p:nvSpPr>
          <p:spPr>
            <a:xfrm>
              <a:off x="5305388" y="4222800"/>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 name="Parallelogram 47"/>
            <p:cNvSpPr/>
            <p:nvPr/>
          </p:nvSpPr>
          <p:spPr>
            <a:xfrm>
              <a:off x="5438738" y="400610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9" name="Parallelogram 48"/>
            <p:cNvSpPr/>
            <p:nvPr/>
          </p:nvSpPr>
          <p:spPr>
            <a:xfrm>
              <a:off x="5546316" y="465313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0" name="Parallelogram 49"/>
            <p:cNvSpPr/>
            <p:nvPr/>
          </p:nvSpPr>
          <p:spPr>
            <a:xfrm>
              <a:off x="5679666" y="4436442"/>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1" name="Parallelogram 50"/>
            <p:cNvSpPr/>
            <p:nvPr/>
          </p:nvSpPr>
          <p:spPr>
            <a:xfrm>
              <a:off x="6061038" y="465380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 name="Parallelogram 51"/>
            <p:cNvSpPr/>
            <p:nvPr/>
          </p:nvSpPr>
          <p:spPr>
            <a:xfrm>
              <a:off x="6194388" y="4437112"/>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 name="Parallelogram 52"/>
            <p:cNvSpPr/>
            <p:nvPr/>
          </p:nvSpPr>
          <p:spPr>
            <a:xfrm>
              <a:off x="5813016" y="4222130"/>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 name="Parallelogram 53"/>
            <p:cNvSpPr/>
            <p:nvPr/>
          </p:nvSpPr>
          <p:spPr>
            <a:xfrm>
              <a:off x="5946366" y="400543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 name="Parallelogram 54"/>
            <p:cNvSpPr/>
            <p:nvPr/>
          </p:nvSpPr>
          <p:spPr>
            <a:xfrm>
              <a:off x="6327738" y="4222800"/>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 name="Parallelogram 55"/>
            <p:cNvSpPr/>
            <p:nvPr/>
          </p:nvSpPr>
          <p:spPr>
            <a:xfrm>
              <a:off x="6461088" y="400610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7" name="Parallelogram 56"/>
            <p:cNvSpPr/>
            <p:nvPr/>
          </p:nvSpPr>
          <p:spPr>
            <a:xfrm>
              <a:off x="5057366" y="378953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 name="Parallelogram 57"/>
            <p:cNvSpPr/>
            <p:nvPr/>
          </p:nvSpPr>
          <p:spPr>
            <a:xfrm>
              <a:off x="5190716" y="3572842"/>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 name="Parallelogram 58"/>
            <p:cNvSpPr/>
            <p:nvPr/>
          </p:nvSpPr>
          <p:spPr>
            <a:xfrm>
              <a:off x="5572088" y="379020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 name="Parallelogram 59"/>
            <p:cNvSpPr/>
            <p:nvPr/>
          </p:nvSpPr>
          <p:spPr>
            <a:xfrm>
              <a:off x="5705438" y="3573512"/>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 name="Parallelogram 60"/>
            <p:cNvSpPr/>
            <p:nvPr/>
          </p:nvSpPr>
          <p:spPr>
            <a:xfrm>
              <a:off x="5324066" y="3358530"/>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 name="Parallelogram 61"/>
            <p:cNvSpPr/>
            <p:nvPr/>
          </p:nvSpPr>
          <p:spPr>
            <a:xfrm>
              <a:off x="5457416" y="314183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3" name="Parallelogram 62"/>
            <p:cNvSpPr/>
            <p:nvPr/>
          </p:nvSpPr>
          <p:spPr>
            <a:xfrm>
              <a:off x="5838788" y="3359200"/>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4" name="Parallelogram 63"/>
            <p:cNvSpPr/>
            <p:nvPr/>
          </p:nvSpPr>
          <p:spPr>
            <a:xfrm>
              <a:off x="5972138" y="314250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5" name="Parallelogram 64"/>
            <p:cNvSpPr/>
            <p:nvPr/>
          </p:nvSpPr>
          <p:spPr>
            <a:xfrm>
              <a:off x="6079716" y="378953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 name="Parallelogram 65"/>
            <p:cNvSpPr/>
            <p:nvPr/>
          </p:nvSpPr>
          <p:spPr>
            <a:xfrm>
              <a:off x="6213066" y="3572842"/>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 name="Parallelogram 66"/>
            <p:cNvSpPr/>
            <p:nvPr/>
          </p:nvSpPr>
          <p:spPr>
            <a:xfrm>
              <a:off x="6594438" y="379020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 name="Parallelogram 67"/>
            <p:cNvSpPr/>
            <p:nvPr/>
          </p:nvSpPr>
          <p:spPr>
            <a:xfrm>
              <a:off x="6727788" y="3573512"/>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 name="Parallelogram 68"/>
            <p:cNvSpPr/>
            <p:nvPr/>
          </p:nvSpPr>
          <p:spPr>
            <a:xfrm>
              <a:off x="6346416" y="3358530"/>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0" name="Parallelogram 69"/>
            <p:cNvSpPr/>
            <p:nvPr/>
          </p:nvSpPr>
          <p:spPr>
            <a:xfrm>
              <a:off x="6479766" y="314183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1" name="Parallelogram 70"/>
            <p:cNvSpPr/>
            <p:nvPr/>
          </p:nvSpPr>
          <p:spPr>
            <a:xfrm>
              <a:off x="6861138" y="3359200"/>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 name="Parallelogram 71"/>
            <p:cNvSpPr/>
            <p:nvPr/>
          </p:nvSpPr>
          <p:spPr>
            <a:xfrm>
              <a:off x="6994488" y="3142506"/>
              <a:ext cx="648072" cy="216024"/>
            </a:xfrm>
            <a:prstGeom prst="parallelogram">
              <a:avLst>
                <a:gd name="adj" fmla="val 620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73" name="Group 72"/>
          <p:cNvGrpSpPr/>
          <p:nvPr/>
        </p:nvGrpSpPr>
        <p:grpSpPr>
          <a:xfrm rot="20665494">
            <a:off x="5312185" y="2492896"/>
            <a:ext cx="303152" cy="110261"/>
            <a:chOff x="3983704" y="2935867"/>
            <a:chExt cx="303152" cy="110261"/>
          </a:xfrm>
        </p:grpSpPr>
        <p:sp>
          <p:nvSpPr>
            <p:cNvPr id="74" name="Rounded Rectangle 73"/>
            <p:cNvSpPr/>
            <p:nvPr/>
          </p:nvSpPr>
          <p:spPr>
            <a:xfrm rot="932469">
              <a:off x="4000641" y="2961744"/>
              <a:ext cx="286215" cy="84384"/>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5" name="Round Same Side Corner Rectangle 74"/>
            <p:cNvSpPr/>
            <p:nvPr/>
          </p:nvSpPr>
          <p:spPr>
            <a:xfrm rot="6332469">
              <a:off x="3967430" y="2952141"/>
              <a:ext cx="52740" cy="20191"/>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cxnSp>
        <p:nvCxnSpPr>
          <p:cNvPr id="79" name="Straight Connector 78"/>
          <p:cNvCxnSpPr/>
          <p:nvPr/>
        </p:nvCxnSpPr>
        <p:spPr>
          <a:xfrm flipH="1">
            <a:off x="4894635" y="2600408"/>
            <a:ext cx="585923" cy="224451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0" name="Oval 79"/>
          <p:cNvSpPr/>
          <p:nvPr/>
        </p:nvSpPr>
        <p:spPr>
          <a:xfrm>
            <a:off x="4871083" y="4796507"/>
            <a:ext cx="76014" cy="7200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3" name="Down Arrow 82"/>
          <p:cNvSpPr/>
          <p:nvPr/>
        </p:nvSpPr>
        <p:spPr>
          <a:xfrm rot="10800000">
            <a:off x="4756038" y="3986022"/>
            <a:ext cx="107578" cy="86973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82" name="Object 81"/>
          <p:cNvGraphicFramePr>
            <a:graphicFrameLocks noChangeAspect="1"/>
          </p:cNvGraphicFramePr>
          <p:nvPr>
            <p:extLst>
              <p:ext uri="{D42A27DB-BD31-4B8C-83A1-F6EECF244321}">
                <p14:modId xmlns:p14="http://schemas.microsoft.com/office/powerpoint/2010/main" val="1996231865"/>
              </p:ext>
            </p:extLst>
          </p:nvPr>
        </p:nvGraphicFramePr>
        <p:xfrm>
          <a:off x="3963392" y="2836424"/>
          <a:ext cx="1117600" cy="1117600"/>
        </p:xfrm>
        <a:graphic>
          <a:graphicData uri="http://schemas.openxmlformats.org/presentationml/2006/ole">
            <mc:AlternateContent xmlns:mc="http://schemas.openxmlformats.org/markup-compatibility/2006">
              <mc:Choice xmlns:v="urn:schemas-microsoft-com:vml" Requires="v">
                <p:oleObj spid="_x0000_s6156" name="Visio" r:id="rId3" imgW="1117854" imgH="1117854" progId="Visio.Drawing.11">
                  <p:embed/>
                </p:oleObj>
              </mc:Choice>
              <mc:Fallback>
                <p:oleObj name="Visio" r:id="rId3" imgW="1117854" imgH="1117854" progId="Visio.Drawing.11">
                  <p:embed/>
                  <p:pic>
                    <p:nvPicPr>
                      <p:cNvPr id="0" name="Object 3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3392" y="2836424"/>
                        <a:ext cx="1117600" cy="111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5" name="TextBox 84"/>
          <p:cNvSpPr txBox="1"/>
          <p:nvPr/>
        </p:nvSpPr>
        <p:spPr>
          <a:xfrm>
            <a:off x="1348445" y="2850829"/>
            <a:ext cx="2213235" cy="1477328"/>
          </a:xfrm>
          <a:prstGeom prst="rect">
            <a:avLst/>
          </a:prstGeom>
          <a:noFill/>
        </p:spPr>
        <p:txBody>
          <a:bodyPr wrap="square" rtlCol="0">
            <a:spAutoFit/>
          </a:bodyPr>
          <a:lstStyle/>
          <a:p>
            <a:r>
              <a:rPr lang="en-US" dirty="0" smtClean="0"/>
              <a:t>Estimates from all particles that have previously observed this cell.</a:t>
            </a:r>
            <a:endParaRPr lang="en-US" dirty="0"/>
          </a:p>
          <a:p>
            <a:endParaRPr lang="en-AU" dirty="0"/>
          </a:p>
        </p:txBody>
      </p:sp>
      <p:cxnSp>
        <p:nvCxnSpPr>
          <p:cNvPr id="86" name="Straight Arrow Connector 85"/>
          <p:cNvCxnSpPr/>
          <p:nvPr/>
        </p:nvCxnSpPr>
        <p:spPr>
          <a:xfrm flipV="1">
            <a:off x="3296828" y="3357747"/>
            <a:ext cx="588888" cy="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863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wipe(down)">
                                      <p:cBhvr>
                                        <p:cTn id="7" dur="500"/>
                                        <p:tgtEl>
                                          <p:spTgt spid="8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2"/>
                                        </p:tgtEl>
                                        <p:attrNameLst>
                                          <p:attrName>style.visibility</p:attrName>
                                        </p:attrNameLst>
                                      </p:cBhvr>
                                      <p:to>
                                        <p:strVal val="visible"/>
                                      </p:to>
                                    </p:set>
                                    <p:animEffect transition="in" filter="fade">
                                      <p:cBhvr>
                                        <p:cTn id="11" dur="500"/>
                                        <p:tgtEl>
                                          <p:spTgt spid="8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5"/>
                                        </p:tgtEl>
                                        <p:attrNameLst>
                                          <p:attrName>style.visibility</p:attrName>
                                        </p:attrNameLst>
                                      </p:cBhvr>
                                      <p:to>
                                        <p:strVal val="visible"/>
                                      </p:to>
                                    </p:set>
                                    <p:animEffect transition="in" filter="fade">
                                      <p:cBhvr>
                                        <p:cTn id="15" dur="500"/>
                                        <p:tgtEl>
                                          <p:spTgt spid="85"/>
                                        </p:tgtEl>
                                      </p:cBhvr>
                                    </p:animEffect>
                                  </p:childTnLst>
                                </p:cTn>
                              </p:par>
                              <p:par>
                                <p:cTn id="16" presetID="10" presetClass="entr" presetSubtype="0" fill="hold" nodeType="withEffect">
                                  <p:stCondLst>
                                    <p:cond delay="0"/>
                                  </p:stCondLst>
                                  <p:childTnLst>
                                    <p:set>
                                      <p:cBhvr>
                                        <p:cTn id="17" dur="1" fill="hold">
                                          <p:stCondLst>
                                            <p:cond delay="0"/>
                                          </p:stCondLst>
                                        </p:cTn>
                                        <p:tgtEl>
                                          <p:spTgt spid="86"/>
                                        </p:tgtEl>
                                        <p:attrNameLst>
                                          <p:attrName>style.visibility</p:attrName>
                                        </p:attrNameLst>
                                      </p:cBhvr>
                                      <p:to>
                                        <p:strVal val="visible"/>
                                      </p:to>
                                    </p:set>
                                    <p:animEffect transition="in" filter="fade">
                                      <p:cBhvr>
                                        <p:cTn id="18"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P spid="8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Grid Map: Data Association problem</a:t>
            </a:r>
            <a:endParaRPr lang="en-AU" dirty="0"/>
          </a:p>
        </p:txBody>
      </p:sp>
      <p:sp>
        <p:nvSpPr>
          <p:cNvPr id="3" name="Content Placeholder 2"/>
          <p:cNvSpPr>
            <a:spLocks noGrp="1"/>
          </p:cNvSpPr>
          <p:nvPr>
            <p:ph idx="1"/>
          </p:nvPr>
        </p:nvSpPr>
        <p:spPr>
          <a:xfrm>
            <a:off x="889248" y="1232756"/>
            <a:ext cx="7823212" cy="1692188"/>
          </a:xfrm>
        </p:spPr>
        <p:txBody>
          <a:bodyPr/>
          <a:lstStyle/>
          <a:p>
            <a:r>
              <a:rPr lang="en-US" dirty="0" smtClean="0"/>
              <a:t>Each particle hypothesis is treated as truth. However uncertainty in sonar observation creates uncertainty in observations </a:t>
            </a:r>
            <a:r>
              <a:rPr lang="en-US" dirty="0" err="1" smtClean="0"/>
              <a:t>x,y</a:t>
            </a:r>
            <a:r>
              <a:rPr lang="en-US" dirty="0" smtClean="0"/>
              <a:t> location.</a:t>
            </a:r>
          </a:p>
          <a:p>
            <a:r>
              <a:rPr lang="en-US" dirty="0" smtClean="0"/>
              <a:t>Introduces risk of accessing/updating incorrect cell.</a:t>
            </a:r>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a:xfrm>
            <a:off x="8676456" y="6356350"/>
            <a:ext cx="432048" cy="385018"/>
          </a:xfrm>
        </p:spPr>
        <p:txBody>
          <a:bodyPr/>
          <a:lstStyle/>
          <a:p>
            <a:fld id="{F4E0564E-A01B-4A40-AB64-E3CE49378395}" type="slidenum">
              <a:rPr lang="en-GB" smtClean="0"/>
              <a:pPr/>
              <a:t>18</a:t>
            </a:fld>
            <a:endParaRPr lang="en-GB" dirty="0"/>
          </a:p>
        </p:txBody>
      </p:sp>
      <p:graphicFrame>
        <p:nvGraphicFramePr>
          <p:cNvPr id="26" name="Object 30"/>
          <p:cNvGraphicFramePr>
            <a:graphicFrameLocks noChangeAspect="1"/>
          </p:cNvGraphicFramePr>
          <p:nvPr>
            <p:extLst>
              <p:ext uri="{D42A27DB-BD31-4B8C-83A1-F6EECF244321}">
                <p14:modId xmlns:p14="http://schemas.microsoft.com/office/powerpoint/2010/main" val="3234568003"/>
              </p:ext>
            </p:extLst>
          </p:nvPr>
        </p:nvGraphicFramePr>
        <p:xfrm>
          <a:off x="6228060" y="3068960"/>
          <a:ext cx="2643188" cy="2887662"/>
        </p:xfrm>
        <a:graphic>
          <a:graphicData uri="http://schemas.openxmlformats.org/presentationml/2006/ole">
            <mc:AlternateContent xmlns:mc="http://schemas.openxmlformats.org/markup-compatibility/2006">
              <mc:Choice xmlns:v="urn:schemas-microsoft-com:vml" Requires="v">
                <p:oleObj spid="_x0000_s3222" name="Visio" r:id="rId3" imgW="2642997" imgH="2887218" progId="Visio.Drawing.11">
                  <p:embed/>
                </p:oleObj>
              </mc:Choice>
              <mc:Fallback>
                <p:oleObj name="Visio" r:id="rId3" imgW="2642997" imgH="2887218"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060" y="3068960"/>
                        <a:ext cx="2643188" cy="288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7" name="Group 36"/>
          <p:cNvGrpSpPr>
            <a:grpSpLocks/>
          </p:cNvGrpSpPr>
          <p:nvPr/>
        </p:nvGrpSpPr>
        <p:grpSpPr bwMode="auto">
          <a:xfrm>
            <a:off x="6012160" y="4364360"/>
            <a:ext cx="1727200" cy="1152525"/>
            <a:chOff x="3742" y="2341"/>
            <a:chExt cx="1088" cy="726"/>
          </a:xfrm>
        </p:grpSpPr>
        <p:sp>
          <p:nvSpPr>
            <p:cNvPr id="28" name="Text Box 31"/>
            <p:cNvSpPr txBox="1">
              <a:spLocks noChangeArrowheads="1"/>
            </p:cNvSpPr>
            <p:nvPr/>
          </p:nvSpPr>
          <p:spPr bwMode="auto">
            <a:xfrm>
              <a:off x="3742" y="2523"/>
              <a:ext cx="99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200">
                  <a:solidFill>
                    <a:srgbClr val="000000"/>
                  </a:solidFill>
                </a:rPr>
                <a:t>Cell Observed</a:t>
              </a:r>
            </a:p>
          </p:txBody>
        </p:sp>
        <p:sp>
          <p:nvSpPr>
            <p:cNvPr id="29" name="Line 32"/>
            <p:cNvSpPr>
              <a:spLocks noChangeShapeType="1"/>
            </p:cNvSpPr>
            <p:nvPr/>
          </p:nvSpPr>
          <p:spPr bwMode="auto">
            <a:xfrm>
              <a:off x="4468" y="2659"/>
              <a:ext cx="317" cy="408"/>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AU"/>
            </a:p>
          </p:txBody>
        </p:sp>
        <p:sp>
          <p:nvSpPr>
            <p:cNvPr id="30" name="Text Box 33"/>
            <p:cNvSpPr txBox="1">
              <a:spLocks noChangeArrowheads="1"/>
            </p:cNvSpPr>
            <p:nvPr/>
          </p:nvSpPr>
          <p:spPr bwMode="auto">
            <a:xfrm>
              <a:off x="3742" y="2341"/>
              <a:ext cx="99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200">
                  <a:solidFill>
                    <a:srgbClr val="000000"/>
                  </a:solidFill>
                </a:rPr>
                <a:t>Depth Observation</a:t>
              </a:r>
            </a:p>
          </p:txBody>
        </p:sp>
        <p:sp>
          <p:nvSpPr>
            <p:cNvPr id="31" name="Line 34"/>
            <p:cNvSpPr>
              <a:spLocks noChangeShapeType="1"/>
            </p:cNvSpPr>
            <p:nvPr/>
          </p:nvSpPr>
          <p:spPr bwMode="auto">
            <a:xfrm>
              <a:off x="4694" y="2478"/>
              <a:ext cx="136" cy="408"/>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AU"/>
            </a:p>
          </p:txBody>
        </p:sp>
      </p:grpSp>
      <p:graphicFrame>
        <p:nvGraphicFramePr>
          <p:cNvPr id="32" name="Object 39"/>
          <p:cNvGraphicFramePr>
            <a:graphicFrameLocks noChangeAspect="1"/>
          </p:cNvGraphicFramePr>
          <p:nvPr>
            <p:extLst>
              <p:ext uri="{D42A27DB-BD31-4B8C-83A1-F6EECF244321}">
                <p14:modId xmlns:p14="http://schemas.microsoft.com/office/powerpoint/2010/main" val="3708083124"/>
              </p:ext>
            </p:extLst>
          </p:nvPr>
        </p:nvGraphicFramePr>
        <p:xfrm>
          <a:off x="6228060" y="3068960"/>
          <a:ext cx="2643188" cy="2887662"/>
        </p:xfrm>
        <a:graphic>
          <a:graphicData uri="http://schemas.openxmlformats.org/presentationml/2006/ole">
            <mc:AlternateContent xmlns:mc="http://schemas.openxmlformats.org/markup-compatibility/2006">
              <mc:Choice xmlns:v="urn:schemas-microsoft-com:vml" Requires="v">
                <p:oleObj spid="_x0000_s3223" name="Visio" r:id="rId5" imgW="2642997" imgH="2887218" progId="Visio.Drawing.11">
                  <p:embed/>
                </p:oleObj>
              </mc:Choice>
              <mc:Fallback>
                <p:oleObj name="Visio" r:id="rId5" imgW="2642997" imgH="2887218" progId="Visio.Drawing.1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28060" y="3068960"/>
                        <a:ext cx="2643188" cy="288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3" name="Group 44"/>
          <p:cNvGrpSpPr>
            <a:grpSpLocks/>
          </p:cNvGrpSpPr>
          <p:nvPr/>
        </p:nvGrpSpPr>
        <p:grpSpPr bwMode="auto">
          <a:xfrm>
            <a:off x="6012160" y="4340547"/>
            <a:ext cx="2016125" cy="1176338"/>
            <a:chOff x="3742" y="2326"/>
            <a:chExt cx="1270" cy="741"/>
          </a:xfrm>
        </p:grpSpPr>
        <p:sp>
          <p:nvSpPr>
            <p:cNvPr id="34" name="Text Box 40"/>
            <p:cNvSpPr txBox="1">
              <a:spLocks noChangeArrowheads="1"/>
            </p:cNvSpPr>
            <p:nvPr/>
          </p:nvSpPr>
          <p:spPr bwMode="auto">
            <a:xfrm>
              <a:off x="3742" y="2326"/>
              <a:ext cx="127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200">
                  <a:solidFill>
                    <a:srgbClr val="000000"/>
                  </a:solidFill>
                </a:rPr>
                <a:t>3D Confidence bound of Observation</a:t>
              </a:r>
            </a:p>
          </p:txBody>
        </p:sp>
        <p:sp>
          <p:nvSpPr>
            <p:cNvPr id="35" name="Line 41"/>
            <p:cNvSpPr>
              <a:spLocks noChangeShapeType="1"/>
            </p:cNvSpPr>
            <p:nvPr/>
          </p:nvSpPr>
          <p:spPr bwMode="auto">
            <a:xfrm>
              <a:off x="4377" y="2523"/>
              <a:ext cx="408" cy="317"/>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AU"/>
            </a:p>
          </p:txBody>
        </p:sp>
        <p:sp>
          <p:nvSpPr>
            <p:cNvPr id="36" name="Text Box 42"/>
            <p:cNvSpPr txBox="1">
              <a:spLocks noChangeArrowheads="1"/>
            </p:cNvSpPr>
            <p:nvPr/>
          </p:nvSpPr>
          <p:spPr bwMode="auto">
            <a:xfrm>
              <a:off x="3742" y="2659"/>
              <a:ext cx="77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200">
                  <a:solidFill>
                    <a:srgbClr val="000000"/>
                  </a:solidFill>
                </a:rPr>
                <a:t>Possible cells observed</a:t>
              </a:r>
            </a:p>
          </p:txBody>
        </p:sp>
        <p:sp>
          <p:nvSpPr>
            <p:cNvPr id="37" name="Line 43"/>
            <p:cNvSpPr>
              <a:spLocks noChangeShapeType="1"/>
            </p:cNvSpPr>
            <p:nvPr/>
          </p:nvSpPr>
          <p:spPr bwMode="auto">
            <a:xfrm>
              <a:off x="4286" y="2840"/>
              <a:ext cx="408" cy="227"/>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AU"/>
            </a:p>
          </p:txBody>
        </p:sp>
      </p:grpSp>
      <p:grpSp>
        <p:nvGrpSpPr>
          <p:cNvPr id="38" name="Group 50"/>
          <p:cNvGrpSpPr>
            <a:grpSpLocks/>
          </p:cNvGrpSpPr>
          <p:nvPr/>
        </p:nvGrpSpPr>
        <p:grpSpPr bwMode="auto">
          <a:xfrm>
            <a:off x="7956848" y="4653285"/>
            <a:ext cx="1258887" cy="906462"/>
            <a:chOff x="4967" y="2523"/>
            <a:chExt cx="793" cy="571"/>
          </a:xfrm>
        </p:grpSpPr>
        <p:sp>
          <p:nvSpPr>
            <p:cNvPr id="39" name="Text Box 47"/>
            <p:cNvSpPr txBox="1">
              <a:spLocks noChangeArrowheads="1"/>
            </p:cNvSpPr>
            <p:nvPr/>
          </p:nvSpPr>
          <p:spPr bwMode="auto">
            <a:xfrm>
              <a:off x="5057" y="2523"/>
              <a:ext cx="70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200">
                  <a:solidFill>
                    <a:srgbClr val="000000"/>
                  </a:solidFill>
                </a:rPr>
                <a:t>Depth Uncertainty</a:t>
              </a:r>
            </a:p>
          </p:txBody>
        </p:sp>
        <p:sp>
          <p:nvSpPr>
            <p:cNvPr id="40" name="Line 48"/>
            <p:cNvSpPr>
              <a:spLocks noChangeShapeType="1"/>
            </p:cNvSpPr>
            <p:nvPr/>
          </p:nvSpPr>
          <p:spPr bwMode="auto">
            <a:xfrm flipH="1">
              <a:off x="5012" y="2795"/>
              <a:ext cx="91" cy="91"/>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AU"/>
            </a:p>
          </p:txBody>
        </p:sp>
        <p:graphicFrame>
          <p:nvGraphicFramePr>
            <p:cNvPr id="41" name="Object 49"/>
            <p:cNvGraphicFramePr>
              <a:graphicFrameLocks noChangeAspect="1"/>
            </p:cNvGraphicFramePr>
            <p:nvPr/>
          </p:nvGraphicFramePr>
          <p:xfrm>
            <a:off x="4967" y="2704"/>
            <a:ext cx="73" cy="390"/>
          </p:xfrm>
          <a:graphic>
            <a:graphicData uri="http://schemas.openxmlformats.org/presentationml/2006/ole">
              <mc:AlternateContent xmlns:mc="http://schemas.openxmlformats.org/markup-compatibility/2006">
                <mc:Choice xmlns:v="urn:schemas-microsoft-com:vml" Requires="v">
                  <p:oleObj spid="_x0000_s3224" name="Visio" r:id="rId7" imgW="115824" imgH="619887" progId="Visio.Drawing.11">
                    <p:embed/>
                  </p:oleObj>
                </mc:Choice>
                <mc:Fallback>
                  <p:oleObj name="Visio" r:id="rId7" imgW="115824" imgH="619887" progId="Visio.Drawing.1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67" y="2704"/>
                          <a:ext cx="73" cy="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42" name="Content Placeholder 2"/>
          <p:cNvSpPr txBox="1">
            <a:spLocks/>
          </p:cNvSpPr>
          <p:nvPr/>
        </p:nvSpPr>
        <p:spPr>
          <a:xfrm>
            <a:off x="890067" y="2888983"/>
            <a:ext cx="5266109" cy="471648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Error introduced can be bounded by limiting mapping resolution: </a:t>
            </a:r>
          </a:p>
          <a:p>
            <a:endParaRPr lang="en-US" dirty="0"/>
          </a:p>
          <a:p>
            <a:endParaRPr lang="en-US" dirty="0" smtClean="0"/>
          </a:p>
          <a:p>
            <a:r>
              <a:rPr lang="en-US" dirty="0" smtClean="0"/>
              <a:t>Ensures that error introduced is on the order of that produced by map </a:t>
            </a:r>
            <a:r>
              <a:rPr lang="en-US" dirty="0" err="1" smtClean="0"/>
              <a:t>discretisation</a:t>
            </a:r>
            <a:r>
              <a:rPr lang="en-US" dirty="0" smtClean="0"/>
              <a:t>. </a:t>
            </a:r>
          </a:p>
        </p:txBody>
      </p:sp>
      <p:pic>
        <p:nvPicPr>
          <p:cNvPr id="3080"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31640" y="3789040"/>
            <a:ext cx="4548290"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5385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0" presetClass="entr" presetSubtype="0" fill="hold" nodeType="with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500"/>
                                        <p:tgtEl>
                                          <p:spTgt spid="3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27"/>
                                        </p:tgtEl>
                                      </p:cBhvr>
                                    </p:animEffect>
                                    <p:set>
                                      <p:cBhvr>
                                        <p:cTn id="16" dur="1" fill="hold">
                                          <p:stCondLst>
                                            <p:cond delay="499"/>
                                          </p:stCondLst>
                                        </p:cTn>
                                        <p:tgtEl>
                                          <p:spTgt spid="27"/>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par>
                                <p:cTn id="20" presetID="10" presetClass="entr" presetSubtype="0" fill="hold"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Grid Map: Pockmark Results</a:t>
            </a:r>
            <a:endParaRPr lang="en-AU" dirty="0"/>
          </a:p>
        </p:txBody>
      </p:sp>
      <p:sp>
        <p:nvSpPr>
          <p:cNvPr id="3" name="Content Placeholder 2"/>
          <p:cNvSpPr>
            <a:spLocks noGrp="1"/>
          </p:cNvSpPr>
          <p:nvPr>
            <p:ph idx="1"/>
          </p:nvPr>
        </p:nvSpPr>
        <p:spPr/>
        <p:txBody>
          <a:bodyPr/>
          <a:lstStyle/>
          <a:p>
            <a:r>
              <a:rPr lang="en-US" dirty="0" smtClean="0"/>
              <a:t>Small scale mission scenario undertaken by our in house research class AUV </a:t>
            </a:r>
            <a:r>
              <a:rPr lang="en-US" i="1" dirty="0" smtClean="0"/>
              <a:t>Sirius.</a:t>
            </a:r>
          </a:p>
          <a:p>
            <a:r>
              <a:rPr lang="en-US" dirty="0" smtClean="0"/>
              <a:t>Two overlapping grid transects over relatively flat seabed with Ø30 m pockmarks scattered throughout.</a:t>
            </a:r>
          </a:p>
          <a:p>
            <a:r>
              <a:rPr lang="en-US" dirty="0" smtClean="0"/>
              <a:t>Sensors:</a:t>
            </a:r>
          </a:p>
          <a:p>
            <a:pPr lvl="1"/>
            <a:r>
              <a:rPr lang="en-US" dirty="0" smtClean="0"/>
              <a:t>Roll/pitch Inclinometers</a:t>
            </a:r>
          </a:p>
          <a:p>
            <a:pPr lvl="1"/>
            <a:r>
              <a:rPr lang="en-US" dirty="0" smtClean="0"/>
              <a:t>Calibrated magnetic compass.</a:t>
            </a:r>
            <a:endParaRPr lang="en-US" dirty="0" smtClean="0"/>
          </a:p>
          <a:p>
            <a:pPr lvl="1"/>
            <a:r>
              <a:rPr lang="en-US" dirty="0" smtClean="0"/>
              <a:t>High precision depth sensor</a:t>
            </a:r>
          </a:p>
          <a:p>
            <a:pPr lvl="1"/>
            <a:r>
              <a:rPr lang="en-US" dirty="0" smtClean="0">
                <a:solidFill>
                  <a:schemeClr val="accent2"/>
                </a:solidFill>
              </a:rPr>
              <a:t>D</a:t>
            </a:r>
            <a:r>
              <a:rPr lang="en-US" dirty="0" smtClean="0"/>
              <a:t>oppler </a:t>
            </a:r>
            <a:r>
              <a:rPr lang="en-US" dirty="0" smtClean="0">
                <a:solidFill>
                  <a:schemeClr val="accent2"/>
                </a:solidFill>
              </a:rPr>
              <a:t>V</a:t>
            </a:r>
            <a:r>
              <a:rPr lang="en-US" dirty="0" smtClean="0"/>
              <a:t>elocity </a:t>
            </a:r>
            <a:r>
              <a:rPr lang="en-US" dirty="0" smtClean="0">
                <a:solidFill>
                  <a:schemeClr val="accent2"/>
                </a:solidFill>
              </a:rPr>
              <a:t>L</a:t>
            </a:r>
            <a:r>
              <a:rPr lang="en-US" dirty="0" smtClean="0"/>
              <a:t>og (</a:t>
            </a:r>
            <a:r>
              <a:rPr lang="en-US" dirty="0" smtClean="0">
                <a:solidFill>
                  <a:schemeClr val="accent2"/>
                </a:solidFill>
              </a:rPr>
              <a:t>DVL</a:t>
            </a:r>
            <a:r>
              <a:rPr lang="en-US" dirty="0" smtClean="0"/>
              <a:t>) (±3mms</a:t>
            </a:r>
            <a:r>
              <a:rPr lang="en-US" baseline="30000" dirty="0" smtClean="0"/>
              <a:t>-1</a:t>
            </a:r>
            <a:r>
              <a:rPr lang="en-US" dirty="0" smtClean="0"/>
              <a:t>) </a:t>
            </a:r>
          </a:p>
          <a:p>
            <a:pPr lvl="1"/>
            <a:r>
              <a:rPr lang="en-US" dirty="0" err="1" smtClean="0"/>
              <a:t>Imagenex</a:t>
            </a:r>
            <a:r>
              <a:rPr lang="en-US" dirty="0" smtClean="0"/>
              <a:t> Delta T </a:t>
            </a:r>
            <a:r>
              <a:rPr lang="en-US" dirty="0" err="1" smtClean="0"/>
              <a:t>multibeam</a:t>
            </a:r>
            <a:r>
              <a:rPr lang="en-US" dirty="0" smtClean="0"/>
              <a:t> sonar</a:t>
            </a:r>
            <a:endParaRPr lang="en-US" dirty="0" smtClean="0"/>
          </a:p>
          <a:p>
            <a:pPr lvl="1"/>
            <a:r>
              <a:rPr lang="en-US" dirty="0" smtClean="0"/>
              <a:t>USBL (For comparison purposes only)</a:t>
            </a:r>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19</a:t>
            </a:fld>
            <a:endParaRPr lang="en-GB"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56176" y="3089423"/>
            <a:ext cx="2584673" cy="2787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492502" y="5847074"/>
            <a:ext cx="1912020" cy="246221"/>
          </a:xfrm>
          <a:prstGeom prst="rect">
            <a:avLst/>
          </a:prstGeom>
          <a:noFill/>
        </p:spPr>
        <p:txBody>
          <a:bodyPr wrap="square" rtlCol="0">
            <a:spAutoFit/>
          </a:bodyPr>
          <a:lstStyle/>
          <a:p>
            <a:pPr algn="ctr"/>
            <a:r>
              <a:rPr lang="en-AU" sz="1000" b="1" dirty="0" smtClean="0"/>
              <a:t>Sirius AUV operated by ACFR</a:t>
            </a:r>
            <a:endParaRPr lang="en-AU" sz="1000" b="1" dirty="0"/>
          </a:p>
        </p:txBody>
      </p:sp>
    </p:spTree>
    <p:extLst>
      <p:ext uri="{BB962C8B-B14F-4D97-AF65-F5344CB8AC3E}">
        <p14:creationId xmlns:p14="http://schemas.microsoft.com/office/powerpoint/2010/main" val="28826401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AU" dirty="0"/>
          </a:p>
        </p:txBody>
      </p:sp>
      <p:sp>
        <p:nvSpPr>
          <p:cNvPr id="3" name="Content Placeholder 2"/>
          <p:cNvSpPr>
            <a:spLocks noGrp="1"/>
          </p:cNvSpPr>
          <p:nvPr>
            <p:ph idx="1"/>
          </p:nvPr>
        </p:nvSpPr>
        <p:spPr>
          <a:xfrm>
            <a:off x="395535" y="1232756"/>
            <a:ext cx="5431591" cy="4932548"/>
          </a:xfrm>
        </p:spPr>
        <p:txBody>
          <a:bodyPr>
            <a:normAutofit/>
          </a:bodyPr>
          <a:lstStyle/>
          <a:p>
            <a:r>
              <a:rPr lang="en-US" sz="2000" dirty="0" smtClean="0"/>
              <a:t>We want to create accurate high resolution bathymetric maps. They are very useful …</a:t>
            </a:r>
          </a:p>
          <a:p>
            <a:r>
              <a:rPr lang="en-US" sz="2000" dirty="0" smtClean="0"/>
              <a:t>Several options for collecting bathymetry: Airborne? </a:t>
            </a:r>
            <a:r>
              <a:rPr lang="en-US" sz="2000" dirty="0" err="1" smtClean="0"/>
              <a:t>Shipborne</a:t>
            </a:r>
            <a:r>
              <a:rPr lang="en-US" sz="2000" smtClean="0"/>
              <a:t>/Towed </a:t>
            </a:r>
            <a:r>
              <a:rPr lang="en-US" sz="2000" dirty="0" smtClean="0"/>
              <a:t>Sensor? </a:t>
            </a:r>
            <a:r>
              <a:rPr lang="en-US" sz="2000" dirty="0" smtClean="0">
                <a:solidFill>
                  <a:schemeClr val="accent2"/>
                </a:solidFill>
              </a:rPr>
              <a:t>U</a:t>
            </a:r>
            <a:r>
              <a:rPr lang="en-US" sz="2000" dirty="0" smtClean="0"/>
              <a:t>nmanned </a:t>
            </a:r>
            <a:r>
              <a:rPr lang="en-US" sz="2000" dirty="0" smtClean="0">
                <a:solidFill>
                  <a:schemeClr val="accent2"/>
                </a:solidFill>
              </a:rPr>
              <a:t>U</a:t>
            </a:r>
            <a:r>
              <a:rPr lang="en-US" sz="2000" dirty="0" smtClean="0"/>
              <a:t>nderwater </a:t>
            </a:r>
            <a:r>
              <a:rPr lang="en-US" sz="2000" dirty="0" smtClean="0">
                <a:solidFill>
                  <a:schemeClr val="accent2"/>
                </a:solidFill>
              </a:rPr>
              <a:t>V</a:t>
            </a:r>
            <a:r>
              <a:rPr lang="en-US" sz="2000" dirty="0" smtClean="0"/>
              <a:t>ehicle (</a:t>
            </a:r>
            <a:r>
              <a:rPr lang="en-US" sz="2000" dirty="0" smtClean="0">
                <a:solidFill>
                  <a:schemeClr val="accent2"/>
                </a:solidFill>
              </a:rPr>
              <a:t>UUV</a:t>
            </a:r>
            <a:r>
              <a:rPr lang="en-US" sz="2000" dirty="0" smtClean="0"/>
              <a:t>)?</a:t>
            </a:r>
          </a:p>
        </p:txBody>
      </p:sp>
      <p:sp>
        <p:nvSpPr>
          <p:cNvPr id="4" name="Date Placeholder 3"/>
          <p:cNvSpPr>
            <a:spLocks noGrp="1"/>
          </p:cNvSpPr>
          <p:nvPr>
            <p:ph type="dt" sz="half" idx="10"/>
          </p:nvPr>
        </p:nvSpPr>
        <p:spPr/>
        <p:txBody>
          <a:bodyPr/>
          <a:lstStyle/>
          <a:p>
            <a:r>
              <a:rPr lang="en-US" dirty="0" smtClean="0"/>
              <a:t>Stephen </a:t>
            </a:r>
            <a:r>
              <a:rPr lang="en-US" dirty="0" err="1" smtClean="0"/>
              <a:t>Barkby</a:t>
            </a:r>
            <a:r>
              <a:rPr lang="en-US" dirty="0" smtClean="0"/>
              <a:t> | Featureless Approaches to Efficient Bathymetric SLAM</a:t>
            </a:r>
            <a:endParaRPr lang="en-GB" dirty="0" smtClean="0"/>
          </a:p>
        </p:txBody>
      </p:sp>
      <p:sp>
        <p:nvSpPr>
          <p:cNvPr id="6" name="Slide Number Placeholder 5"/>
          <p:cNvSpPr>
            <a:spLocks noGrp="1"/>
          </p:cNvSpPr>
          <p:nvPr>
            <p:ph type="sldNum" sz="quarter" idx="12"/>
          </p:nvPr>
        </p:nvSpPr>
        <p:spPr/>
        <p:txBody>
          <a:bodyPr/>
          <a:lstStyle/>
          <a:p>
            <a:fld id="{F4E0564E-A01B-4A40-AB64-E3CE49378395}" type="slidenum">
              <a:rPr lang="en-GB" smtClean="0"/>
              <a:pPr/>
              <a:t>2</a:t>
            </a:fld>
            <a:endParaRPr lang="en-GB" dirty="0"/>
          </a:p>
        </p:txBody>
      </p:sp>
      <p:pic>
        <p:nvPicPr>
          <p:cNvPr id="7" name="Picture 5" descr="salvagesurve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3068960"/>
            <a:ext cx="5256584" cy="296204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FloraPass3D_grey_ne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7127" y="3059247"/>
            <a:ext cx="2962041" cy="2962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27128" y="1035367"/>
            <a:ext cx="2962040" cy="1673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5652120" y="6011996"/>
            <a:ext cx="3312368" cy="369332"/>
          </a:xfrm>
          <a:prstGeom prst="rect">
            <a:avLst/>
          </a:prstGeom>
          <a:noFill/>
        </p:spPr>
        <p:txBody>
          <a:bodyPr wrap="square" rtlCol="0">
            <a:spAutoFit/>
          </a:bodyPr>
          <a:lstStyle/>
          <a:p>
            <a:pPr algn="ctr"/>
            <a:r>
              <a:rPr lang="en-US" dirty="0" smtClean="0">
                <a:solidFill>
                  <a:schemeClr val="tx2"/>
                </a:solidFill>
              </a:rPr>
              <a:t>Environmental Surveys</a:t>
            </a:r>
            <a:endParaRPr lang="en-AU" dirty="0">
              <a:solidFill>
                <a:schemeClr val="tx2"/>
              </a:solidFill>
            </a:endParaRPr>
          </a:p>
        </p:txBody>
      </p:sp>
      <p:sp>
        <p:nvSpPr>
          <p:cNvPr id="13" name="TextBox 12"/>
          <p:cNvSpPr txBox="1"/>
          <p:nvPr/>
        </p:nvSpPr>
        <p:spPr>
          <a:xfrm>
            <a:off x="1367644" y="6011996"/>
            <a:ext cx="3312368" cy="369332"/>
          </a:xfrm>
          <a:prstGeom prst="rect">
            <a:avLst/>
          </a:prstGeom>
          <a:noFill/>
        </p:spPr>
        <p:txBody>
          <a:bodyPr wrap="square" rtlCol="0">
            <a:spAutoFit/>
          </a:bodyPr>
          <a:lstStyle/>
          <a:p>
            <a:pPr algn="ctr"/>
            <a:r>
              <a:rPr lang="en-US" dirty="0" smtClean="0">
                <a:solidFill>
                  <a:schemeClr val="tx2"/>
                </a:solidFill>
              </a:rPr>
              <a:t>Salvage Missions</a:t>
            </a:r>
            <a:endParaRPr lang="en-AU" dirty="0">
              <a:solidFill>
                <a:schemeClr val="tx2"/>
              </a:solidFill>
            </a:endParaRPr>
          </a:p>
        </p:txBody>
      </p:sp>
      <p:sp>
        <p:nvSpPr>
          <p:cNvPr id="14" name="TextBox 13"/>
          <p:cNvSpPr txBox="1"/>
          <p:nvPr/>
        </p:nvSpPr>
        <p:spPr>
          <a:xfrm>
            <a:off x="5652120" y="2699628"/>
            <a:ext cx="3312368" cy="369332"/>
          </a:xfrm>
          <a:prstGeom prst="rect">
            <a:avLst/>
          </a:prstGeom>
          <a:noFill/>
        </p:spPr>
        <p:txBody>
          <a:bodyPr wrap="square" rtlCol="0">
            <a:spAutoFit/>
          </a:bodyPr>
          <a:lstStyle/>
          <a:p>
            <a:pPr algn="ctr"/>
            <a:r>
              <a:rPr lang="en-US" dirty="0" smtClean="0">
                <a:solidFill>
                  <a:schemeClr val="tx2"/>
                </a:solidFill>
              </a:rPr>
              <a:t>Pipeline Surveys</a:t>
            </a:r>
            <a:endParaRPr lang="en-AU" dirty="0">
              <a:solidFill>
                <a:schemeClr val="tx2"/>
              </a:solidFill>
            </a:endParaRPr>
          </a:p>
        </p:txBody>
      </p:sp>
      <p:sp>
        <p:nvSpPr>
          <p:cNvPr id="15" name="TextBox 14"/>
          <p:cNvSpPr txBox="1"/>
          <p:nvPr/>
        </p:nvSpPr>
        <p:spPr>
          <a:xfrm>
            <a:off x="5292080" y="5805264"/>
            <a:ext cx="3312368" cy="246221"/>
          </a:xfrm>
          <a:prstGeom prst="rect">
            <a:avLst/>
          </a:prstGeom>
          <a:noFill/>
        </p:spPr>
        <p:txBody>
          <a:bodyPr wrap="square" rtlCol="0">
            <a:spAutoFit/>
          </a:bodyPr>
          <a:lstStyle/>
          <a:p>
            <a:pPr algn="ctr"/>
            <a:r>
              <a:rPr lang="en-AU" sz="1000" dirty="0" smtClean="0">
                <a:solidFill>
                  <a:schemeClr val="bg1"/>
                </a:solidFill>
              </a:rPr>
              <a:t>http://media.photobucket.com</a:t>
            </a:r>
            <a:endParaRPr lang="en-AU" sz="1000" dirty="0">
              <a:solidFill>
                <a:schemeClr val="bg1"/>
              </a:solidFill>
            </a:endParaRPr>
          </a:p>
        </p:txBody>
      </p:sp>
      <p:sp>
        <p:nvSpPr>
          <p:cNvPr id="16" name="TextBox 15"/>
          <p:cNvSpPr txBox="1"/>
          <p:nvPr/>
        </p:nvSpPr>
        <p:spPr>
          <a:xfrm>
            <a:off x="359532" y="5805264"/>
            <a:ext cx="3708412" cy="246221"/>
          </a:xfrm>
          <a:prstGeom prst="rect">
            <a:avLst/>
          </a:prstGeom>
          <a:noFill/>
        </p:spPr>
        <p:txBody>
          <a:bodyPr wrap="square" rtlCol="0">
            <a:spAutoFit/>
          </a:bodyPr>
          <a:lstStyle/>
          <a:p>
            <a:pPr algn="ctr"/>
            <a:r>
              <a:rPr lang="en-AU" sz="1000" dirty="0">
                <a:solidFill>
                  <a:schemeClr val="bg1"/>
                </a:solidFill>
              </a:rPr>
              <a:t>http://</a:t>
            </a:r>
            <a:r>
              <a:rPr lang="en-AU" sz="1000" dirty="0" smtClean="0">
                <a:solidFill>
                  <a:schemeClr val="bg1"/>
                </a:solidFill>
              </a:rPr>
              <a:t>seawavesmagazine.blogspot.com/2010_10_01_archive.html</a:t>
            </a:r>
            <a:endParaRPr lang="en-AU" sz="1000" dirty="0">
              <a:solidFill>
                <a:schemeClr val="bg1"/>
              </a:solidFill>
            </a:endParaRPr>
          </a:p>
        </p:txBody>
      </p:sp>
      <p:sp>
        <p:nvSpPr>
          <p:cNvPr id="12" name="Rectangle 11"/>
          <p:cNvSpPr/>
          <p:nvPr/>
        </p:nvSpPr>
        <p:spPr>
          <a:xfrm>
            <a:off x="6973237" y="2492896"/>
            <a:ext cx="1991251" cy="246221"/>
          </a:xfrm>
          <a:prstGeom prst="rect">
            <a:avLst/>
          </a:prstGeom>
        </p:spPr>
        <p:txBody>
          <a:bodyPr wrap="none">
            <a:spAutoFit/>
          </a:bodyPr>
          <a:lstStyle/>
          <a:p>
            <a:r>
              <a:rPr lang="en-AU" sz="1000" dirty="0">
                <a:solidFill>
                  <a:schemeClr val="bg1"/>
                </a:solidFill>
              </a:rPr>
              <a:t>http://</a:t>
            </a:r>
            <a:r>
              <a:rPr lang="en-AU" sz="1000" dirty="0" smtClean="0">
                <a:solidFill>
                  <a:schemeClr val="bg1"/>
                </a:solidFill>
              </a:rPr>
              <a:t>geosolutions.blogspot.com</a:t>
            </a:r>
            <a:endParaRPr lang="en-AU" sz="1000" dirty="0">
              <a:solidFill>
                <a:schemeClr val="bg1"/>
              </a:solidFill>
            </a:endParaRPr>
          </a:p>
        </p:txBody>
      </p:sp>
      <p:pic>
        <p:nvPicPr>
          <p:cNvPr id="409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27127" y="3059247"/>
            <a:ext cx="2962041" cy="2962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5868144" y="6021288"/>
            <a:ext cx="3312368" cy="369332"/>
          </a:xfrm>
          <a:prstGeom prst="rect">
            <a:avLst/>
          </a:prstGeom>
          <a:noFill/>
        </p:spPr>
        <p:txBody>
          <a:bodyPr wrap="square" rtlCol="0">
            <a:spAutoFit/>
          </a:bodyPr>
          <a:lstStyle/>
          <a:p>
            <a:pPr algn="ctr"/>
            <a:r>
              <a:rPr lang="en-US" dirty="0" err="1" smtClean="0">
                <a:solidFill>
                  <a:schemeClr val="tx2"/>
                </a:solidFill>
              </a:rPr>
              <a:t>Shipborne</a:t>
            </a:r>
            <a:r>
              <a:rPr lang="en-US" dirty="0" smtClean="0">
                <a:solidFill>
                  <a:schemeClr val="tx2"/>
                </a:solidFill>
              </a:rPr>
              <a:t> Surveys</a:t>
            </a:r>
            <a:endParaRPr lang="en-AU" dirty="0">
              <a:solidFill>
                <a:schemeClr val="tx2"/>
              </a:solidFill>
            </a:endParaRPr>
          </a:p>
        </p:txBody>
      </p:sp>
      <p:sp>
        <p:nvSpPr>
          <p:cNvPr id="18" name="TextBox 17"/>
          <p:cNvSpPr txBox="1"/>
          <p:nvPr/>
        </p:nvSpPr>
        <p:spPr>
          <a:xfrm>
            <a:off x="6931564" y="5765775"/>
            <a:ext cx="1854206" cy="246221"/>
          </a:xfrm>
          <a:prstGeom prst="rect">
            <a:avLst/>
          </a:prstGeom>
          <a:noFill/>
        </p:spPr>
        <p:txBody>
          <a:bodyPr wrap="square" rtlCol="0">
            <a:spAutoFit/>
          </a:bodyPr>
          <a:lstStyle/>
          <a:p>
            <a:r>
              <a:rPr lang="en-AU" sz="1000" dirty="0">
                <a:solidFill>
                  <a:schemeClr val="bg1"/>
                </a:solidFill>
              </a:rPr>
              <a:t>http://marinesciencetoday.com</a:t>
            </a:r>
            <a:endParaRPr lang="en-US" sz="1000" dirty="0">
              <a:solidFill>
                <a:schemeClr val="bg1"/>
              </a:solidFill>
            </a:endParaRPr>
          </a:p>
        </p:txBody>
      </p:sp>
    </p:spTree>
    <p:extLst>
      <p:ext uri="{BB962C8B-B14F-4D97-AF65-F5344CB8AC3E}">
        <p14:creationId xmlns:p14="http://schemas.microsoft.com/office/powerpoint/2010/main" val="290369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4098"/>
                                        </p:tgtEl>
                                        <p:attrNameLst>
                                          <p:attrName>style.visibility</p:attrName>
                                        </p:attrNameLst>
                                      </p:cBhvr>
                                      <p:to>
                                        <p:strVal val="visible"/>
                                      </p:to>
                                    </p:set>
                                    <p:animEffect transition="in" filter="fade">
                                      <p:cBhvr>
                                        <p:cTn id="13" dur="500"/>
                                        <p:tgtEl>
                                          <p:spTgt spid="409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Grid Map: Pockmark Results</a:t>
            </a:r>
            <a:endParaRPr lang="en-AU" dirty="0"/>
          </a:p>
        </p:txBody>
      </p:sp>
      <p:sp>
        <p:nvSpPr>
          <p:cNvPr id="3" name="Date Placeholder 2"/>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4" name="Slide Number Placeholder 3"/>
          <p:cNvSpPr>
            <a:spLocks noGrp="1"/>
          </p:cNvSpPr>
          <p:nvPr>
            <p:ph type="sldNum" sz="quarter" idx="12"/>
          </p:nvPr>
        </p:nvSpPr>
        <p:spPr/>
        <p:txBody>
          <a:bodyPr/>
          <a:lstStyle/>
          <a:p>
            <a:fld id="{F4E0564E-A01B-4A40-AB64-E3CE49378395}" type="slidenum">
              <a:rPr lang="en-GB" smtClean="0"/>
              <a:pPr/>
              <a:t>20</a:t>
            </a:fld>
            <a:endParaRPr lang="en-GB"/>
          </a:p>
        </p:txBody>
      </p:sp>
      <p:sp>
        <p:nvSpPr>
          <p:cNvPr id="9" name="TextBox 8"/>
          <p:cNvSpPr txBox="1"/>
          <p:nvPr/>
        </p:nvSpPr>
        <p:spPr>
          <a:xfrm>
            <a:off x="3671900" y="1240716"/>
            <a:ext cx="1800200" cy="369332"/>
          </a:xfrm>
          <a:prstGeom prst="rect">
            <a:avLst/>
          </a:prstGeom>
          <a:noFill/>
        </p:spPr>
        <p:txBody>
          <a:bodyPr wrap="square" rtlCol="0">
            <a:spAutoFit/>
          </a:bodyPr>
          <a:lstStyle/>
          <a:p>
            <a:r>
              <a:rPr lang="en-US" dirty="0" smtClean="0"/>
              <a:t>Mission Replay</a:t>
            </a:r>
            <a:endParaRPr lang="en-AU" dirty="0"/>
          </a:p>
        </p:txBody>
      </p:sp>
      <p:pic>
        <p:nvPicPr>
          <p:cNvPr id="7" name="BPSLAM_run.wmv">
            <a:hlinkClick r:id="" action="ppaction://media"/>
          </p:cNvPr>
          <p:cNvPicPr>
            <a:picLocks noChangeAspect="1"/>
          </p:cNvPicPr>
          <p:nvPr>
            <a:videoFile r:link="rId1"/>
            <p:extLst>
              <p:ext uri="{DAA4B4D4-6D71-4841-9C94-3DE7FCFB9230}">
                <p14:media xmlns:p14="http://schemas.microsoft.com/office/powerpoint/2010/main" r:embed="rId2">
                  <p14:trim st="12479.5888" end="4656.5632"/>
                </p14:media>
              </p:ext>
            </p:extLst>
          </p:nvPr>
        </p:nvPicPr>
        <p:blipFill>
          <a:blip r:embed="rId4"/>
          <a:stretch>
            <a:fillRect/>
          </a:stretch>
        </p:blipFill>
        <p:spPr>
          <a:xfrm>
            <a:off x="1557139" y="1606253"/>
            <a:ext cx="6096000" cy="4572000"/>
          </a:xfrm>
          <a:prstGeom prst="rect">
            <a:avLst/>
          </a:prstGeom>
        </p:spPr>
      </p:pic>
    </p:spTree>
    <p:extLst>
      <p:ext uri="{BB962C8B-B14F-4D97-AF65-F5344CB8AC3E}">
        <p14:creationId xmlns:p14="http://schemas.microsoft.com/office/powerpoint/2010/main" val="166798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90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Grid Map: Pockmark Results</a:t>
            </a:r>
            <a:endParaRPr lang="en-AU" dirty="0"/>
          </a:p>
        </p:txBody>
      </p:sp>
      <p:sp>
        <p:nvSpPr>
          <p:cNvPr id="3" name="Date Placeholder 2"/>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4" name="Slide Number Placeholder 3"/>
          <p:cNvSpPr>
            <a:spLocks noGrp="1"/>
          </p:cNvSpPr>
          <p:nvPr>
            <p:ph type="sldNum" sz="quarter" idx="12"/>
          </p:nvPr>
        </p:nvSpPr>
        <p:spPr/>
        <p:txBody>
          <a:bodyPr/>
          <a:lstStyle/>
          <a:p>
            <a:fld id="{F4E0564E-A01B-4A40-AB64-E3CE49378395}" type="slidenum">
              <a:rPr lang="en-GB" smtClean="0"/>
              <a:pPr/>
              <a:t>21</a:t>
            </a:fld>
            <a:endParaRPr lang="en-GB"/>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018053"/>
            <a:ext cx="6289080" cy="1834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2852936"/>
            <a:ext cx="6289080" cy="1735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1680" y="4560530"/>
            <a:ext cx="6217072" cy="1851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0846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fade">
                                      <p:cBhvr>
                                        <p:cTn id="7" dur="500"/>
                                        <p:tgtEl>
                                          <p:spTgt spid="71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2"/>
                                        </p:tgtEl>
                                        <p:attrNameLst>
                                          <p:attrName>style.visibility</p:attrName>
                                        </p:attrNameLst>
                                      </p:cBhvr>
                                      <p:to>
                                        <p:strVal val="visible"/>
                                      </p:to>
                                    </p:set>
                                    <p:animEffect transition="in" filter="fade">
                                      <p:cBhvr>
                                        <p:cTn id="12" dur="5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Grid Map: Pockmark Results</a:t>
            </a:r>
            <a:endParaRPr lang="en-AU" dirty="0"/>
          </a:p>
        </p:txBody>
      </p:sp>
      <p:sp>
        <p:nvSpPr>
          <p:cNvPr id="3" name="Date Placeholder 2"/>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4" name="Slide Number Placeholder 3"/>
          <p:cNvSpPr>
            <a:spLocks noGrp="1"/>
          </p:cNvSpPr>
          <p:nvPr>
            <p:ph type="sldNum" sz="quarter" idx="12"/>
          </p:nvPr>
        </p:nvSpPr>
        <p:spPr/>
        <p:txBody>
          <a:bodyPr/>
          <a:lstStyle/>
          <a:p>
            <a:fld id="{F4E0564E-A01B-4A40-AB64-E3CE49378395}" type="slidenum">
              <a:rPr lang="en-GB" smtClean="0"/>
              <a:pPr/>
              <a:t>22</a:t>
            </a:fld>
            <a:endParaRPr lang="en-GB"/>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324393"/>
            <a:ext cx="7730761" cy="3056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424712" y="2915652"/>
            <a:ext cx="4392488" cy="369332"/>
          </a:xfrm>
          <a:prstGeom prst="rect">
            <a:avLst/>
          </a:prstGeom>
          <a:noFill/>
        </p:spPr>
        <p:txBody>
          <a:bodyPr wrap="square" rtlCol="0">
            <a:spAutoFit/>
          </a:bodyPr>
          <a:lstStyle/>
          <a:p>
            <a:r>
              <a:rPr lang="en-US" dirty="0" smtClean="0"/>
              <a:t>Accuracy, Consistency and Efficiency Analysis</a:t>
            </a:r>
            <a:endParaRPr lang="en-AU" dirty="0"/>
          </a:p>
        </p:txBody>
      </p:sp>
      <p:sp>
        <p:nvSpPr>
          <p:cNvPr id="7" name="Content Placeholder 2"/>
          <p:cNvSpPr txBox="1">
            <a:spLocks/>
          </p:cNvSpPr>
          <p:nvPr/>
        </p:nvSpPr>
        <p:spPr>
          <a:xfrm>
            <a:off x="889248" y="1232756"/>
            <a:ext cx="7823212" cy="2124236"/>
          </a:xfrm>
          <a:prstGeom prst="rect">
            <a:avLst/>
          </a:prstGeom>
        </p:spPr>
        <p:txBody>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BPSLAM involves random sampling so results may vary.</a:t>
            </a:r>
          </a:p>
          <a:p>
            <a:r>
              <a:rPr lang="en-US" dirty="0" smtClean="0"/>
              <a:t>Investigate this and effect particle size has on consistency of result.</a:t>
            </a:r>
          </a:p>
        </p:txBody>
      </p:sp>
    </p:spTree>
    <p:extLst>
      <p:ext uri="{BB962C8B-B14F-4D97-AF65-F5344CB8AC3E}">
        <p14:creationId xmlns:p14="http://schemas.microsoft.com/office/powerpoint/2010/main" val="23018851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Grid Map: TAG Results</a:t>
            </a:r>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23</a:t>
            </a:fld>
            <a:endParaRPr lang="en-GB" dirty="0"/>
          </a:p>
        </p:txBody>
      </p:sp>
      <p:sp>
        <p:nvSpPr>
          <p:cNvPr id="6" name="Content Placeholder 2"/>
          <p:cNvSpPr>
            <a:spLocks noGrp="1"/>
          </p:cNvSpPr>
          <p:nvPr>
            <p:ph idx="1"/>
          </p:nvPr>
        </p:nvSpPr>
        <p:spPr/>
        <p:txBody>
          <a:bodyPr>
            <a:normAutofit/>
          </a:bodyPr>
          <a:lstStyle/>
          <a:p>
            <a:r>
              <a:rPr lang="en-US" dirty="0" smtClean="0"/>
              <a:t>Large scale mission scenario undertaken by JASON </a:t>
            </a:r>
            <a:r>
              <a:rPr lang="en-US" dirty="0" smtClean="0"/>
              <a:t>ROV</a:t>
            </a:r>
            <a:r>
              <a:rPr lang="en-US" sz="1000" b="1" dirty="0">
                <a:solidFill>
                  <a:schemeClr val="accent2"/>
                </a:solidFill>
              </a:rPr>
              <a:t>(Roman, 2005) </a:t>
            </a:r>
            <a:r>
              <a:rPr lang="en-US" i="1" dirty="0" smtClean="0"/>
              <a:t>. </a:t>
            </a:r>
            <a:r>
              <a:rPr lang="en-US" dirty="0" smtClean="0"/>
              <a:t>Results of </a:t>
            </a:r>
            <a:r>
              <a:rPr lang="en-US" dirty="0" err="1" smtClean="0"/>
              <a:t>Submapping</a:t>
            </a:r>
            <a:r>
              <a:rPr lang="en-US" dirty="0" smtClean="0"/>
              <a:t> Filter available.</a:t>
            </a:r>
            <a:endParaRPr lang="en-US" dirty="0" smtClean="0"/>
          </a:p>
          <a:p>
            <a:r>
              <a:rPr lang="en-US" dirty="0" smtClean="0"/>
              <a:t>Survey taken in </a:t>
            </a:r>
            <a:r>
              <a:rPr lang="en-US" dirty="0" smtClean="0">
                <a:solidFill>
                  <a:schemeClr val="accent2"/>
                </a:solidFill>
              </a:rPr>
              <a:t>T</a:t>
            </a:r>
            <a:r>
              <a:rPr lang="en-US" dirty="0" smtClean="0"/>
              <a:t>rans </a:t>
            </a:r>
            <a:r>
              <a:rPr lang="en-US" dirty="0" smtClean="0">
                <a:solidFill>
                  <a:schemeClr val="accent2"/>
                </a:solidFill>
              </a:rPr>
              <a:t>A</a:t>
            </a:r>
            <a:r>
              <a:rPr lang="en-US" dirty="0" smtClean="0"/>
              <a:t>tlantic </a:t>
            </a:r>
            <a:r>
              <a:rPr lang="en-US" dirty="0" err="1" smtClean="0">
                <a:solidFill>
                  <a:schemeClr val="accent2"/>
                </a:solidFill>
              </a:rPr>
              <a:t>G</a:t>
            </a:r>
            <a:r>
              <a:rPr lang="en-US" dirty="0" err="1" smtClean="0"/>
              <a:t>eotraverse</a:t>
            </a:r>
            <a:r>
              <a:rPr lang="en-US" dirty="0" smtClean="0"/>
              <a:t> (</a:t>
            </a:r>
            <a:r>
              <a:rPr lang="en-US" dirty="0" smtClean="0">
                <a:solidFill>
                  <a:schemeClr val="accent2"/>
                </a:solidFill>
              </a:rPr>
              <a:t>TAG</a:t>
            </a:r>
            <a:r>
              <a:rPr lang="en-US" dirty="0" smtClean="0"/>
              <a:t>) hydrothermal field, several passes over large hydrothermal vent. 17,500 m</a:t>
            </a:r>
            <a:r>
              <a:rPr lang="en-US" baseline="30000" dirty="0" smtClean="0"/>
              <a:t>2</a:t>
            </a:r>
            <a:r>
              <a:rPr lang="en-US" dirty="0" smtClean="0"/>
              <a:t> survey area.</a:t>
            </a:r>
          </a:p>
          <a:p>
            <a:r>
              <a:rPr lang="en-US" dirty="0" smtClean="0"/>
              <a:t>Sensors:</a:t>
            </a:r>
          </a:p>
          <a:p>
            <a:pPr lvl="1"/>
            <a:r>
              <a:rPr lang="en-US" dirty="0" smtClean="0"/>
              <a:t>Roll/pitch Inclinometers</a:t>
            </a:r>
          </a:p>
          <a:p>
            <a:pPr lvl="1"/>
            <a:r>
              <a:rPr lang="en-US" dirty="0" smtClean="0"/>
              <a:t>Fiber Optic </a:t>
            </a:r>
            <a:r>
              <a:rPr lang="en-US" dirty="0"/>
              <a:t>Gyroscope  </a:t>
            </a:r>
            <a:endParaRPr lang="en-US" dirty="0" smtClean="0"/>
          </a:p>
          <a:p>
            <a:pPr lvl="1"/>
            <a:r>
              <a:rPr lang="en-US" dirty="0" smtClean="0"/>
              <a:t>High </a:t>
            </a:r>
            <a:r>
              <a:rPr lang="en-US" dirty="0" smtClean="0"/>
              <a:t>precision depth sensor</a:t>
            </a:r>
          </a:p>
          <a:p>
            <a:pPr lvl="1"/>
            <a:r>
              <a:rPr lang="en-US" dirty="0" smtClean="0"/>
              <a:t>DVL</a:t>
            </a:r>
            <a:r>
              <a:rPr lang="en-US" dirty="0" smtClean="0">
                <a:solidFill>
                  <a:schemeClr val="accent2"/>
                </a:solidFill>
              </a:rPr>
              <a:t> </a:t>
            </a:r>
            <a:r>
              <a:rPr lang="en-US" dirty="0" smtClean="0"/>
              <a:t>(±3mms</a:t>
            </a:r>
            <a:r>
              <a:rPr lang="en-US" baseline="30000" dirty="0" smtClean="0"/>
              <a:t>-1</a:t>
            </a:r>
            <a:r>
              <a:rPr lang="en-US" dirty="0" smtClean="0"/>
              <a:t>) </a:t>
            </a:r>
          </a:p>
          <a:p>
            <a:pPr lvl="1"/>
            <a:r>
              <a:rPr lang="de-DE" dirty="0"/>
              <a:t>SM2000 </a:t>
            </a:r>
            <a:r>
              <a:rPr lang="de-DE" dirty="0" smtClean="0"/>
              <a:t>multibeam</a:t>
            </a:r>
            <a:r>
              <a:rPr lang="en-US" dirty="0" smtClean="0"/>
              <a:t> sonar</a:t>
            </a:r>
            <a:endParaRPr lang="en-US" dirty="0" smtClean="0"/>
          </a:p>
          <a:p>
            <a:pPr lvl="1"/>
            <a:r>
              <a:rPr lang="en-US" dirty="0" smtClean="0"/>
              <a:t>LBL transponder net (For comparison purposes only)</a:t>
            </a:r>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3284984"/>
            <a:ext cx="2466975"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5868144" y="5157192"/>
            <a:ext cx="2466975" cy="400110"/>
          </a:xfrm>
          <a:prstGeom prst="rect">
            <a:avLst/>
          </a:prstGeom>
          <a:noFill/>
        </p:spPr>
        <p:txBody>
          <a:bodyPr wrap="square" rtlCol="0">
            <a:spAutoFit/>
          </a:bodyPr>
          <a:lstStyle/>
          <a:p>
            <a:pPr algn="ctr"/>
            <a:r>
              <a:rPr lang="en-AU" sz="1000" b="1" dirty="0" smtClean="0"/>
              <a:t>JASON </a:t>
            </a:r>
            <a:r>
              <a:rPr lang="en-AU" sz="1000" b="1" dirty="0"/>
              <a:t>ROV operated by US National Deep Submergence </a:t>
            </a:r>
            <a:r>
              <a:rPr lang="en-AU" sz="1000" b="1" dirty="0" smtClean="0"/>
              <a:t>Facility</a:t>
            </a:r>
            <a:endParaRPr lang="en-AU" sz="1000" b="1" dirty="0"/>
          </a:p>
        </p:txBody>
      </p:sp>
    </p:spTree>
    <p:extLst>
      <p:ext uri="{BB962C8B-B14F-4D97-AF65-F5344CB8AC3E}">
        <p14:creationId xmlns:p14="http://schemas.microsoft.com/office/powerpoint/2010/main" val="30563854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Grid Map: TAG Results</a:t>
            </a:r>
            <a:endParaRPr lang="en-AU" dirty="0"/>
          </a:p>
        </p:txBody>
      </p:sp>
      <p:sp>
        <p:nvSpPr>
          <p:cNvPr id="3" name="Date Placeholder 2"/>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4" name="Slide Number Placeholder 3"/>
          <p:cNvSpPr>
            <a:spLocks noGrp="1"/>
          </p:cNvSpPr>
          <p:nvPr>
            <p:ph type="sldNum" sz="quarter" idx="12"/>
          </p:nvPr>
        </p:nvSpPr>
        <p:spPr/>
        <p:txBody>
          <a:bodyPr/>
          <a:lstStyle/>
          <a:p>
            <a:fld id="{F4E0564E-A01B-4A40-AB64-E3CE49378395}" type="slidenum">
              <a:rPr lang="en-GB" smtClean="0"/>
              <a:pPr/>
              <a:t>24</a:t>
            </a:fld>
            <a:endParaRPr lang="en-GB"/>
          </a:p>
        </p:txBody>
      </p:sp>
      <p:pic>
        <p:nvPicPr>
          <p:cNvPr id="1127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420" y="1029729"/>
            <a:ext cx="4219596" cy="2649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4265" y="982874"/>
            <a:ext cx="4219597" cy="2661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669" y="3644219"/>
            <a:ext cx="4147648" cy="2649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6293" y="3594521"/>
            <a:ext cx="4219596" cy="2649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275856" y="2772217"/>
            <a:ext cx="1069107" cy="584775"/>
          </a:xfrm>
          <a:prstGeom prst="rect">
            <a:avLst/>
          </a:prstGeom>
          <a:noFill/>
        </p:spPr>
        <p:txBody>
          <a:bodyPr wrap="square" rtlCol="0">
            <a:spAutoFit/>
          </a:bodyPr>
          <a:lstStyle/>
          <a:p>
            <a:r>
              <a:rPr lang="en-US" sz="3200" b="1" dirty="0" smtClean="0"/>
              <a:t>DR</a:t>
            </a:r>
            <a:endParaRPr lang="en-AU" sz="3200" b="1" dirty="0"/>
          </a:p>
        </p:txBody>
      </p:sp>
      <p:sp>
        <p:nvSpPr>
          <p:cNvPr id="12" name="TextBox 11"/>
          <p:cNvSpPr txBox="1"/>
          <p:nvPr/>
        </p:nvSpPr>
        <p:spPr>
          <a:xfrm>
            <a:off x="7452320" y="2700209"/>
            <a:ext cx="1069107" cy="584775"/>
          </a:xfrm>
          <a:prstGeom prst="rect">
            <a:avLst/>
          </a:prstGeom>
          <a:noFill/>
        </p:spPr>
        <p:txBody>
          <a:bodyPr wrap="square" rtlCol="0">
            <a:spAutoFit/>
          </a:bodyPr>
          <a:lstStyle/>
          <a:p>
            <a:r>
              <a:rPr lang="en-US" sz="3200" b="1" dirty="0" smtClean="0"/>
              <a:t>LBL</a:t>
            </a:r>
            <a:endParaRPr lang="en-AU" sz="3200" b="1" dirty="0"/>
          </a:p>
        </p:txBody>
      </p:sp>
      <p:sp>
        <p:nvSpPr>
          <p:cNvPr id="13" name="TextBox 12"/>
          <p:cNvSpPr txBox="1"/>
          <p:nvPr/>
        </p:nvSpPr>
        <p:spPr>
          <a:xfrm>
            <a:off x="2267744" y="5373216"/>
            <a:ext cx="1686681" cy="584775"/>
          </a:xfrm>
          <a:prstGeom prst="rect">
            <a:avLst/>
          </a:prstGeom>
          <a:noFill/>
        </p:spPr>
        <p:txBody>
          <a:bodyPr wrap="square" rtlCol="0">
            <a:spAutoFit/>
          </a:bodyPr>
          <a:lstStyle/>
          <a:p>
            <a:r>
              <a:rPr lang="en-US" sz="3200" b="1" dirty="0" smtClean="0"/>
              <a:t>BPSLAM</a:t>
            </a:r>
            <a:endParaRPr lang="en-AU" sz="3200" b="1" dirty="0"/>
          </a:p>
        </p:txBody>
      </p:sp>
      <p:sp>
        <p:nvSpPr>
          <p:cNvPr id="14" name="TextBox 13"/>
          <p:cNvSpPr txBox="1"/>
          <p:nvPr/>
        </p:nvSpPr>
        <p:spPr>
          <a:xfrm>
            <a:off x="5497091" y="5301208"/>
            <a:ext cx="3024336" cy="584775"/>
          </a:xfrm>
          <a:prstGeom prst="rect">
            <a:avLst/>
          </a:prstGeom>
          <a:noFill/>
        </p:spPr>
        <p:txBody>
          <a:bodyPr wrap="square" rtlCol="0">
            <a:spAutoFit/>
          </a:bodyPr>
          <a:lstStyle/>
          <a:p>
            <a:r>
              <a:rPr lang="en-US" sz="3200" b="1" dirty="0" err="1" smtClean="0"/>
              <a:t>Submap</a:t>
            </a:r>
            <a:r>
              <a:rPr lang="en-US" sz="3200" b="1" dirty="0" smtClean="0"/>
              <a:t> SLAM</a:t>
            </a:r>
            <a:endParaRPr lang="en-AU" sz="3200" b="1" dirty="0"/>
          </a:p>
        </p:txBody>
      </p:sp>
      <p:pic>
        <p:nvPicPr>
          <p:cNvPr id="921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19673" y="980728"/>
            <a:ext cx="5616624" cy="1398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26668" y="2348880"/>
            <a:ext cx="5609629" cy="1352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19672" y="3727400"/>
            <a:ext cx="5616626" cy="1357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19673" y="5085184"/>
            <a:ext cx="5616626" cy="1385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p:cNvGrpSpPr/>
          <p:nvPr/>
        </p:nvGrpSpPr>
        <p:grpSpPr>
          <a:xfrm>
            <a:off x="2411760" y="2313546"/>
            <a:ext cx="4559951" cy="2771638"/>
            <a:chOff x="2411760" y="2313546"/>
            <a:chExt cx="4559951" cy="2771638"/>
          </a:xfrm>
        </p:grpSpPr>
        <p:sp>
          <p:nvSpPr>
            <p:cNvPr id="7" name="Rectangle 6"/>
            <p:cNvSpPr/>
            <p:nvPr/>
          </p:nvSpPr>
          <p:spPr>
            <a:xfrm>
              <a:off x="2411760" y="2313546"/>
              <a:ext cx="4442303" cy="277163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Box 7"/>
            <p:cNvSpPr txBox="1"/>
            <p:nvPr/>
          </p:nvSpPr>
          <p:spPr>
            <a:xfrm>
              <a:off x="3340109" y="2402885"/>
              <a:ext cx="2808312" cy="1077218"/>
            </a:xfrm>
            <a:prstGeom prst="rect">
              <a:avLst/>
            </a:prstGeom>
            <a:noFill/>
          </p:spPr>
          <p:txBody>
            <a:bodyPr wrap="square" rtlCol="0">
              <a:spAutoFit/>
            </a:bodyPr>
            <a:lstStyle/>
            <a:p>
              <a:pPr algn="ctr"/>
              <a:r>
                <a:rPr lang="en-US" sz="3200" dirty="0" smtClean="0"/>
                <a:t>Difference in Run </a:t>
              </a:r>
              <a:r>
                <a:rPr lang="en-US" sz="3200" dirty="0"/>
                <a:t>T</a:t>
              </a:r>
              <a:r>
                <a:rPr lang="en-US" sz="3200" dirty="0" smtClean="0"/>
                <a:t>ime:</a:t>
              </a:r>
              <a:endParaRPr lang="en-AU" sz="3200" dirty="0"/>
            </a:p>
          </p:txBody>
        </p:sp>
        <p:sp>
          <p:nvSpPr>
            <p:cNvPr id="21" name="TextBox 20"/>
            <p:cNvSpPr txBox="1"/>
            <p:nvPr/>
          </p:nvSpPr>
          <p:spPr>
            <a:xfrm>
              <a:off x="2468555" y="3731974"/>
              <a:ext cx="1999002" cy="1077218"/>
            </a:xfrm>
            <a:prstGeom prst="rect">
              <a:avLst/>
            </a:prstGeom>
            <a:noFill/>
          </p:spPr>
          <p:txBody>
            <a:bodyPr wrap="square" rtlCol="0">
              <a:spAutoFit/>
            </a:bodyPr>
            <a:lstStyle/>
            <a:p>
              <a:pPr algn="ctr"/>
              <a:r>
                <a:rPr lang="en-US" sz="3200" b="1" dirty="0" smtClean="0"/>
                <a:t>BPSLAM</a:t>
              </a:r>
            </a:p>
            <a:p>
              <a:pPr algn="ctr"/>
              <a:r>
                <a:rPr lang="en-US" sz="3200" b="1" dirty="0" smtClean="0">
                  <a:solidFill>
                    <a:srgbClr val="92D050"/>
                  </a:solidFill>
                </a:rPr>
                <a:t>6 min</a:t>
              </a:r>
              <a:endParaRPr lang="en-AU" sz="3200" b="1" dirty="0">
                <a:solidFill>
                  <a:srgbClr val="92D050"/>
                </a:solidFill>
              </a:endParaRPr>
            </a:p>
          </p:txBody>
        </p:sp>
        <p:sp>
          <p:nvSpPr>
            <p:cNvPr id="22" name="TextBox 21"/>
            <p:cNvSpPr txBox="1"/>
            <p:nvPr/>
          </p:nvSpPr>
          <p:spPr>
            <a:xfrm>
              <a:off x="4355976" y="3717032"/>
              <a:ext cx="2615735" cy="1077218"/>
            </a:xfrm>
            <a:prstGeom prst="rect">
              <a:avLst/>
            </a:prstGeom>
            <a:noFill/>
          </p:spPr>
          <p:txBody>
            <a:bodyPr wrap="square" rtlCol="0">
              <a:spAutoFit/>
            </a:bodyPr>
            <a:lstStyle/>
            <a:p>
              <a:pPr algn="ctr"/>
              <a:r>
                <a:rPr lang="en-US" sz="3200" b="1" dirty="0" err="1" smtClean="0"/>
                <a:t>Submapping</a:t>
              </a:r>
              <a:endParaRPr lang="en-US" sz="3200" b="1" dirty="0" smtClean="0"/>
            </a:p>
            <a:p>
              <a:pPr algn="ctr"/>
              <a:r>
                <a:rPr lang="en-US" sz="3200" b="1" dirty="0" smtClean="0">
                  <a:solidFill>
                    <a:srgbClr val="FF0000"/>
                  </a:solidFill>
                </a:rPr>
                <a:t>Overnight</a:t>
              </a:r>
              <a:endParaRPr lang="en-AU" dirty="0">
                <a:solidFill>
                  <a:srgbClr val="FF0000"/>
                </a:solidFill>
              </a:endParaRPr>
            </a:p>
          </p:txBody>
        </p:sp>
      </p:grpSp>
    </p:spTree>
    <p:extLst>
      <p:ext uri="{BB962C8B-B14F-4D97-AF65-F5344CB8AC3E}">
        <p14:creationId xmlns:p14="http://schemas.microsoft.com/office/powerpoint/2010/main" val="258455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fade">
                                      <p:cBhvr>
                                        <p:cTn id="7" dur="500"/>
                                        <p:tgtEl>
                                          <p:spTgt spid="92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20"/>
                                        </p:tgtEl>
                                        <p:attrNameLst>
                                          <p:attrName>style.visibility</p:attrName>
                                        </p:attrNameLst>
                                      </p:cBhvr>
                                      <p:to>
                                        <p:strVal val="visible"/>
                                      </p:to>
                                    </p:set>
                                    <p:animEffect transition="in" filter="fade">
                                      <p:cBhvr>
                                        <p:cTn id="12" dur="500"/>
                                        <p:tgtEl>
                                          <p:spTgt spid="92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221"/>
                                        </p:tgtEl>
                                        <p:attrNameLst>
                                          <p:attrName>style.visibility</p:attrName>
                                        </p:attrNameLst>
                                      </p:cBhvr>
                                      <p:to>
                                        <p:strVal val="visible"/>
                                      </p:to>
                                    </p:set>
                                    <p:animEffect transition="in" filter="fade">
                                      <p:cBhvr>
                                        <p:cTn id="17" dur="500"/>
                                        <p:tgtEl>
                                          <p:spTgt spid="92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9219"/>
                                        </p:tgtEl>
                                      </p:cBhvr>
                                    </p:animEffect>
                                    <p:set>
                                      <p:cBhvr>
                                        <p:cTn id="22" dur="1" fill="hold">
                                          <p:stCondLst>
                                            <p:cond delay="499"/>
                                          </p:stCondLst>
                                        </p:cTn>
                                        <p:tgtEl>
                                          <p:spTgt spid="9219"/>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9220"/>
                                        </p:tgtEl>
                                      </p:cBhvr>
                                    </p:animEffect>
                                    <p:set>
                                      <p:cBhvr>
                                        <p:cTn id="25" dur="1" fill="hold">
                                          <p:stCondLst>
                                            <p:cond delay="499"/>
                                          </p:stCondLst>
                                        </p:cTn>
                                        <p:tgtEl>
                                          <p:spTgt spid="9220"/>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9221"/>
                                        </p:tgtEl>
                                      </p:cBhvr>
                                    </p:animEffect>
                                    <p:set>
                                      <p:cBhvr>
                                        <p:cTn id="28" dur="1" fill="hold">
                                          <p:stCondLst>
                                            <p:cond delay="499"/>
                                          </p:stCondLst>
                                        </p:cTn>
                                        <p:tgtEl>
                                          <p:spTgt spid="9221"/>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9218"/>
                                        </p:tgtEl>
                                      </p:cBhvr>
                                    </p:animEffect>
                                    <p:set>
                                      <p:cBhvr>
                                        <p:cTn id="31" dur="1" fill="hold">
                                          <p:stCondLst>
                                            <p:cond delay="499"/>
                                          </p:stCondLst>
                                        </p:cTn>
                                        <p:tgtEl>
                                          <p:spTgt spid="9218"/>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11270"/>
                                        </p:tgtEl>
                                        <p:attrNameLst>
                                          <p:attrName>style.visibility</p:attrName>
                                        </p:attrNameLst>
                                      </p:cBhvr>
                                      <p:to>
                                        <p:strVal val="visible"/>
                                      </p:to>
                                    </p:set>
                                    <p:animEffect transition="in" filter="fade">
                                      <p:cBhvr>
                                        <p:cTn id="34" dur="500"/>
                                        <p:tgtEl>
                                          <p:spTgt spid="1127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271"/>
                                        </p:tgtEl>
                                        <p:attrNameLst>
                                          <p:attrName>style.visibility</p:attrName>
                                        </p:attrNameLst>
                                      </p:cBhvr>
                                      <p:to>
                                        <p:strVal val="visible"/>
                                      </p:to>
                                    </p:set>
                                    <p:animEffect transition="in" filter="fade">
                                      <p:cBhvr>
                                        <p:cTn id="42" dur="500"/>
                                        <p:tgtEl>
                                          <p:spTgt spid="1127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1272"/>
                                        </p:tgtEl>
                                        <p:attrNameLst>
                                          <p:attrName>style.visibility</p:attrName>
                                        </p:attrNameLst>
                                      </p:cBhvr>
                                      <p:to>
                                        <p:strVal val="visible"/>
                                      </p:to>
                                    </p:set>
                                    <p:animEffect transition="in" filter="fade">
                                      <p:cBhvr>
                                        <p:cTn id="50" dur="500"/>
                                        <p:tgtEl>
                                          <p:spTgt spid="1127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fade">
                                      <p:cBhvr>
                                        <p:cTn id="53" dur="5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1273"/>
                                        </p:tgtEl>
                                        <p:attrNameLst>
                                          <p:attrName>style.visibility</p:attrName>
                                        </p:attrNameLst>
                                      </p:cBhvr>
                                      <p:to>
                                        <p:strVal val="visible"/>
                                      </p:to>
                                    </p:set>
                                    <p:animEffect transition="in" filter="fade">
                                      <p:cBhvr>
                                        <p:cTn id="58" dur="500"/>
                                        <p:tgtEl>
                                          <p:spTgt spid="1127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500"/>
                                        <p:tgtEl>
                                          <p:spTgt spid="14"/>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fade">
                                      <p:cBhvr>
                                        <p:cTn id="6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3"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Grid Map: TAG Results</a:t>
            </a:r>
            <a:endParaRPr lang="en-AU" dirty="0"/>
          </a:p>
        </p:txBody>
      </p:sp>
      <p:sp>
        <p:nvSpPr>
          <p:cNvPr id="3" name="Date Placeholder 2"/>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4" name="Slide Number Placeholder 3"/>
          <p:cNvSpPr>
            <a:spLocks noGrp="1"/>
          </p:cNvSpPr>
          <p:nvPr>
            <p:ph type="sldNum" sz="quarter" idx="12"/>
          </p:nvPr>
        </p:nvSpPr>
        <p:spPr/>
        <p:txBody>
          <a:bodyPr/>
          <a:lstStyle/>
          <a:p>
            <a:fld id="{F4E0564E-A01B-4A40-AB64-E3CE49378395}" type="slidenum">
              <a:rPr lang="en-GB" smtClean="0"/>
              <a:pPr/>
              <a:t>25</a:t>
            </a:fld>
            <a:endParaRPr lang="en-GB"/>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318" y="3068960"/>
            <a:ext cx="4312682" cy="3315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068960"/>
            <a:ext cx="4217015" cy="3315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1317537" y="2771636"/>
            <a:ext cx="2196244" cy="369332"/>
          </a:xfrm>
          <a:prstGeom prst="rect">
            <a:avLst/>
          </a:prstGeom>
          <a:noFill/>
        </p:spPr>
        <p:txBody>
          <a:bodyPr wrap="square" rtlCol="0">
            <a:spAutoFit/>
          </a:bodyPr>
          <a:lstStyle/>
          <a:p>
            <a:r>
              <a:rPr lang="en-US" dirty="0" smtClean="0"/>
              <a:t>Navigation Solutions</a:t>
            </a:r>
            <a:endParaRPr lang="en-AU" dirty="0"/>
          </a:p>
        </p:txBody>
      </p:sp>
      <p:sp>
        <p:nvSpPr>
          <p:cNvPr id="12" name="TextBox 11"/>
          <p:cNvSpPr txBox="1"/>
          <p:nvPr/>
        </p:nvSpPr>
        <p:spPr>
          <a:xfrm>
            <a:off x="5364088" y="2566645"/>
            <a:ext cx="3096344" cy="646331"/>
          </a:xfrm>
          <a:prstGeom prst="rect">
            <a:avLst/>
          </a:prstGeom>
          <a:noFill/>
        </p:spPr>
        <p:txBody>
          <a:bodyPr wrap="square" rtlCol="0">
            <a:spAutoFit/>
          </a:bodyPr>
          <a:lstStyle/>
          <a:p>
            <a:pPr algn="ctr"/>
            <a:r>
              <a:rPr lang="en-US" dirty="0" smtClean="0"/>
              <a:t>Histogram of innovations </a:t>
            </a:r>
            <a:r>
              <a:rPr lang="en-US" dirty="0" smtClean="0"/>
              <a:t>from LBL </a:t>
            </a:r>
            <a:r>
              <a:rPr lang="en-US" dirty="0" smtClean="0"/>
              <a:t>observations</a:t>
            </a:r>
            <a:endParaRPr lang="en-AU" dirty="0"/>
          </a:p>
        </p:txBody>
      </p:sp>
      <p:sp>
        <p:nvSpPr>
          <p:cNvPr id="9" name="Content Placeholder 2"/>
          <p:cNvSpPr txBox="1">
            <a:spLocks/>
          </p:cNvSpPr>
          <p:nvPr/>
        </p:nvSpPr>
        <p:spPr>
          <a:xfrm>
            <a:off x="889248" y="1232756"/>
            <a:ext cx="7823212" cy="1117865"/>
          </a:xfrm>
          <a:prstGeom prst="rect">
            <a:avLst/>
          </a:prstGeom>
        </p:spPr>
        <p:txBody>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smtClean="0"/>
              <a:t>Raw LBL observations available, can also investigate accuracy of navigation produced.</a:t>
            </a:r>
          </a:p>
          <a:p>
            <a:r>
              <a:rPr lang="en-US" sz="2000" dirty="0" smtClean="0"/>
              <a:t>Innovations demonstrate BPSLAM navigation within reasonable limits of LBL observations. </a:t>
            </a:r>
            <a:endParaRPr lang="en-US" sz="2000" dirty="0" smtClean="0"/>
          </a:p>
        </p:txBody>
      </p:sp>
    </p:spTree>
    <p:extLst>
      <p:ext uri="{BB962C8B-B14F-4D97-AF65-F5344CB8AC3E}">
        <p14:creationId xmlns:p14="http://schemas.microsoft.com/office/powerpoint/2010/main" val="21994500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Grid Map: Limitations</a:t>
            </a:r>
            <a:endParaRPr lang="en-AU" dirty="0"/>
          </a:p>
        </p:txBody>
      </p:sp>
      <p:sp>
        <p:nvSpPr>
          <p:cNvPr id="3" name="Content Placeholder 2"/>
          <p:cNvSpPr>
            <a:spLocks noGrp="1"/>
          </p:cNvSpPr>
          <p:nvPr>
            <p:ph idx="1"/>
          </p:nvPr>
        </p:nvSpPr>
        <p:spPr>
          <a:xfrm>
            <a:off x="889248" y="1232756"/>
            <a:ext cx="7823212" cy="2628292"/>
          </a:xfrm>
        </p:spPr>
        <p:txBody>
          <a:bodyPr/>
          <a:lstStyle/>
          <a:p>
            <a:r>
              <a:rPr lang="en-US" dirty="0" smtClean="0"/>
              <a:t>Memory requirements of grid map limit the processing of datasets larger than those presented so far.</a:t>
            </a:r>
          </a:p>
          <a:p>
            <a:r>
              <a:rPr lang="en-US" dirty="0" smtClean="0"/>
              <a:t>Accuracy lost through map </a:t>
            </a:r>
            <a:r>
              <a:rPr lang="en-US" dirty="0" err="1" smtClean="0"/>
              <a:t>discritisation</a:t>
            </a:r>
            <a:r>
              <a:rPr lang="en-US" dirty="0" smtClean="0"/>
              <a:t>.</a:t>
            </a:r>
          </a:p>
          <a:p>
            <a:r>
              <a:rPr lang="en-US" dirty="0"/>
              <a:t>Accuracy lost through </a:t>
            </a:r>
            <a:r>
              <a:rPr lang="en-US" dirty="0" smtClean="0"/>
              <a:t>data association problem.</a:t>
            </a:r>
          </a:p>
          <a:p>
            <a:r>
              <a:rPr lang="en-US" dirty="0" smtClean="0"/>
              <a:t>Spatial correlation between cells ignored, direct observations required for matching. </a:t>
            </a:r>
            <a:endParaRPr lang="en-US" dirty="0" smtClean="0"/>
          </a:p>
          <a:p>
            <a:endParaRPr lang="en-US" dirty="0"/>
          </a:p>
          <a:p>
            <a:endParaRPr lang="en-US" dirty="0" smtClean="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26</a:t>
            </a:fld>
            <a:endParaRPr lang="en-GB" dirty="0"/>
          </a:p>
        </p:txBody>
      </p:sp>
      <p:sp>
        <p:nvSpPr>
          <p:cNvPr id="6" name="Rectangle 5"/>
          <p:cNvSpPr/>
          <p:nvPr/>
        </p:nvSpPr>
        <p:spPr>
          <a:xfrm>
            <a:off x="3599788" y="4129916"/>
            <a:ext cx="3708516" cy="46166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 new map representation</a:t>
            </a:r>
            <a:endParaRPr lang="en-US" sz="2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Content Placeholder 2"/>
          <p:cNvSpPr txBox="1">
            <a:spLocks/>
          </p:cNvSpPr>
          <p:nvPr/>
        </p:nvSpPr>
        <p:spPr>
          <a:xfrm>
            <a:off x="899592" y="4581128"/>
            <a:ext cx="7823212" cy="20522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dirty="0" smtClean="0"/>
              <a:t>Is memory efficient.</a:t>
            </a:r>
          </a:p>
          <a:p>
            <a:pPr lvl="1"/>
            <a:r>
              <a:rPr lang="en-US" dirty="0" smtClean="0"/>
              <a:t>Better handles the data association problem described previously.</a:t>
            </a:r>
          </a:p>
          <a:p>
            <a:pPr lvl="1"/>
            <a:r>
              <a:rPr lang="en-US" dirty="0" smtClean="0"/>
              <a:t>Accommodates for spatial correlation in the environment.</a:t>
            </a:r>
          </a:p>
          <a:p>
            <a:endParaRPr lang="en-US" dirty="0" smtClean="0"/>
          </a:p>
          <a:p>
            <a:endParaRPr lang="en-US" dirty="0" smtClean="0"/>
          </a:p>
        </p:txBody>
      </p:sp>
      <p:sp>
        <p:nvSpPr>
          <p:cNvPr id="8" name="Content Placeholder 2"/>
          <p:cNvSpPr txBox="1">
            <a:spLocks/>
          </p:cNvSpPr>
          <p:nvPr/>
        </p:nvSpPr>
        <p:spPr>
          <a:xfrm>
            <a:off x="899592" y="4149080"/>
            <a:ext cx="7823212" cy="46377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This motivates …                                           that:</a:t>
            </a:r>
          </a:p>
          <a:p>
            <a:endParaRPr lang="en-US" dirty="0" smtClean="0"/>
          </a:p>
        </p:txBody>
      </p:sp>
    </p:spTree>
    <p:extLst>
      <p:ext uri="{BB962C8B-B14F-4D97-AF65-F5344CB8AC3E}">
        <p14:creationId xmlns:p14="http://schemas.microsoft.com/office/powerpoint/2010/main" val="8434903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Trajectory Map: Introduction</a:t>
            </a:r>
            <a:endParaRPr lang="en-AU" dirty="0"/>
          </a:p>
        </p:txBody>
      </p:sp>
      <p:sp>
        <p:nvSpPr>
          <p:cNvPr id="3" name="Content Placeholder 2"/>
          <p:cNvSpPr>
            <a:spLocks noGrp="1"/>
          </p:cNvSpPr>
          <p:nvPr>
            <p:ph idx="1"/>
          </p:nvPr>
        </p:nvSpPr>
        <p:spPr/>
        <p:txBody>
          <a:bodyPr/>
          <a:lstStyle/>
          <a:p>
            <a:r>
              <a:rPr lang="en-US" dirty="0" smtClean="0">
                <a:solidFill>
                  <a:schemeClr val="accent2"/>
                </a:solidFill>
              </a:rPr>
              <a:t>Important Observation: </a:t>
            </a:r>
            <a:r>
              <a:rPr lang="en-US" dirty="0" smtClean="0"/>
              <a:t>Every</a:t>
            </a:r>
            <a:r>
              <a:rPr lang="en-US" dirty="0" smtClean="0">
                <a:solidFill>
                  <a:schemeClr val="accent2"/>
                </a:solidFill>
              </a:rPr>
              <a:t> </a:t>
            </a:r>
            <a:r>
              <a:rPr lang="en-US" dirty="0"/>
              <a:t>p</a:t>
            </a:r>
            <a:r>
              <a:rPr lang="en-US" dirty="0" smtClean="0"/>
              <a:t>article map is generated from an identical log of bathymetric observations, only the underlying trajectories are different.</a:t>
            </a:r>
          </a:p>
          <a:p>
            <a:r>
              <a:rPr lang="en-US" dirty="0" smtClean="0"/>
              <a:t>Store each particle’s trajectory instead and link it to a common log of bathymetric observations.  </a:t>
            </a:r>
            <a:endParaRPr lang="en-AU" dirty="0"/>
          </a:p>
        </p:txBody>
      </p:sp>
      <p:sp>
        <p:nvSpPr>
          <p:cNvPr id="4" name="Date Placeholder 3"/>
          <p:cNvSpPr>
            <a:spLocks noGrp="1"/>
          </p:cNvSpPr>
          <p:nvPr>
            <p:ph type="dt" sz="half" idx="10"/>
          </p:nvPr>
        </p:nvSpPr>
        <p:spPr/>
        <p:txBody>
          <a:bodyPr/>
          <a:lstStyle/>
          <a:p>
            <a:r>
              <a:rPr lang="en-US" dirty="0" smtClean="0"/>
              <a:t>Stephen </a:t>
            </a:r>
            <a:r>
              <a:rPr lang="en-US" dirty="0" err="1" smtClean="0"/>
              <a:t>Barkby</a:t>
            </a:r>
            <a:r>
              <a:rPr lang="en-US" dirty="0" smtClean="0"/>
              <a:t>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27</a:t>
            </a:fld>
            <a:endParaRPr lang="en-GB" dirty="0"/>
          </a:p>
        </p:txBody>
      </p:sp>
      <p:grpSp>
        <p:nvGrpSpPr>
          <p:cNvPr id="50" name="Group 49"/>
          <p:cNvGrpSpPr/>
          <p:nvPr/>
        </p:nvGrpSpPr>
        <p:grpSpPr>
          <a:xfrm rot="968762">
            <a:off x="2017687" y="3961721"/>
            <a:ext cx="1914847" cy="1062595"/>
            <a:chOff x="6514256" y="4406640"/>
            <a:chExt cx="1914847" cy="1062595"/>
          </a:xfrm>
        </p:grpSpPr>
        <p:cxnSp>
          <p:nvCxnSpPr>
            <p:cNvPr id="32" name="Straight Connector 31"/>
            <p:cNvCxnSpPr/>
            <p:nvPr/>
          </p:nvCxnSpPr>
          <p:spPr>
            <a:xfrm>
              <a:off x="6514256" y="5261595"/>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683424" y="5148635"/>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6874296" y="5040065"/>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7090320" y="4940995"/>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306344" y="4832425"/>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522368" y="4733355"/>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7789415" y="4628170"/>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7958583" y="4515210"/>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8149455" y="4406640"/>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6620519" y="5215470"/>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6789687" y="5102510"/>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6980559" y="4993940"/>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7219106" y="4890120"/>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7388274" y="4777160"/>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7579146" y="4668590"/>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7695356" y="4661520"/>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7864524" y="4548560"/>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8055396" y="4439990"/>
              <a:ext cx="279648" cy="20764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grpSp>
      <p:grpSp>
        <p:nvGrpSpPr>
          <p:cNvPr id="51" name="Group 50"/>
          <p:cNvGrpSpPr/>
          <p:nvPr/>
        </p:nvGrpSpPr>
        <p:grpSpPr>
          <a:xfrm rot="2665932">
            <a:off x="2198163" y="4928887"/>
            <a:ext cx="1914847" cy="1062595"/>
            <a:chOff x="6514256" y="4406640"/>
            <a:chExt cx="1914847" cy="1062595"/>
          </a:xfrm>
        </p:grpSpPr>
        <p:cxnSp>
          <p:nvCxnSpPr>
            <p:cNvPr id="52" name="Straight Connector 51"/>
            <p:cNvCxnSpPr/>
            <p:nvPr/>
          </p:nvCxnSpPr>
          <p:spPr>
            <a:xfrm>
              <a:off x="6514256" y="5261595"/>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6683424" y="5148635"/>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6874296" y="5040065"/>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7090320" y="4940995"/>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7306344" y="4832425"/>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522368" y="4733355"/>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7789415" y="4628170"/>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7958583" y="4515210"/>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8149455" y="4406640"/>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6620519" y="5215470"/>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6789687" y="5102510"/>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6980559" y="4993940"/>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7219106" y="4890120"/>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7388274" y="4777160"/>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7579146" y="4668590"/>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7695356" y="4661520"/>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7864524" y="4548560"/>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8055396" y="4439990"/>
              <a:ext cx="279648" cy="20764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rot="1630257">
            <a:off x="2154466" y="4387613"/>
            <a:ext cx="1914847" cy="1062595"/>
            <a:chOff x="6514256" y="4406640"/>
            <a:chExt cx="1914847" cy="1062595"/>
          </a:xfrm>
        </p:grpSpPr>
        <p:cxnSp>
          <p:nvCxnSpPr>
            <p:cNvPr id="71" name="Straight Connector 70"/>
            <p:cNvCxnSpPr/>
            <p:nvPr/>
          </p:nvCxnSpPr>
          <p:spPr>
            <a:xfrm>
              <a:off x="6514256" y="5261595"/>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6683424" y="5148635"/>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6874296" y="5040065"/>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7090320" y="4940995"/>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7306344" y="4832425"/>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7522368" y="4733355"/>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7789415" y="4628170"/>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7958583" y="4515210"/>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8149455" y="4406640"/>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6620519" y="5215470"/>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6789687" y="5102510"/>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6980559" y="4993940"/>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7219106" y="4890120"/>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7388274" y="4777160"/>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7579146" y="4668590"/>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7695356" y="4661520"/>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7864524" y="4548560"/>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8055396" y="4439990"/>
              <a:ext cx="279648" cy="20764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grpSp>
      <p:sp>
        <p:nvSpPr>
          <p:cNvPr id="89" name="TextBox 88"/>
          <p:cNvSpPr txBox="1"/>
          <p:nvPr/>
        </p:nvSpPr>
        <p:spPr>
          <a:xfrm>
            <a:off x="179512" y="4774662"/>
            <a:ext cx="1944216" cy="369332"/>
          </a:xfrm>
          <a:prstGeom prst="rect">
            <a:avLst/>
          </a:prstGeom>
          <a:noFill/>
        </p:spPr>
        <p:txBody>
          <a:bodyPr wrap="square" rtlCol="0">
            <a:spAutoFit/>
          </a:bodyPr>
          <a:lstStyle/>
          <a:p>
            <a:r>
              <a:rPr lang="en-US" dirty="0" smtClean="0">
                <a:solidFill>
                  <a:schemeClr val="accent2"/>
                </a:solidFill>
              </a:rPr>
              <a:t>N</a:t>
            </a:r>
            <a:r>
              <a:rPr lang="en-US" dirty="0" smtClean="0"/>
              <a:t> particle maps</a:t>
            </a:r>
            <a:endParaRPr lang="en-AU" dirty="0"/>
          </a:p>
        </p:txBody>
      </p:sp>
      <p:sp>
        <p:nvSpPr>
          <p:cNvPr id="90" name="TextBox 89"/>
          <p:cNvSpPr txBox="1"/>
          <p:nvPr/>
        </p:nvSpPr>
        <p:spPr>
          <a:xfrm>
            <a:off x="156785" y="3706634"/>
            <a:ext cx="2906293" cy="369332"/>
          </a:xfrm>
          <a:prstGeom prst="rect">
            <a:avLst/>
          </a:prstGeom>
          <a:noFill/>
        </p:spPr>
        <p:txBody>
          <a:bodyPr wrap="square" rtlCol="0">
            <a:spAutoFit/>
          </a:bodyPr>
          <a:lstStyle/>
          <a:p>
            <a:r>
              <a:rPr lang="en-US" dirty="0" smtClean="0">
                <a:solidFill>
                  <a:schemeClr val="accent2"/>
                </a:solidFill>
              </a:rPr>
              <a:t>P</a:t>
            </a:r>
            <a:r>
              <a:rPr lang="en-US" dirty="0" smtClean="0"/>
              <a:t> </a:t>
            </a:r>
            <a:r>
              <a:rPr lang="en-US" dirty="0" err="1" smtClean="0"/>
              <a:t>multibeam</a:t>
            </a:r>
            <a:r>
              <a:rPr lang="en-US" dirty="0" smtClean="0"/>
              <a:t> swaths per map</a:t>
            </a:r>
            <a:endParaRPr lang="en-AU" dirty="0"/>
          </a:p>
        </p:txBody>
      </p:sp>
      <p:sp>
        <p:nvSpPr>
          <p:cNvPr id="91" name="TextBox 90"/>
          <p:cNvSpPr txBox="1"/>
          <p:nvPr/>
        </p:nvSpPr>
        <p:spPr>
          <a:xfrm>
            <a:off x="757369" y="5521640"/>
            <a:ext cx="2592288" cy="369332"/>
          </a:xfrm>
          <a:prstGeom prst="rect">
            <a:avLst/>
          </a:prstGeom>
          <a:noFill/>
        </p:spPr>
        <p:txBody>
          <a:bodyPr wrap="square" rtlCol="0">
            <a:spAutoFit/>
          </a:bodyPr>
          <a:lstStyle/>
          <a:p>
            <a:r>
              <a:rPr lang="en-US" dirty="0" smtClean="0">
                <a:solidFill>
                  <a:schemeClr val="accent2"/>
                </a:solidFill>
              </a:rPr>
              <a:t>B</a:t>
            </a:r>
            <a:r>
              <a:rPr lang="en-US" dirty="0" smtClean="0"/>
              <a:t> beams per swath</a:t>
            </a:r>
            <a:endParaRPr lang="en-AU" dirty="0"/>
          </a:p>
        </p:txBody>
      </p:sp>
      <p:cxnSp>
        <p:nvCxnSpPr>
          <p:cNvPr id="93" name="Straight Arrow Connector 92"/>
          <p:cNvCxnSpPr/>
          <p:nvPr/>
        </p:nvCxnSpPr>
        <p:spPr>
          <a:xfrm flipV="1">
            <a:off x="1781175" y="4728361"/>
            <a:ext cx="236328" cy="23416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p:nvPr/>
        </p:nvCxnSpPr>
        <p:spPr>
          <a:xfrm>
            <a:off x="1790700" y="4943475"/>
            <a:ext cx="342403" cy="115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p:nvPr/>
        </p:nvCxnSpPr>
        <p:spPr>
          <a:xfrm>
            <a:off x="1781175" y="4953000"/>
            <a:ext cx="404608" cy="20335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H="1" flipV="1">
            <a:off x="1790702" y="4345691"/>
            <a:ext cx="95248" cy="1215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flipV="1">
            <a:off x="3579283" y="4003183"/>
            <a:ext cx="78317" cy="925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a:off x="1790700" y="4003180"/>
            <a:ext cx="1788583" cy="34250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H="1" flipV="1">
            <a:off x="3005629" y="3945300"/>
            <a:ext cx="114898" cy="1410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flipH="1">
            <a:off x="2684991" y="5693625"/>
            <a:ext cx="1308476" cy="1268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3977438" y="5555282"/>
            <a:ext cx="42930" cy="33569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H="1">
            <a:off x="3969597" y="5554544"/>
            <a:ext cx="49503" cy="835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flipH="1">
            <a:off x="4019100" y="5871746"/>
            <a:ext cx="39158" cy="835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0" name="Right Arrow 129"/>
          <p:cNvSpPr/>
          <p:nvPr/>
        </p:nvSpPr>
        <p:spPr>
          <a:xfrm>
            <a:off x="4283968" y="4788419"/>
            <a:ext cx="576064" cy="2326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70" name="Group 169"/>
          <p:cNvGrpSpPr/>
          <p:nvPr/>
        </p:nvGrpSpPr>
        <p:grpSpPr>
          <a:xfrm>
            <a:off x="5004048" y="4293096"/>
            <a:ext cx="1889060" cy="374026"/>
            <a:chOff x="2019327" y="4293096"/>
            <a:chExt cx="1889060" cy="374026"/>
          </a:xfrm>
        </p:grpSpPr>
        <p:sp>
          <p:nvSpPr>
            <p:cNvPr id="133" name="Oval 132"/>
            <p:cNvSpPr/>
            <p:nvPr/>
          </p:nvSpPr>
          <p:spPr>
            <a:xfrm>
              <a:off x="2019327" y="4621403"/>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4" name="Oval 133"/>
            <p:cNvSpPr/>
            <p:nvPr/>
          </p:nvSpPr>
          <p:spPr>
            <a:xfrm>
              <a:off x="2140064" y="4615797"/>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5" name="Oval 134"/>
            <p:cNvSpPr/>
            <p:nvPr/>
          </p:nvSpPr>
          <p:spPr>
            <a:xfrm>
              <a:off x="2254126" y="4594516"/>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6" name="Oval 135"/>
            <p:cNvSpPr/>
            <p:nvPr/>
          </p:nvSpPr>
          <p:spPr>
            <a:xfrm>
              <a:off x="2358536" y="4579075"/>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7" name="Oval 136"/>
            <p:cNvSpPr/>
            <p:nvPr/>
          </p:nvSpPr>
          <p:spPr>
            <a:xfrm>
              <a:off x="2473255" y="4556215"/>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8" name="Oval 137"/>
            <p:cNvSpPr/>
            <p:nvPr/>
          </p:nvSpPr>
          <p:spPr>
            <a:xfrm>
              <a:off x="2594677" y="4533355"/>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9" name="Oval 138"/>
            <p:cNvSpPr/>
            <p:nvPr/>
          </p:nvSpPr>
          <p:spPr>
            <a:xfrm>
              <a:off x="2693955" y="4511823"/>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0" name="Oval 139"/>
            <p:cNvSpPr/>
            <p:nvPr/>
          </p:nvSpPr>
          <p:spPr>
            <a:xfrm>
              <a:off x="2828375" y="4487689"/>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1" name="Oval 140"/>
            <p:cNvSpPr/>
            <p:nvPr/>
          </p:nvSpPr>
          <p:spPr>
            <a:xfrm>
              <a:off x="2936658" y="4464192"/>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2" name="Oval 141"/>
            <p:cNvSpPr/>
            <p:nvPr/>
          </p:nvSpPr>
          <p:spPr>
            <a:xfrm>
              <a:off x="3027732" y="4445480"/>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3" name="Oval 142"/>
            <p:cNvSpPr/>
            <p:nvPr/>
          </p:nvSpPr>
          <p:spPr>
            <a:xfrm>
              <a:off x="3153481" y="4421953"/>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4" name="Oval 143"/>
            <p:cNvSpPr/>
            <p:nvPr/>
          </p:nvSpPr>
          <p:spPr>
            <a:xfrm>
              <a:off x="3251163" y="4399093"/>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5" name="Oval 144"/>
            <p:cNvSpPr/>
            <p:nvPr/>
          </p:nvSpPr>
          <p:spPr>
            <a:xfrm>
              <a:off x="3342289" y="4383319"/>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9" name="Oval 148"/>
            <p:cNvSpPr/>
            <p:nvPr/>
          </p:nvSpPr>
          <p:spPr>
            <a:xfrm>
              <a:off x="3426174" y="4371193"/>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0" name="Oval 149"/>
            <p:cNvSpPr/>
            <p:nvPr/>
          </p:nvSpPr>
          <p:spPr>
            <a:xfrm>
              <a:off x="3544372" y="4350030"/>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1" name="Oval 150"/>
            <p:cNvSpPr/>
            <p:nvPr/>
          </p:nvSpPr>
          <p:spPr>
            <a:xfrm>
              <a:off x="3635073" y="4327828"/>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2" name="Oval 151"/>
            <p:cNvSpPr/>
            <p:nvPr/>
          </p:nvSpPr>
          <p:spPr>
            <a:xfrm>
              <a:off x="3764201" y="4308008"/>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3" name="Oval 152"/>
            <p:cNvSpPr/>
            <p:nvPr/>
          </p:nvSpPr>
          <p:spPr>
            <a:xfrm>
              <a:off x="3862668" y="4293096"/>
              <a:ext cx="45719" cy="4571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71" name="Group 170"/>
          <p:cNvGrpSpPr/>
          <p:nvPr/>
        </p:nvGrpSpPr>
        <p:grpSpPr>
          <a:xfrm rot="730264">
            <a:off x="5142176" y="4711666"/>
            <a:ext cx="1889060" cy="374026"/>
            <a:chOff x="2019327" y="4293096"/>
            <a:chExt cx="1889060" cy="374026"/>
          </a:xfrm>
          <a:solidFill>
            <a:srgbClr val="FF0000"/>
          </a:solidFill>
        </p:grpSpPr>
        <p:sp>
          <p:nvSpPr>
            <p:cNvPr id="172" name="Oval 171"/>
            <p:cNvSpPr/>
            <p:nvPr/>
          </p:nvSpPr>
          <p:spPr>
            <a:xfrm>
              <a:off x="2019327" y="4621403"/>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3" name="Oval 172"/>
            <p:cNvSpPr/>
            <p:nvPr/>
          </p:nvSpPr>
          <p:spPr>
            <a:xfrm>
              <a:off x="2140064" y="4615797"/>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4" name="Oval 173"/>
            <p:cNvSpPr/>
            <p:nvPr/>
          </p:nvSpPr>
          <p:spPr>
            <a:xfrm>
              <a:off x="2254126" y="4594516"/>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5" name="Oval 174"/>
            <p:cNvSpPr/>
            <p:nvPr/>
          </p:nvSpPr>
          <p:spPr>
            <a:xfrm>
              <a:off x="2358536" y="4579075"/>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6" name="Oval 175"/>
            <p:cNvSpPr/>
            <p:nvPr/>
          </p:nvSpPr>
          <p:spPr>
            <a:xfrm>
              <a:off x="2473255" y="4556215"/>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7" name="Oval 176"/>
            <p:cNvSpPr/>
            <p:nvPr/>
          </p:nvSpPr>
          <p:spPr>
            <a:xfrm>
              <a:off x="2574601" y="4533804"/>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8" name="Oval 177"/>
            <p:cNvSpPr/>
            <p:nvPr/>
          </p:nvSpPr>
          <p:spPr>
            <a:xfrm>
              <a:off x="2693955" y="4511823"/>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9" name="Oval 178"/>
            <p:cNvSpPr/>
            <p:nvPr/>
          </p:nvSpPr>
          <p:spPr>
            <a:xfrm>
              <a:off x="2828375" y="4487689"/>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0" name="Oval 179"/>
            <p:cNvSpPr/>
            <p:nvPr/>
          </p:nvSpPr>
          <p:spPr>
            <a:xfrm>
              <a:off x="2936658" y="4464192"/>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1" name="Oval 180"/>
            <p:cNvSpPr/>
            <p:nvPr/>
          </p:nvSpPr>
          <p:spPr>
            <a:xfrm>
              <a:off x="3027732" y="4445480"/>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2" name="Oval 181"/>
            <p:cNvSpPr/>
            <p:nvPr/>
          </p:nvSpPr>
          <p:spPr>
            <a:xfrm>
              <a:off x="3153481" y="4421953"/>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3" name="Oval 182"/>
            <p:cNvSpPr/>
            <p:nvPr/>
          </p:nvSpPr>
          <p:spPr>
            <a:xfrm>
              <a:off x="3251163" y="4399093"/>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4" name="Oval 183"/>
            <p:cNvSpPr/>
            <p:nvPr/>
          </p:nvSpPr>
          <p:spPr>
            <a:xfrm>
              <a:off x="3342289" y="4383319"/>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5" name="Oval 184"/>
            <p:cNvSpPr/>
            <p:nvPr/>
          </p:nvSpPr>
          <p:spPr>
            <a:xfrm>
              <a:off x="3426174" y="4371193"/>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6" name="Oval 185"/>
            <p:cNvSpPr/>
            <p:nvPr/>
          </p:nvSpPr>
          <p:spPr>
            <a:xfrm>
              <a:off x="3544372" y="4350030"/>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7" name="Oval 186"/>
            <p:cNvSpPr/>
            <p:nvPr/>
          </p:nvSpPr>
          <p:spPr>
            <a:xfrm>
              <a:off x="3635073" y="4327828"/>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8" name="Oval 187"/>
            <p:cNvSpPr/>
            <p:nvPr/>
          </p:nvSpPr>
          <p:spPr>
            <a:xfrm>
              <a:off x="3764201" y="4308008"/>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9" name="Oval 188"/>
            <p:cNvSpPr/>
            <p:nvPr/>
          </p:nvSpPr>
          <p:spPr>
            <a:xfrm>
              <a:off x="3862668" y="4293096"/>
              <a:ext cx="45719" cy="4571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90" name="Group 189"/>
          <p:cNvGrpSpPr/>
          <p:nvPr/>
        </p:nvGrpSpPr>
        <p:grpSpPr>
          <a:xfrm rot="1699119">
            <a:off x="5187927" y="5254102"/>
            <a:ext cx="1889060" cy="374026"/>
            <a:chOff x="2019327" y="4293096"/>
            <a:chExt cx="1889060" cy="374026"/>
          </a:xfrm>
          <a:solidFill>
            <a:srgbClr val="00B050"/>
          </a:solidFill>
        </p:grpSpPr>
        <p:sp>
          <p:nvSpPr>
            <p:cNvPr id="191" name="Oval 190"/>
            <p:cNvSpPr/>
            <p:nvPr/>
          </p:nvSpPr>
          <p:spPr>
            <a:xfrm>
              <a:off x="2019327" y="4621403"/>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2" name="Oval 191"/>
            <p:cNvSpPr/>
            <p:nvPr/>
          </p:nvSpPr>
          <p:spPr>
            <a:xfrm>
              <a:off x="2140064" y="4615797"/>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3" name="Oval 192"/>
            <p:cNvSpPr/>
            <p:nvPr/>
          </p:nvSpPr>
          <p:spPr>
            <a:xfrm>
              <a:off x="2254126" y="4594516"/>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4" name="Oval 193"/>
            <p:cNvSpPr/>
            <p:nvPr/>
          </p:nvSpPr>
          <p:spPr>
            <a:xfrm>
              <a:off x="2358536" y="4579075"/>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5" name="Oval 194"/>
            <p:cNvSpPr/>
            <p:nvPr/>
          </p:nvSpPr>
          <p:spPr>
            <a:xfrm>
              <a:off x="2473255" y="4556215"/>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6" name="Oval 195"/>
            <p:cNvSpPr/>
            <p:nvPr/>
          </p:nvSpPr>
          <p:spPr>
            <a:xfrm>
              <a:off x="2574601" y="4533804"/>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7" name="Oval 196"/>
            <p:cNvSpPr/>
            <p:nvPr/>
          </p:nvSpPr>
          <p:spPr>
            <a:xfrm>
              <a:off x="2693955" y="4511823"/>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8" name="Oval 197"/>
            <p:cNvSpPr/>
            <p:nvPr/>
          </p:nvSpPr>
          <p:spPr>
            <a:xfrm>
              <a:off x="2828375" y="4487689"/>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9" name="Oval 198"/>
            <p:cNvSpPr/>
            <p:nvPr/>
          </p:nvSpPr>
          <p:spPr>
            <a:xfrm>
              <a:off x="2936658" y="4464192"/>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0" name="Oval 199"/>
            <p:cNvSpPr/>
            <p:nvPr/>
          </p:nvSpPr>
          <p:spPr>
            <a:xfrm>
              <a:off x="3027732" y="4445480"/>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1" name="Oval 200"/>
            <p:cNvSpPr/>
            <p:nvPr/>
          </p:nvSpPr>
          <p:spPr>
            <a:xfrm>
              <a:off x="3153481" y="4421953"/>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2" name="Oval 201"/>
            <p:cNvSpPr/>
            <p:nvPr/>
          </p:nvSpPr>
          <p:spPr>
            <a:xfrm>
              <a:off x="3251163" y="4399093"/>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3" name="Oval 202"/>
            <p:cNvSpPr/>
            <p:nvPr/>
          </p:nvSpPr>
          <p:spPr>
            <a:xfrm>
              <a:off x="3342289" y="4383319"/>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4" name="Oval 203"/>
            <p:cNvSpPr/>
            <p:nvPr/>
          </p:nvSpPr>
          <p:spPr>
            <a:xfrm>
              <a:off x="3426174" y="4371193"/>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5" name="Oval 204"/>
            <p:cNvSpPr/>
            <p:nvPr/>
          </p:nvSpPr>
          <p:spPr>
            <a:xfrm>
              <a:off x="3544372" y="4350030"/>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6" name="Oval 205"/>
            <p:cNvSpPr/>
            <p:nvPr/>
          </p:nvSpPr>
          <p:spPr>
            <a:xfrm>
              <a:off x="3635073" y="4327828"/>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7" name="Oval 206"/>
            <p:cNvSpPr/>
            <p:nvPr/>
          </p:nvSpPr>
          <p:spPr>
            <a:xfrm>
              <a:off x="3764201" y="4308008"/>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8" name="Oval 207"/>
            <p:cNvSpPr/>
            <p:nvPr/>
          </p:nvSpPr>
          <p:spPr>
            <a:xfrm>
              <a:off x="3862668" y="4293096"/>
              <a:ext cx="45719"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240" name="Rectangle 239"/>
          <p:cNvSpPr/>
          <p:nvPr/>
        </p:nvSpPr>
        <p:spPr>
          <a:xfrm>
            <a:off x="7740352" y="3706634"/>
            <a:ext cx="1080120" cy="260268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2" name="TextBox 241"/>
          <p:cNvSpPr txBox="1"/>
          <p:nvPr/>
        </p:nvSpPr>
        <p:spPr>
          <a:xfrm>
            <a:off x="7164288" y="4438276"/>
            <a:ext cx="498542" cy="923330"/>
          </a:xfrm>
          <a:prstGeom prst="rect">
            <a:avLst/>
          </a:prstGeom>
          <a:noFill/>
        </p:spPr>
        <p:txBody>
          <a:bodyPr wrap="square" rtlCol="0">
            <a:spAutoFit/>
          </a:bodyPr>
          <a:lstStyle/>
          <a:p>
            <a:r>
              <a:rPr lang="en-US" sz="5400" dirty="0" smtClean="0"/>
              <a:t>+</a:t>
            </a:r>
            <a:endParaRPr lang="en-AU" sz="5400" dirty="0"/>
          </a:p>
        </p:txBody>
      </p:sp>
      <p:cxnSp>
        <p:nvCxnSpPr>
          <p:cNvPr id="244" name="Straight Connector 243"/>
          <p:cNvCxnSpPr/>
          <p:nvPr/>
        </p:nvCxnSpPr>
        <p:spPr>
          <a:xfrm>
            <a:off x="7884368" y="4177035"/>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a:off x="7884368" y="4329435"/>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a:off x="7884368" y="4472161"/>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a:off x="7884368" y="4624561"/>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a:off x="7884368" y="4771682"/>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a:off x="7884368" y="4924082"/>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a:off x="7884368" y="5066808"/>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a:off x="7884368" y="5219208"/>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a:off x="7884368" y="5349083"/>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a:off x="7884368" y="5501483"/>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a:off x="7884368" y="5644209"/>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a:off x="7884368" y="5796609"/>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a:off x="7884368" y="5927383"/>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a:off x="7884368" y="6070109"/>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a:off x="7884368" y="6222509"/>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p:nvCxnSpPr>
        <p:spPr>
          <a:xfrm>
            <a:off x="7884368" y="3781946"/>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a:off x="7884368" y="3934346"/>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a:off x="7884368" y="4077072"/>
            <a:ext cx="792088"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6" name="TextBox 265"/>
          <p:cNvSpPr txBox="1"/>
          <p:nvPr/>
        </p:nvSpPr>
        <p:spPr>
          <a:xfrm>
            <a:off x="4398439" y="3765623"/>
            <a:ext cx="2592288" cy="369332"/>
          </a:xfrm>
          <a:prstGeom prst="rect">
            <a:avLst/>
          </a:prstGeom>
          <a:noFill/>
        </p:spPr>
        <p:txBody>
          <a:bodyPr wrap="square" rtlCol="0">
            <a:spAutoFit/>
          </a:bodyPr>
          <a:lstStyle/>
          <a:p>
            <a:r>
              <a:rPr lang="en-US" dirty="0">
                <a:solidFill>
                  <a:schemeClr val="accent2"/>
                </a:solidFill>
              </a:rPr>
              <a:t>P</a:t>
            </a:r>
            <a:r>
              <a:rPr lang="en-US" dirty="0" smtClean="0"/>
              <a:t> poses per map</a:t>
            </a:r>
            <a:endParaRPr lang="en-AU" dirty="0"/>
          </a:p>
        </p:txBody>
      </p:sp>
      <p:sp>
        <p:nvSpPr>
          <p:cNvPr id="267" name="TextBox 266"/>
          <p:cNvSpPr txBox="1"/>
          <p:nvPr/>
        </p:nvSpPr>
        <p:spPr>
          <a:xfrm>
            <a:off x="7459778" y="3310802"/>
            <a:ext cx="1641267" cy="369332"/>
          </a:xfrm>
          <a:prstGeom prst="rect">
            <a:avLst/>
          </a:prstGeom>
          <a:noFill/>
        </p:spPr>
        <p:txBody>
          <a:bodyPr wrap="square" rtlCol="0">
            <a:spAutoFit/>
          </a:bodyPr>
          <a:lstStyle/>
          <a:p>
            <a:r>
              <a:rPr lang="en-US" dirty="0">
                <a:solidFill>
                  <a:schemeClr val="accent2"/>
                </a:solidFill>
              </a:rPr>
              <a:t>P</a:t>
            </a:r>
            <a:r>
              <a:rPr lang="en-US" dirty="0" smtClean="0"/>
              <a:t> swaths in list</a:t>
            </a:r>
            <a:endParaRPr lang="en-AU" dirty="0"/>
          </a:p>
        </p:txBody>
      </p:sp>
      <p:grpSp>
        <p:nvGrpSpPr>
          <p:cNvPr id="272" name="Group 271"/>
          <p:cNvGrpSpPr/>
          <p:nvPr/>
        </p:nvGrpSpPr>
        <p:grpSpPr>
          <a:xfrm>
            <a:off x="4875657" y="4077072"/>
            <a:ext cx="1866900" cy="521925"/>
            <a:chOff x="1943100" y="4097700"/>
            <a:chExt cx="1866900" cy="521925"/>
          </a:xfrm>
        </p:grpSpPr>
        <p:cxnSp>
          <p:nvCxnSpPr>
            <p:cNvPr id="268" name="Straight Connector 267"/>
            <p:cNvCxnSpPr/>
            <p:nvPr/>
          </p:nvCxnSpPr>
          <p:spPr>
            <a:xfrm flipH="1" flipV="1">
              <a:off x="1943102" y="4498091"/>
              <a:ext cx="95248" cy="1215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p:nvCxnSpPr>
          <p:spPr>
            <a:xfrm flipH="1" flipV="1">
              <a:off x="3731683" y="4155583"/>
              <a:ext cx="78317" cy="925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flipH="1">
              <a:off x="1943100" y="4155580"/>
              <a:ext cx="1788583" cy="34250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flipH="1" flipV="1">
              <a:off x="3158029" y="4097700"/>
              <a:ext cx="114898" cy="1410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74" name="TextBox 273"/>
              <p:cNvSpPr txBox="1"/>
              <p:nvPr/>
            </p:nvSpPr>
            <p:spPr>
              <a:xfrm>
                <a:off x="2627784" y="5805264"/>
                <a:ext cx="4312673" cy="524311"/>
              </a:xfrm>
              <a:prstGeom prst="rect">
                <a:avLst/>
              </a:prstGeom>
              <a:noFill/>
            </p:spPr>
            <p:txBody>
              <a:bodyPr wrap="square" rtlCol="0">
                <a:spAutoFit/>
              </a:bodyPr>
              <a:lstStyle/>
              <a:p>
                <a:r>
                  <a:rPr lang="en-US" dirty="0" smtClean="0"/>
                  <a:t>Fraction of memory used: </a:t>
                </a:r>
                <a14:m>
                  <m:oMath xmlns:m="http://schemas.openxmlformats.org/officeDocument/2006/math">
                    <m:f>
                      <m:fPr>
                        <m:ctrlPr>
                          <a:rPr lang="en-US" i="1" smtClean="0">
                            <a:latin typeface="Cambria Math"/>
                          </a:rPr>
                        </m:ctrlPr>
                      </m:fPr>
                      <m:num>
                        <m:r>
                          <m:rPr>
                            <m:nor/>
                          </m:rPr>
                          <a:rPr lang="en-US" dirty="0">
                            <a:solidFill>
                              <a:schemeClr val="accent2"/>
                            </a:solidFill>
                          </a:rPr>
                          <m:t>NP</m:t>
                        </m:r>
                        <m:r>
                          <m:rPr>
                            <m:nor/>
                          </m:rPr>
                          <a:rPr lang="en-US" dirty="0">
                            <a:solidFill>
                              <a:schemeClr val="accent2"/>
                            </a:solidFill>
                          </a:rPr>
                          <m:t> + </m:t>
                        </m:r>
                        <m:r>
                          <m:rPr>
                            <m:nor/>
                          </m:rPr>
                          <a:rPr lang="en-US" dirty="0">
                            <a:solidFill>
                              <a:schemeClr val="accent2"/>
                            </a:solidFill>
                          </a:rPr>
                          <m:t>BP</m:t>
                        </m:r>
                      </m:num>
                      <m:den>
                        <m:r>
                          <m:rPr>
                            <m:nor/>
                          </m:rPr>
                          <a:rPr lang="en-US" dirty="0" smtClean="0">
                            <a:solidFill>
                              <a:schemeClr val="accent2"/>
                            </a:solidFill>
                          </a:rPr>
                          <m:t>BNP</m:t>
                        </m:r>
                      </m:den>
                    </m:f>
                  </m:oMath>
                </a14:m>
                <a:r>
                  <a:rPr lang="en-AU" dirty="0" smtClean="0">
                    <a:solidFill>
                      <a:schemeClr val="accent2"/>
                    </a:solidFill>
                  </a:rPr>
                  <a:t> = </a:t>
                </a:r>
                <a14:m>
                  <m:oMath xmlns:m="http://schemas.openxmlformats.org/officeDocument/2006/math">
                    <m:f>
                      <m:fPr>
                        <m:ctrlPr>
                          <a:rPr lang="en-AU" i="1" smtClean="0">
                            <a:solidFill>
                              <a:schemeClr val="accent2"/>
                            </a:solidFill>
                            <a:latin typeface="Cambria Math"/>
                          </a:rPr>
                        </m:ctrlPr>
                      </m:fPr>
                      <m:num>
                        <m:r>
                          <a:rPr lang="en-US" b="0" i="1" smtClean="0">
                            <a:solidFill>
                              <a:schemeClr val="accent2"/>
                            </a:solidFill>
                            <a:latin typeface="Cambria Math"/>
                          </a:rPr>
                          <m:t>1</m:t>
                        </m:r>
                      </m:num>
                      <m:den>
                        <m:r>
                          <a:rPr lang="en-US" b="0" i="1" smtClean="0">
                            <a:solidFill>
                              <a:schemeClr val="accent2"/>
                            </a:solidFill>
                            <a:latin typeface="Cambria Math"/>
                          </a:rPr>
                          <m:t>𝐵</m:t>
                        </m:r>
                      </m:den>
                    </m:f>
                    <m:r>
                      <a:rPr lang="en-US" b="0" i="1" smtClean="0">
                        <a:solidFill>
                          <a:schemeClr val="accent2"/>
                        </a:solidFill>
                        <a:latin typeface="Cambria Math"/>
                      </a:rPr>
                      <m:t>+</m:t>
                    </m:r>
                    <m:f>
                      <m:fPr>
                        <m:ctrlPr>
                          <a:rPr lang="en-AU" i="1">
                            <a:solidFill>
                              <a:schemeClr val="accent2"/>
                            </a:solidFill>
                            <a:latin typeface="Cambria Math"/>
                          </a:rPr>
                        </m:ctrlPr>
                      </m:fPr>
                      <m:num>
                        <m:r>
                          <a:rPr lang="en-US" i="1">
                            <a:solidFill>
                              <a:schemeClr val="accent2"/>
                            </a:solidFill>
                            <a:latin typeface="Cambria Math"/>
                          </a:rPr>
                          <m:t>1</m:t>
                        </m:r>
                      </m:num>
                      <m:den>
                        <m:r>
                          <a:rPr lang="en-US" b="0" i="1" smtClean="0">
                            <a:solidFill>
                              <a:schemeClr val="accent2"/>
                            </a:solidFill>
                            <a:latin typeface="Cambria Math"/>
                          </a:rPr>
                          <m:t>𝑁</m:t>
                        </m:r>
                      </m:den>
                    </m:f>
                  </m:oMath>
                </a14:m>
                <a:endParaRPr lang="en-AU" dirty="0">
                  <a:solidFill>
                    <a:schemeClr val="accent2"/>
                  </a:solidFill>
                </a:endParaRPr>
              </a:p>
            </p:txBody>
          </p:sp>
        </mc:Choice>
        <mc:Fallback xmlns="">
          <p:sp>
            <p:nvSpPr>
              <p:cNvPr id="274" name="TextBox 273"/>
              <p:cNvSpPr txBox="1">
                <a:spLocks noRot="1" noChangeAspect="1" noMove="1" noResize="1" noEditPoints="1" noAdjustHandles="1" noChangeArrowheads="1" noChangeShapeType="1" noTextEdit="1"/>
              </p:cNvSpPr>
              <p:nvPr/>
            </p:nvSpPr>
            <p:spPr>
              <a:xfrm>
                <a:off x="2627784" y="5805264"/>
                <a:ext cx="4312673" cy="524311"/>
              </a:xfrm>
              <a:prstGeom prst="rect">
                <a:avLst/>
              </a:prstGeom>
              <a:blipFill rotWithShape="1">
                <a:blip r:embed="rId2"/>
                <a:stretch>
                  <a:fillRect l="-1130" b="-6977"/>
                </a:stretch>
              </a:blipFill>
            </p:spPr>
            <p:txBody>
              <a:bodyPr/>
              <a:lstStyle/>
              <a:p>
                <a:r>
                  <a:rPr lang="en-AU">
                    <a:noFill/>
                  </a:rPr>
                  <a:t> </a:t>
                </a:r>
              </a:p>
            </p:txBody>
          </p:sp>
        </mc:Fallback>
      </mc:AlternateContent>
    </p:spTree>
    <p:extLst>
      <p:ext uri="{BB962C8B-B14F-4D97-AF65-F5344CB8AC3E}">
        <p14:creationId xmlns:p14="http://schemas.microsoft.com/office/powerpoint/2010/main" val="21919252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7" name="Group 226"/>
          <p:cNvGrpSpPr/>
          <p:nvPr/>
        </p:nvGrpSpPr>
        <p:grpSpPr>
          <a:xfrm>
            <a:off x="1115616" y="3220576"/>
            <a:ext cx="3472418" cy="2616973"/>
            <a:chOff x="1099582" y="3476323"/>
            <a:chExt cx="3472418" cy="2616973"/>
          </a:xfrm>
        </p:grpSpPr>
        <p:sp>
          <p:nvSpPr>
            <p:cNvPr id="175" name="Rectangle 174"/>
            <p:cNvSpPr/>
            <p:nvPr/>
          </p:nvSpPr>
          <p:spPr>
            <a:xfrm>
              <a:off x="1099582" y="3848041"/>
              <a:ext cx="3472418" cy="224525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5" name="TextBox 244"/>
            <p:cNvSpPr txBox="1"/>
            <p:nvPr/>
          </p:nvSpPr>
          <p:spPr>
            <a:xfrm>
              <a:off x="1485849" y="3476323"/>
              <a:ext cx="2848947" cy="369332"/>
            </a:xfrm>
            <a:prstGeom prst="rect">
              <a:avLst/>
            </a:prstGeom>
            <a:noFill/>
          </p:spPr>
          <p:txBody>
            <a:bodyPr wrap="square" rtlCol="0">
              <a:spAutoFit/>
            </a:bodyPr>
            <a:lstStyle/>
            <a:p>
              <a:r>
                <a:rPr lang="en-US" u="sng" dirty="0" smtClean="0"/>
                <a:t>Map available to Particle 10</a:t>
              </a:r>
              <a:endParaRPr lang="en-AU" u="sng" dirty="0"/>
            </a:p>
          </p:txBody>
        </p:sp>
        <p:cxnSp>
          <p:nvCxnSpPr>
            <p:cNvPr id="247" name="Straight Arrow Connector 246"/>
            <p:cNvCxnSpPr/>
            <p:nvPr/>
          </p:nvCxnSpPr>
          <p:spPr>
            <a:xfrm flipV="1">
              <a:off x="1259632" y="5943818"/>
              <a:ext cx="272840" cy="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8" name="Straight Arrow Connector 247"/>
            <p:cNvCxnSpPr/>
            <p:nvPr/>
          </p:nvCxnSpPr>
          <p:spPr>
            <a:xfrm flipV="1">
              <a:off x="1265072" y="5651306"/>
              <a:ext cx="0" cy="28468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6" name="Rectangle 225"/>
            <p:cNvSpPr/>
            <p:nvPr/>
          </p:nvSpPr>
          <p:spPr>
            <a:xfrm>
              <a:off x="1135499" y="5289673"/>
              <a:ext cx="288862" cy="369332"/>
            </a:xfrm>
            <a:prstGeom prst="rect">
              <a:avLst/>
            </a:prstGeom>
          </p:spPr>
          <p:txBody>
            <a:bodyPr wrap="none">
              <a:spAutoFit/>
            </a:bodyPr>
            <a:lstStyle/>
            <a:p>
              <a:r>
                <a:rPr lang="en-US" dirty="0" smtClean="0"/>
                <a:t>y</a:t>
              </a:r>
              <a:endParaRPr lang="en-AU" dirty="0"/>
            </a:p>
          </p:txBody>
        </p:sp>
        <p:sp>
          <p:nvSpPr>
            <p:cNvPr id="256" name="Rectangle 255"/>
            <p:cNvSpPr/>
            <p:nvPr/>
          </p:nvSpPr>
          <p:spPr>
            <a:xfrm>
              <a:off x="1475656" y="5723964"/>
              <a:ext cx="288862" cy="369332"/>
            </a:xfrm>
            <a:prstGeom prst="rect">
              <a:avLst/>
            </a:prstGeom>
          </p:spPr>
          <p:txBody>
            <a:bodyPr wrap="none">
              <a:spAutoFit/>
            </a:bodyPr>
            <a:lstStyle/>
            <a:p>
              <a:r>
                <a:rPr lang="en-US" dirty="0" smtClean="0"/>
                <a:t>x</a:t>
              </a:r>
              <a:endParaRPr lang="en-AU" dirty="0"/>
            </a:p>
          </p:txBody>
        </p:sp>
      </p:grpSp>
      <p:sp>
        <p:nvSpPr>
          <p:cNvPr id="2" name="Title 1"/>
          <p:cNvSpPr>
            <a:spLocks noGrp="1"/>
          </p:cNvSpPr>
          <p:nvPr>
            <p:ph type="title"/>
          </p:nvPr>
        </p:nvSpPr>
        <p:spPr/>
        <p:txBody>
          <a:bodyPr>
            <a:normAutofit/>
          </a:bodyPr>
          <a:lstStyle/>
          <a:p>
            <a:r>
              <a:rPr lang="en-US" dirty="0" smtClean="0"/>
              <a:t>Trajectory Map: Extracting Maps</a:t>
            </a:r>
            <a:endParaRPr lang="en-AU" dirty="0"/>
          </a:p>
        </p:txBody>
      </p:sp>
      <p:sp>
        <p:nvSpPr>
          <p:cNvPr id="3" name="Content Placeholder 2"/>
          <p:cNvSpPr>
            <a:spLocks noGrp="1"/>
          </p:cNvSpPr>
          <p:nvPr>
            <p:ph idx="1"/>
          </p:nvPr>
        </p:nvSpPr>
        <p:spPr>
          <a:xfrm>
            <a:off x="889248" y="1232756"/>
            <a:ext cx="7823212" cy="1980220"/>
          </a:xfrm>
        </p:spPr>
        <p:txBody>
          <a:bodyPr>
            <a:normAutofit fontScale="92500" lnSpcReduction="10000"/>
          </a:bodyPr>
          <a:lstStyle/>
          <a:p>
            <a:r>
              <a:rPr lang="en-US" dirty="0" smtClean="0"/>
              <a:t>Particle now reconstructs its map by tracing back through ancestry and concatenating the trajectories of its ancestors. Bathymetric observations are then </a:t>
            </a:r>
            <a:r>
              <a:rPr lang="en-US" dirty="0" err="1" smtClean="0"/>
              <a:t>overlayed</a:t>
            </a:r>
            <a:r>
              <a:rPr lang="en-US" dirty="0" smtClean="0"/>
              <a:t> onto this trajectory.</a:t>
            </a:r>
          </a:p>
          <a:p>
            <a:r>
              <a:rPr lang="en-US" dirty="0" smtClean="0"/>
              <a:t>Each particle updates its map by adding new poses to the end of its trajectory</a:t>
            </a:r>
            <a:endParaRPr lang="en-US" dirty="0" smtClean="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145" name="Oval 144"/>
          <p:cNvSpPr/>
          <p:nvPr/>
        </p:nvSpPr>
        <p:spPr>
          <a:xfrm>
            <a:off x="5511049" y="4799599"/>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6" name="TextBox 145"/>
          <p:cNvSpPr txBox="1"/>
          <p:nvPr/>
        </p:nvSpPr>
        <p:spPr>
          <a:xfrm>
            <a:off x="5493288" y="4795114"/>
            <a:ext cx="395883" cy="369332"/>
          </a:xfrm>
          <a:prstGeom prst="rect">
            <a:avLst/>
          </a:prstGeom>
          <a:noFill/>
        </p:spPr>
        <p:txBody>
          <a:bodyPr wrap="square" rtlCol="0">
            <a:spAutoFit/>
          </a:bodyPr>
          <a:lstStyle/>
          <a:p>
            <a:pPr algn="ctr"/>
            <a:r>
              <a:rPr lang="en-US" b="1" dirty="0" smtClean="0"/>
              <a:t>3</a:t>
            </a:r>
            <a:endParaRPr lang="en-AU" b="1" dirty="0"/>
          </a:p>
        </p:txBody>
      </p:sp>
      <p:cxnSp>
        <p:nvCxnSpPr>
          <p:cNvPr id="150" name="Straight Arrow Connector 149"/>
          <p:cNvCxnSpPr>
            <a:stCxn id="145" idx="3"/>
            <a:endCxn id="127" idx="7"/>
          </p:cNvCxnSpPr>
          <p:nvPr/>
        </p:nvCxnSpPr>
        <p:spPr>
          <a:xfrm flipH="1">
            <a:off x="5240565" y="5107187"/>
            <a:ext cx="323258" cy="26336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26" name="Group 125"/>
          <p:cNvGrpSpPr/>
          <p:nvPr/>
        </p:nvGrpSpPr>
        <p:grpSpPr>
          <a:xfrm>
            <a:off x="4932977" y="5308808"/>
            <a:ext cx="428078" cy="369332"/>
            <a:chOff x="6300192" y="3589893"/>
            <a:chExt cx="428078" cy="369332"/>
          </a:xfrm>
          <a:noFill/>
        </p:grpSpPr>
        <p:sp>
          <p:nvSpPr>
            <p:cNvPr id="127" name="Oval 126"/>
            <p:cNvSpPr/>
            <p:nvPr/>
          </p:nvSpPr>
          <p:spPr>
            <a:xfrm>
              <a:off x="6300192" y="3598863"/>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8" name="TextBox 127"/>
            <p:cNvSpPr txBox="1"/>
            <p:nvPr/>
          </p:nvSpPr>
          <p:spPr>
            <a:xfrm>
              <a:off x="6332387" y="3589893"/>
              <a:ext cx="395883" cy="369332"/>
            </a:xfrm>
            <a:prstGeom prst="rect">
              <a:avLst/>
            </a:prstGeom>
            <a:grpFill/>
          </p:spPr>
          <p:txBody>
            <a:bodyPr wrap="square" rtlCol="0">
              <a:spAutoFit/>
            </a:bodyPr>
            <a:lstStyle/>
            <a:p>
              <a:r>
                <a:rPr lang="en-US" b="1" dirty="0" smtClean="0"/>
                <a:t>8</a:t>
              </a:r>
              <a:endParaRPr lang="en-AU" b="1" dirty="0"/>
            </a:p>
          </p:txBody>
        </p:sp>
      </p:grpSp>
      <p:grpSp>
        <p:nvGrpSpPr>
          <p:cNvPr id="129" name="Group 128"/>
          <p:cNvGrpSpPr/>
          <p:nvPr/>
        </p:nvGrpSpPr>
        <p:grpSpPr>
          <a:xfrm>
            <a:off x="5531512" y="5318100"/>
            <a:ext cx="428078" cy="369332"/>
            <a:chOff x="6300192" y="3589893"/>
            <a:chExt cx="428078" cy="369332"/>
          </a:xfrm>
          <a:noFill/>
        </p:grpSpPr>
        <p:sp>
          <p:nvSpPr>
            <p:cNvPr id="130" name="Oval 129"/>
            <p:cNvSpPr/>
            <p:nvPr/>
          </p:nvSpPr>
          <p:spPr>
            <a:xfrm>
              <a:off x="6300192" y="3598863"/>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1" name="TextBox 130"/>
            <p:cNvSpPr txBox="1"/>
            <p:nvPr/>
          </p:nvSpPr>
          <p:spPr>
            <a:xfrm>
              <a:off x="6332387" y="3589893"/>
              <a:ext cx="395883" cy="369332"/>
            </a:xfrm>
            <a:prstGeom prst="rect">
              <a:avLst/>
            </a:prstGeom>
            <a:grpFill/>
          </p:spPr>
          <p:txBody>
            <a:bodyPr wrap="square" rtlCol="0">
              <a:spAutoFit/>
            </a:bodyPr>
            <a:lstStyle/>
            <a:p>
              <a:r>
                <a:rPr lang="en-US" b="1" dirty="0" smtClean="0"/>
                <a:t>9</a:t>
              </a:r>
              <a:endParaRPr lang="en-AU" b="1" dirty="0"/>
            </a:p>
          </p:txBody>
        </p:sp>
      </p:grpSp>
      <p:grpSp>
        <p:nvGrpSpPr>
          <p:cNvPr id="163" name="Group 162"/>
          <p:cNvGrpSpPr/>
          <p:nvPr/>
        </p:nvGrpSpPr>
        <p:grpSpPr>
          <a:xfrm>
            <a:off x="6107822" y="5308808"/>
            <a:ext cx="480402" cy="369332"/>
            <a:chOff x="8488970" y="3599185"/>
            <a:chExt cx="480402" cy="369332"/>
          </a:xfrm>
          <a:noFill/>
        </p:grpSpPr>
        <p:sp>
          <p:nvSpPr>
            <p:cNvPr id="164" name="Oval 163"/>
            <p:cNvSpPr/>
            <p:nvPr/>
          </p:nvSpPr>
          <p:spPr>
            <a:xfrm>
              <a:off x="8502712" y="3599185"/>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5" name="TextBox 164"/>
            <p:cNvSpPr txBox="1"/>
            <p:nvPr/>
          </p:nvSpPr>
          <p:spPr>
            <a:xfrm>
              <a:off x="8488970" y="3599185"/>
              <a:ext cx="480402" cy="369332"/>
            </a:xfrm>
            <a:prstGeom prst="rect">
              <a:avLst/>
            </a:prstGeom>
            <a:grpFill/>
          </p:spPr>
          <p:txBody>
            <a:bodyPr wrap="square" rtlCol="0">
              <a:spAutoFit/>
            </a:bodyPr>
            <a:lstStyle/>
            <a:p>
              <a:r>
                <a:rPr lang="en-US" b="1" dirty="0" smtClean="0"/>
                <a:t>10</a:t>
              </a:r>
              <a:endParaRPr lang="en-AU" b="1" dirty="0"/>
            </a:p>
          </p:txBody>
        </p:sp>
      </p:grpSp>
      <p:cxnSp>
        <p:nvCxnSpPr>
          <p:cNvPr id="171" name="Straight Arrow Connector 170"/>
          <p:cNvCxnSpPr>
            <a:endCxn id="164" idx="1"/>
          </p:cNvCxnSpPr>
          <p:nvPr/>
        </p:nvCxnSpPr>
        <p:spPr>
          <a:xfrm>
            <a:off x="5840730" y="5070946"/>
            <a:ext cx="333608" cy="29063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7" name="Straight Arrow Connector 176"/>
          <p:cNvCxnSpPr>
            <a:stCxn id="146" idx="2"/>
          </p:cNvCxnSpPr>
          <p:nvPr/>
        </p:nvCxnSpPr>
        <p:spPr>
          <a:xfrm flipH="1">
            <a:off x="5691229" y="5164446"/>
            <a:ext cx="1" cy="16262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11" name="Group 110"/>
          <p:cNvGrpSpPr/>
          <p:nvPr/>
        </p:nvGrpSpPr>
        <p:grpSpPr>
          <a:xfrm>
            <a:off x="7632501" y="4219396"/>
            <a:ext cx="428078" cy="369332"/>
            <a:chOff x="6300192" y="3589893"/>
            <a:chExt cx="428078" cy="369332"/>
          </a:xfrm>
          <a:noFill/>
        </p:grpSpPr>
        <p:sp>
          <p:nvSpPr>
            <p:cNvPr id="112" name="Oval 111"/>
            <p:cNvSpPr/>
            <p:nvPr/>
          </p:nvSpPr>
          <p:spPr>
            <a:xfrm>
              <a:off x="6300192" y="3598863"/>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3" name="TextBox 112"/>
            <p:cNvSpPr txBox="1"/>
            <p:nvPr/>
          </p:nvSpPr>
          <p:spPr>
            <a:xfrm>
              <a:off x="6332387" y="3589893"/>
              <a:ext cx="395883" cy="369332"/>
            </a:xfrm>
            <a:prstGeom prst="rect">
              <a:avLst/>
            </a:prstGeom>
            <a:grpFill/>
          </p:spPr>
          <p:txBody>
            <a:bodyPr wrap="square" rtlCol="0">
              <a:spAutoFit/>
            </a:bodyPr>
            <a:lstStyle/>
            <a:p>
              <a:r>
                <a:rPr lang="en-US" b="1" dirty="0" smtClean="0"/>
                <a:t>2</a:t>
              </a:r>
              <a:endParaRPr lang="en-AU" b="1" dirty="0"/>
            </a:p>
          </p:txBody>
        </p:sp>
      </p:grpSp>
      <p:grpSp>
        <p:nvGrpSpPr>
          <p:cNvPr id="199" name="Group 198"/>
          <p:cNvGrpSpPr/>
          <p:nvPr/>
        </p:nvGrpSpPr>
        <p:grpSpPr>
          <a:xfrm>
            <a:off x="6193035" y="4219396"/>
            <a:ext cx="431726" cy="369332"/>
            <a:chOff x="6300192" y="3589893"/>
            <a:chExt cx="431726" cy="369332"/>
          </a:xfrm>
          <a:solidFill>
            <a:srgbClr val="00B050"/>
          </a:solidFill>
        </p:grpSpPr>
        <p:sp>
          <p:nvSpPr>
            <p:cNvPr id="200" name="Oval 199"/>
            <p:cNvSpPr/>
            <p:nvPr/>
          </p:nvSpPr>
          <p:spPr>
            <a:xfrm>
              <a:off x="6300192" y="3598863"/>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1" name="TextBox 200"/>
            <p:cNvSpPr txBox="1"/>
            <p:nvPr/>
          </p:nvSpPr>
          <p:spPr>
            <a:xfrm>
              <a:off x="6336035" y="3589893"/>
              <a:ext cx="395883" cy="369332"/>
            </a:xfrm>
            <a:prstGeom prst="rect">
              <a:avLst/>
            </a:prstGeom>
            <a:noFill/>
          </p:spPr>
          <p:txBody>
            <a:bodyPr wrap="square" rtlCol="0">
              <a:spAutoFit/>
            </a:bodyPr>
            <a:lstStyle/>
            <a:p>
              <a:r>
                <a:rPr lang="en-US" b="1" dirty="0" smtClean="0"/>
                <a:t>1</a:t>
              </a:r>
              <a:endParaRPr lang="en-AU" b="1" dirty="0"/>
            </a:p>
          </p:txBody>
        </p:sp>
      </p:grpSp>
      <p:grpSp>
        <p:nvGrpSpPr>
          <p:cNvPr id="202" name="Group 201"/>
          <p:cNvGrpSpPr/>
          <p:nvPr/>
        </p:nvGrpSpPr>
        <p:grpSpPr>
          <a:xfrm>
            <a:off x="6826032" y="3622680"/>
            <a:ext cx="576064" cy="369332"/>
            <a:chOff x="6192341" y="3589893"/>
            <a:chExt cx="576064" cy="369332"/>
          </a:xfrm>
        </p:grpSpPr>
        <p:sp>
          <p:nvSpPr>
            <p:cNvPr id="203" name="Oval 202"/>
            <p:cNvSpPr/>
            <p:nvPr/>
          </p:nvSpPr>
          <p:spPr>
            <a:xfrm>
              <a:off x="6300192" y="3598863"/>
              <a:ext cx="360362" cy="360362"/>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4" name="TextBox 203"/>
            <p:cNvSpPr txBox="1"/>
            <p:nvPr/>
          </p:nvSpPr>
          <p:spPr>
            <a:xfrm>
              <a:off x="6192341" y="3589893"/>
              <a:ext cx="576064" cy="369332"/>
            </a:xfrm>
            <a:prstGeom prst="rect">
              <a:avLst/>
            </a:prstGeom>
            <a:noFill/>
          </p:spPr>
          <p:txBody>
            <a:bodyPr wrap="square" rtlCol="0">
              <a:spAutoFit/>
            </a:bodyPr>
            <a:lstStyle/>
            <a:p>
              <a:pPr algn="ctr"/>
              <a:r>
                <a:rPr lang="en-US" b="1" dirty="0" smtClean="0"/>
                <a:t>0</a:t>
              </a:r>
              <a:endParaRPr lang="en-AU" b="1" dirty="0"/>
            </a:p>
          </p:txBody>
        </p:sp>
      </p:grpSp>
      <p:cxnSp>
        <p:nvCxnSpPr>
          <p:cNvPr id="213" name="Straight Arrow Connector 212"/>
          <p:cNvCxnSpPr>
            <a:endCxn id="112" idx="1"/>
          </p:cNvCxnSpPr>
          <p:nvPr/>
        </p:nvCxnSpPr>
        <p:spPr>
          <a:xfrm>
            <a:off x="7260607" y="3928760"/>
            <a:ext cx="424668" cy="35238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0" name="Straight Arrow Connector 219"/>
          <p:cNvCxnSpPr/>
          <p:nvPr/>
        </p:nvCxnSpPr>
        <p:spPr>
          <a:xfrm flipH="1">
            <a:off x="6526530" y="3931488"/>
            <a:ext cx="448918" cy="36008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2" name="Straight Arrow Connector 221"/>
          <p:cNvCxnSpPr/>
          <p:nvPr/>
        </p:nvCxnSpPr>
        <p:spPr>
          <a:xfrm flipH="1">
            <a:off x="5840730" y="4531598"/>
            <a:ext cx="400050" cy="34113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8" name="TextBox 237"/>
          <p:cNvSpPr txBox="1"/>
          <p:nvPr/>
        </p:nvSpPr>
        <p:spPr>
          <a:xfrm>
            <a:off x="6462458" y="3212976"/>
            <a:ext cx="1971394" cy="369332"/>
          </a:xfrm>
          <a:prstGeom prst="rect">
            <a:avLst/>
          </a:prstGeom>
          <a:noFill/>
        </p:spPr>
        <p:txBody>
          <a:bodyPr wrap="square" rtlCol="0">
            <a:spAutoFit/>
          </a:bodyPr>
          <a:lstStyle/>
          <a:p>
            <a:r>
              <a:rPr lang="en-US" u="sng" dirty="0" smtClean="0"/>
              <a:t>Ancestry Tree</a:t>
            </a:r>
            <a:endParaRPr lang="en-AU" u="sng" dirty="0"/>
          </a:p>
        </p:txBody>
      </p:sp>
      <p:grpSp>
        <p:nvGrpSpPr>
          <p:cNvPr id="174" name="Group 173"/>
          <p:cNvGrpSpPr/>
          <p:nvPr/>
        </p:nvGrpSpPr>
        <p:grpSpPr>
          <a:xfrm>
            <a:off x="6107822" y="5308808"/>
            <a:ext cx="480402" cy="369654"/>
            <a:chOff x="1403648" y="3884846"/>
            <a:chExt cx="480402" cy="369654"/>
          </a:xfrm>
        </p:grpSpPr>
        <p:sp>
          <p:nvSpPr>
            <p:cNvPr id="142" name="Oval 141"/>
            <p:cNvSpPr/>
            <p:nvPr/>
          </p:nvSpPr>
          <p:spPr>
            <a:xfrm>
              <a:off x="1425806" y="3884846"/>
              <a:ext cx="360362" cy="360362"/>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3" name="TextBox 142"/>
            <p:cNvSpPr txBox="1"/>
            <p:nvPr/>
          </p:nvSpPr>
          <p:spPr>
            <a:xfrm>
              <a:off x="1403648" y="3885168"/>
              <a:ext cx="480402" cy="369332"/>
            </a:xfrm>
            <a:prstGeom prst="rect">
              <a:avLst/>
            </a:prstGeom>
            <a:noFill/>
          </p:spPr>
          <p:txBody>
            <a:bodyPr wrap="square" rtlCol="0">
              <a:spAutoFit/>
            </a:bodyPr>
            <a:lstStyle/>
            <a:p>
              <a:r>
                <a:rPr lang="en-US" b="1" dirty="0" smtClean="0"/>
                <a:t>10</a:t>
              </a:r>
              <a:endParaRPr lang="en-AU" b="1" dirty="0"/>
            </a:p>
          </p:txBody>
        </p:sp>
      </p:grpSp>
      <p:sp>
        <p:nvSpPr>
          <p:cNvPr id="181" name="Freeform 180"/>
          <p:cNvSpPr/>
          <p:nvPr/>
        </p:nvSpPr>
        <p:spPr>
          <a:xfrm>
            <a:off x="3076962" y="4940756"/>
            <a:ext cx="1062990" cy="800100"/>
          </a:xfrm>
          <a:custGeom>
            <a:avLst/>
            <a:gdLst>
              <a:gd name="connsiteX0" fmla="*/ 994410 w 1062990"/>
              <a:gd name="connsiteY0" fmla="*/ 228600 h 800100"/>
              <a:gd name="connsiteX1" fmla="*/ 0 w 1062990"/>
              <a:gd name="connsiteY1" fmla="*/ 0 h 800100"/>
              <a:gd name="connsiteX2" fmla="*/ 80010 w 1062990"/>
              <a:gd name="connsiteY2" fmla="*/ 548640 h 800100"/>
              <a:gd name="connsiteX3" fmla="*/ 1062990 w 1062990"/>
              <a:gd name="connsiteY3" fmla="*/ 800100 h 800100"/>
              <a:gd name="connsiteX4" fmla="*/ 994410 w 1062990"/>
              <a:gd name="connsiteY4" fmla="*/ 2286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2990" h="800100">
                <a:moveTo>
                  <a:pt x="994410" y="228600"/>
                </a:moveTo>
                <a:lnTo>
                  <a:pt x="0" y="0"/>
                </a:lnTo>
                <a:lnTo>
                  <a:pt x="80010" y="548640"/>
                </a:lnTo>
                <a:lnTo>
                  <a:pt x="1062990" y="800100"/>
                </a:lnTo>
                <a:lnTo>
                  <a:pt x="994410" y="228600"/>
                </a:lnTo>
                <a:close/>
              </a:path>
            </a:pathLst>
          </a:cu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76" name="Group 175"/>
          <p:cNvGrpSpPr/>
          <p:nvPr/>
        </p:nvGrpSpPr>
        <p:grpSpPr>
          <a:xfrm>
            <a:off x="5495809" y="4798249"/>
            <a:ext cx="395883" cy="369332"/>
            <a:chOff x="3147855" y="3604997"/>
            <a:chExt cx="395883" cy="369332"/>
          </a:xfrm>
        </p:grpSpPr>
        <p:sp>
          <p:nvSpPr>
            <p:cNvPr id="139" name="Oval 138"/>
            <p:cNvSpPr/>
            <p:nvPr/>
          </p:nvSpPr>
          <p:spPr>
            <a:xfrm>
              <a:off x="3165616" y="3609482"/>
              <a:ext cx="360362" cy="360362"/>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0" name="TextBox 139"/>
            <p:cNvSpPr txBox="1"/>
            <p:nvPr/>
          </p:nvSpPr>
          <p:spPr>
            <a:xfrm>
              <a:off x="3147855" y="3604997"/>
              <a:ext cx="395883" cy="369332"/>
            </a:xfrm>
            <a:prstGeom prst="rect">
              <a:avLst/>
            </a:prstGeom>
            <a:noFill/>
          </p:spPr>
          <p:txBody>
            <a:bodyPr wrap="square" rtlCol="0">
              <a:spAutoFit/>
            </a:bodyPr>
            <a:lstStyle/>
            <a:p>
              <a:pPr algn="ctr"/>
              <a:r>
                <a:rPr lang="en-US" b="1" dirty="0" smtClean="0"/>
                <a:t>3</a:t>
              </a:r>
              <a:endParaRPr lang="en-AU" b="1" dirty="0"/>
            </a:p>
          </p:txBody>
        </p:sp>
      </p:grpSp>
      <p:grpSp>
        <p:nvGrpSpPr>
          <p:cNvPr id="178" name="Group 177"/>
          <p:cNvGrpSpPr/>
          <p:nvPr/>
        </p:nvGrpSpPr>
        <p:grpSpPr>
          <a:xfrm>
            <a:off x="6195623" y="4214408"/>
            <a:ext cx="411917" cy="376103"/>
            <a:chOff x="3995936" y="3589256"/>
            <a:chExt cx="411917" cy="376103"/>
          </a:xfrm>
        </p:grpSpPr>
        <p:sp>
          <p:nvSpPr>
            <p:cNvPr id="106" name="Oval 105"/>
            <p:cNvSpPr/>
            <p:nvPr/>
          </p:nvSpPr>
          <p:spPr>
            <a:xfrm>
              <a:off x="3995936" y="3604997"/>
              <a:ext cx="360362" cy="360362"/>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7" name="TextBox 106"/>
            <p:cNvSpPr txBox="1"/>
            <p:nvPr/>
          </p:nvSpPr>
          <p:spPr>
            <a:xfrm>
              <a:off x="4011970" y="3589256"/>
              <a:ext cx="395883" cy="369332"/>
            </a:xfrm>
            <a:prstGeom prst="rect">
              <a:avLst/>
            </a:prstGeom>
            <a:noFill/>
          </p:spPr>
          <p:txBody>
            <a:bodyPr wrap="square" rtlCol="0">
              <a:spAutoFit/>
            </a:bodyPr>
            <a:lstStyle/>
            <a:p>
              <a:r>
                <a:rPr lang="en-US" b="1" dirty="0" smtClean="0"/>
                <a:t>1</a:t>
              </a:r>
              <a:endParaRPr lang="en-AU" b="1" dirty="0"/>
            </a:p>
          </p:txBody>
        </p:sp>
      </p:grpSp>
      <p:sp>
        <p:nvSpPr>
          <p:cNvPr id="230" name="Freeform 229"/>
          <p:cNvSpPr/>
          <p:nvPr/>
        </p:nvSpPr>
        <p:spPr>
          <a:xfrm>
            <a:off x="1877606" y="4343259"/>
            <a:ext cx="1268730" cy="1143000"/>
          </a:xfrm>
          <a:custGeom>
            <a:avLst/>
            <a:gdLst>
              <a:gd name="connsiteX0" fmla="*/ 1268730 w 1268730"/>
              <a:gd name="connsiteY0" fmla="*/ 1143000 h 1143000"/>
              <a:gd name="connsiteX1" fmla="*/ 0 w 1268730"/>
              <a:gd name="connsiteY1" fmla="*/ 948690 h 1143000"/>
              <a:gd name="connsiteX2" fmla="*/ 0 w 1268730"/>
              <a:gd name="connsiteY2" fmla="*/ 22860 h 1143000"/>
              <a:gd name="connsiteX3" fmla="*/ 628650 w 1268730"/>
              <a:gd name="connsiteY3" fmla="*/ 0 h 1143000"/>
              <a:gd name="connsiteX4" fmla="*/ 628650 w 1268730"/>
              <a:gd name="connsiteY4" fmla="*/ 537210 h 1143000"/>
              <a:gd name="connsiteX5" fmla="*/ 1200150 w 1268730"/>
              <a:gd name="connsiteY5" fmla="*/ 60579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8730" h="1143000">
                <a:moveTo>
                  <a:pt x="1268730" y="1143000"/>
                </a:moveTo>
                <a:lnTo>
                  <a:pt x="0" y="948690"/>
                </a:lnTo>
                <a:lnTo>
                  <a:pt x="0" y="22860"/>
                </a:lnTo>
                <a:lnTo>
                  <a:pt x="628650" y="0"/>
                </a:lnTo>
                <a:lnTo>
                  <a:pt x="628650" y="537210"/>
                </a:lnTo>
                <a:lnTo>
                  <a:pt x="1200150" y="605790"/>
                </a:lnTo>
              </a:path>
            </a:pathLst>
          </a:custGeom>
          <a:solidFill>
            <a:srgbClr val="00B050"/>
          </a:solidFill>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40" name="Freeform 239"/>
          <p:cNvSpPr/>
          <p:nvPr/>
        </p:nvSpPr>
        <p:spPr>
          <a:xfrm>
            <a:off x="1866900" y="3701018"/>
            <a:ext cx="2114550" cy="1133475"/>
          </a:xfrm>
          <a:custGeom>
            <a:avLst/>
            <a:gdLst>
              <a:gd name="connsiteX0" fmla="*/ 0 w 2114550"/>
              <a:gd name="connsiteY0" fmla="*/ 666750 h 1133475"/>
              <a:gd name="connsiteX1" fmla="*/ 47625 w 2114550"/>
              <a:gd name="connsiteY1" fmla="*/ 66675 h 1133475"/>
              <a:gd name="connsiteX2" fmla="*/ 219075 w 2114550"/>
              <a:gd name="connsiteY2" fmla="*/ 0 h 1133475"/>
              <a:gd name="connsiteX3" fmla="*/ 1962150 w 2114550"/>
              <a:gd name="connsiteY3" fmla="*/ 266700 h 1133475"/>
              <a:gd name="connsiteX4" fmla="*/ 2114550 w 2114550"/>
              <a:gd name="connsiteY4" fmla="*/ 1104900 h 1133475"/>
              <a:gd name="connsiteX5" fmla="*/ 1504950 w 2114550"/>
              <a:gd name="connsiteY5" fmla="*/ 1133475 h 1133475"/>
              <a:gd name="connsiteX6" fmla="*/ 1390650 w 2114550"/>
              <a:gd name="connsiteY6" fmla="*/ 619125 h 1133475"/>
              <a:gd name="connsiteX7" fmla="*/ 628650 w 2114550"/>
              <a:gd name="connsiteY7" fmla="*/ 628650 h 113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4550" h="1133475">
                <a:moveTo>
                  <a:pt x="0" y="666750"/>
                </a:moveTo>
                <a:lnTo>
                  <a:pt x="47625" y="66675"/>
                </a:lnTo>
                <a:lnTo>
                  <a:pt x="219075" y="0"/>
                </a:lnTo>
                <a:lnTo>
                  <a:pt x="1962150" y="266700"/>
                </a:lnTo>
                <a:lnTo>
                  <a:pt x="2114550" y="1104900"/>
                </a:lnTo>
                <a:lnTo>
                  <a:pt x="1504950" y="1133475"/>
                </a:lnTo>
                <a:lnTo>
                  <a:pt x="1390650" y="619125"/>
                </a:lnTo>
                <a:lnTo>
                  <a:pt x="628650" y="628650"/>
                </a:lnTo>
              </a:path>
            </a:pathLst>
          </a:cu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nvGrpSpPr>
          <p:cNvPr id="179" name="Group 178"/>
          <p:cNvGrpSpPr/>
          <p:nvPr/>
        </p:nvGrpSpPr>
        <p:grpSpPr>
          <a:xfrm>
            <a:off x="6944836" y="3613527"/>
            <a:ext cx="602352" cy="376277"/>
            <a:chOff x="5093244" y="3526835"/>
            <a:chExt cx="602352" cy="376277"/>
          </a:xfrm>
        </p:grpSpPr>
        <p:sp>
          <p:nvSpPr>
            <p:cNvPr id="9" name="Oval 8"/>
            <p:cNvSpPr/>
            <p:nvPr/>
          </p:nvSpPr>
          <p:spPr>
            <a:xfrm>
              <a:off x="5093244" y="3542750"/>
              <a:ext cx="360362" cy="36036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96" name="TextBox 4095"/>
            <p:cNvSpPr txBox="1"/>
            <p:nvPr/>
          </p:nvSpPr>
          <p:spPr>
            <a:xfrm>
              <a:off x="5119532" y="3526835"/>
              <a:ext cx="576064" cy="369332"/>
            </a:xfrm>
            <a:prstGeom prst="rect">
              <a:avLst/>
            </a:prstGeom>
            <a:noFill/>
          </p:spPr>
          <p:txBody>
            <a:bodyPr wrap="square" rtlCol="0">
              <a:spAutoFit/>
            </a:bodyPr>
            <a:lstStyle/>
            <a:p>
              <a:r>
                <a:rPr lang="en-US" b="1" dirty="0" smtClean="0">
                  <a:solidFill>
                    <a:schemeClr val="bg1"/>
                  </a:solidFill>
                </a:rPr>
                <a:t>0</a:t>
              </a:r>
              <a:endParaRPr lang="en-AU" b="1" dirty="0">
                <a:solidFill>
                  <a:schemeClr val="bg1"/>
                </a:solidFill>
              </a:endParaRPr>
            </a:p>
          </p:txBody>
        </p:sp>
      </p:grpSp>
      <p:sp>
        <p:nvSpPr>
          <p:cNvPr id="264" name="Round Same Side Corner Rectangle 263"/>
          <p:cNvSpPr/>
          <p:nvPr/>
        </p:nvSpPr>
        <p:spPr>
          <a:xfrm rot="6332469">
            <a:off x="3954311" y="5397750"/>
            <a:ext cx="52740" cy="20191"/>
          </a:xfrm>
          <a:prstGeom prst="round2SameRect">
            <a:avLst>
              <a:gd name="adj1" fmla="val 50000"/>
              <a:gd name="adj2" fmla="val 0"/>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5" name="Group 14"/>
          <p:cNvGrpSpPr/>
          <p:nvPr/>
        </p:nvGrpSpPr>
        <p:grpSpPr>
          <a:xfrm>
            <a:off x="3098800" y="4958318"/>
            <a:ext cx="1031829" cy="741035"/>
            <a:chOff x="3098800" y="5238750"/>
            <a:chExt cx="1031829" cy="741035"/>
          </a:xfrm>
        </p:grpSpPr>
        <p:grpSp>
          <p:nvGrpSpPr>
            <p:cNvPr id="13" name="Group 12"/>
            <p:cNvGrpSpPr/>
            <p:nvPr/>
          </p:nvGrpSpPr>
          <p:grpSpPr>
            <a:xfrm>
              <a:off x="3098800" y="5238750"/>
              <a:ext cx="1031829" cy="741035"/>
              <a:chOff x="3098800" y="5238750"/>
              <a:chExt cx="1031829" cy="741035"/>
            </a:xfrm>
          </p:grpSpPr>
          <p:cxnSp>
            <p:nvCxnSpPr>
              <p:cNvPr id="101" name="Straight Connector 100"/>
              <p:cNvCxnSpPr/>
              <p:nvPr/>
            </p:nvCxnSpPr>
            <p:spPr>
              <a:xfrm flipH="1" flipV="1">
                <a:off x="3098800" y="5238750"/>
                <a:ext cx="72936" cy="52679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flipV="1">
                <a:off x="3213100" y="5258044"/>
                <a:ext cx="72936" cy="52679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H="1" flipV="1">
                <a:off x="3333572" y="5282178"/>
                <a:ext cx="72936" cy="52679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H="1" flipV="1">
                <a:off x="3479800" y="5334814"/>
                <a:ext cx="72936" cy="52679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flipH="1" flipV="1">
                <a:off x="3634968" y="5350480"/>
                <a:ext cx="72936" cy="52679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flipH="1" flipV="1">
                <a:off x="3779912" y="5387588"/>
                <a:ext cx="72936" cy="52679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flipH="1" flipV="1">
                <a:off x="3905250" y="5420294"/>
                <a:ext cx="72936" cy="52679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flipH="1" flipV="1">
                <a:off x="4057693" y="5452993"/>
                <a:ext cx="72936" cy="52679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14" name="Oval 13"/>
            <p:cNvSpPr/>
            <p:nvPr/>
          </p:nvSpPr>
          <p:spPr>
            <a:xfrm>
              <a:off x="3110290" y="5476164"/>
              <a:ext cx="49955" cy="45719"/>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0" name="Oval 119"/>
            <p:cNvSpPr/>
            <p:nvPr/>
          </p:nvSpPr>
          <p:spPr>
            <a:xfrm>
              <a:off x="3224590" y="5496441"/>
              <a:ext cx="49955" cy="45719"/>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3" name="Oval 122"/>
            <p:cNvSpPr/>
            <p:nvPr/>
          </p:nvSpPr>
          <p:spPr>
            <a:xfrm>
              <a:off x="3345062" y="5521440"/>
              <a:ext cx="49955" cy="45719"/>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8" name="Oval 137"/>
            <p:cNvSpPr/>
            <p:nvPr/>
          </p:nvSpPr>
          <p:spPr>
            <a:xfrm>
              <a:off x="3491290" y="5566702"/>
              <a:ext cx="49955" cy="45719"/>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1" name="Oval 140"/>
            <p:cNvSpPr/>
            <p:nvPr/>
          </p:nvSpPr>
          <p:spPr>
            <a:xfrm>
              <a:off x="3646458" y="5594486"/>
              <a:ext cx="49955" cy="45719"/>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4" name="Oval 143"/>
            <p:cNvSpPr/>
            <p:nvPr/>
          </p:nvSpPr>
          <p:spPr>
            <a:xfrm>
              <a:off x="3791402" y="5630880"/>
              <a:ext cx="49955" cy="45719"/>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8" name="Oval 147"/>
            <p:cNvSpPr/>
            <p:nvPr/>
          </p:nvSpPr>
          <p:spPr>
            <a:xfrm>
              <a:off x="3913934" y="5662482"/>
              <a:ext cx="49955" cy="45719"/>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263" name="Rounded Rectangle 262"/>
          <p:cNvSpPr/>
          <p:nvPr/>
        </p:nvSpPr>
        <p:spPr>
          <a:xfrm rot="932469">
            <a:off x="3987522" y="5407353"/>
            <a:ext cx="286215" cy="84384"/>
          </a:xfrm>
          <a:prstGeom prst="roundRect">
            <a:avLst>
              <a:gd name="adj" fmla="val 5000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9" name="Group 28"/>
          <p:cNvGrpSpPr/>
          <p:nvPr/>
        </p:nvGrpSpPr>
        <p:grpSpPr>
          <a:xfrm>
            <a:off x="1877606" y="4381202"/>
            <a:ext cx="1199356" cy="1103908"/>
            <a:chOff x="1877606" y="4661634"/>
            <a:chExt cx="1199356" cy="1103908"/>
          </a:xfrm>
        </p:grpSpPr>
        <p:grpSp>
          <p:nvGrpSpPr>
            <p:cNvPr id="151" name="Group 150"/>
            <p:cNvGrpSpPr/>
            <p:nvPr/>
          </p:nvGrpSpPr>
          <p:grpSpPr>
            <a:xfrm>
              <a:off x="1877606" y="4869161"/>
              <a:ext cx="1199356" cy="896381"/>
              <a:chOff x="2931273" y="5083404"/>
              <a:chExt cx="1199356" cy="896381"/>
            </a:xfrm>
            <a:solidFill>
              <a:srgbClr val="00B050"/>
            </a:solidFill>
          </p:grpSpPr>
          <p:grpSp>
            <p:nvGrpSpPr>
              <p:cNvPr id="152" name="Group 151"/>
              <p:cNvGrpSpPr/>
              <p:nvPr/>
            </p:nvGrpSpPr>
            <p:grpSpPr>
              <a:xfrm>
                <a:off x="2931273" y="5083404"/>
                <a:ext cx="1199356" cy="896381"/>
                <a:chOff x="2931273" y="5083404"/>
                <a:chExt cx="1199356" cy="896381"/>
              </a:xfrm>
              <a:grpFill/>
            </p:grpSpPr>
            <p:cxnSp>
              <p:nvCxnSpPr>
                <p:cNvPr id="162" name="Straight Connector 161"/>
                <p:cNvCxnSpPr/>
                <p:nvPr/>
              </p:nvCxnSpPr>
              <p:spPr>
                <a:xfrm flipV="1">
                  <a:off x="2931273" y="5083404"/>
                  <a:ext cx="617159" cy="482217"/>
                </a:xfrm>
                <a:prstGeom prst="line">
                  <a:avLst/>
                </a:prstGeom>
                <a:grpFill/>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flipV="1">
                  <a:off x="3033379" y="5155412"/>
                  <a:ext cx="515053" cy="629424"/>
                </a:xfrm>
                <a:prstGeom prst="line">
                  <a:avLst/>
                </a:prstGeom>
                <a:grpFill/>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p:nvPr/>
              </p:nvCxnSpPr>
              <p:spPr>
                <a:xfrm flipV="1">
                  <a:off x="3321411" y="5288492"/>
                  <a:ext cx="227021" cy="546989"/>
                </a:xfrm>
                <a:prstGeom prst="line">
                  <a:avLst/>
                </a:prstGeom>
                <a:grpFill/>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a:xfrm flipV="1">
                  <a:off x="3552736" y="5373665"/>
                  <a:ext cx="7187" cy="486462"/>
                </a:xfrm>
                <a:prstGeom prst="line">
                  <a:avLst/>
                </a:prstGeom>
                <a:grpFill/>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flipH="1" flipV="1">
                  <a:off x="3634968" y="5376809"/>
                  <a:ext cx="72936" cy="526792"/>
                </a:xfrm>
                <a:prstGeom prst="line">
                  <a:avLst/>
                </a:prstGeom>
                <a:grpFill/>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p:cNvCxnSpPr/>
                <p:nvPr/>
              </p:nvCxnSpPr>
              <p:spPr>
                <a:xfrm flipH="1" flipV="1">
                  <a:off x="3779912" y="5387588"/>
                  <a:ext cx="72936" cy="526792"/>
                </a:xfrm>
                <a:prstGeom prst="line">
                  <a:avLst/>
                </a:prstGeom>
                <a:grpFill/>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flipH="1" flipV="1">
                  <a:off x="3905250" y="5420294"/>
                  <a:ext cx="72936" cy="526792"/>
                </a:xfrm>
                <a:prstGeom prst="line">
                  <a:avLst/>
                </a:prstGeom>
                <a:grpFill/>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flipH="1" flipV="1">
                  <a:off x="4057693" y="5452993"/>
                  <a:ext cx="72936" cy="526792"/>
                </a:xfrm>
                <a:prstGeom prst="line">
                  <a:avLst/>
                </a:prstGeom>
                <a:grpFill/>
                <a:ln w="1905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153" name="Oval 152"/>
              <p:cNvSpPr/>
              <p:nvPr/>
            </p:nvSpPr>
            <p:spPr>
              <a:xfrm>
                <a:off x="3189897" y="5321688"/>
                <a:ext cx="49955"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4" name="Oval 153"/>
              <p:cNvSpPr/>
              <p:nvPr/>
            </p:nvSpPr>
            <p:spPr>
              <a:xfrm>
                <a:off x="3265927" y="5453304"/>
                <a:ext cx="49955"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5" name="Oval 154"/>
              <p:cNvSpPr/>
              <p:nvPr/>
            </p:nvSpPr>
            <p:spPr>
              <a:xfrm>
                <a:off x="3409943" y="5528601"/>
                <a:ext cx="49955"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6" name="Oval 155"/>
              <p:cNvSpPr/>
              <p:nvPr/>
            </p:nvSpPr>
            <p:spPr>
              <a:xfrm>
                <a:off x="3527758" y="5585161"/>
                <a:ext cx="49955"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7" name="Oval 156"/>
              <p:cNvSpPr/>
              <p:nvPr/>
            </p:nvSpPr>
            <p:spPr>
              <a:xfrm>
                <a:off x="3646458" y="5594486"/>
                <a:ext cx="49955"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9" name="Oval 158"/>
              <p:cNvSpPr/>
              <p:nvPr/>
            </p:nvSpPr>
            <p:spPr>
              <a:xfrm>
                <a:off x="3791402" y="5630880"/>
                <a:ext cx="49955"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1" name="Oval 160"/>
              <p:cNvSpPr/>
              <p:nvPr/>
            </p:nvSpPr>
            <p:spPr>
              <a:xfrm>
                <a:off x="4069183" y="5676599"/>
                <a:ext cx="49955" cy="45719"/>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83" name="Oval 182"/>
            <p:cNvSpPr/>
            <p:nvPr/>
          </p:nvSpPr>
          <p:spPr>
            <a:xfrm>
              <a:off x="2863073" y="5443528"/>
              <a:ext cx="49955" cy="4571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84" name="Straight Connector 183"/>
            <p:cNvCxnSpPr/>
            <p:nvPr/>
          </p:nvCxnSpPr>
          <p:spPr>
            <a:xfrm flipV="1">
              <a:off x="1877606" y="4837768"/>
              <a:ext cx="617159" cy="247416"/>
            </a:xfrm>
            <a:prstGeom prst="line">
              <a:avLst/>
            </a:prstGeom>
            <a:solidFill>
              <a:srgbClr val="00B050"/>
            </a:solidFill>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185" name="Oval 184"/>
            <p:cNvSpPr/>
            <p:nvPr/>
          </p:nvSpPr>
          <p:spPr>
            <a:xfrm>
              <a:off x="2147168" y="4936878"/>
              <a:ext cx="49955" cy="4571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86" name="Straight Connector 185"/>
            <p:cNvCxnSpPr/>
            <p:nvPr/>
          </p:nvCxnSpPr>
          <p:spPr>
            <a:xfrm flipV="1">
              <a:off x="1880267" y="4747937"/>
              <a:ext cx="617159" cy="123708"/>
            </a:xfrm>
            <a:prstGeom prst="line">
              <a:avLst/>
            </a:prstGeom>
            <a:solidFill>
              <a:srgbClr val="00B050"/>
            </a:solidFill>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188" name="Oval 187"/>
            <p:cNvSpPr/>
            <p:nvPr/>
          </p:nvSpPr>
          <p:spPr>
            <a:xfrm>
              <a:off x="2167249" y="4789170"/>
              <a:ext cx="45719" cy="4571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89" name="Straight Connector 188"/>
            <p:cNvCxnSpPr/>
            <p:nvPr/>
          </p:nvCxnSpPr>
          <p:spPr>
            <a:xfrm flipV="1">
              <a:off x="1890713" y="4675436"/>
              <a:ext cx="606713" cy="20389"/>
            </a:xfrm>
            <a:prstGeom prst="line">
              <a:avLst/>
            </a:prstGeom>
            <a:solidFill>
              <a:srgbClr val="00B050"/>
            </a:solidFill>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190" name="Oval 189"/>
            <p:cNvSpPr/>
            <p:nvPr/>
          </p:nvSpPr>
          <p:spPr>
            <a:xfrm>
              <a:off x="2186185" y="4661634"/>
              <a:ext cx="45719" cy="4571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87" name="Group 286"/>
          <p:cNvGrpSpPr/>
          <p:nvPr/>
        </p:nvGrpSpPr>
        <p:grpSpPr>
          <a:xfrm>
            <a:off x="1907704" y="3693363"/>
            <a:ext cx="2068468" cy="1154587"/>
            <a:chOff x="1873250" y="3965381"/>
            <a:chExt cx="2068468" cy="1154587"/>
          </a:xfrm>
          <a:solidFill>
            <a:schemeClr val="tx1"/>
          </a:solidFill>
        </p:grpSpPr>
        <p:grpSp>
          <p:nvGrpSpPr>
            <p:cNvPr id="191" name="Group 190"/>
            <p:cNvGrpSpPr/>
            <p:nvPr/>
          </p:nvGrpSpPr>
          <p:grpSpPr>
            <a:xfrm>
              <a:off x="1873250" y="3965381"/>
              <a:ext cx="1454354" cy="648368"/>
              <a:chOff x="2113296" y="6153232"/>
              <a:chExt cx="1454354" cy="648368"/>
            </a:xfrm>
            <a:grpFill/>
          </p:grpSpPr>
          <p:grpSp>
            <p:nvGrpSpPr>
              <p:cNvPr id="192" name="Group 191"/>
              <p:cNvGrpSpPr/>
              <p:nvPr/>
            </p:nvGrpSpPr>
            <p:grpSpPr>
              <a:xfrm>
                <a:off x="2113296" y="6153232"/>
                <a:ext cx="970558" cy="648368"/>
                <a:chOff x="3166963" y="6367475"/>
                <a:chExt cx="970558" cy="648368"/>
              </a:xfrm>
              <a:grpFill/>
            </p:grpSpPr>
            <p:grpSp>
              <p:nvGrpSpPr>
                <p:cNvPr id="207" name="Group 206"/>
                <p:cNvGrpSpPr/>
                <p:nvPr/>
              </p:nvGrpSpPr>
              <p:grpSpPr>
                <a:xfrm>
                  <a:off x="3166963" y="6367475"/>
                  <a:ext cx="970558" cy="648368"/>
                  <a:chOff x="3166963" y="6367475"/>
                  <a:chExt cx="970558" cy="648368"/>
                </a:xfrm>
                <a:grpFill/>
              </p:grpSpPr>
              <p:cxnSp>
                <p:nvCxnSpPr>
                  <p:cNvPr id="218" name="Straight Connector 217"/>
                  <p:cNvCxnSpPr/>
                  <p:nvPr/>
                </p:nvCxnSpPr>
                <p:spPr>
                  <a:xfrm flipV="1">
                    <a:off x="4056789" y="6494357"/>
                    <a:ext cx="80732" cy="518899"/>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flipV="1">
                    <a:off x="3963096" y="6489872"/>
                    <a:ext cx="30409" cy="523383"/>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flipH="1" flipV="1">
                    <a:off x="3849489" y="6457855"/>
                    <a:ext cx="6449" cy="551164"/>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flipH="1" flipV="1">
                    <a:off x="3649989" y="6407158"/>
                    <a:ext cx="154955" cy="595427"/>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flipH="1" flipV="1">
                    <a:off x="3364168" y="6367475"/>
                    <a:ext cx="420281" cy="6213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flipH="1" flipV="1">
                    <a:off x="3214874" y="6551174"/>
                    <a:ext cx="573899" cy="462081"/>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flipH="1" flipV="1">
                    <a:off x="3184426" y="6749859"/>
                    <a:ext cx="606713" cy="263396"/>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flipH="1" flipV="1">
                    <a:off x="3166963" y="6951869"/>
                    <a:ext cx="624177" cy="63974"/>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8" name="Oval 207"/>
                <p:cNvSpPr/>
                <p:nvPr/>
              </p:nvSpPr>
              <p:spPr>
                <a:xfrm>
                  <a:off x="4072177" y="6730946"/>
                  <a:ext cx="49955" cy="4571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0" name="Oval 209"/>
                <p:cNvSpPr/>
                <p:nvPr/>
              </p:nvSpPr>
              <p:spPr>
                <a:xfrm>
                  <a:off x="3953322" y="6717088"/>
                  <a:ext cx="49955" cy="4571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1" name="Oval 210"/>
                <p:cNvSpPr/>
                <p:nvPr/>
              </p:nvSpPr>
              <p:spPr>
                <a:xfrm>
                  <a:off x="3827735" y="6694194"/>
                  <a:ext cx="49955" cy="4571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2" name="Oval 211"/>
                <p:cNvSpPr/>
                <p:nvPr/>
              </p:nvSpPr>
              <p:spPr>
                <a:xfrm>
                  <a:off x="3698384" y="6648475"/>
                  <a:ext cx="49955" cy="4571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4" name="Oval 213"/>
                <p:cNvSpPr/>
                <p:nvPr/>
              </p:nvSpPr>
              <p:spPr>
                <a:xfrm>
                  <a:off x="3555928" y="6660552"/>
                  <a:ext cx="49955" cy="4571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6" name="Oval 215"/>
                <p:cNvSpPr/>
                <p:nvPr/>
              </p:nvSpPr>
              <p:spPr>
                <a:xfrm>
                  <a:off x="3476845" y="6759354"/>
                  <a:ext cx="49955" cy="4571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7" name="Oval 216"/>
                <p:cNvSpPr/>
                <p:nvPr/>
              </p:nvSpPr>
              <p:spPr>
                <a:xfrm>
                  <a:off x="3456115" y="6960996"/>
                  <a:ext cx="49955" cy="4571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93" name="Oval 192"/>
              <p:cNvSpPr/>
              <p:nvPr/>
            </p:nvSpPr>
            <p:spPr>
              <a:xfrm>
                <a:off x="2412191" y="6644454"/>
                <a:ext cx="49955" cy="4571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94" name="Straight Connector 193"/>
              <p:cNvCxnSpPr/>
              <p:nvPr/>
            </p:nvCxnSpPr>
            <p:spPr>
              <a:xfrm flipV="1">
                <a:off x="3167004" y="6308220"/>
                <a:ext cx="88566" cy="484252"/>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5" name="Oval 194"/>
              <p:cNvSpPr/>
              <p:nvPr/>
            </p:nvSpPr>
            <p:spPr>
              <a:xfrm>
                <a:off x="3186309" y="6534092"/>
                <a:ext cx="49955" cy="4571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96" name="Straight Connector 195"/>
              <p:cNvCxnSpPr/>
              <p:nvPr/>
            </p:nvCxnSpPr>
            <p:spPr>
              <a:xfrm flipV="1">
                <a:off x="3338846" y="6337917"/>
                <a:ext cx="52381" cy="454555"/>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7" name="Oval 196"/>
              <p:cNvSpPr/>
              <p:nvPr/>
            </p:nvSpPr>
            <p:spPr>
              <a:xfrm>
                <a:off x="3342176" y="6563865"/>
                <a:ext cx="45719" cy="4571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98" name="Straight Connector 197"/>
              <p:cNvCxnSpPr/>
              <p:nvPr/>
            </p:nvCxnSpPr>
            <p:spPr>
              <a:xfrm flipV="1">
                <a:off x="3491628" y="6347035"/>
                <a:ext cx="76022" cy="414277"/>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05" name="Oval 204"/>
              <p:cNvSpPr/>
              <p:nvPr/>
            </p:nvSpPr>
            <p:spPr>
              <a:xfrm>
                <a:off x="3509928" y="6558607"/>
                <a:ext cx="45719" cy="4571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cxnSp>
          <p:nvCxnSpPr>
            <p:cNvPr id="259" name="Straight Connector 258"/>
            <p:cNvCxnSpPr/>
            <p:nvPr/>
          </p:nvCxnSpPr>
          <p:spPr>
            <a:xfrm flipV="1">
              <a:off x="3253947" y="4198026"/>
              <a:ext cx="295186" cy="388655"/>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5" name="Oval 264"/>
            <p:cNvSpPr/>
            <p:nvPr/>
          </p:nvSpPr>
          <p:spPr>
            <a:xfrm>
              <a:off x="3383648" y="4380120"/>
              <a:ext cx="45719" cy="4571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66" name="Straight Connector 265"/>
            <p:cNvCxnSpPr/>
            <p:nvPr/>
          </p:nvCxnSpPr>
          <p:spPr>
            <a:xfrm flipV="1">
              <a:off x="3221041" y="4274262"/>
              <a:ext cx="571500" cy="352425"/>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71" name="Oval 270"/>
            <p:cNvSpPr/>
            <p:nvPr/>
          </p:nvSpPr>
          <p:spPr>
            <a:xfrm>
              <a:off x="3520440" y="4402979"/>
              <a:ext cx="45719" cy="4571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74" name="Straight Connector 273"/>
            <p:cNvCxnSpPr/>
            <p:nvPr/>
          </p:nvCxnSpPr>
          <p:spPr>
            <a:xfrm flipV="1">
              <a:off x="3279775" y="4431440"/>
              <a:ext cx="573073" cy="294341"/>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75" name="Oval 274"/>
            <p:cNvSpPr/>
            <p:nvPr/>
          </p:nvSpPr>
          <p:spPr>
            <a:xfrm>
              <a:off x="3562649" y="4546599"/>
              <a:ext cx="45719" cy="4571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78" name="Straight Connector 277"/>
            <p:cNvCxnSpPr/>
            <p:nvPr/>
          </p:nvCxnSpPr>
          <p:spPr>
            <a:xfrm flipV="1">
              <a:off x="3313182" y="4623691"/>
              <a:ext cx="592068" cy="275546"/>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79" name="Oval 278"/>
            <p:cNvSpPr/>
            <p:nvPr/>
          </p:nvSpPr>
          <p:spPr>
            <a:xfrm>
              <a:off x="3590638" y="4723965"/>
              <a:ext cx="45719" cy="4571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81" name="Straight Connector 280"/>
            <p:cNvCxnSpPr/>
            <p:nvPr/>
          </p:nvCxnSpPr>
          <p:spPr>
            <a:xfrm flipV="1">
              <a:off x="3350865" y="4864172"/>
              <a:ext cx="590853" cy="165045"/>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2" name="Oval 281"/>
            <p:cNvSpPr/>
            <p:nvPr/>
          </p:nvSpPr>
          <p:spPr>
            <a:xfrm>
              <a:off x="3634968" y="4916463"/>
              <a:ext cx="45719" cy="4571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84" name="Straight Connector 283"/>
            <p:cNvCxnSpPr/>
            <p:nvPr/>
          </p:nvCxnSpPr>
          <p:spPr>
            <a:xfrm flipV="1">
              <a:off x="3327604" y="5059685"/>
              <a:ext cx="610019" cy="36745"/>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5" name="Oval 284"/>
            <p:cNvSpPr/>
            <p:nvPr/>
          </p:nvSpPr>
          <p:spPr>
            <a:xfrm>
              <a:off x="3642648" y="5074249"/>
              <a:ext cx="45719" cy="4571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60880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79"/>
                                        </p:tgtEl>
                                      </p:cBhvr>
                                    </p:animEffect>
                                    <p:set>
                                      <p:cBhvr>
                                        <p:cTn id="7" dur="1" fill="hold">
                                          <p:stCondLst>
                                            <p:cond delay="499"/>
                                          </p:stCondLst>
                                        </p:cTn>
                                        <p:tgtEl>
                                          <p:spTgt spid="179"/>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240"/>
                                        </p:tgtEl>
                                      </p:cBhvr>
                                    </p:animEffect>
                                    <p:set>
                                      <p:cBhvr>
                                        <p:cTn id="10" dur="1" fill="hold">
                                          <p:stCondLst>
                                            <p:cond delay="499"/>
                                          </p:stCondLst>
                                        </p:cTn>
                                        <p:tgtEl>
                                          <p:spTgt spid="240"/>
                                        </p:tgtEl>
                                        <p:attrNameLst>
                                          <p:attrName>style.visibility</p:attrName>
                                        </p:attrNameLst>
                                      </p:cBhvr>
                                      <p:to>
                                        <p:strVal val="hidden"/>
                                      </p:to>
                                    </p:set>
                                  </p:childTnLst>
                                </p:cTn>
                              </p:par>
                            </p:childTnLst>
                          </p:cTn>
                        </p:par>
                        <p:par>
                          <p:cTn id="11" fill="hold">
                            <p:stCondLst>
                              <p:cond delay="500"/>
                            </p:stCondLst>
                            <p:childTnLst>
                              <p:par>
                                <p:cTn id="12" presetID="10" presetClass="exit" presetSubtype="0" fill="hold" nodeType="afterEffect">
                                  <p:stCondLst>
                                    <p:cond delay="0"/>
                                  </p:stCondLst>
                                  <p:childTnLst>
                                    <p:animEffect transition="out" filter="fade">
                                      <p:cBhvr>
                                        <p:cTn id="13" dur="500"/>
                                        <p:tgtEl>
                                          <p:spTgt spid="178"/>
                                        </p:tgtEl>
                                      </p:cBhvr>
                                    </p:animEffect>
                                    <p:set>
                                      <p:cBhvr>
                                        <p:cTn id="14" dur="1" fill="hold">
                                          <p:stCondLst>
                                            <p:cond delay="499"/>
                                          </p:stCondLst>
                                        </p:cTn>
                                        <p:tgtEl>
                                          <p:spTgt spid="178"/>
                                        </p:tgtEl>
                                        <p:attrNameLst>
                                          <p:attrName>style.visibility</p:attrName>
                                        </p:attrNameLst>
                                      </p:cBhvr>
                                      <p:to>
                                        <p:strVal val="hidden"/>
                                      </p:to>
                                    </p:set>
                                  </p:childTnLst>
                                </p:cTn>
                              </p:par>
                              <p:par>
                                <p:cTn id="15" presetID="10" presetClass="exit" presetSubtype="0" fill="hold" grpId="0" nodeType="withEffect">
                                  <p:stCondLst>
                                    <p:cond delay="0"/>
                                  </p:stCondLst>
                                  <p:childTnLst>
                                    <p:animEffect transition="out" filter="fade">
                                      <p:cBhvr>
                                        <p:cTn id="16" dur="500"/>
                                        <p:tgtEl>
                                          <p:spTgt spid="230"/>
                                        </p:tgtEl>
                                      </p:cBhvr>
                                    </p:animEffect>
                                    <p:set>
                                      <p:cBhvr>
                                        <p:cTn id="17" dur="1" fill="hold">
                                          <p:stCondLst>
                                            <p:cond delay="499"/>
                                          </p:stCondLst>
                                        </p:cTn>
                                        <p:tgtEl>
                                          <p:spTgt spid="230"/>
                                        </p:tgtEl>
                                        <p:attrNameLst>
                                          <p:attrName>style.visibility</p:attrName>
                                        </p:attrNameLst>
                                      </p:cBhvr>
                                      <p:to>
                                        <p:strVal val="hidden"/>
                                      </p:to>
                                    </p:set>
                                  </p:childTnLst>
                                </p:cTn>
                              </p:par>
                            </p:childTnLst>
                          </p:cTn>
                        </p:par>
                        <p:par>
                          <p:cTn id="18" fill="hold">
                            <p:stCondLst>
                              <p:cond delay="1000"/>
                            </p:stCondLst>
                            <p:childTnLst>
                              <p:par>
                                <p:cTn id="19" presetID="10" presetClass="exit" presetSubtype="0" fill="hold" nodeType="afterEffect">
                                  <p:stCondLst>
                                    <p:cond delay="0"/>
                                  </p:stCondLst>
                                  <p:childTnLst>
                                    <p:animEffect transition="out" filter="fade">
                                      <p:cBhvr>
                                        <p:cTn id="20" dur="500"/>
                                        <p:tgtEl>
                                          <p:spTgt spid="176"/>
                                        </p:tgtEl>
                                      </p:cBhvr>
                                    </p:animEffect>
                                    <p:set>
                                      <p:cBhvr>
                                        <p:cTn id="21" dur="1" fill="hold">
                                          <p:stCondLst>
                                            <p:cond delay="499"/>
                                          </p:stCondLst>
                                        </p:cTn>
                                        <p:tgtEl>
                                          <p:spTgt spid="176"/>
                                        </p:tgtEl>
                                        <p:attrNameLst>
                                          <p:attrName>style.visibility</p:attrName>
                                        </p:attrNameLst>
                                      </p:cBhvr>
                                      <p:to>
                                        <p:strVal val="hidden"/>
                                      </p:to>
                                    </p:set>
                                  </p:childTnLst>
                                </p:cTn>
                              </p:par>
                              <p:par>
                                <p:cTn id="22" presetID="10" presetClass="exit" presetSubtype="0" fill="hold" grpId="0" nodeType="withEffect">
                                  <p:stCondLst>
                                    <p:cond delay="0"/>
                                  </p:stCondLst>
                                  <p:childTnLst>
                                    <p:animEffect transition="out" filter="fade">
                                      <p:cBhvr>
                                        <p:cTn id="23" dur="500"/>
                                        <p:tgtEl>
                                          <p:spTgt spid="181"/>
                                        </p:tgtEl>
                                      </p:cBhvr>
                                    </p:animEffect>
                                    <p:set>
                                      <p:cBhvr>
                                        <p:cTn id="24" dur="1" fill="hold">
                                          <p:stCondLst>
                                            <p:cond delay="499"/>
                                          </p:stCondLst>
                                        </p:cTn>
                                        <p:tgtEl>
                                          <p:spTgt spid="18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6"/>
                                        </p:tgtEl>
                                        <p:attrNameLst>
                                          <p:attrName>style.visibility</p:attrName>
                                        </p:attrNameLst>
                                      </p:cBhvr>
                                      <p:to>
                                        <p:strVal val="visible"/>
                                      </p:to>
                                    </p:set>
                                    <p:animEffect transition="in" filter="fade">
                                      <p:cBhvr>
                                        <p:cTn id="29" dur="500"/>
                                        <p:tgtEl>
                                          <p:spTgt spid="176"/>
                                        </p:tgtEl>
                                      </p:cBhvr>
                                    </p:animEffect>
                                  </p:childTnLst>
                                </p:cTn>
                              </p:par>
                              <p:par>
                                <p:cTn id="30" presetID="10" presetClass="entr" presetSubtype="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8"/>
                                        </p:tgtEl>
                                        <p:attrNameLst>
                                          <p:attrName>style.visibility</p:attrName>
                                        </p:attrNameLst>
                                      </p:cBhvr>
                                      <p:to>
                                        <p:strVal val="visible"/>
                                      </p:to>
                                    </p:set>
                                    <p:animEffect transition="in" filter="fade">
                                      <p:cBhvr>
                                        <p:cTn id="37" dur="500"/>
                                        <p:tgtEl>
                                          <p:spTgt spid="178"/>
                                        </p:tgtEl>
                                      </p:cBhvr>
                                    </p:animEffect>
                                  </p:childTnLst>
                                </p:cTn>
                              </p:par>
                              <p:par>
                                <p:cTn id="38" presetID="10" presetClass="entr" presetSubtype="0" fill="hold"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fade">
                                      <p:cBhvr>
                                        <p:cTn id="40" dur="500"/>
                                        <p:tgtEl>
                                          <p:spTgt spid="2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79"/>
                                        </p:tgtEl>
                                        <p:attrNameLst>
                                          <p:attrName>style.visibility</p:attrName>
                                        </p:attrNameLst>
                                      </p:cBhvr>
                                      <p:to>
                                        <p:strVal val="visible"/>
                                      </p:to>
                                    </p:set>
                                    <p:animEffect transition="in" filter="fade">
                                      <p:cBhvr>
                                        <p:cTn id="45" dur="500"/>
                                        <p:tgtEl>
                                          <p:spTgt spid="179"/>
                                        </p:tgtEl>
                                      </p:cBhvr>
                                    </p:animEffect>
                                  </p:childTnLst>
                                </p:cTn>
                              </p:par>
                              <p:par>
                                <p:cTn id="46" presetID="10" presetClass="entr" presetSubtype="0" fill="hold" nodeType="withEffect">
                                  <p:stCondLst>
                                    <p:cond delay="0"/>
                                  </p:stCondLst>
                                  <p:childTnLst>
                                    <p:set>
                                      <p:cBhvr>
                                        <p:cTn id="47" dur="1" fill="hold">
                                          <p:stCondLst>
                                            <p:cond delay="0"/>
                                          </p:stCondLst>
                                        </p:cTn>
                                        <p:tgtEl>
                                          <p:spTgt spid="287"/>
                                        </p:tgtEl>
                                        <p:attrNameLst>
                                          <p:attrName>style.visibility</p:attrName>
                                        </p:attrNameLst>
                                      </p:cBhvr>
                                      <p:to>
                                        <p:strVal val="visible"/>
                                      </p:to>
                                    </p:set>
                                    <p:animEffect transition="in" filter="fade">
                                      <p:cBhvr>
                                        <p:cTn id="48" dur="500"/>
                                        <p:tgtEl>
                                          <p:spTgt spid="2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 grpId="0" animBg="1"/>
      <p:bldP spid="230" grpId="0" animBg="1"/>
      <p:bldP spid="24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Freeform 104"/>
          <p:cNvSpPr/>
          <p:nvPr/>
        </p:nvSpPr>
        <p:spPr>
          <a:xfrm>
            <a:off x="6057900" y="5651500"/>
            <a:ext cx="2089150" cy="406400"/>
          </a:xfrm>
          <a:custGeom>
            <a:avLst/>
            <a:gdLst>
              <a:gd name="connsiteX0" fmla="*/ 0 w 2089150"/>
              <a:gd name="connsiteY0" fmla="*/ 69850 h 406400"/>
              <a:gd name="connsiteX1" fmla="*/ 336550 w 2089150"/>
              <a:gd name="connsiteY1" fmla="*/ 0 h 406400"/>
              <a:gd name="connsiteX2" fmla="*/ 2089150 w 2089150"/>
              <a:gd name="connsiteY2" fmla="*/ 6350 h 406400"/>
              <a:gd name="connsiteX3" fmla="*/ 1841500 w 2089150"/>
              <a:gd name="connsiteY3" fmla="*/ 203200 h 406400"/>
              <a:gd name="connsiteX4" fmla="*/ 1587500 w 2089150"/>
              <a:gd name="connsiteY4" fmla="*/ 406400 h 406400"/>
              <a:gd name="connsiteX5" fmla="*/ 0 w 2089150"/>
              <a:gd name="connsiteY5" fmla="*/ 69850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9150" h="406400">
                <a:moveTo>
                  <a:pt x="0" y="69850"/>
                </a:moveTo>
                <a:lnTo>
                  <a:pt x="336550" y="0"/>
                </a:lnTo>
                <a:lnTo>
                  <a:pt x="2089150" y="6350"/>
                </a:lnTo>
                <a:lnTo>
                  <a:pt x="1841500" y="203200"/>
                </a:lnTo>
                <a:lnTo>
                  <a:pt x="1587500" y="406400"/>
                </a:lnTo>
                <a:lnTo>
                  <a:pt x="0" y="69850"/>
                </a:lnTo>
                <a:close/>
              </a:path>
            </a:pathLst>
          </a:custGeom>
          <a:solidFill>
            <a:srgbClr val="FF0000">
              <a:alpha val="36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normAutofit/>
          </a:bodyPr>
          <a:lstStyle/>
          <a:p>
            <a:r>
              <a:rPr lang="en-US" dirty="0" smtClean="0"/>
              <a:t>Trajectory Map: Weighting</a:t>
            </a:r>
            <a:endParaRPr lang="en-AU" dirty="0"/>
          </a:p>
        </p:txBody>
      </p:sp>
      <p:sp>
        <p:nvSpPr>
          <p:cNvPr id="3" name="Content Placeholder 2"/>
          <p:cNvSpPr>
            <a:spLocks noGrp="1"/>
          </p:cNvSpPr>
          <p:nvPr>
            <p:ph idx="1"/>
          </p:nvPr>
        </p:nvSpPr>
        <p:spPr/>
        <p:txBody>
          <a:bodyPr/>
          <a:lstStyle/>
          <a:p>
            <a:r>
              <a:rPr lang="en-US" dirty="0" smtClean="0"/>
              <a:t>Map needs to be locally reconstructed during each particle weighting attempt.</a:t>
            </a:r>
          </a:p>
          <a:p>
            <a:r>
              <a:rPr lang="en-US" dirty="0" smtClean="0"/>
              <a:t>New observations will not overlap with previous estimates.</a:t>
            </a:r>
          </a:p>
          <a:p>
            <a:r>
              <a:rPr lang="en-US" dirty="0"/>
              <a:t>S</a:t>
            </a:r>
            <a:r>
              <a:rPr lang="en-US" dirty="0" smtClean="0"/>
              <a:t>patial correlation in the environment can be exploited to predict map estimate at observation.</a:t>
            </a:r>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a:xfrm>
            <a:off x="8316416" y="6212334"/>
            <a:ext cx="432048" cy="385018"/>
          </a:xfrm>
        </p:spPr>
        <p:txBody>
          <a:bodyPr/>
          <a:lstStyle/>
          <a:p>
            <a:fld id="{F4E0564E-A01B-4A40-AB64-E3CE49378395}" type="slidenum">
              <a:rPr lang="en-GB" smtClean="0"/>
              <a:pPr/>
              <a:t>29</a:t>
            </a:fld>
            <a:endParaRPr lang="en-GB" dirty="0"/>
          </a:p>
        </p:txBody>
      </p:sp>
      <p:grpSp>
        <p:nvGrpSpPr>
          <p:cNvPr id="13" name="Group 12"/>
          <p:cNvGrpSpPr/>
          <p:nvPr/>
        </p:nvGrpSpPr>
        <p:grpSpPr>
          <a:xfrm>
            <a:off x="6012160" y="5544852"/>
            <a:ext cx="99628" cy="360040"/>
            <a:chOff x="5724128" y="4221088"/>
            <a:chExt cx="99628" cy="360040"/>
          </a:xfrm>
        </p:grpSpPr>
        <p:cxnSp>
          <p:nvCxnSpPr>
            <p:cNvPr id="9" name="Straight Connector 8"/>
            <p:cNvCxnSpPr/>
            <p:nvPr/>
          </p:nvCxnSpPr>
          <p:spPr>
            <a:xfrm>
              <a:off x="5775679" y="4221088"/>
              <a:ext cx="0" cy="3600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5739675" y="4365104"/>
              <a:ext cx="72008" cy="72008"/>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0" name="Straight Connector 9"/>
            <p:cNvCxnSpPr/>
            <p:nvPr/>
          </p:nvCxnSpPr>
          <p:spPr>
            <a:xfrm flipH="1">
              <a:off x="5724128" y="4221088"/>
              <a:ext cx="996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5724128" y="4581128"/>
              <a:ext cx="996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8100392" y="5472844"/>
            <a:ext cx="99628" cy="360040"/>
            <a:chOff x="5724128" y="4221088"/>
            <a:chExt cx="99628" cy="360040"/>
          </a:xfrm>
        </p:grpSpPr>
        <p:cxnSp>
          <p:nvCxnSpPr>
            <p:cNvPr id="15" name="Straight Connector 14"/>
            <p:cNvCxnSpPr/>
            <p:nvPr/>
          </p:nvCxnSpPr>
          <p:spPr>
            <a:xfrm>
              <a:off x="5775679" y="4221088"/>
              <a:ext cx="0" cy="3600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5739675" y="4365104"/>
              <a:ext cx="72008" cy="72008"/>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7" name="Straight Connector 16"/>
            <p:cNvCxnSpPr/>
            <p:nvPr/>
          </p:nvCxnSpPr>
          <p:spPr>
            <a:xfrm flipH="1">
              <a:off x="5724128" y="4221088"/>
              <a:ext cx="996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5724128" y="4581128"/>
              <a:ext cx="996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6344364" y="5472844"/>
            <a:ext cx="99628" cy="360040"/>
            <a:chOff x="5724128" y="4221088"/>
            <a:chExt cx="99628" cy="360040"/>
          </a:xfrm>
        </p:grpSpPr>
        <p:cxnSp>
          <p:nvCxnSpPr>
            <p:cNvPr id="20" name="Straight Connector 19"/>
            <p:cNvCxnSpPr/>
            <p:nvPr/>
          </p:nvCxnSpPr>
          <p:spPr>
            <a:xfrm>
              <a:off x="5775679" y="4221088"/>
              <a:ext cx="0" cy="3600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5739675" y="4365104"/>
              <a:ext cx="72008" cy="72008"/>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2" name="Straight Connector 21"/>
            <p:cNvCxnSpPr/>
            <p:nvPr/>
          </p:nvCxnSpPr>
          <p:spPr>
            <a:xfrm flipH="1">
              <a:off x="5724128" y="4221088"/>
              <a:ext cx="996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5724128" y="4581128"/>
              <a:ext cx="996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7596336" y="5877272"/>
            <a:ext cx="99628" cy="360040"/>
            <a:chOff x="5724128" y="4221088"/>
            <a:chExt cx="99628" cy="360040"/>
          </a:xfrm>
        </p:grpSpPr>
        <p:cxnSp>
          <p:nvCxnSpPr>
            <p:cNvPr id="25" name="Straight Connector 24"/>
            <p:cNvCxnSpPr/>
            <p:nvPr/>
          </p:nvCxnSpPr>
          <p:spPr>
            <a:xfrm>
              <a:off x="5775679" y="4221088"/>
              <a:ext cx="0" cy="3600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5739675" y="4365104"/>
              <a:ext cx="72008" cy="72008"/>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7" name="Straight Connector 26"/>
            <p:cNvCxnSpPr/>
            <p:nvPr/>
          </p:nvCxnSpPr>
          <p:spPr>
            <a:xfrm flipH="1">
              <a:off x="5724128" y="4221088"/>
              <a:ext cx="996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5724128" y="4581128"/>
              <a:ext cx="996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0" name="Straight Connector 29"/>
          <p:cNvCxnSpPr/>
          <p:nvPr/>
        </p:nvCxnSpPr>
        <p:spPr>
          <a:xfrm flipH="1">
            <a:off x="6061975" y="4700292"/>
            <a:ext cx="1736" cy="960956"/>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6386756" y="4576766"/>
            <a:ext cx="12155" cy="868458"/>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7647887" y="4899932"/>
            <a:ext cx="0" cy="97734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8149141" y="4581128"/>
            <a:ext cx="1" cy="916898"/>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p:cNvGrpSpPr/>
          <p:nvPr/>
        </p:nvGrpSpPr>
        <p:grpSpPr>
          <a:xfrm>
            <a:off x="7835619" y="5673040"/>
            <a:ext cx="99628" cy="360040"/>
            <a:chOff x="5724128" y="4221088"/>
            <a:chExt cx="99628" cy="360040"/>
          </a:xfrm>
        </p:grpSpPr>
        <p:cxnSp>
          <p:nvCxnSpPr>
            <p:cNvPr id="39" name="Straight Connector 38"/>
            <p:cNvCxnSpPr/>
            <p:nvPr/>
          </p:nvCxnSpPr>
          <p:spPr>
            <a:xfrm>
              <a:off x="5775679" y="4221088"/>
              <a:ext cx="0" cy="3600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Oval 39"/>
            <p:cNvSpPr/>
            <p:nvPr/>
          </p:nvSpPr>
          <p:spPr>
            <a:xfrm>
              <a:off x="5739675" y="4365104"/>
              <a:ext cx="72008" cy="72008"/>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41" name="Straight Connector 40"/>
            <p:cNvCxnSpPr/>
            <p:nvPr/>
          </p:nvCxnSpPr>
          <p:spPr>
            <a:xfrm flipH="1">
              <a:off x="5724128" y="4221088"/>
              <a:ext cx="996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5724128" y="4581128"/>
              <a:ext cx="996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3" name="Straight Connector 42"/>
          <p:cNvCxnSpPr/>
          <p:nvPr/>
        </p:nvCxnSpPr>
        <p:spPr>
          <a:xfrm>
            <a:off x="7867767" y="4803983"/>
            <a:ext cx="16602" cy="853887"/>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nvGrpSpPr>
          <p:cNvPr id="45" name="Group 44"/>
          <p:cNvGrpSpPr/>
          <p:nvPr/>
        </p:nvGrpSpPr>
        <p:grpSpPr>
          <a:xfrm>
            <a:off x="6948264" y="5229200"/>
            <a:ext cx="99628" cy="360040"/>
            <a:chOff x="5724128" y="4221088"/>
            <a:chExt cx="99628" cy="360040"/>
          </a:xfrm>
        </p:grpSpPr>
        <p:cxnSp>
          <p:nvCxnSpPr>
            <p:cNvPr id="46" name="Straight Connector 45"/>
            <p:cNvCxnSpPr/>
            <p:nvPr/>
          </p:nvCxnSpPr>
          <p:spPr>
            <a:xfrm>
              <a:off x="5775679" y="4221088"/>
              <a:ext cx="0" cy="3600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Oval 46"/>
            <p:cNvSpPr/>
            <p:nvPr/>
          </p:nvSpPr>
          <p:spPr>
            <a:xfrm>
              <a:off x="5739675" y="4365104"/>
              <a:ext cx="72008" cy="72008"/>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48" name="Straight Connector 47"/>
            <p:cNvCxnSpPr/>
            <p:nvPr/>
          </p:nvCxnSpPr>
          <p:spPr>
            <a:xfrm flipH="1">
              <a:off x="5724128" y="4221088"/>
              <a:ext cx="996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5724128" y="4581128"/>
              <a:ext cx="996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0" name="Straight Connector 49"/>
          <p:cNvCxnSpPr/>
          <p:nvPr/>
        </p:nvCxnSpPr>
        <p:spPr>
          <a:xfrm>
            <a:off x="6998078" y="4700292"/>
            <a:ext cx="2366" cy="528908"/>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4644008" y="6021288"/>
            <a:ext cx="1800200" cy="376632"/>
          </a:xfrm>
          <a:prstGeom prst="rect">
            <a:avLst/>
          </a:prstGeom>
          <a:noFill/>
        </p:spPr>
        <p:txBody>
          <a:bodyPr wrap="square" rtlCol="0">
            <a:spAutoFit/>
          </a:bodyPr>
          <a:lstStyle/>
          <a:p>
            <a:r>
              <a:rPr lang="en-US" dirty="0" smtClean="0"/>
              <a:t>Map estimate</a:t>
            </a:r>
            <a:endParaRPr lang="en-AU" dirty="0"/>
          </a:p>
        </p:txBody>
      </p:sp>
      <p:sp>
        <p:nvSpPr>
          <p:cNvPr id="60" name="TextBox 59"/>
          <p:cNvSpPr txBox="1"/>
          <p:nvPr/>
        </p:nvSpPr>
        <p:spPr>
          <a:xfrm>
            <a:off x="6444208" y="3940863"/>
            <a:ext cx="2598672" cy="646331"/>
          </a:xfrm>
          <a:prstGeom prst="rect">
            <a:avLst/>
          </a:prstGeom>
          <a:noFill/>
        </p:spPr>
        <p:txBody>
          <a:bodyPr wrap="square" rtlCol="0">
            <a:spAutoFit/>
          </a:bodyPr>
          <a:lstStyle/>
          <a:p>
            <a:r>
              <a:rPr lang="en-US" dirty="0" smtClean="0"/>
              <a:t>New observation, match to which estimate?</a:t>
            </a:r>
            <a:endParaRPr lang="en-AU" dirty="0"/>
          </a:p>
        </p:txBody>
      </p:sp>
      <p:cxnSp>
        <p:nvCxnSpPr>
          <p:cNvPr id="61" name="Straight Arrow Connector 60"/>
          <p:cNvCxnSpPr/>
          <p:nvPr/>
        </p:nvCxnSpPr>
        <p:spPr>
          <a:xfrm>
            <a:off x="6732240" y="4576766"/>
            <a:ext cx="216024" cy="60384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V="1">
            <a:off x="5580112" y="4365104"/>
            <a:ext cx="648072" cy="65494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5589637" y="5024328"/>
            <a:ext cx="2942803"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5580112" y="5010528"/>
            <a:ext cx="4762" cy="80652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flipV="1">
            <a:off x="6012160" y="5921572"/>
            <a:ext cx="51551" cy="18831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a:off x="5436096" y="5733256"/>
            <a:ext cx="317144" cy="376632"/>
          </a:xfrm>
          <a:prstGeom prst="rect">
            <a:avLst/>
          </a:prstGeom>
          <a:noFill/>
        </p:spPr>
        <p:txBody>
          <a:bodyPr wrap="square" rtlCol="0">
            <a:spAutoFit/>
          </a:bodyPr>
          <a:lstStyle/>
          <a:p>
            <a:r>
              <a:rPr lang="en-US" dirty="0" smtClean="0"/>
              <a:t>z</a:t>
            </a:r>
            <a:endParaRPr lang="en-AU" dirty="0"/>
          </a:p>
        </p:txBody>
      </p:sp>
      <p:sp>
        <p:nvSpPr>
          <p:cNvPr id="97" name="TextBox 96"/>
          <p:cNvSpPr txBox="1"/>
          <p:nvPr/>
        </p:nvSpPr>
        <p:spPr>
          <a:xfrm>
            <a:off x="8532440" y="4803983"/>
            <a:ext cx="317144" cy="376632"/>
          </a:xfrm>
          <a:prstGeom prst="rect">
            <a:avLst/>
          </a:prstGeom>
          <a:noFill/>
        </p:spPr>
        <p:txBody>
          <a:bodyPr wrap="square" rtlCol="0">
            <a:spAutoFit/>
          </a:bodyPr>
          <a:lstStyle/>
          <a:p>
            <a:r>
              <a:rPr lang="en-US" dirty="0" smtClean="0"/>
              <a:t>y</a:t>
            </a:r>
            <a:endParaRPr lang="en-AU" dirty="0"/>
          </a:p>
        </p:txBody>
      </p:sp>
      <p:sp>
        <p:nvSpPr>
          <p:cNvPr id="98" name="TextBox 97"/>
          <p:cNvSpPr txBox="1"/>
          <p:nvPr/>
        </p:nvSpPr>
        <p:spPr>
          <a:xfrm>
            <a:off x="6156176" y="4060480"/>
            <a:ext cx="317144" cy="376632"/>
          </a:xfrm>
          <a:prstGeom prst="rect">
            <a:avLst/>
          </a:prstGeom>
          <a:noFill/>
        </p:spPr>
        <p:txBody>
          <a:bodyPr wrap="square" rtlCol="0">
            <a:spAutoFit/>
          </a:bodyPr>
          <a:lstStyle/>
          <a:p>
            <a:r>
              <a:rPr lang="en-US" dirty="0" smtClean="0"/>
              <a:t>x</a:t>
            </a:r>
            <a:endParaRPr lang="en-AU" dirty="0"/>
          </a:p>
        </p:txBody>
      </p:sp>
      <p:sp>
        <p:nvSpPr>
          <p:cNvPr id="104" name="Content Placeholder 2"/>
          <p:cNvSpPr txBox="1">
            <a:spLocks/>
          </p:cNvSpPr>
          <p:nvPr/>
        </p:nvSpPr>
        <p:spPr>
          <a:xfrm>
            <a:off x="899592" y="3645023"/>
            <a:ext cx="4695076" cy="242272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Gaussian Process Regression provides a method to do this in addition to calculating the estimate’s</a:t>
            </a:r>
            <a:r>
              <a:rPr lang="en-AU" dirty="0" smtClean="0"/>
              <a:t> uncertainty.</a:t>
            </a:r>
            <a:endParaRPr lang="en-US" dirty="0" smtClean="0"/>
          </a:p>
        </p:txBody>
      </p:sp>
      <p:grpSp>
        <p:nvGrpSpPr>
          <p:cNvPr id="108" name="Group 107"/>
          <p:cNvGrpSpPr/>
          <p:nvPr/>
        </p:nvGrpSpPr>
        <p:grpSpPr>
          <a:xfrm>
            <a:off x="6948264" y="5589240"/>
            <a:ext cx="99628" cy="360040"/>
            <a:chOff x="5724128" y="4221088"/>
            <a:chExt cx="99628" cy="360040"/>
          </a:xfrm>
        </p:grpSpPr>
        <p:cxnSp>
          <p:nvCxnSpPr>
            <p:cNvPr id="109" name="Straight Connector 108"/>
            <p:cNvCxnSpPr/>
            <p:nvPr/>
          </p:nvCxnSpPr>
          <p:spPr>
            <a:xfrm>
              <a:off x="5775679" y="4221088"/>
              <a:ext cx="0" cy="36004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0" name="Oval 109"/>
            <p:cNvSpPr/>
            <p:nvPr/>
          </p:nvSpPr>
          <p:spPr>
            <a:xfrm>
              <a:off x="5739675" y="4353312"/>
              <a:ext cx="72008" cy="72008"/>
            </a:xfrm>
            <a:prstGeom prst="ellipse">
              <a:avLst/>
            </a:prstGeom>
            <a:solidFill>
              <a:srgbClr val="FF0000"/>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11" name="Straight Connector 110"/>
            <p:cNvCxnSpPr/>
            <p:nvPr/>
          </p:nvCxnSpPr>
          <p:spPr>
            <a:xfrm flipH="1">
              <a:off x="5724128" y="4221088"/>
              <a:ext cx="996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flipH="1">
              <a:off x="5724128" y="4581128"/>
              <a:ext cx="996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19" name="TextBox 118"/>
          <p:cNvSpPr txBox="1"/>
          <p:nvPr/>
        </p:nvSpPr>
        <p:spPr>
          <a:xfrm>
            <a:off x="3707904" y="6021288"/>
            <a:ext cx="2457370" cy="369332"/>
          </a:xfrm>
          <a:prstGeom prst="rect">
            <a:avLst/>
          </a:prstGeom>
          <a:noFill/>
        </p:spPr>
        <p:txBody>
          <a:bodyPr wrap="square" rtlCol="0">
            <a:spAutoFit/>
          </a:bodyPr>
          <a:lstStyle/>
          <a:p>
            <a:r>
              <a:rPr lang="en-US" dirty="0" smtClean="0"/>
              <a:t>Predicted map estimate</a:t>
            </a:r>
            <a:endParaRPr lang="en-AU" dirty="0"/>
          </a:p>
        </p:txBody>
      </p:sp>
      <p:cxnSp>
        <p:nvCxnSpPr>
          <p:cNvPr id="120" name="Straight Arrow Connector 119"/>
          <p:cNvCxnSpPr>
            <a:stCxn id="119" idx="3"/>
          </p:cNvCxnSpPr>
          <p:nvPr/>
        </p:nvCxnSpPr>
        <p:spPr>
          <a:xfrm flipV="1">
            <a:off x="6165274" y="5949280"/>
            <a:ext cx="782990" cy="25667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7489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500"/>
                                        <p:tgtEl>
                                          <p:spTgt spid="10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5"/>
                                        </p:tgtEl>
                                        <p:attrNameLst>
                                          <p:attrName>style.visibility</p:attrName>
                                        </p:attrNameLst>
                                      </p:cBhvr>
                                      <p:to>
                                        <p:strVal val="visible"/>
                                      </p:to>
                                    </p:set>
                                    <p:animEffect transition="in" filter="fade">
                                      <p:cBhvr>
                                        <p:cTn id="10" dur="500"/>
                                        <p:tgtEl>
                                          <p:spTgt spid="105"/>
                                        </p:tgtEl>
                                      </p:cBhvr>
                                    </p:animEffect>
                                  </p:childTnLst>
                                </p:cTn>
                              </p:par>
                              <p:par>
                                <p:cTn id="11" presetID="10" presetClass="exit" presetSubtype="0" fill="hold" grpId="0" nodeType="withEffect">
                                  <p:stCondLst>
                                    <p:cond delay="0"/>
                                  </p:stCondLst>
                                  <p:childTnLst>
                                    <p:animEffect transition="out" filter="fade">
                                      <p:cBhvr>
                                        <p:cTn id="12" dur="500"/>
                                        <p:tgtEl>
                                          <p:spTgt spid="53"/>
                                        </p:tgtEl>
                                      </p:cBhvr>
                                    </p:animEffect>
                                    <p:set>
                                      <p:cBhvr>
                                        <p:cTn id="13" dur="1" fill="hold">
                                          <p:stCondLst>
                                            <p:cond delay="499"/>
                                          </p:stCondLst>
                                        </p:cTn>
                                        <p:tgtEl>
                                          <p:spTgt spid="53"/>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91"/>
                                        </p:tgtEl>
                                      </p:cBhvr>
                                    </p:animEffect>
                                    <p:set>
                                      <p:cBhvr>
                                        <p:cTn id="16" dur="1" fill="hold">
                                          <p:stCondLst>
                                            <p:cond delay="499"/>
                                          </p:stCondLst>
                                        </p:cTn>
                                        <p:tgtEl>
                                          <p:spTgt spid="91"/>
                                        </p:tgtEl>
                                        <p:attrNameLst>
                                          <p:attrName>style.visibility</p:attrName>
                                        </p:attrNameLst>
                                      </p:cBhvr>
                                      <p:to>
                                        <p:strVal val="hidden"/>
                                      </p:to>
                                    </p:set>
                                  </p:childTnLst>
                                </p:cTn>
                              </p:par>
                              <p:par>
                                <p:cTn id="17" presetID="10" presetClass="entr" presetSubtype="0" fill="hold" grpId="0" nodeType="withEffect">
                                  <p:stCondLst>
                                    <p:cond delay="0"/>
                                  </p:stCondLst>
                                  <p:childTnLst>
                                    <p:set>
                                      <p:cBhvr>
                                        <p:cTn id="18" dur="1" fill="hold">
                                          <p:stCondLst>
                                            <p:cond delay="0"/>
                                          </p:stCondLst>
                                        </p:cTn>
                                        <p:tgtEl>
                                          <p:spTgt spid="119"/>
                                        </p:tgtEl>
                                        <p:attrNameLst>
                                          <p:attrName>style.visibility</p:attrName>
                                        </p:attrNameLst>
                                      </p:cBhvr>
                                      <p:to>
                                        <p:strVal val="visible"/>
                                      </p:to>
                                    </p:set>
                                    <p:animEffect transition="in" filter="fade">
                                      <p:cBhvr>
                                        <p:cTn id="19" dur="500"/>
                                        <p:tgtEl>
                                          <p:spTgt spid="119"/>
                                        </p:tgtEl>
                                      </p:cBhvr>
                                    </p:animEffect>
                                  </p:childTnLst>
                                </p:cTn>
                              </p:par>
                              <p:par>
                                <p:cTn id="20" presetID="10" presetClass="entr" presetSubtype="0" fill="hold" nodeType="withEffect">
                                  <p:stCondLst>
                                    <p:cond delay="0"/>
                                  </p:stCondLst>
                                  <p:childTnLst>
                                    <p:set>
                                      <p:cBhvr>
                                        <p:cTn id="21" dur="1" fill="hold">
                                          <p:stCondLst>
                                            <p:cond delay="0"/>
                                          </p:stCondLst>
                                        </p:cTn>
                                        <p:tgtEl>
                                          <p:spTgt spid="120"/>
                                        </p:tgtEl>
                                        <p:attrNameLst>
                                          <p:attrName>style.visibility</p:attrName>
                                        </p:attrNameLst>
                                      </p:cBhvr>
                                      <p:to>
                                        <p:strVal val="visible"/>
                                      </p:to>
                                    </p:set>
                                    <p:animEffect transition="in" filter="fade">
                                      <p:cBhvr>
                                        <p:cTn id="22" dur="500"/>
                                        <p:tgtEl>
                                          <p:spTgt spid="12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4"/>
                                        </p:tgtEl>
                                        <p:attrNameLst>
                                          <p:attrName>style.visibility</p:attrName>
                                        </p:attrNameLst>
                                      </p:cBhvr>
                                      <p:to>
                                        <p:strVal val="visible"/>
                                      </p:to>
                                    </p:set>
                                    <p:animEffect transition="in" filter="fade">
                                      <p:cBhvr>
                                        <p:cTn id="25"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animBg="1"/>
      <p:bldP spid="53" grpId="0"/>
      <p:bldP spid="104" grpId="0"/>
      <p:bldP spid="1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3008313" cy="1008112"/>
          </a:xfrm>
        </p:spPr>
        <p:txBody>
          <a:bodyPr/>
          <a:lstStyle/>
          <a:p>
            <a:r>
              <a:rPr lang="en-US" dirty="0" smtClean="0"/>
              <a:t>Unmanned Underwater Vehicles</a:t>
            </a:r>
            <a:endParaRPr lang="en-AU" dirty="0"/>
          </a:p>
        </p:txBody>
      </p:sp>
      <p:pic>
        <p:nvPicPr>
          <p:cNvPr id="7" name="Sentry.mov">
            <a:hlinkClick r:id="" action="ppaction://media"/>
          </p:cNvPr>
          <p:cNvPicPr>
            <a:picLocks noGrp="1" noChangeAspect="1"/>
          </p:cNvPicPr>
          <p:nvPr>
            <p:ph idx="1"/>
            <a:videoFile r:link="rId1"/>
            <p:extLst>
              <p:ext uri="{DAA4B4D4-6D71-4841-9C94-3DE7FCFB9230}">
                <p14:media xmlns:p14="http://schemas.microsoft.com/office/powerpoint/2010/main" r:embed="rId2">
                  <p14:trim st="15209.2288" end="11337.7877"/>
                </p14:media>
              </p:ext>
            </p:extLst>
          </p:nvPr>
        </p:nvPicPr>
        <p:blipFill>
          <a:blip r:embed="rId5"/>
          <a:stretch>
            <a:fillRect/>
          </a:stretch>
        </p:blipFill>
        <p:spPr>
          <a:xfrm>
            <a:off x="3575050" y="1762125"/>
            <a:ext cx="5111750" cy="2874963"/>
          </a:xfrm>
        </p:spPr>
      </p:pic>
      <p:sp>
        <p:nvSpPr>
          <p:cNvPr id="4" name="Text Placeholder 3"/>
          <p:cNvSpPr>
            <a:spLocks noGrp="1"/>
          </p:cNvSpPr>
          <p:nvPr>
            <p:ph type="body" sz="half" idx="2"/>
          </p:nvPr>
        </p:nvSpPr>
        <p:spPr>
          <a:xfrm>
            <a:off x="467544" y="2060848"/>
            <a:ext cx="3096344" cy="3705275"/>
          </a:xfrm>
        </p:spPr>
        <p:txBody>
          <a:bodyPr>
            <a:normAutofit/>
          </a:bodyPr>
          <a:lstStyle/>
          <a:p>
            <a:r>
              <a:rPr lang="en-US" dirty="0" smtClean="0"/>
              <a:t>UUVs can operate </a:t>
            </a:r>
            <a:r>
              <a:rPr lang="en-US" dirty="0"/>
              <a:t>away from </a:t>
            </a:r>
            <a:r>
              <a:rPr lang="en-US" dirty="0" smtClean="0"/>
              <a:t>the ocean </a:t>
            </a:r>
            <a:r>
              <a:rPr lang="en-US" dirty="0"/>
              <a:t>surface, </a:t>
            </a:r>
            <a:r>
              <a:rPr lang="en-US" dirty="0" smtClean="0"/>
              <a:t>allowing for the collection </a:t>
            </a:r>
            <a:r>
              <a:rPr lang="en-US" dirty="0"/>
              <a:t>high resolution and/or proximal sensor data. </a:t>
            </a:r>
            <a:endParaRPr lang="en-US" dirty="0" smtClean="0"/>
          </a:p>
          <a:p>
            <a:endParaRPr lang="en-US" dirty="0"/>
          </a:p>
          <a:p>
            <a:r>
              <a:rPr lang="en-US" dirty="0" smtClean="0"/>
              <a:t>Example: AUV </a:t>
            </a:r>
            <a:r>
              <a:rPr lang="en-US" i="1" dirty="0" smtClean="0">
                <a:solidFill>
                  <a:schemeClr val="accent2"/>
                </a:solidFill>
              </a:rPr>
              <a:t>Sentry</a:t>
            </a:r>
            <a:r>
              <a:rPr lang="en-US" dirty="0" smtClean="0"/>
              <a:t> equipped with</a:t>
            </a:r>
            <a:endParaRPr lang="en-US" dirty="0"/>
          </a:p>
          <a:p>
            <a:pPr marL="285750" indent="-285750">
              <a:buFontTx/>
              <a:buChar char="-"/>
            </a:pPr>
            <a:r>
              <a:rPr lang="en-US" dirty="0" err="1" smtClean="0"/>
              <a:t>Multibeam</a:t>
            </a:r>
            <a:r>
              <a:rPr lang="en-US" dirty="0" smtClean="0"/>
              <a:t> sonar</a:t>
            </a:r>
          </a:p>
          <a:p>
            <a:pPr marL="285750" indent="-285750">
              <a:buFontTx/>
              <a:buChar char="-"/>
            </a:pPr>
            <a:r>
              <a:rPr lang="en-US" dirty="0" smtClean="0"/>
              <a:t>CTD</a:t>
            </a:r>
          </a:p>
          <a:p>
            <a:pPr marL="285750" indent="-285750">
              <a:buFontTx/>
              <a:buChar char="-"/>
            </a:pPr>
            <a:r>
              <a:rPr lang="en-US" dirty="0" smtClean="0"/>
              <a:t>Camera with Strobe</a:t>
            </a:r>
          </a:p>
          <a:p>
            <a:pPr marL="285750" indent="-285750">
              <a:buFontTx/>
              <a:buChar char="-"/>
            </a:pPr>
            <a:r>
              <a:rPr lang="en-US" dirty="0" smtClean="0"/>
              <a:t>Magnetometers</a:t>
            </a:r>
          </a:p>
          <a:p>
            <a:pPr marL="285750" indent="-285750">
              <a:buFontTx/>
              <a:buChar char="-"/>
            </a:pPr>
            <a:r>
              <a:rPr lang="en-US" dirty="0" smtClean="0"/>
              <a:t>Mass Spectrometer</a:t>
            </a:r>
          </a:p>
          <a:p>
            <a:pPr marL="285750" indent="-285750">
              <a:buFontTx/>
              <a:buChar char="-"/>
            </a:pPr>
            <a:endParaRPr lang="en-US" dirty="0"/>
          </a:p>
          <a:p>
            <a:r>
              <a:rPr lang="en-US" dirty="0" smtClean="0">
                <a:solidFill>
                  <a:schemeClr val="accent2"/>
                </a:solidFill>
              </a:rPr>
              <a:t>Problem:</a:t>
            </a:r>
            <a:r>
              <a:rPr lang="en-US" dirty="0" smtClean="0"/>
              <a:t> GPS denied, navigation error accumulates without a form of absolute positioning.</a:t>
            </a:r>
          </a:p>
          <a:p>
            <a:endParaRPr lang="en-AU" dirty="0"/>
          </a:p>
        </p:txBody>
      </p:sp>
      <p:sp>
        <p:nvSpPr>
          <p:cNvPr id="5" name="Date Placeholder 4"/>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6" name="Slide Number Placeholder 5"/>
          <p:cNvSpPr>
            <a:spLocks noGrp="1"/>
          </p:cNvSpPr>
          <p:nvPr>
            <p:ph type="sldNum" sz="quarter" idx="12"/>
          </p:nvPr>
        </p:nvSpPr>
        <p:spPr/>
        <p:txBody>
          <a:bodyPr/>
          <a:lstStyle/>
          <a:p>
            <a:fld id="{F4E0564E-A01B-4A40-AB64-E3CE49378395}" type="slidenum">
              <a:rPr lang="en-GB" smtClean="0"/>
              <a:pPr/>
              <a:t>3</a:t>
            </a:fld>
            <a:endParaRPr lang="en-GB"/>
          </a:p>
        </p:txBody>
      </p:sp>
      <p:sp>
        <p:nvSpPr>
          <p:cNvPr id="3" name="TextBox 2"/>
          <p:cNvSpPr txBox="1"/>
          <p:nvPr/>
        </p:nvSpPr>
        <p:spPr>
          <a:xfrm>
            <a:off x="6156176" y="4694733"/>
            <a:ext cx="2592288" cy="246221"/>
          </a:xfrm>
          <a:prstGeom prst="rect">
            <a:avLst/>
          </a:prstGeom>
          <a:noFill/>
        </p:spPr>
        <p:txBody>
          <a:bodyPr wrap="square" rtlCol="0">
            <a:spAutoFit/>
          </a:bodyPr>
          <a:lstStyle/>
          <a:p>
            <a:pPr algn="r"/>
            <a:r>
              <a:rPr lang="en-US" sz="1000" b="1" dirty="0" smtClean="0"/>
              <a:t>Animation Courtesy of Jack Cook, WHOI</a:t>
            </a:r>
            <a:endParaRPr lang="en-AU" sz="1000" b="1" dirty="0"/>
          </a:p>
        </p:txBody>
      </p:sp>
    </p:spTree>
    <p:extLst>
      <p:ext uri="{BB962C8B-B14F-4D97-AF65-F5344CB8AC3E}">
        <p14:creationId xmlns:p14="http://schemas.microsoft.com/office/powerpoint/2010/main" val="273342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138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Trajectory Map: GP Regression</a:t>
            </a:r>
            <a:endParaRPr lang="en-AU" dirty="0"/>
          </a:p>
        </p:txBody>
      </p:sp>
      <p:sp>
        <p:nvSpPr>
          <p:cNvPr id="3" name="Content Placeholder 2"/>
          <p:cNvSpPr>
            <a:spLocks noGrp="1"/>
          </p:cNvSpPr>
          <p:nvPr>
            <p:ph idx="1"/>
          </p:nvPr>
        </p:nvSpPr>
        <p:spPr>
          <a:xfrm>
            <a:off x="827584" y="1232756"/>
            <a:ext cx="8064896" cy="4932548"/>
          </a:xfrm>
        </p:spPr>
        <p:txBody>
          <a:bodyPr>
            <a:normAutofit/>
          </a:bodyPr>
          <a:lstStyle/>
          <a:p>
            <a:r>
              <a:rPr lang="en-US" dirty="0" smtClean="0"/>
              <a:t>Model seabed as continuous function </a:t>
            </a:r>
          </a:p>
          <a:p>
            <a:r>
              <a:rPr lang="en-US" dirty="0" smtClean="0"/>
              <a:t>Training Points                    :</a:t>
            </a:r>
          </a:p>
          <a:p>
            <a:pPr lvl="1"/>
            <a:r>
              <a:rPr lang="en-US" dirty="0" smtClean="0"/>
              <a:t>Input points:  </a:t>
            </a:r>
          </a:p>
          <a:p>
            <a:pPr lvl="1"/>
            <a:r>
              <a:rPr lang="en-US" dirty="0" smtClean="0"/>
              <a:t>Noisy output points:                        </a:t>
            </a:r>
          </a:p>
          <a:p>
            <a:pPr lvl="1"/>
            <a:r>
              <a:rPr lang="en-US" dirty="0" smtClean="0"/>
              <a:t>Noise covariance:</a:t>
            </a:r>
          </a:p>
          <a:p>
            <a:r>
              <a:rPr lang="en-US" dirty="0" smtClean="0"/>
              <a:t>Covariance function                models the spatial correlation in the seabed.</a:t>
            </a:r>
          </a:p>
          <a:p>
            <a:r>
              <a:rPr lang="en-US" dirty="0" smtClean="0"/>
              <a:t>Mean function            dictates what predictions converge to as distance from training set is increased.</a:t>
            </a:r>
            <a:endParaRPr lang="en-US" dirty="0"/>
          </a:p>
          <a:p>
            <a:r>
              <a:rPr lang="en-US" dirty="0" smtClean="0"/>
              <a:t>Above quantities allow us to compute the predictive distribution of           at test points     . </a:t>
            </a:r>
          </a:p>
          <a:p>
            <a:endParaRPr lang="en-AU" dirty="0">
              <a:latin typeface="Calibri" pitchFamily="34" charset="0"/>
            </a:endParaRPr>
          </a:p>
        </p:txBody>
      </p:sp>
      <p:sp>
        <p:nvSpPr>
          <p:cNvPr id="4" name="Date Placeholder 3"/>
          <p:cNvSpPr>
            <a:spLocks noGrp="1"/>
          </p:cNvSpPr>
          <p:nvPr>
            <p:ph type="dt" sz="half" idx="10"/>
          </p:nvPr>
        </p:nvSpPr>
        <p:spPr/>
        <p:txBody>
          <a:bodyPr/>
          <a:lstStyle/>
          <a:p>
            <a:r>
              <a:rPr lang="en-US" dirty="0" smtClean="0"/>
              <a:t>Stephen </a:t>
            </a:r>
            <a:r>
              <a:rPr lang="en-US" dirty="0" err="1" smtClean="0"/>
              <a:t>Barkby</a:t>
            </a:r>
            <a:r>
              <a:rPr lang="en-US" dirty="0" smtClean="0"/>
              <a:t>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30</a:t>
            </a:fld>
            <a:endParaRPr lang="en-GB"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1700808"/>
            <a:ext cx="1533525" cy="40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2060848"/>
            <a:ext cx="1933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9927" y="2492896"/>
            <a:ext cx="1504950" cy="40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891" y="2849711"/>
            <a:ext cx="2486025" cy="40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7944" y="3264024"/>
            <a:ext cx="11049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7369" y="4065637"/>
            <a:ext cx="790575"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8"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36353" y="5225380"/>
            <a:ext cx="790575"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9"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24128" y="5253954"/>
            <a:ext cx="45720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0"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92564" y="1278657"/>
            <a:ext cx="695325"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74895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Trajectory Map: GP Model</a:t>
            </a:r>
            <a:endParaRPr lang="en-AU" dirty="0"/>
          </a:p>
        </p:txBody>
      </p:sp>
      <p:sp>
        <p:nvSpPr>
          <p:cNvPr id="3" name="Content Placeholder 2"/>
          <p:cNvSpPr>
            <a:spLocks noGrp="1"/>
          </p:cNvSpPr>
          <p:nvPr>
            <p:ph idx="1"/>
          </p:nvPr>
        </p:nvSpPr>
        <p:spPr/>
        <p:txBody>
          <a:bodyPr>
            <a:normAutofit/>
          </a:bodyPr>
          <a:lstStyle/>
          <a:p>
            <a:r>
              <a:rPr lang="en-US" dirty="0" smtClean="0"/>
              <a:t>Must be periodically relearnt as new observations are received.</a:t>
            </a:r>
          </a:p>
          <a:p>
            <a:r>
              <a:rPr lang="en-US" dirty="0" smtClean="0"/>
              <a:t>Each particle uses different training set, approximations required for computational tractability:</a:t>
            </a:r>
          </a:p>
          <a:p>
            <a:pPr lvl="1"/>
            <a:r>
              <a:rPr lang="en-US" dirty="0" smtClean="0"/>
              <a:t>Simple stationary covariance function that is periodically </a:t>
            </a:r>
            <a:r>
              <a:rPr lang="en-US" dirty="0" smtClean="0"/>
              <a:t>relearnt</a:t>
            </a:r>
            <a:r>
              <a:rPr lang="en-US" sz="1000" b="1" dirty="0" smtClean="0">
                <a:solidFill>
                  <a:schemeClr val="accent2"/>
                </a:solidFill>
              </a:rPr>
              <a:t>(</a:t>
            </a:r>
            <a:r>
              <a:rPr lang="en-US" sz="1000" b="1" dirty="0" err="1" smtClean="0">
                <a:solidFill>
                  <a:schemeClr val="accent2"/>
                </a:solidFill>
              </a:rPr>
              <a:t>Melkumyan</a:t>
            </a:r>
            <a:r>
              <a:rPr lang="en-US" sz="1000" b="1" dirty="0" smtClean="0">
                <a:solidFill>
                  <a:schemeClr val="accent2"/>
                </a:solidFill>
              </a:rPr>
              <a:t> &amp; Ramos, 2009) </a:t>
            </a:r>
            <a:r>
              <a:rPr lang="en-US" dirty="0" smtClean="0"/>
              <a:t>.</a:t>
            </a:r>
            <a:endParaRPr lang="en-US" dirty="0" smtClean="0"/>
          </a:p>
          <a:p>
            <a:pPr lvl="1"/>
            <a:endParaRPr lang="en-US" dirty="0"/>
          </a:p>
          <a:p>
            <a:pPr lvl="1"/>
            <a:endParaRPr lang="en-US" dirty="0" smtClean="0"/>
          </a:p>
          <a:p>
            <a:pPr lvl="1"/>
            <a:endParaRPr lang="en-US" dirty="0"/>
          </a:p>
          <a:p>
            <a:pPr lvl="1"/>
            <a:endParaRPr lang="en-US" dirty="0" smtClean="0"/>
          </a:p>
          <a:p>
            <a:pPr lvl="1"/>
            <a:r>
              <a:rPr lang="en-US" dirty="0" smtClean="0"/>
              <a:t>Use only recent bathymetry to relearn </a:t>
            </a:r>
            <a:r>
              <a:rPr lang="en-US" dirty="0" err="1" smtClean="0"/>
              <a:t>hyperparameters</a:t>
            </a:r>
            <a:r>
              <a:rPr lang="en-US" dirty="0" smtClean="0"/>
              <a:t>. </a:t>
            </a:r>
          </a:p>
          <a:p>
            <a:pPr lvl="1"/>
            <a:r>
              <a:rPr lang="en-US" dirty="0" smtClean="0"/>
              <a:t>Use local training subset for regression</a:t>
            </a:r>
          </a:p>
          <a:p>
            <a:pPr marL="457200" lvl="1" indent="0">
              <a:buNone/>
            </a:pPr>
            <a:r>
              <a:rPr lang="en-US" dirty="0" smtClean="0"/>
              <a:t>    (within            of test points).</a:t>
            </a:r>
          </a:p>
          <a:p>
            <a:pPr lvl="1"/>
            <a:endParaRPr lang="en-US" dirty="0"/>
          </a:p>
          <a:p>
            <a:pPr lvl="1"/>
            <a:endParaRPr lang="en-US" dirty="0" smtClean="0"/>
          </a:p>
          <a:p>
            <a:pPr lvl="1"/>
            <a:endParaRPr lang="en-US" dirty="0"/>
          </a:p>
          <a:p>
            <a:pPr lvl="1"/>
            <a:endParaRPr lang="en-US" dirty="0" smtClean="0"/>
          </a:p>
          <a:p>
            <a:pPr lvl="1"/>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31</a:t>
            </a:fld>
            <a:endParaRPr lang="en-GB"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3645023"/>
            <a:ext cx="4095353" cy="1225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2606" y="3501008"/>
            <a:ext cx="1323730" cy="649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5663158"/>
            <a:ext cx="762000"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60605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Trajectory Map: When to weight?</a:t>
            </a:r>
            <a:endParaRPr lang="en-AU" dirty="0"/>
          </a:p>
        </p:txBody>
      </p:sp>
      <p:sp>
        <p:nvSpPr>
          <p:cNvPr id="3" name="Content Placeholder 2"/>
          <p:cNvSpPr>
            <a:spLocks noGrp="1"/>
          </p:cNvSpPr>
          <p:nvPr>
            <p:ph idx="1"/>
          </p:nvPr>
        </p:nvSpPr>
        <p:spPr>
          <a:xfrm>
            <a:off x="683568" y="1232756"/>
            <a:ext cx="8208912" cy="4932548"/>
          </a:xfrm>
        </p:spPr>
        <p:txBody>
          <a:bodyPr/>
          <a:lstStyle/>
          <a:p>
            <a:r>
              <a:rPr lang="en-US" dirty="0" smtClean="0"/>
              <a:t>Naively map estimates can be predicted any distance away from training data.</a:t>
            </a:r>
          </a:p>
          <a:p>
            <a:r>
              <a:rPr lang="en-US" dirty="0" smtClean="0"/>
              <a:t>Only weight particle </a:t>
            </a:r>
            <a:r>
              <a:rPr lang="en-US" dirty="0" smtClean="0"/>
              <a:t>with </a:t>
            </a:r>
            <a:r>
              <a:rPr lang="en-US" dirty="0" smtClean="0"/>
              <a:t>observations </a:t>
            </a:r>
            <a:r>
              <a:rPr lang="en-US" dirty="0" smtClean="0"/>
              <a:t>that fall </a:t>
            </a:r>
            <a:r>
              <a:rPr lang="en-US" dirty="0" smtClean="0"/>
              <a:t>within       </a:t>
            </a:r>
            <a:r>
              <a:rPr lang="en-US" dirty="0" smtClean="0"/>
              <a:t>  of </a:t>
            </a:r>
            <a:r>
              <a:rPr lang="en-US" dirty="0" smtClean="0"/>
              <a:t>training set.</a:t>
            </a:r>
          </a:p>
          <a:p>
            <a:pPr marL="0" indent="0">
              <a:buNone/>
            </a:pPr>
            <a:endParaRPr lang="en-US" dirty="0" smtClean="0"/>
          </a:p>
          <a:p>
            <a:endParaRPr lang="en-AU" dirty="0"/>
          </a:p>
        </p:txBody>
      </p:sp>
      <p:sp>
        <p:nvSpPr>
          <p:cNvPr id="4" name="Date Placeholder 3"/>
          <p:cNvSpPr>
            <a:spLocks noGrp="1"/>
          </p:cNvSpPr>
          <p:nvPr>
            <p:ph type="dt" sz="half" idx="10"/>
          </p:nvPr>
        </p:nvSpPr>
        <p:spPr/>
        <p:txBody>
          <a:bodyPr/>
          <a:lstStyle/>
          <a:p>
            <a:r>
              <a:rPr lang="en-US" dirty="0" smtClean="0"/>
              <a:t>Stephen </a:t>
            </a:r>
            <a:r>
              <a:rPr lang="en-US" dirty="0" err="1" smtClean="0"/>
              <a:t>Barkby</a:t>
            </a:r>
            <a:r>
              <a:rPr lang="en-US" dirty="0" smtClean="0"/>
              <a:t>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32</a:t>
            </a:fld>
            <a:endParaRPr lang="en-GB"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6237" y="2039124"/>
            <a:ext cx="485775"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2842631"/>
            <a:ext cx="3888432" cy="3444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8883" y="2615534"/>
            <a:ext cx="3900037" cy="3837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286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7"/>
                                        </p:tgtEl>
                                        <p:attrNameLst>
                                          <p:attrName>style.visibility</p:attrName>
                                        </p:attrNameLst>
                                      </p:cBhvr>
                                      <p:to>
                                        <p:strVal val="visible"/>
                                      </p:to>
                                    </p:set>
                                    <p:animEffect transition="in" filter="fade">
                                      <p:cBhvr>
                                        <p:cTn id="7" dur="500"/>
                                        <p:tgtEl>
                                          <p:spTgt spid="8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Trajectory Map: Pockmark Results</a:t>
            </a:r>
            <a:endParaRPr lang="en-AU" dirty="0"/>
          </a:p>
        </p:txBody>
      </p:sp>
      <p:sp>
        <p:nvSpPr>
          <p:cNvPr id="3" name="Content Placeholder 2"/>
          <p:cNvSpPr>
            <a:spLocks noGrp="1"/>
          </p:cNvSpPr>
          <p:nvPr>
            <p:ph idx="1"/>
          </p:nvPr>
        </p:nvSpPr>
        <p:spPr/>
        <p:txBody>
          <a:bodyPr/>
          <a:lstStyle/>
          <a:p>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33</a:t>
            </a:fld>
            <a:endParaRPr lang="en-GB"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196752"/>
            <a:ext cx="5688632" cy="1646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2886999"/>
            <a:ext cx="5689808" cy="1622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3150" y="4471741"/>
            <a:ext cx="5688632" cy="169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0006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fade">
                                      <p:cBhvr>
                                        <p:cTn id="7" dur="500"/>
                                        <p:tgtEl>
                                          <p:spTgt spid="1024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44"/>
                                        </p:tgtEl>
                                        <p:attrNameLst>
                                          <p:attrName>style.visibility</p:attrName>
                                        </p:attrNameLst>
                                      </p:cBhvr>
                                      <p:to>
                                        <p:strVal val="visible"/>
                                      </p:to>
                                    </p:set>
                                    <p:animEffect transition="in" filter="fade">
                                      <p:cBhvr>
                                        <p:cTn id="12"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Trajectory Map: Pockmark Results</a:t>
            </a:r>
            <a:endParaRPr lang="en-AU" dirty="0"/>
          </a:p>
        </p:txBody>
      </p:sp>
      <p:sp>
        <p:nvSpPr>
          <p:cNvPr id="3" name="Content Placeholder 2"/>
          <p:cNvSpPr>
            <a:spLocks noGrp="1"/>
          </p:cNvSpPr>
          <p:nvPr>
            <p:ph idx="1"/>
          </p:nvPr>
        </p:nvSpPr>
        <p:spPr/>
        <p:txBody>
          <a:bodyPr/>
          <a:lstStyle/>
          <a:p>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34</a:t>
            </a:fld>
            <a:endParaRPr lang="en-GB"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559" y="2348880"/>
            <a:ext cx="8610600" cy="331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2424712" y="1844824"/>
            <a:ext cx="4392488" cy="369332"/>
          </a:xfrm>
          <a:prstGeom prst="rect">
            <a:avLst/>
          </a:prstGeom>
          <a:noFill/>
        </p:spPr>
        <p:txBody>
          <a:bodyPr wrap="square" rtlCol="0">
            <a:spAutoFit/>
          </a:bodyPr>
          <a:lstStyle/>
          <a:p>
            <a:r>
              <a:rPr lang="en-US" dirty="0" smtClean="0"/>
              <a:t>Accuracy, Consistency and Efficiency Analysis</a:t>
            </a:r>
            <a:endParaRPr lang="en-AU" dirty="0"/>
          </a:p>
        </p:txBody>
      </p:sp>
    </p:spTree>
    <p:extLst>
      <p:ext uri="{BB962C8B-B14F-4D97-AF65-F5344CB8AC3E}">
        <p14:creationId xmlns:p14="http://schemas.microsoft.com/office/powerpoint/2010/main" val="7362660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Trajectory Map: TAG results</a:t>
            </a:r>
            <a:endParaRPr lang="en-AU" dirty="0"/>
          </a:p>
        </p:txBody>
      </p:sp>
      <p:sp>
        <p:nvSpPr>
          <p:cNvPr id="3" name="Content Placeholder 2"/>
          <p:cNvSpPr>
            <a:spLocks noGrp="1"/>
          </p:cNvSpPr>
          <p:nvPr>
            <p:ph idx="1"/>
          </p:nvPr>
        </p:nvSpPr>
        <p:spPr/>
        <p:txBody>
          <a:bodyPr/>
          <a:lstStyle/>
          <a:p>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35</a:t>
            </a:fld>
            <a:endParaRPr lang="en-GB"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1156821"/>
            <a:ext cx="5256584" cy="1264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5" y="2447962"/>
            <a:ext cx="5256584" cy="1269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7746" y="3716937"/>
            <a:ext cx="5256584" cy="1224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7745" y="4930193"/>
            <a:ext cx="5256586" cy="1307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7489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fade">
                                      <p:cBhvr>
                                        <p:cTn id="7" dur="500"/>
                                        <p:tgtEl>
                                          <p:spTgt spid="112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268"/>
                                        </p:tgtEl>
                                        <p:attrNameLst>
                                          <p:attrName>style.visibility</p:attrName>
                                        </p:attrNameLst>
                                      </p:cBhvr>
                                      <p:to>
                                        <p:strVal val="visible"/>
                                      </p:to>
                                    </p:set>
                                    <p:animEffect transition="in" filter="fade">
                                      <p:cBhvr>
                                        <p:cTn id="12" dur="500"/>
                                        <p:tgtEl>
                                          <p:spTgt spid="1126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269"/>
                                        </p:tgtEl>
                                        <p:attrNameLst>
                                          <p:attrName>style.visibility</p:attrName>
                                        </p:attrNameLst>
                                      </p:cBhvr>
                                      <p:to>
                                        <p:strVal val="visible"/>
                                      </p:to>
                                    </p:set>
                                    <p:animEffect transition="in" filter="fade">
                                      <p:cBhvr>
                                        <p:cTn id="17" dur="5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Trajectory Map: TAG DVL results</a:t>
            </a:r>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36</a:t>
            </a:fld>
            <a:endParaRPr lang="en-GB"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2412" y="1052736"/>
            <a:ext cx="4032448" cy="5253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2"/>
          <p:cNvSpPr txBox="1">
            <a:spLocks/>
          </p:cNvSpPr>
          <p:nvPr/>
        </p:nvSpPr>
        <p:spPr>
          <a:xfrm>
            <a:off x="899592" y="1124744"/>
            <a:ext cx="3932820" cy="493254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With ability to interpolate/extrapolate how dense does bathymetry need to be to provide corrections?</a:t>
            </a:r>
          </a:p>
          <a:p>
            <a:r>
              <a:rPr lang="en-US" dirty="0" smtClean="0"/>
              <a:t>Rerun TAG mission, swapping </a:t>
            </a:r>
            <a:r>
              <a:rPr lang="en-US" dirty="0" err="1" smtClean="0"/>
              <a:t>multibeam</a:t>
            </a:r>
            <a:r>
              <a:rPr lang="en-US" dirty="0" smtClean="0"/>
              <a:t> bathymetry with bathymetry from 4 beam DVL.</a:t>
            </a:r>
            <a:endParaRPr lang="en-AU" dirty="0"/>
          </a:p>
        </p:txBody>
      </p:sp>
    </p:spTree>
    <p:extLst>
      <p:ext uri="{BB962C8B-B14F-4D97-AF65-F5344CB8AC3E}">
        <p14:creationId xmlns:p14="http://schemas.microsoft.com/office/powerpoint/2010/main" val="39697557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Trajectory Map: TAG DVL results</a:t>
            </a:r>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37</a:t>
            </a:fld>
            <a:endParaRPr lang="en-GB"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916832"/>
            <a:ext cx="4137158" cy="3375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6974" y="1916832"/>
            <a:ext cx="4014137"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890652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Trajectory Map: Haakon Mosby Results</a:t>
            </a:r>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38</a:t>
            </a:fld>
            <a:endParaRPr lang="en-GB" dirty="0"/>
          </a:p>
        </p:txBody>
      </p:sp>
      <p:sp>
        <p:nvSpPr>
          <p:cNvPr id="7" name="Content Placeholder 6"/>
          <p:cNvSpPr>
            <a:spLocks noGrp="1"/>
          </p:cNvSpPr>
          <p:nvPr>
            <p:ph idx="1"/>
          </p:nvPr>
        </p:nvSpPr>
        <p:spPr/>
        <p:txBody>
          <a:bodyPr/>
          <a:lstStyle/>
          <a:p>
            <a:r>
              <a:rPr lang="en-US" dirty="0"/>
              <a:t>Large scale mission scenario undertaken by </a:t>
            </a:r>
            <a:r>
              <a:rPr lang="en-US" dirty="0" smtClean="0"/>
              <a:t>Sentry AUV</a:t>
            </a:r>
            <a:r>
              <a:rPr lang="en-US" i="1" dirty="0" smtClean="0"/>
              <a:t>. </a:t>
            </a:r>
            <a:r>
              <a:rPr lang="en-US" dirty="0" smtClean="0"/>
              <a:t>Sensor suite similar to JASON.</a:t>
            </a:r>
            <a:endParaRPr lang="en-US" dirty="0"/>
          </a:p>
          <a:p>
            <a:r>
              <a:rPr lang="en-US" dirty="0"/>
              <a:t>Survey taken </a:t>
            </a:r>
            <a:r>
              <a:rPr lang="en-US" dirty="0" smtClean="0"/>
              <a:t>of Haakon Mosby Mud </a:t>
            </a:r>
            <a:r>
              <a:rPr lang="en-US" dirty="0" smtClean="0"/>
              <a:t>Volcano</a:t>
            </a:r>
          </a:p>
          <a:p>
            <a:r>
              <a:rPr lang="en-US" dirty="0" smtClean="0"/>
              <a:t>Survey consists of only NS </a:t>
            </a:r>
            <a:r>
              <a:rPr lang="en-US" dirty="0" err="1" smtClean="0"/>
              <a:t>tracklines</a:t>
            </a:r>
            <a:r>
              <a:rPr lang="en-US" dirty="0" smtClean="0"/>
              <a:t>, total coverage is 122%</a:t>
            </a:r>
            <a:endParaRPr lang="en-US" dirty="0"/>
          </a:p>
          <a:p>
            <a:pPr marL="0" indent="0">
              <a:buNone/>
            </a:pPr>
            <a:endParaRPr lang="en-AU"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3379441"/>
            <a:ext cx="3621039" cy="2408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3321918"/>
            <a:ext cx="2966790" cy="2636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251521" y="5815553"/>
            <a:ext cx="4629150" cy="246221"/>
          </a:xfrm>
          <a:prstGeom prst="rect">
            <a:avLst/>
          </a:prstGeom>
          <a:noFill/>
        </p:spPr>
        <p:txBody>
          <a:bodyPr wrap="square" rtlCol="0">
            <a:spAutoFit/>
          </a:bodyPr>
          <a:lstStyle/>
          <a:p>
            <a:pPr algn="ctr"/>
            <a:r>
              <a:rPr lang="en-AU" sz="1000" b="1" dirty="0" smtClean="0"/>
              <a:t>Sentry AUV </a:t>
            </a:r>
            <a:r>
              <a:rPr lang="en-AU" sz="1000" b="1" dirty="0" smtClean="0"/>
              <a:t>operated </a:t>
            </a:r>
            <a:r>
              <a:rPr lang="en-AU" sz="1000" b="1" dirty="0"/>
              <a:t>by </a:t>
            </a:r>
            <a:r>
              <a:rPr lang="en-AU" sz="1000" b="1" dirty="0" smtClean="0"/>
              <a:t>Woods Hole Oceanographic Institute</a:t>
            </a:r>
            <a:endParaRPr lang="en-AU" sz="1000" b="1" dirty="0"/>
          </a:p>
        </p:txBody>
      </p:sp>
      <p:sp>
        <p:nvSpPr>
          <p:cNvPr id="10" name="TextBox 9"/>
          <p:cNvSpPr txBox="1"/>
          <p:nvPr/>
        </p:nvSpPr>
        <p:spPr>
          <a:xfrm>
            <a:off x="5004048" y="5893241"/>
            <a:ext cx="3923928" cy="400110"/>
          </a:xfrm>
          <a:prstGeom prst="rect">
            <a:avLst/>
          </a:prstGeom>
          <a:noFill/>
        </p:spPr>
        <p:txBody>
          <a:bodyPr wrap="square" rtlCol="0">
            <a:spAutoFit/>
          </a:bodyPr>
          <a:lstStyle/>
          <a:p>
            <a:r>
              <a:rPr lang="en-US" sz="1000" b="1" dirty="0" smtClean="0"/>
              <a:t>Haakon Mosby Mud Volcano 2006 </a:t>
            </a:r>
            <a:r>
              <a:rPr lang="en-US" sz="1000" dirty="0" smtClean="0"/>
              <a:t>(</a:t>
            </a:r>
            <a:r>
              <a:rPr lang="en-AU" sz="1000" dirty="0" smtClean="0"/>
              <a:t>Image</a:t>
            </a:r>
            <a:r>
              <a:rPr lang="en-AU" sz="1000" dirty="0"/>
              <a:t> </a:t>
            </a:r>
            <a:r>
              <a:rPr lang="en-AU" sz="1000" dirty="0" err="1" smtClean="0"/>
              <a:t>Source:www.uib.no</a:t>
            </a:r>
            <a:r>
              <a:rPr lang="en-AU" sz="1000" dirty="0" smtClean="0"/>
              <a:t>/</a:t>
            </a:r>
            <a:r>
              <a:rPr lang="en-AU" sz="1000" dirty="0" err="1" smtClean="0"/>
              <a:t>geobio</a:t>
            </a:r>
            <a:r>
              <a:rPr lang="en-AU" sz="1000" dirty="0" smtClean="0"/>
              <a:t>)</a:t>
            </a:r>
            <a:endParaRPr lang="en-AU" sz="1000" dirty="0"/>
          </a:p>
          <a:p>
            <a:pPr algn="r"/>
            <a:r>
              <a:rPr lang="en-US" sz="1000" b="1" dirty="0" smtClean="0"/>
              <a:t> </a:t>
            </a:r>
            <a:endParaRPr lang="en-AU" sz="1000" b="1" dirty="0"/>
          </a:p>
        </p:txBody>
      </p:sp>
    </p:spTree>
    <p:extLst>
      <p:ext uri="{BB962C8B-B14F-4D97-AF65-F5344CB8AC3E}">
        <p14:creationId xmlns:p14="http://schemas.microsoft.com/office/powerpoint/2010/main" val="10374895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Trajectory Map: </a:t>
            </a:r>
            <a:r>
              <a:rPr lang="en-US" dirty="0"/>
              <a:t>Haakon Mosby Results</a:t>
            </a:r>
            <a:endParaRPr lang="en-AU" dirty="0"/>
          </a:p>
        </p:txBody>
      </p:sp>
      <p:sp>
        <p:nvSpPr>
          <p:cNvPr id="3" name="Content Placeholder 2"/>
          <p:cNvSpPr>
            <a:spLocks noGrp="1"/>
          </p:cNvSpPr>
          <p:nvPr>
            <p:ph idx="1"/>
          </p:nvPr>
        </p:nvSpPr>
        <p:spPr/>
        <p:txBody>
          <a:bodyPr/>
          <a:lstStyle/>
          <a:p>
            <a:r>
              <a:rPr lang="en-US" dirty="0" smtClean="0"/>
              <a:t>Navigation in this case very precise, DR only deviates from LBL fused solution by 12m after traveling 36km.</a:t>
            </a:r>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39</a:t>
            </a:fld>
            <a:endParaRPr lang="en-GB"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0" y="2108795"/>
            <a:ext cx="8191500" cy="420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74895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Underwater Navigation</a:t>
            </a:r>
            <a:endParaRPr lang="en-AU" dirty="0"/>
          </a:p>
        </p:txBody>
      </p:sp>
      <p:sp>
        <p:nvSpPr>
          <p:cNvPr id="3" name="Content Placeholder 2"/>
          <p:cNvSpPr>
            <a:spLocks noGrp="1"/>
          </p:cNvSpPr>
          <p:nvPr>
            <p:ph idx="1"/>
          </p:nvPr>
        </p:nvSpPr>
        <p:spPr>
          <a:xfrm>
            <a:off x="889248" y="1232756"/>
            <a:ext cx="5266928" cy="4932548"/>
          </a:xfrm>
        </p:spPr>
        <p:txBody>
          <a:bodyPr>
            <a:normAutofit/>
          </a:bodyPr>
          <a:lstStyle/>
          <a:p>
            <a:r>
              <a:rPr lang="en-US" altLang="en-US" dirty="0"/>
              <a:t>Ultra Short Base Line (USBL) acoustic positioning system</a:t>
            </a:r>
          </a:p>
          <a:p>
            <a:pPr lvl="1"/>
            <a:r>
              <a:rPr lang="en-US" altLang="en-US" sz="2400" dirty="0"/>
              <a:t>Requires active tracking from </a:t>
            </a:r>
          </a:p>
          <a:p>
            <a:pPr lvl="1">
              <a:buFontTx/>
              <a:buNone/>
            </a:pPr>
            <a:r>
              <a:rPr lang="en-US" altLang="en-US" sz="2400" dirty="0"/>
              <a:t>	support ship</a:t>
            </a:r>
            <a:r>
              <a:rPr lang="en-US" altLang="en-US" sz="2400" dirty="0" smtClean="0"/>
              <a:t>.</a:t>
            </a:r>
          </a:p>
          <a:p>
            <a:pPr lvl="1"/>
            <a:r>
              <a:rPr lang="en-US" altLang="en-US" sz="2400" dirty="0" smtClean="0"/>
              <a:t>Precision reduces with depth.</a:t>
            </a:r>
            <a:endParaRPr lang="en-GB" altLang="en-US" sz="2400" dirty="0"/>
          </a:p>
          <a:p>
            <a:r>
              <a:rPr lang="en-GB" altLang="en-US" dirty="0"/>
              <a:t>Long Base Line (LBL)</a:t>
            </a:r>
            <a:r>
              <a:rPr lang="en-US" altLang="en-US" dirty="0"/>
              <a:t> </a:t>
            </a:r>
            <a:r>
              <a:rPr lang="en-GB" altLang="en-US" dirty="0"/>
              <a:t>transponder net</a:t>
            </a:r>
          </a:p>
          <a:p>
            <a:pPr lvl="1"/>
            <a:r>
              <a:rPr lang="en-GB" altLang="en-US" sz="2400" dirty="0"/>
              <a:t>Requires </a:t>
            </a:r>
            <a:r>
              <a:rPr lang="en-US" altLang="en-US" sz="2400" dirty="0"/>
              <a:t>additional logistics for deployment, setup and retrieval.</a:t>
            </a:r>
          </a:p>
          <a:p>
            <a:pPr lvl="1"/>
            <a:r>
              <a:rPr lang="en-US" altLang="en-US" sz="2400" dirty="0"/>
              <a:t>Observations can suffer from multipath and/or occlusions</a:t>
            </a:r>
            <a:r>
              <a:rPr lang="en-US" altLang="en-US" sz="2400" dirty="0" smtClean="0"/>
              <a:t>.</a:t>
            </a:r>
            <a:r>
              <a:rPr lang="en-US" altLang="en-US" dirty="0" smtClean="0"/>
              <a:t>	</a:t>
            </a:r>
            <a:endParaRPr lang="en-GB" altLang="en-US" dirty="0"/>
          </a:p>
        </p:txBody>
      </p:sp>
      <p:sp>
        <p:nvSpPr>
          <p:cNvPr id="4" name="Date Placeholder 3"/>
          <p:cNvSpPr>
            <a:spLocks noGrp="1"/>
          </p:cNvSpPr>
          <p:nvPr>
            <p:ph type="dt" sz="half" idx="10"/>
          </p:nvPr>
        </p:nvSpPr>
        <p:spPr/>
        <p:txBody>
          <a:bodyPr/>
          <a:lstStyle/>
          <a:p>
            <a:r>
              <a:rPr lang="en-US" dirty="0" smtClean="0"/>
              <a:t>Stephen </a:t>
            </a:r>
            <a:r>
              <a:rPr lang="en-US" dirty="0" err="1" smtClean="0"/>
              <a:t>Barkby</a:t>
            </a:r>
            <a:r>
              <a:rPr lang="en-US" dirty="0" smtClean="0"/>
              <a:t>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4</a:t>
            </a:fld>
            <a:endParaRPr lang="en-GB" dirty="0"/>
          </a:p>
        </p:txBody>
      </p:sp>
      <p:pic>
        <p:nvPicPr>
          <p:cNvPr id="6"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0297" y="1270024"/>
            <a:ext cx="2670175" cy="4967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555449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Trajectory Map: </a:t>
            </a:r>
            <a:r>
              <a:rPr lang="en-US" dirty="0"/>
              <a:t>Haakon Mosby Results</a:t>
            </a:r>
            <a:endParaRPr lang="en-AU" dirty="0"/>
          </a:p>
        </p:txBody>
      </p:sp>
      <p:sp>
        <p:nvSpPr>
          <p:cNvPr id="3" name="Content Placeholder 2"/>
          <p:cNvSpPr>
            <a:spLocks noGrp="1"/>
          </p:cNvSpPr>
          <p:nvPr>
            <p:ph idx="1"/>
          </p:nvPr>
        </p:nvSpPr>
        <p:spPr/>
        <p:txBody>
          <a:bodyPr/>
          <a:lstStyle/>
          <a:p>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40</a:t>
            </a:fld>
            <a:endParaRPr lang="en-GB"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171630"/>
            <a:ext cx="3681428" cy="5342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883" y="2203015"/>
            <a:ext cx="2913820" cy="3501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4243" y="2159868"/>
            <a:ext cx="2920414" cy="3493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4657" y="2180155"/>
            <a:ext cx="2812341" cy="3481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202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7410"/>
                                        </p:tgtEl>
                                      </p:cBhvr>
                                    </p:animEffect>
                                    <p:set>
                                      <p:cBhvr>
                                        <p:cTn id="7" dur="1" fill="hold">
                                          <p:stCondLst>
                                            <p:cond delay="499"/>
                                          </p:stCondLst>
                                        </p:cTn>
                                        <p:tgtEl>
                                          <p:spTgt spid="17410"/>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2290"/>
                                        </p:tgtEl>
                                        <p:attrNameLst>
                                          <p:attrName>style.visibility</p:attrName>
                                        </p:attrNameLst>
                                      </p:cBhvr>
                                      <p:to>
                                        <p:strVal val="visible"/>
                                      </p:to>
                                    </p:set>
                                    <p:animEffect transition="in" filter="fade">
                                      <p:cBhvr>
                                        <p:cTn id="10" dur="500"/>
                                        <p:tgtEl>
                                          <p:spTgt spid="1229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291"/>
                                        </p:tgtEl>
                                        <p:attrNameLst>
                                          <p:attrName>style.visibility</p:attrName>
                                        </p:attrNameLst>
                                      </p:cBhvr>
                                      <p:to>
                                        <p:strVal val="visible"/>
                                      </p:to>
                                    </p:set>
                                    <p:animEffect transition="in" filter="fade">
                                      <p:cBhvr>
                                        <p:cTn id="15" dur="500"/>
                                        <p:tgtEl>
                                          <p:spTgt spid="1229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2292"/>
                                        </p:tgtEl>
                                        <p:attrNameLst>
                                          <p:attrName>style.visibility</p:attrName>
                                        </p:attrNameLst>
                                      </p:cBhvr>
                                      <p:to>
                                        <p:strVal val="visible"/>
                                      </p:to>
                                    </p:set>
                                    <p:animEffect transition="in" filter="fade">
                                      <p:cBhvr>
                                        <p:cTn id="20" dur="5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Trajectory Map: </a:t>
            </a:r>
            <a:r>
              <a:rPr lang="en-US" dirty="0"/>
              <a:t>Haakon Mosby Results</a:t>
            </a:r>
            <a:endParaRPr lang="en-AU" dirty="0"/>
          </a:p>
        </p:txBody>
      </p:sp>
      <p:sp>
        <p:nvSpPr>
          <p:cNvPr id="3" name="Content Placeholder 2"/>
          <p:cNvSpPr>
            <a:spLocks noGrp="1"/>
          </p:cNvSpPr>
          <p:nvPr>
            <p:ph idx="1"/>
          </p:nvPr>
        </p:nvSpPr>
        <p:spPr/>
        <p:txBody>
          <a:bodyPr/>
          <a:lstStyle/>
          <a:p>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41</a:t>
            </a:fld>
            <a:endParaRPr lang="en-GB"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2009775"/>
            <a:ext cx="8896350"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95965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Trajectory Map: </a:t>
            </a:r>
            <a:r>
              <a:rPr lang="en-US" dirty="0"/>
              <a:t>Haakon Mosby Results</a:t>
            </a:r>
            <a:endParaRPr lang="en-AU" dirty="0"/>
          </a:p>
        </p:txBody>
      </p:sp>
      <p:sp>
        <p:nvSpPr>
          <p:cNvPr id="3" name="Content Placeholder 2"/>
          <p:cNvSpPr>
            <a:spLocks noGrp="1"/>
          </p:cNvSpPr>
          <p:nvPr>
            <p:ph idx="1"/>
          </p:nvPr>
        </p:nvSpPr>
        <p:spPr/>
        <p:txBody>
          <a:bodyPr/>
          <a:lstStyle/>
          <a:p>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42</a:t>
            </a:fld>
            <a:endParaRPr lang="en-GB"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8" y="1885950"/>
            <a:ext cx="9001125"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65274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Trajectory Map: </a:t>
            </a:r>
            <a:r>
              <a:rPr lang="en-US" dirty="0"/>
              <a:t>Haakon Mosby Results</a:t>
            </a:r>
            <a:endParaRPr lang="en-AU" dirty="0"/>
          </a:p>
        </p:txBody>
      </p:sp>
      <p:sp>
        <p:nvSpPr>
          <p:cNvPr id="3" name="Content Placeholder 2"/>
          <p:cNvSpPr>
            <a:spLocks noGrp="1"/>
          </p:cNvSpPr>
          <p:nvPr>
            <p:ph idx="1"/>
          </p:nvPr>
        </p:nvSpPr>
        <p:spPr/>
        <p:txBody>
          <a:bodyPr/>
          <a:lstStyle/>
          <a:p>
            <a:r>
              <a:rPr lang="en-US" dirty="0" smtClean="0"/>
              <a:t>What happens to corrections when map overlap between neighboring swaths is reduced?</a:t>
            </a:r>
          </a:p>
          <a:p>
            <a:r>
              <a:rPr lang="en-US" dirty="0" smtClean="0"/>
              <a:t>Run filter several times with different overlap.</a:t>
            </a:r>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43</a:t>
            </a:fld>
            <a:endParaRPr lang="en-GB"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2671228"/>
            <a:ext cx="4536504" cy="3518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7626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Trajectory Map: Haakon Mosby Results</a:t>
            </a:r>
            <a:endParaRPr lang="en-AU" dirty="0"/>
          </a:p>
        </p:txBody>
      </p:sp>
      <p:sp>
        <p:nvSpPr>
          <p:cNvPr id="3" name="Content Placeholder 2"/>
          <p:cNvSpPr>
            <a:spLocks noGrp="1"/>
          </p:cNvSpPr>
          <p:nvPr>
            <p:ph idx="1"/>
          </p:nvPr>
        </p:nvSpPr>
        <p:spPr/>
        <p:txBody>
          <a:bodyPr/>
          <a:lstStyle/>
          <a:p>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44</a:t>
            </a:fld>
            <a:endParaRPr lang="en-GB"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377" y="1052736"/>
            <a:ext cx="2641376" cy="267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7435" y="1052736"/>
            <a:ext cx="2367892" cy="2600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8650" y="1052736"/>
            <a:ext cx="2370028" cy="2600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695" y="3653404"/>
            <a:ext cx="2475179" cy="2717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7435" y="3653404"/>
            <a:ext cx="2432491" cy="2717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61499" y="3653404"/>
            <a:ext cx="2511169" cy="2717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 name="Group 9"/>
          <p:cNvGrpSpPr/>
          <p:nvPr/>
        </p:nvGrpSpPr>
        <p:grpSpPr>
          <a:xfrm>
            <a:off x="323527" y="3726924"/>
            <a:ext cx="4104457" cy="1646292"/>
            <a:chOff x="323527" y="3726924"/>
            <a:chExt cx="4104457" cy="1646292"/>
          </a:xfrm>
        </p:grpSpPr>
        <p:sp>
          <p:nvSpPr>
            <p:cNvPr id="6" name="Cloud 5"/>
            <p:cNvSpPr/>
            <p:nvPr/>
          </p:nvSpPr>
          <p:spPr>
            <a:xfrm>
              <a:off x="323527" y="3726924"/>
              <a:ext cx="2943225" cy="1646292"/>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a:p>
          </p:txBody>
        </p:sp>
        <p:sp>
          <p:nvSpPr>
            <p:cNvPr id="7" name="TextBox 6"/>
            <p:cNvSpPr txBox="1"/>
            <p:nvPr/>
          </p:nvSpPr>
          <p:spPr>
            <a:xfrm>
              <a:off x="715695" y="4088405"/>
              <a:ext cx="2272129" cy="923330"/>
            </a:xfrm>
            <a:prstGeom prst="rect">
              <a:avLst/>
            </a:prstGeom>
            <a:noFill/>
          </p:spPr>
          <p:txBody>
            <a:bodyPr wrap="square" rtlCol="0">
              <a:spAutoFit/>
            </a:bodyPr>
            <a:lstStyle/>
            <a:p>
              <a:r>
                <a:rPr lang="en-US" dirty="0" smtClean="0"/>
                <a:t>Noticeable improvement even with no overlap!</a:t>
              </a:r>
              <a:endParaRPr lang="en-AU" dirty="0"/>
            </a:p>
          </p:txBody>
        </p:sp>
        <p:cxnSp>
          <p:nvCxnSpPr>
            <p:cNvPr id="9" name="Straight Arrow Connector 8"/>
            <p:cNvCxnSpPr>
              <a:stCxn id="6" idx="0"/>
            </p:cNvCxnSpPr>
            <p:nvPr/>
          </p:nvCxnSpPr>
          <p:spPr>
            <a:xfrm flipV="1">
              <a:off x="3264299" y="4437112"/>
              <a:ext cx="1163685" cy="11295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17939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5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363"/>
                                        </p:tgtEl>
                                        <p:attrNameLst>
                                          <p:attrName>style.visibility</p:attrName>
                                        </p:attrNameLst>
                                      </p:cBhvr>
                                      <p:to>
                                        <p:strVal val="visible"/>
                                      </p:to>
                                    </p:set>
                                    <p:animEffect transition="in" filter="fade">
                                      <p:cBhvr>
                                        <p:cTn id="12" dur="500"/>
                                        <p:tgtEl>
                                          <p:spTgt spid="1536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364"/>
                                        </p:tgtEl>
                                        <p:attrNameLst>
                                          <p:attrName>style.visibility</p:attrName>
                                        </p:attrNameLst>
                                      </p:cBhvr>
                                      <p:to>
                                        <p:strVal val="visible"/>
                                      </p:to>
                                    </p:set>
                                    <p:animEffect transition="in" filter="fade">
                                      <p:cBhvr>
                                        <p:cTn id="17" dur="500"/>
                                        <p:tgtEl>
                                          <p:spTgt spid="1536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365"/>
                                        </p:tgtEl>
                                        <p:attrNameLst>
                                          <p:attrName>style.visibility</p:attrName>
                                        </p:attrNameLst>
                                      </p:cBhvr>
                                      <p:to>
                                        <p:strVal val="visible"/>
                                      </p:to>
                                    </p:set>
                                    <p:animEffect transition="in" filter="fade">
                                      <p:cBhvr>
                                        <p:cTn id="22" dur="500"/>
                                        <p:tgtEl>
                                          <p:spTgt spid="1536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366"/>
                                        </p:tgtEl>
                                        <p:attrNameLst>
                                          <p:attrName>style.visibility</p:attrName>
                                        </p:attrNameLst>
                                      </p:cBhvr>
                                      <p:to>
                                        <p:strVal val="visible"/>
                                      </p:to>
                                    </p:set>
                                    <p:animEffect transition="in" filter="fade">
                                      <p:cBhvr>
                                        <p:cTn id="27" dur="500"/>
                                        <p:tgtEl>
                                          <p:spTgt spid="1536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367"/>
                                        </p:tgtEl>
                                        <p:attrNameLst>
                                          <p:attrName>style.visibility</p:attrName>
                                        </p:attrNameLst>
                                      </p:cBhvr>
                                      <p:to>
                                        <p:strVal val="visible"/>
                                      </p:to>
                                    </p:set>
                                    <p:animEffect transition="in" filter="fade">
                                      <p:cBhvr>
                                        <p:cTn id="32" dur="500"/>
                                        <p:tgtEl>
                                          <p:spTgt spid="1536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Contributions</a:t>
            </a:r>
            <a:endParaRPr lang="en-AU" dirty="0"/>
          </a:p>
        </p:txBody>
      </p:sp>
      <p:sp>
        <p:nvSpPr>
          <p:cNvPr id="3" name="Content Placeholder 2"/>
          <p:cNvSpPr>
            <a:spLocks noGrp="1"/>
          </p:cNvSpPr>
          <p:nvPr>
            <p:ph idx="1"/>
          </p:nvPr>
        </p:nvSpPr>
        <p:spPr/>
        <p:txBody>
          <a:bodyPr>
            <a:normAutofit/>
          </a:bodyPr>
          <a:lstStyle/>
          <a:p>
            <a:r>
              <a:rPr lang="en-US" dirty="0" smtClean="0"/>
              <a:t>A novel grid map representation </a:t>
            </a:r>
          </a:p>
          <a:p>
            <a:pPr lvl="1"/>
            <a:r>
              <a:rPr lang="en-US" dirty="0" smtClean="0"/>
              <a:t>run </a:t>
            </a:r>
            <a:r>
              <a:rPr lang="en-US" dirty="0"/>
              <a:t>time and memory </a:t>
            </a:r>
            <a:r>
              <a:rPr lang="en-US" dirty="0" smtClean="0"/>
              <a:t>requirements scale </a:t>
            </a:r>
            <a:r>
              <a:rPr lang="en-US" dirty="0"/>
              <a:t>linearly </a:t>
            </a:r>
            <a:r>
              <a:rPr lang="en-US" dirty="0" smtClean="0"/>
              <a:t>with N. </a:t>
            </a:r>
          </a:p>
          <a:p>
            <a:pPr lvl="1"/>
            <a:r>
              <a:rPr lang="en-US" dirty="0" smtClean="0"/>
              <a:t>Computational speed attained </a:t>
            </a:r>
            <a:r>
              <a:rPr lang="en-US" dirty="0"/>
              <a:t>by this form of BPSLAM is on the order of  2% of the mission time</a:t>
            </a:r>
            <a:r>
              <a:rPr lang="en-US" dirty="0" smtClean="0"/>
              <a:t>.</a:t>
            </a:r>
          </a:p>
          <a:p>
            <a:r>
              <a:rPr lang="en-US" dirty="0" smtClean="0"/>
              <a:t>A novel trajectory map representation</a:t>
            </a:r>
          </a:p>
          <a:p>
            <a:pPr lvl="1"/>
            <a:r>
              <a:rPr lang="en-US" dirty="0"/>
              <a:t>run time and memory requirements scale linearly with N</a:t>
            </a:r>
            <a:r>
              <a:rPr lang="en-US" dirty="0" smtClean="0"/>
              <a:t>.</a:t>
            </a:r>
          </a:p>
          <a:p>
            <a:pPr lvl="1"/>
            <a:r>
              <a:rPr lang="en-US" dirty="0" smtClean="0"/>
              <a:t>Computational memory required allows for processing very large datasets </a:t>
            </a:r>
            <a:r>
              <a:rPr lang="en-AU" dirty="0" smtClean="0"/>
              <a:t>(≈1.65 </a:t>
            </a:r>
            <a:r>
              <a:rPr lang="en-AU" dirty="0"/>
              <a:t>km</a:t>
            </a:r>
            <a:r>
              <a:rPr lang="en-AU" baseline="30000" dirty="0"/>
              <a:t>2</a:t>
            </a:r>
            <a:r>
              <a:rPr lang="en-AU" dirty="0" smtClean="0"/>
              <a:t>).</a:t>
            </a:r>
          </a:p>
          <a:p>
            <a:pPr lvl="1"/>
            <a:r>
              <a:rPr lang="en-US" dirty="0"/>
              <a:t>Computational speed attained by this form of BPSLAM is on the order of  </a:t>
            </a:r>
            <a:r>
              <a:rPr lang="en-US" dirty="0" smtClean="0"/>
              <a:t>25% </a:t>
            </a:r>
            <a:r>
              <a:rPr lang="en-US" dirty="0"/>
              <a:t>of the mission time.</a:t>
            </a:r>
          </a:p>
          <a:p>
            <a:pPr lvl="1"/>
            <a:r>
              <a:rPr lang="en-US" dirty="0"/>
              <a:t>A method to provide interpolation and extrapolation of terrain predictions in </a:t>
            </a:r>
            <a:r>
              <a:rPr lang="en-US" dirty="0" smtClean="0"/>
              <a:t>unobserved regions </a:t>
            </a:r>
            <a:r>
              <a:rPr lang="en-US" dirty="0"/>
              <a:t>by learning and exploiting the spatial correlation in the </a:t>
            </a:r>
            <a:r>
              <a:rPr lang="en-US" dirty="0" smtClean="0"/>
              <a:t>seabed.</a:t>
            </a:r>
            <a:endParaRPr lang="en-US" sz="1800" dirty="0"/>
          </a:p>
          <a:p>
            <a:pPr marL="457200" lvl="1" indent="0">
              <a:buNone/>
            </a:pPr>
            <a:endParaRPr lang="en-US" dirty="0" smtClean="0"/>
          </a:p>
          <a:p>
            <a:endParaRPr lang="en-US" dirty="0"/>
          </a:p>
          <a:p>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45</a:t>
            </a:fld>
            <a:endParaRPr lang="en-GB" dirty="0"/>
          </a:p>
        </p:txBody>
      </p:sp>
    </p:spTree>
    <p:extLst>
      <p:ext uri="{BB962C8B-B14F-4D97-AF65-F5344CB8AC3E}">
        <p14:creationId xmlns:p14="http://schemas.microsoft.com/office/powerpoint/2010/main" val="363401954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AU" dirty="0"/>
          </a:p>
        </p:txBody>
      </p:sp>
      <p:sp>
        <p:nvSpPr>
          <p:cNvPr id="3" name="Content Placeholder 2"/>
          <p:cNvSpPr>
            <a:spLocks noGrp="1"/>
          </p:cNvSpPr>
          <p:nvPr>
            <p:ph idx="1"/>
          </p:nvPr>
        </p:nvSpPr>
        <p:spPr/>
        <p:txBody>
          <a:bodyPr/>
          <a:lstStyle/>
          <a:p>
            <a:r>
              <a:rPr lang="en-US" dirty="0" smtClean="0"/>
              <a:t>Navigation and maps produced by bathymetric surveys can be improved by enforcing self consistency in the map.</a:t>
            </a:r>
          </a:p>
          <a:p>
            <a:r>
              <a:rPr lang="en-US" dirty="0" smtClean="0"/>
              <a:t>SLAM can be conducted efficiently using bathymetry without requiring features to be explicitly identified or tracked.</a:t>
            </a:r>
          </a:p>
          <a:p>
            <a:r>
              <a:rPr lang="en-US" dirty="0" smtClean="0"/>
              <a:t>The improvements provided by bathymetric SLAM exceed those produced by state of the art navigation without SLAM.</a:t>
            </a:r>
          </a:p>
          <a:p>
            <a:r>
              <a:rPr lang="en-US" dirty="0" smtClean="0"/>
              <a:t>The added ability of trajectory map SLAM allows for map corrections even when map overlap does not exist.</a:t>
            </a:r>
            <a:endParaRPr lang="en-AU" dirty="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46</a:t>
            </a:fld>
            <a:endParaRPr lang="en-GB" dirty="0"/>
          </a:p>
        </p:txBody>
      </p:sp>
    </p:spTree>
    <p:extLst>
      <p:ext uri="{BB962C8B-B14F-4D97-AF65-F5344CB8AC3E}">
        <p14:creationId xmlns:p14="http://schemas.microsoft.com/office/powerpoint/2010/main" val="103748954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AU" dirty="0"/>
          </a:p>
        </p:txBody>
      </p:sp>
      <p:sp>
        <p:nvSpPr>
          <p:cNvPr id="3" name="Date Placeholder 2"/>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4" name="Slide Number Placeholder 3"/>
          <p:cNvSpPr>
            <a:spLocks noGrp="1"/>
          </p:cNvSpPr>
          <p:nvPr>
            <p:ph type="sldNum" sz="quarter" idx="12"/>
          </p:nvPr>
        </p:nvSpPr>
        <p:spPr/>
        <p:txBody>
          <a:bodyPr/>
          <a:lstStyle/>
          <a:p>
            <a:fld id="{F4E0564E-A01B-4A40-AB64-E3CE49378395}" type="slidenum">
              <a:rPr lang="en-GB" smtClean="0"/>
              <a:pPr/>
              <a:t>47</a:t>
            </a:fld>
            <a:endParaRPr lang="en-GB"/>
          </a:p>
        </p:txBody>
      </p:sp>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tretch>
            <a:fillRect/>
          </a:stretch>
        </p:blipFill>
        <p:spPr>
          <a:xfrm>
            <a:off x="1167656" y="1124743"/>
            <a:ext cx="6888212" cy="5166159"/>
          </a:xfrm>
          <a:prstGeom prst="rect">
            <a:avLst/>
          </a:prstGeom>
        </p:spPr>
      </p:pic>
    </p:spTree>
    <p:extLst>
      <p:ext uri="{BB962C8B-B14F-4D97-AF65-F5344CB8AC3E}">
        <p14:creationId xmlns:p14="http://schemas.microsoft.com/office/powerpoint/2010/main" val="110075439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Transforming from Range to Depth </a:t>
            </a:r>
            <a:endParaRPr lang="en-AU" dirty="0"/>
          </a:p>
        </p:txBody>
      </p:sp>
      <p:sp>
        <p:nvSpPr>
          <p:cNvPr id="3" name="Content Placeholder 2"/>
          <p:cNvSpPr>
            <a:spLocks noGrp="1"/>
          </p:cNvSpPr>
          <p:nvPr>
            <p:ph idx="1"/>
          </p:nvPr>
        </p:nvSpPr>
        <p:spPr>
          <a:xfrm>
            <a:off x="889248" y="1232756"/>
            <a:ext cx="7823212" cy="1605272"/>
          </a:xfrm>
        </p:spPr>
        <p:txBody>
          <a:bodyPr>
            <a:normAutofit fontScale="92500" lnSpcReduction="20000"/>
          </a:bodyPr>
          <a:lstStyle/>
          <a:p>
            <a:r>
              <a:rPr lang="en-US" dirty="0" smtClean="0"/>
              <a:t>GP Regression in polar domain allows calculation of probability of receiving particular range observation for any given bearing.</a:t>
            </a:r>
          </a:p>
          <a:p>
            <a:r>
              <a:rPr lang="en-US" dirty="0" smtClean="0"/>
              <a:t>Map depth axis to polar domain. Probabilities along this curve provide uncertainty in depth.</a:t>
            </a:r>
            <a:endParaRPr lang="en-US" dirty="0" smtClean="0"/>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48</a:t>
            </a:fld>
            <a:endParaRPr lang="en-GB"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25" y="2838028"/>
            <a:ext cx="8286750" cy="354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17019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Underwater Navigation</a:t>
            </a:r>
            <a:endParaRPr lang="en-AU" dirty="0"/>
          </a:p>
        </p:txBody>
      </p:sp>
      <p:sp>
        <p:nvSpPr>
          <p:cNvPr id="3" name="Content Placeholder 2"/>
          <p:cNvSpPr>
            <a:spLocks noGrp="1"/>
          </p:cNvSpPr>
          <p:nvPr>
            <p:ph idx="1"/>
          </p:nvPr>
        </p:nvSpPr>
        <p:spPr/>
        <p:txBody>
          <a:bodyPr/>
          <a:lstStyle/>
          <a:p>
            <a:r>
              <a:rPr lang="en-US" dirty="0" smtClean="0"/>
              <a:t>Errors in navigation create error in generated map.</a:t>
            </a:r>
          </a:p>
          <a:p>
            <a:r>
              <a:rPr lang="en-US" dirty="0" smtClean="0"/>
              <a:t>Example: data collected by ROV Victor 6000 completing grid survey with N/S/E/W </a:t>
            </a:r>
            <a:r>
              <a:rPr lang="en-US" dirty="0" err="1" smtClean="0"/>
              <a:t>tracklines</a:t>
            </a:r>
            <a:r>
              <a:rPr lang="en-US" dirty="0" smtClean="0"/>
              <a:t>.</a:t>
            </a:r>
          </a:p>
          <a:p>
            <a:r>
              <a:rPr lang="en-US" dirty="0" smtClean="0"/>
              <a:t>More precise navigation required for full benefit of high resolution bathymetry. </a:t>
            </a:r>
          </a:p>
          <a:p>
            <a:endParaRPr lang="en-US" dirty="0" smtClean="0"/>
          </a:p>
          <a:p>
            <a:endParaRPr lang="en-AU" dirty="0"/>
          </a:p>
        </p:txBody>
      </p:sp>
      <p:sp>
        <p:nvSpPr>
          <p:cNvPr id="4" name="Date Placeholder 3"/>
          <p:cNvSpPr>
            <a:spLocks noGrp="1"/>
          </p:cNvSpPr>
          <p:nvPr>
            <p:ph type="dt" sz="half" idx="10"/>
          </p:nvPr>
        </p:nvSpPr>
        <p:spPr/>
        <p:txBody>
          <a:bodyPr/>
          <a:lstStyle/>
          <a:p>
            <a:r>
              <a:rPr lang="en-US" dirty="0" smtClean="0"/>
              <a:t>Stephen </a:t>
            </a:r>
            <a:r>
              <a:rPr lang="en-US" dirty="0" err="1" smtClean="0"/>
              <a:t>Barkby</a:t>
            </a:r>
            <a:r>
              <a:rPr lang="en-US" dirty="0" smtClean="0"/>
              <a:t>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5</a:t>
            </a:fld>
            <a:endParaRPr lang="en-GB"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4048" y="2873338"/>
            <a:ext cx="3744416" cy="3291966"/>
          </a:xfrm>
          <a:prstGeom prst="rect">
            <a:avLst/>
          </a:prstGeom>
        </p:spPr>
      </p:pic>
      <p:sp>
        <p:nvSpPr>
          <p:cNvPr id="8" name="TextBox 7"/>
          <p:cNvSpPr txBox="1"/>
          <p:nvPr/>
        </p:nvSpPr>
        <p:spPr>
          <a:xfrm>
            <a:off x="906984" y="3394161"/>
            <a:ext cx="3549972" cy="923330"/>
          </a:xfrm>
          <a:prstGeom prst="rect">
            <a:avLst/>
          </a:prstGeom>
          <a:noFill/>
        </p:spPr>
        <p:txBody>
          <a:bodyPr wrap="square" rtlCol="0">
            <a:spAutoFit/>
          </a:bodyPr>
          <a:lstStyle/>
          <a:p>
            <a:r>
              <a:rPr lang="en-US" dirty="0"/>
              <a:t>M</a:t>
            </a:r>
            <a:r>
              <a:rPr lang="en-US" dirty="0" smtClean="0"/>
              <a:t>isalignment of overlapping swaths from neighboring </a:t>
            </a:r>
            <a:r>
              <a:rPr lang="en-US" dirty="0" err="1" smtClean="0"/>
              <a:t>tracklines</a:t>
            </a:r>
            <a:r>
              <a:rPr lang="en-US" dirty="0"/>
              <a:t> </a:t>
            </a:r>
            <a:r>
              <a:rPr lang="en-US" dirty="0" smtClean="0"/>
              <a:t>has created map artifacts.</a:t>
            </a:r>
            <a:endParaRPr lang="en-AU" dirty="0"/>
          </a:p>
        </p:txBody>
      </p:sp>
      <p:cxnSp>
        <p:nvCxnSpPr>
          <p:cNvPr id="10" name="Straight Arrow Connector 9"/>
          <p:cNvCxnSpPr>
            <a:stCxn id="8" idx="3"/>
          </p:cNvCxnSpPr>
          <p:nvPr/>
        </p:nvCxnSpPr>
        <p:spPr>
          <a:xfrm>
            <a:off x="4456956" y="3855826"/>
            <a:ext cx="1010394" cy="80189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267624" y="4797151"/>
            <a:ext cx="2592288" cy="1200329"/>
          </a:xfrm>
          <a:prstGeom prst="rect">
            <a:avLst/>
          </a:prstGeom>
          <a:noFill/>
        </p:spPr>
        <p:txBody>
          <a:bodyPr wrap="square" rtlCol="0">
            <a:spAutoFit/>
          </a:bodyPr>
          <a:lstStyle/>
          <a:p>
            <a:r>
              <a:rPr lang="en-US" dirty="0" smtClean="0"/>
              <a:t>Error in map can also be strongly suggested even when no map overlap exists.</a:t>
            </a:r>
            <a:endParaRPr lang="en-AU" dirty="0"/>
          </a:p>
        </p:txBody>
      </p:sp>
      <p:cxnSp>
        <p:nvCxnSpPr>
          <p:cNvPr id="20" name="Straight Arrow Connector 19"/>
          <p:cNvCxnSpPr/>
          <p:nvPr/>
        </p:nvCxnSpPr>
        <p:spPr>
          <a:xfrm flipV="1">
            <a:off x="3737809" y="4876800"/>
            <a:ext cx="1900991" cy="35240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148064" y="6093296"/>
            <a:ext cx="3923928" cy="400110"/>
          </a:xfrm>
          <a:prstGeom prst="rect">
            <a:avLst/>
          </a:prstGeom>
          <a:noFill/>
        </p:spPr>
        <p:txBody>
          <a:bodyPr wrap="square" rtlCol="0">
            <a:spAutoFit/>
          </a:bodyPr>
          <a:lstStyle/>
          <a:p>
            <a:r>
              <a:rPr lang="en-US" sz="1000" b="1" dirty="0" smtClean="0"/>
              <a:t>Haakon Mosby Mud Volcano 2006 </a:t>
            </a:r>
            <a:r>
              <a:rPr lang="en-US" sz="1000" dirty="0" smtClean="0"/>
              <a:t>(</a:t>
            </a:r>
            <a:r>
              <a:rPr lang="en-AU" sz="1000" dirty="0" smtClean="0"/>
              <a:t>Image</a:t>
            </a:r>
            <a:r>
              <a:rPr lang="en-AU" sz="1000" dirty="0"/>
              <a:t> </a:t>
            </a:r>
            <a:r>
              <a:rPr lang="en-AU" sz="1000" dirty="0" err="1" smtClean="0"/>
              <a:t>Source:www.uib.no</a:t>
            </a:r>
            <a:r>
              <a:rPr lang="en-AU" sz="1000" dirty="0" smtClean="0"/>
              <a:t>/</a:t>
            </a:r>
            <a:r>
              <a:rPr lang="en-AU" sz="1000" dirty="0" err="1" smtClean="0"/>
              <a:t>geobio</a:t>
            </a:r>
            <a:r>
              <a:rPr lang="en-AU" sz="1000" dirty="0" smtClean="0"/>
              <a:t>)</a:t>
            </a:r>
            <a:endParaRPr lang="en-AU" sz="1000" dirty="0"/>
          </a:p>
          <a:p>
            <a:pPr algn="r"/>
            <a:r>
              <a:rPr lang="en-US" sz="1000" b="1" dirty="0" smtClean="0"/>
              <a:t> </a:t>
            </a:r>
            <a:endParaRPr lang="en-AU" sz="1000" b="1" dirty="0"/>
          </a:p>
        </p:txBody>
      </p:sp>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128" y="3861048"/>
            <a:ext cx="2604361"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6273165" y="4231296"/>
            <a:ext cx="1512168" cy="769441"/>
          </a:xfrm>
          <a:prstGeom prst="rect">
            <a:avLst/>
          </a:prstGeom>
          <a:noFill/>
        </p:spPr>
        <p:txBody>
          <a:bodyPr wrap="square" rtlCol="0">
            <a:spAutoFit/>
            <a:scene3d>
              <a:camera prst="orthographicFront"/>
              <a:lightRig rig="threePt" dir="t"/>
            </a:scene3d>
            <a:sp3d extrusionH="82550" contourW="12700">
              <a:bevelT w="38100" h="38100"/>
              <a:contourClr>
                <a:schemeClr val="tx2"/>
              </a:contourClr>
            </a:sp3d>
          </a:bodyPr>
          <a:lstStyle/>
          <a:p>
            <a:r>
              <a:rPr lang="en-US" sz="4400" dirty="0" smtClean="0">
                <a:solidFill>
                  <a:srgbClr val="00B050"/>
                </a:solidFill>
                <a:effectLst>
                  <a:glow rad="228600">
                    <a:srgbClr val="92D050">
                      <a:alpha val="40000"/>
                    </a:srgbClr>
                  </a:glow>
                </a:effectLst>
              </a:rPr>
              <a:t>SLAM</a:t>
            </a:r>
            <a:endParaRPr lang="en-AU" sz="4400" dirty="0">
              <a:solidFill>
                <a:srgbClr val="00B050"/>
              </a:solidFill>
              <a:effectLst>
                <a:glow rad="228600">
                  <a:srgbClr val="92D050">
                    <a:alpha val="40000"/>
                  </a:srgbClr>
                </a:glow>
              </a:effectLst>
            </a:endParaRPr>
          </a:p>
        </p:txBody>
      </p:sp>
    </p:spTree>
    <p:extLst>
      <p:ext uri="{BB962C8B-B14F-4D97-AF65-F5344CB8AC3E}">
        <p14:creationId xmlns:p14="http://schemas.microsoft.com/office/powerpoint/2010/main" val="1189493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childTnLst>
                          </p:cTn>
                        </p:par>
                        <p:par>
                          <p:cTn id="8" fill="hold">
                            <p:stCondLst>
                              <p:cond delay="1000"/>
                            </p:stCondLst>
                            <p:childTnLst>
                              <p:par>
                                <p:cTn id="9" presetID="53" presetClass="entr" presetSubtype="16" fill="hold" grpId="1"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1000" fill="hold"/>
                                        <p:tgtEl>
                                          <p:spTgt spid="14"/>
                                        </p:tgtEl>
                                        <p:attrNameLst>
                                          <p:attrName>ppt_w</p:attrName>
                                        </p:attrNameLst>
                                      </p:cBhvr>
                                      <p:tavLst>
                                        <p:tav tm="0">
                                          <p:val>
                                            <p:fltVal val="0"/>
                                          </p:val>
                                        </p:tav>
                                        <p:tav tm="100000">
                                          <p:val>
                                            <p:strVal val="#ppt_w"/>
                                          </p:val>
                                        </p:tav>
                                      </p:tavLst>
                                    </p:anim>
                                    <p:anim calcmode="lin" valueType="num">
                                      <p:cBhvr>
                                        <p:cTn id="12" dur="1000" fill="hold"/>
                                        <p:tgtEl>
                                          <p:spTgt spid="14"/>
                                        </p:tgtEl>
                                        <p:attrNameLst>
                                          <p:attrName>ppt_h</p:attrName>
                                        </p:attrNameLst>
                                      </p:cBhvr>
                                      <p:tavLst>
                                        <p:tav tm="0">
                                          <p:val>
                                            <p:fltVal val="0"/>
                                          </p:val>
                                        </p:tav>
                                        <p:tav tm="100000">
                                          <p:val>
                                            <p:strVal val="#ppt_h"/>
                                          </p:val>
                                        </p:tav>
                                      </p:tavLst>
                                    </p:anim>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p:cNvGrpSpPr/>
          <p:nvPr/>
        </p:nvGrpSpPr>
        <p:grpSpPr>
          <a:xfrm>
            <a:off x="2765512" y="4563950"/>
            <a:ext cx="1238044" cy="738856"/>
            <a:chOff x="2765512" y="4412335"/>
            <a:chExt cx="1238044" cy="738856"/>
          </a:xfrm>
        </p:grpSpPr>
        <p:sp>
          <p:nvSpPr>
            <p:cNvPr id="31" name="Round Same Side Corner Rectangle 30"/>
            <p:cNvSpPr/>
            <p:nvPr/>
          </p:nvSpPr>
          <p:spPr>
            <a:xfrm rot="5400000">
              <a:off x="3058064" y="4205699"/>
              <a:ext cx="738855" cy="1152128"/>
            </a:xfrm>
            <a:prstGeom prst="round2SameRect">
              <a:avLst>
                <a:gd name="adj1" fmla="val 50000"/>
                <a:gd name="adj2" fmla="val 0"/>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p:cNvSpPr/>
            <p:nvPr/>
          </p:nvSpPr>
          <p:spPr>
            <a:xfrm>
              <a:off x="2771800" y="4412335"/>
              <a:ext cx="72008" cy="14401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p:cNvSpPr/>
            <p:nvPr/>
          </p:nvSpPr>
          <p:spPr>
            <a:xfrm>
              <a:off x="2765512" y="5007175"/>
              <a:ext cx="72008" cy="14401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p:cNvSpPr/>
            <p:nvPr/>
          </p:nvSpPr>
          <p:spPr>
            <a:xfrm flipH="1" flipV="1">
              <a:off x="3269568" y="4745759"/>
              <a:ext cx="72008" cy="720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2" name="Title 1"/>
          <p:cNvSpPr>
            <a:spLocks noGrp="1"/>
          </p:cNvSpPr>
          <p:nvPr>
            <p:ph type="title"/>
          </p:nvPr>
        </p:nvSpPr>
        <p:spPr/>
        <p:txBody>
          <a:bodyPr/>
          <a:lstStyle/>
          <a:p>
            <a:r>
              <a:rPr lang="en-US" dirty="0" smtClean="0"/>
              <a:t>General SLAM Framework</a:t>
            </a:r>
            <a:endParaRPr lang="en-AU" dirty="0"/>
          </a:p>
        </p:txBody>
      </p:sp>
      <p:sp>
        <p:nvSpPr>
          <p:cNvPr id="3" name="Content Placeholder 2"/>
          <p:cNvSpPr>
            <a:spLocks noGrp="1"/>
          </p:cNvSpPr>
          <p:nvPr>
            <p:ph idx="1"/>
          </p:nvPr>
        </p:nvSpPr>
        <p:spPr/>
        <p:txBody>
          <a:bodyPr/>
          <a:lstStyle/>
          <a:p>
            <a:r>
              <a:rPr lang="en-US" dirty="0" smtClean="0"/>
              <a:t>SLAM = </a:t>
            </a:r>
            <a:r>
              <a:rPr lang="en-US" dirty="0" smtClean="0">
                <a:solidFill>
                  <a:schemeClr val="accent2"/>
                </a:solidFill>
              </a:rPr>
              <a:t>S</a:t>
            </a:r>
            <a:r>
              <a:rPr lang="en-US" dirty="0" smtClean="0"/>
              <a:t>imultaneous </a:t>
            </a:r>
            <a:r>
              <a:rPr lang="en-US" dirty="0" err="1" smtClean="0">
                <a:solidFill>
                  <a:schemeClr val="accent2"/>
                </a:solidFill>
              </a:rPr>
              <a:t>L</a:t>
            </a:r>
            <a:r>
              <a:rPr lang="en-US" dirty="0" err="1" smtClean="0"/>
              <a:t>ocalisation</a:t>
            </a:r>
            <a:r>
              <a:rPr lang="en-US" dirty="0" smtClean="0"/>
              <a:t> </a:t>
            </a:r>
            <a:r>
              <a:rPr lang="en-US" dirty="0" smtClean="0">
                <a:solidFill>
                  <a:schemeClr val="accent2"/>
                </a:solidFill>
              </a:rPr>
              <a:t>A</a:t>
            </a:r>
            <a:r>
              <a:rPr lang="en-US" dirty="0" smtClean="0"/>
              <a:t>nd </a:t>
            </a:r>
            <a:r>
              <a:rPr lang="en-US" dirty="0" smtClean="0">
                <a:solidFill>
                  <a:schemeClr val="accent2"/>
                </a:solidFill>
              </a:rPr>
              <a:t>M</a:t>
            </a:r>
            <a:r>
              <a:rPr lang="en-US" dirty="0" smtClean="0"/>
              <a:t>apping.</a:t>
            </a:r>
          </a:p>
          <a:p>
            <a:r>
              <a:rPr lang="en-US" dirty="0" smtClean="0"/>
              <a:t>Use the map being built to enforce nav. </a:t>
            </a:r>
            <a:r>
              <a:rPr lang="en-US" dirty="0"/>
              <a:t>c</a:t>
            </a:r>
            <a:r>
              <a:rPr lang="en-US" dirty="0" smtClean="0"/>
              <a:t>orrections.</a:t>
            </a:r>
          </a:p>
          <a:p>
            <a:r>
              <a:rPr lang="en-US" dirty="0" smtClean="0"/>
              <a:t>Online SLAM generally consists of 3 stages repeated iteratively: Predict, Observe then Update.</a:t>
            </a:r>
            <a:endParaRPr lang="en-AU" dirty="0"/>
          </a:p>
        </p:txBody>
      </p:sp>
      <p:sp>
        <p:nvSpPr>
          <p:cNvPr id="4" name="Date Placeholder 3"/>
          <p:cNvSpPr>
            <a:spLocks noGrp="1"/>
          </p:cNvSpPr>
          <p:nvPr>
            <p:ph type="dt" sz="half" idx="10"/>
          </p:nvPr>
        </p:nvSpPr>
        <p:spPr/>
        <p:txBody>
          <a:bodyPr/>
          <a:lstStyle/>
          <a:p>
            <a:r>
              <a:rPr lang="en-US" dirty="0" smtClean="0"/>
              <a:t>Stephen </a:t>
            </a:r>
            <a:r>
              <a:rPr lang="en-US" dirty="0" err="1" smtClean="0"/>
              <a:t>Barkby</a:t>
            </a:r>
            <a:r>
              <a:rPr lang="en-US" dirty="0" smtClean="0"/>
              <a:t>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6</a:t>
            </a:fld>
            <a:endParaRPr lang="en-GB" dirty="0"/>
          </a:p>
        </p:txBody>
      </p:sp>
      <p:sp>
        <p:nvSpPr>
          <p:cNvPr id="8" name="Oval 7"/>
          <p:cNvSpPr/>
          <p:nvPr/>
        </p:nvSpPr>
        <p:spPr>
          <a:xfrm>
            <a:off x="3012871" y="4835811"/>
            <a:ext cx="585402" cy="195134"/>
          </a:xfrm>
          <a:prstGeom prst="ellipse">
            <a:avLst/>
          </a:prstGeom>
          <a:solidFill>
            <a:srgbClr val="FF0000">
              <a:alpha val="5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p:cNvSpPr txBox="1"/>
          <p:nvPr/>
        </p:nvSpPr>
        <p:spPr>
          <a:xfrm>
            <a:off x="1259632" y="2860535"/>
            <a:ext cx="6336704" cy="400110"/>
          </a:xfrm>
          <a:prstGeom prst="rect">
            <a:avLst/>
          </a:prstGeom>
          <a:noFill/>
        </p:spPr>
        <p:txBody>
          <a:bodyPr wrap="square" rtlCol="0">
            <a:spAutoFit/>
          </a:bodyPr>
          <a:lstStyle/>
          <a:p>
            <a:r>
              <a:rPr lang="en-US" sz="2000" dirty="0" smtClean="0"/>
              <a:t>Stage 1: Predict to t=t</a:t>
            </a:r>
            <a:r>
              <a:rPr lang="en-US" sz="2000" baseline="-25000" dirty="0" smtClean="0"/>
              <a:t>1 </a:t>
            </a:r>
            <a:r>
              <a:rPr lang="en-US" sz="2000" dirty="0" smtClean="0"/>
              <a:t>(time of next observation)</a:t>
            </a:r>
            <a:endParaRPr lang="en-AU" sz="2000" dirty="0"/>
          </a:p>
        </p:txBody>
      </p:sp>
      <p:grpSp>
        <p:nvGrpSpPr>
          <p:cNvPr id="32" name="Group 31"/>
          <p:cNvGrpSpPr/>
          <p:nvPr/>
        </p:nvGrpSpPr>
        <p:grpSpPr>
          <a:xfrm>
            <a:off x="878868" y="3429000"/>
            <a:ext cx="5349316" cy="1469673"/>
            <a:chOff x="878868" y="3438246"/>
            <a:chExt cx="5349316" cy="1469673"/>
          </a:xfrm>
        </p:grpSpPr>
        <p:sp>
          <p:nvSpPr>
            <p:cNvPr id="10" name="TextBox 9"/>
            <p:cNvSpPr txBox="1"/>
            <p:nvPr/>
          </p:nvSpPr>
          <p:spPr>
            <a:xfrm>
              <a:off x="878868" y="4394641"/>
              <a:ext cx="1224136" cy="369332"/>
            </a:xfrm>
            <a:prstGeom prst="rect">
              <a:avLst/>
            </a:prstGeom>
            <a:noFill/>
          </p:spPr>
          <p:txBody>
            <a:bodyPr wrap="square" rtlCol="0">
              <a:spAutoFit/>
            </a:bodyPr>
            <a:lstStyle/>
            <a:p>
              <a:r>
                <a:rPr lang="en-US" dirty="0" smtClean="0"/>
                <a:t>UUV</a:t>
              </a:r>
              <a:endParaRPr lang="en-AU" dirty="0"/>
            </a:p>
          </p:txBody>
        </p:sp>
        <p:sp>
          <p:nvSpPr>
            <p:cNvPr id="16" name="TextBox 15"/>
            <p:cNvSpPr txBox="1"/>
            <p:nvPr/>
          </p:nvSpPr>
          <p:spPr>
            <a:xfrm>
              <a:off x="1340541" y="3438246"/>
              <a:ext cx="1793983" cy="646331"/>
            </a:xfrm>
            <a:prstGeom prst="rect">
              <a:avLst/>
            </a:prstGeom>
            <a:noFill/>
          </p:spPr>
          <p:txBody>
            <a:bodyPr wrap="square" rtlCol="0">
              <a:spAutoFit/>
            </a:bodyPr>
            <a:lstStyle/>
            <a:p>
              <a:r>
                <a:rPr lang="en-US" dirty="0" smtClean="0"/>
                <a:t>Uncertainty in position</a:t>
              </a:r>
              <a:endParaRPr lang="en-AU" dirty="0"/>
            </a:p>
          </p:txBody>
        </p:sp>
        <p:sp>
          <p:nvSpPr>
            <p:cNvPr id="19" name="TextBox 18"/>
            <p:cNvSpPr txBox="1"/>
            <p:nvPr/>
          </p:nvSpPr>
          <p:spPr>
            <a:xfrm>
              <a:off x="3923928" y="3573016"/>
              <a:ext cx="2304256" cy="646331"/>
            </a:xfrm>
            <a:prstGeom prst="rect">
              <a:avLst/>
            </a:prstGeom>
            <a:noFill/>
          </p:spPr>
          <p:txBody>
            <a:bodyPr wrap="square" rtlCol="0">
              <a:spAutoFit/>
            </a:bodyPr>
            <a:lstStyle/>
            <a:p>
              <a:r>
                <a:rPr lang="en-US" dirty="0" smtClean="0"/>
                <a:t>Mean position estimate at t=t</a:t>
              </a:r>
              <a:r>
                <a:rPr lang="en-US" baseline="-25000" dirty="0"/>
                <a:t>0</a:t>
              </a:r>
              <a:endParaRPr lang="en-AU" baseline="-25000" dirty="0"/>
            </a:p>
          </p:txBody>
        </p:sp>
        <p:cxnSp>
          <p:nvCxnSpPr>
            <p:cNvPr id="21" name="Straight Arrow Connector 20"/>
            <p:cNvCxnSpPr>
              <a:endCxn id="9" idx="3"/>
            </p:cNvCxnSpPr>
            <p:nvPr/>
          </p:nvCxnSpPr>
          <p:spPr>
            <a:xfrm flipH="1">
              <a:off x="3331031" y="4300695"/>
              <a:ext cx="664905" cy="60722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8" idx="1"/>
            </p:cNvCxnSpPr>
            <p:nvPr/>
          </p:nvCxnSpPr>
          <p:spPr>
            <a:xfrm>
              <a:off x="2267744" y="4047796"/>
              <a:ext cx="830857" cy="81659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1475656" y="4579307"/>
              <a:ext cx="1361864" cy="20245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4" name="Oval 33"/>
          <p:cNvSpPr/>
          <p:nvPr/>
        </p:nvSpPr>
        <p:spPr>
          <a:xfrm>
            <a:off x="4703824" y="4801363"/>
            <a:ext cx="792088" cy="264029"/>
          </a:xfrm>
          <a:prstGeom prst="ellipse">
            <a:avLst/>
          </a:prstGeom>
          <a:solidFill>
            <a:srgbClr val="FF0000">
              <a:alpha val="5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TextBox 34"/>
          <p:cNvSpPr txBox="1"/>
          <p:nvPr/>
        </p:nvSpPr>
        <p:spPr>
          <a:xfrm>
            <a:off x="1259632" y="2860535"/>
            <a:ext cx="6336704" cy="400110"/>
          </a:xfrm>
          <a:prstGeom prst="rect">
            <a:avLst/>
          </a:prstGeom>
          <a:noFill/>
        </p:spPr>
        <p:txBody>
          <a:bodyPr wrap="square" rtlCol="0">
            <a:spAutoFit/>
          </a:bodyPr>
          <a:lstStyle/>
          <a:p>
            <a:r>
              <a:rPr lang="en-US" sz="2000" dirty="0" smtClean="0"/>
              <a:t>Stage 2: Observe features, match to those already mapped</a:t>
            </a:r>
            <a:endParaRPr lang="en-AU" sz="2000" dirty="0"/>
          </a:p>
        </p:txBody>
      </p:sp>
      <p:grpSp>
        <p:nvGrpSpPr>
          <p:cNvPr id="67" name="Group 66"/>
          <p:cNvGrpSpPr/>
          <p:nvPr/>
        </p:nvGrpSpPr>
        <p:grpSpPr>
          <a:xfrm>
            <a:off x="6680418" y="3075979"/>
            <a:ext cx="2212062" cy="772482"/>
            <a:chOff x="6680418" y="2924364"/>
            <a:chExt cx="2212062" cy="772482"/>
          </a:xfrm>
        </p:grpSpPr>
        <p:sp>
          <p:nvSpPr>
            <p:cNvPr id="51" name="TextBox 50"/>
            <p:cNvSpPr txBox="1"/>
            <p:nvPr/>
          </p:nvSpPr>
          <p:spPr>
            <a:xfrm>
              <a:off x="7452320" y="2924364"/>
              <a:ext cx="1440160" cy="646331"/>
            </a:xfrm>
            <a:prstGeom prst="rect">
              <a:avLst/>
            </a:prstGeom>
            <a:noFill/>
          </p:spPr>
          <p:txBody>
            <a:bodyPr wrap="square" rtlCol="0">
              <a:spAutoFit/>
            </a:bodyPr>
            <a:lstStyle/>
            <a:p>
              <a:r>
                <a:rPr lang="en-US" dirty="0" smtClean="0"/>
                <a:t>Observed Features</a:t>
              </a:r>
              <a:endParaRPr lang="en-AU" dirty="0"/>
            </a:p>
          </p:txBody>
        </p:sp>
        <p:cxnSp>
          <p:nvCxnSpPr>
            <p:cNvPr id="53" name="Straight Arrow Connector 52"/>
            <p:cNvCxnSpPr>
              <a:stCxn id="51" idx="1"/>
              <a:endCxn id="36" idx="7"/>
            </p:cNvCxnSpPr>
            <p:nvPr/>
          </p:nvCxnSpPr>
          <p:spPr>
            <a:xfrm flipH="1">
              <a:off x="6680418" y="3247530"/>
              <a:ext cx="771902" cy="44931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83" name="Group 82"/>
          <p:cNvGrpSpPr/>
          <p:nvPr/>
        </p:nvGrpSpPr>
        <p:grpSpPr>
          <a:xfrm>
            <a:off x="5872349" y="3555108"/>
            <a:ext cx="1496402" cy="2006919"/>
            <a:chOff x="5872349" y="3403493"/>
            <a:chExt cx="1496402" cy="2006919"/>
          </a:xfrm>
        </p:grpSpPr>
        <p:sp>
          <p:nvSpPr>
            <p:cNvPr id="74" name="Oval 73"/>
            <p:cNvSpPr/>
            <p:nvPr/>
          </p:nvSpPr>
          <p:spPr>
            <a:xfrm rot="1481564">
              <a:off x="6763987" y="4128551"/>
              <a:ext cx="604764" cy="293972"/>
            </a:xfrm>
            <a:prstGeom prst="ellipse">
              <a:avLst/>
            </a:prstGeom>
            <a:solidFill>
              <a:srgbClr val="FF0000">
                <a:alpha val="5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1" name="Oval 70"/>
            <p:cNvSpPr/>
            <p:nvPr/>
          </p:nvSpPr>
          <p:spPr>
            <a:xfrm rot="2298182">
              <a:off x="7012362" y="4221530"/>
              <a:ext cx="108012" cy="108012"/>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 name="Oval 71"/>
            <p:cNvSpPr/>
            <p:nvPr/>
          </p:nvSpPr>
          <p:spPr>
            <a:xfrm rot="1883653">
              <a:off x="5872349" y="3403493"/>
              <a:ext cx="604764" cy="293972"/>
            </a:xfrm>
            <a:prstGeom prst="ellipse">
              <a:avLst/>
            </a:prstGeom>
            <a:solidFill>
              <a:srgbClr val="FF0000">
                <a:alpha val="5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3" name="Oval 72"/>
            <p:cNvSpPr/>
            <p:nvPr/>
          </p:nvSpPr>
          <p:spPr>
            <a:xfrm rot="2298182">
              <a:off x="6120725" y="3496473"/>
              <a:ext cx="108012" cy="108012"/>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5" name="Oval 74"/>
            <p:cNvSpPr/>
            <p:nvPr/>
          </p:nvSpPr>
          <p:spPr>
            <a:xfrm>
              <a:off x="6339848" y="5116440"/>
              <a:ext cx="604764" cy="293972"/>
            </a:xfrm>
            <a:prstGeom prst="ellipse">
              <a:avLst/>
            </a:prstGeom>
            <a:solidFill>
              <a:srgbClr val="FF0000">
                <a:alpha val="5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6" name="Oval 75"/>
            <p:cNvSpPr/>
            <p:nvPr/>
          </p:nvSpPr>
          <p:spPr>
            <a:xfrm rot="2298182">
              <a:off x="6588224" y="5209419"/>
              <a:ext cx="108012" cy="10801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77" name="Group 76"/>
          <p:cNvGrpSpPr/>
          <p:nvPr/>
        </p:nvGrpSpPr>
        <p:grpSpPr>
          <a:xfrm>
            <a:off x="6695867" y="4978863"/>
            <a:ext cx="2448133" cy="646331"/>
            <a:chOff x="6581655" y="2924364"/>
            <a:chExt cx="2448133" cy="646331"/>
          </a:xfrm>
        </p:grpSpPr>
        <p:sp>
          <p:nvSpPr>
            <p:cNvPr id="78" name="TextBox 77"/>
            <p:cNvSpPr txBox="1"/>
            <p:nvPr/>
          </p:nvSpPr>
          <p:spPr>
            <a:xfrm>
              <a:off x="7223593" y="2924364"/>
              <a:ext cx="1806195" cy="646331"/>
            </a:xfrm>
            <a:prstGeom prst="rect">
              <a:avLst/>
            </a:prstGeom>
            <a:noFill/>
          </p:spPr>
          <p:txBody>
            <a:bodyPr wrap="square" rtlCol="0">
              <a:spAutoFit/>
            </a:bodyPr>
            <a:lstStyle/>
            <a:p>
              <a:r>
                <a:rPr lang="en-US" dirty="0" smtClean="0"/>
                <a:t>Previously mapped features</a:t>
              </a:r>
              <a:endParaRPr lang="en-AU" dirty="0"/>
            </a:p>
          </p:txBody>
        </p:sp>
        <p:cxnSp>
          <p:nvCxnSpPr>
            <p:cNvPr id="79" name="Straight Arrow Connector 78"/>
            <p:cNvCxnSpPr>
              <a:stCxn id="78" idx="1"/>
              <a:endCxn id="76" idx="7"/>
            </p:cNvCxnSpPr>
            <p:nvPr/>
          </p:nvCxnSpPr>
          <p:spPr>
            <a:xfrm flipH="1">
              <a:off x="6581655" y="3247530"/>
              <a:ext cx="641938" cy="17872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01" name="Group 100"/>
          <p:cNvGrpSpPr/>
          <p:nvPr/>
        </p:nvGrpSpPr>
        <p:grpSpPr>
          <a:xfrm>
            <a:off x="6234113" y="3730634"/>
            <a:ext cx="1224172" cy="1933575"/>
            <a:chOff x="6234113" y="3579019"/>
            <a:chExt cx="1224172" cy="1933575"/>
          </a:xfrm>
        </p:grpSpPr>
        <p:cxnSp>
          <p:nvCxnSpPr>
            <p:cNvPr id="93" name="Straight Connector 92"/>
            <p:cNvCxnSpPr/>
            <p:nvPr/>
          </p:nvCxnSpPr>
          <p:spPr>
            <a:xfrm>
              <a:off x="7092280" y="4285497"/>
              <a:ext cx="366005" cy="154084"/>
            </a:xfrm>
            <a:prstGeom prst="line">
              <a:avLst/>
            </a:prstGeom>
            <a:ln w="19050">
              <a:solidFill>
                <a:srgbClr val="00B0F0"/>
              </a:solidFill>
              <a:prstDash val="sysDot"/>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a:off x="6677025" y="5319713"/>
              <a:ext cx="90488" cy="192881"/>
            </a:xfrm>
            <a:prstGeom prst="line">
              <a:avLst/>
            </a:prstGeom>
            <a:ln w="19050">
              <a:solidFill>
                <a:srgbClr val="EE243B"/>
              </a:solidFill>
              <a:prstDash val="sysDot"/>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6234113" y="3579019"/>
              <a:ext cx="345281" cy="69056"/>
            </a:xfrm>
            <a:prstGeom prst="line">
              <a:avLst/>
            </a:prstGeom>
            <a:ln w="19050">
              <a:solidFill>
                <a:srgbClr val="00B050"/>
              </a:solidFill>
              <a:prstDash val="sysDot"/>
            </a:ln>
          </p:spPr>
          <p:style>
            <a:lnRef idx="1">
              <a:schemeClr val="accent1"/>
            </a:lnRef>
            <a:fillRef idx="0">
              <a:schemeClr val="accent1"/>
            </a:fillRef>
            <a:effectRef idx="0">
              <a:schemeClr val="accent1"/>
            </a:effectRef>
            <a:fontRef idx="minor">
              <a:schemeClr val="tx1"/>
            </a:fontRef>
          </p:style>
        </p:cxnSp>
      </p:grpSp>
      <p:grpSp>
        <p:nvGrpSpPr>
          <p:cNvPr id="102" name="Group 101"/>
          <p:cNvGrpSpPr/>
          <p:nvPr/>
        </p:nvGrpSpPr>
        <p:grpSpPr>
          <a:xfrm>
            <a:off x="3984218" y="5514190"/>
            <a:ext cx="2716620" cy="510608"/>
            <a:chOff x="7223593" y="2783088"/>
            <a:chExt cx="2716620" cy="510608"/>
          </a:xfrm>
        </p:grpSpPr>
        <p:sp>
          <p:nvSpPr>
            <p:cNvPr id="103" name="TextBox 102"/>
            <p:cNvSpPr txBox="1"/>
            <p:nvPr/>
          </p:nvSpPr>
          <p:spPr>
            <a:xfrm>
              <a:off x="7223593" y="2924364"/>
              <a:ext cx="1806195" cy="369332"/>
            </a:xfrm>
            <a:prstGeom prst="rect">
              <a:avLst/>
            </a:prstGeom>
            <a:noFill/>
          </p:spPr>
          <p:txBody>
            <a:bodyPr wrap="square" rtlCol="0">
              <a:spAutoFit/>
            </a:bodyPr>
            <a:lstStyle/>
            <a:p>
              <a:r>
                <a:rPr lang="en-US" dirty="0" smtClean="0"/>
                <a:t>Data Association</a:t>
              </a:r>
              <a:endParaRPr lang="en-AU" dirty="0"/>
            </a:p>
          </p:txBody>
        </p:sp>
        <p:cxnSp>
          <p:nvCxnSpPr>
            <p:cNvPr id="104" name="Straight Arrow Connector 103"/>
            <p:cNvCxnSpPr>
              <a:stCxn id="103" idx="3"/>
            </p:cNvCxnSpPr>
            <p:nvPr/>
          </p:nvCxnSpPr>
          <p:spPr>
            <a:xfrm flipV="1">
              <a:off x="9029788" y="2783088"/>
              <a:ext cx="910425" cy="32594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09" name="Group 108"/>
          <p:cNvGrpSpPr/>
          <p:nvPr/>
        </p:nvGrpSpPr>
        <p:grpSpPr>
          <a:xfrm>
            <a:off x="2602389" y="3255317"/>
            <a:ext cx="2497479" cy="1546046"/>
            <a:chOff x="7660413" y="2977172"/>
            <a:chExt cx="2497479" cy="1546046"/>
          </a:xfrm>
        </p:grpSpPr>
        <p:sp>
          <p:nvSpPr>
            <p:cNvPr id="110" name="TextBox 109"/>
            <p:cNvSpPr txBox="1"/>
            <p:nvPr/>
          </p:nvSpPr>
          <p:spPr>
            <a:xfrm>
              <a:off x="7660413" y="2977172"/>
              <a:ext cx="2305494" cy="646331"/>
            </a:xfrm>
            <a:prstGeom prst="rect">
              <a:avLst/>
            </a:prstGeom>
            <a:noFill/>
          </p:spPr>
          <p:txBody>
            <a:bodyPr wrap="square" rtlCol="0">
              <a:spAutoFit/>
            </a:bodyPr>
            <a:lstStyle/>
            <a:p>
              <a:r>
                <a:rPr lang="en-US" dirty="0" smtClean="0"/>
                <a:t>Noise in prediction, uncertainty increases</a:t>
              </a:r>
              <a:endParaRPr lang="en-AU" dirty="0"/>
            </a:p>
          </p:txBody>
        </p:sp>
        <p:cxnSp>
          <p:nvCxnSpPr>
            <p:cNvPr id="111" name="Straight Arrow Connector 110"/>
            <p:cNvCxnSpPr>
              <a:endCxn id="34" idx="0"/>
            </p:cNvCxnSpPr>
            <p:nvPr/>
          </p:nvCxnSpPr>
          <p:spPr>
            <a:xfrm>
              <a:off x="9869861" y="3313453"/>
              <a:ext cx="288031" cy="120976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15" name="TextBox 114"/>
          <p:cNvSpPr txBox="1"/>
          <p:nvPr/>
        </p:nvSpPr>
        <p:spPr>
          <a:xfrm>
            <a:off x="1259632" y="2860535"/>
            <a:ext cx="6336704" cy="400110"/>
          </a:xfrm>
          <a:prstGeom prst="rect">
            <a:avLst/>
          </a:prstGeom>
          <a:noFill/>
        </p:spPr>
        <p:txBody>
          <a:bodyPr wrap="square" rtlCol="0">
            <a:spAutoFit/>
          </a:bodyPr>
          <a:lstStyle/>
          <a:p>
            <a:r>
              <a:rPr lang="en-US" sz="2000" dirty="0" smtClean="0"/>
              <a:t>Stage 3: Update estimated locations of vehicle and features</a:t>
            </a:r>
            <a:endParaRPr lang="en-AU" sz="2000" dirty="0"/>
          </a:p>
        </p:txBody>
      </p:sp>
      <p:grpSp>
        <p:nvGrpSpPr>
          <p:cNvPr id="123" name="Group 122"/>
          <p:cNvGrpSpPr/>
          <p:nvPr/>
        </p:nvGrpSpPr>
        <p:grpSpPr>
          <a:xfrm>
            <a:off x="2394744" y="4822512"/>
            <a:ext cx="2655912" cy="1036959"/>
            <a:chOff x="2420144" y="4661033"/>
            <a:chExt cx="2655912" cy="1036959"/>
          </a:xfrm>
        </p:grpSpPr>
        <p:grpSp>
          <p:nvGrpSpPr>
            <p:cNvPr id="120" name="Group 119"/>
            <p:cNvGrpSpPr/>
            <p:nvPr/>
          </p:nvGrpSpPr>
          <p:grpSpPr>
            <a:xfrm>
              <a:off x="2420144" y="4661033"/>
              <a:ext cx="2655912" cy="1036959"/>
              <a:chOff x="683568" y="4702359"/>
              <a:chExt cx="2655912" cy="1036959"/>
            </a:xfrm>
          </p:grpSpPr>
          <p:sp>
            <p:nvSpPr>
              <p:cNvPr id="116" name="Oval 115"/>
              <p:cNvSpPr/>
              <p:nvPr/>
            </p:nvSpPr>
            <p:spPr>
              <a:xfrm>
                <a:off x="3062516" y="4702359"/>
                <a:ext cx="276964" cy="95271"/>
              </a:xfrm>
              <a:prstGeom prst="ellipse">
                <a:avLst/>
              </a:prstGeom>
              <a:solidFill>
                <a:srgbClr val="FF0000">
                  <a:alpha val="5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7" name="TextBox 116"/>
              <p:cNvSpPr txBox="1"/>
              <p:nvPr/>
            </p:nvSpPr>
            <p:spPr>
              <a:xfrm>
                <a:off x="683568" y="5092987"/>
                <a:ext cx="1793983" cy="646331"/>
              </a:xfrm>
              <a:prstGeom prst="rect">
                <a:avLst/>
              </a:prstGeom>
              <a:noFill/>
            </p:spPr>
            <p:txBody>
              <a:bodyPr wrap="square" rtlCol="0">
                <a:spAutoFit/>
              </a:bodyPr>
              <a:lstStyle/>
              <a:p>
                <a:r>
                  <a:rPr lang="en-US" dirty="0" smtClean="0"/>
                  <a:t>New uncertainty in position</a:t>
                </a:r>
                <a:endParaRPr lang="en-AU" dirty="0"/>
              </a:p>
            </p:txBody>
          </p:sp>
          <p:cxnSp>
            <p:nvCxnSpPr>
              <p:cNvPr id="118" name="Straight Arrow Connector 117"/>
              <p:cNvCxnSpPr>
                <a:endCxn id="116" idx="3"/>
              </p:cNvCxnSpPr>
              <p:nvPr/>
            </p:nvCxnSpPr>
            <p:spPr>
              <a:xfrm flipV="1">
                <a:off x="2420144" y="4783678"/>
                <a:ext cx="682932" cy="49654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22" name="Oval 121"/>
            <p:cNvSpPr/>
            <p:nvPr/>
          </p:nvSpPr>
          <p:spPr>
            <a:xfrm>
              <a:off x="4900795" y="4671501"/>
              <a:ext cx="73557" cy="7433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24" name="Group 123"/>
          <p:cNvGrpSpPr/>
          <p:nvPr/>
        </p:nvGrpSpPr>
        <p:grpSpPr>
          <a:xfrm>
            <a:off x="6182818" y="3720698"/>
            <a:ext cx="1380049" cy="1927343"/>
            <a:chOff x="5817205" y="3500268"/>
            <a:chExt cx="1380049" cy="1927343"/>
          </a:xfrm>
        </p:grpSpPr>
        <p:sp>
          <p:nvSpPr>
            <p:cNvPr id="125" name="Oval 124"/>
            <p:cNvSpPr/>
            <p:nvPr/>
          </p:nvSpPr>
          <p:spPr>
            <a:xfrm rot="1481564">
              <a:off x="6781797" y="4189461"/>
              <a:ext cx="415457" cy="220766"/>
            </a:xfrm>
            <a:prstGeom prst="ellipse">
              <a:avLst/>
            </a:prstGeom>
            <a:solidFill>
              <a:srgbClr val="FF0000">
                <a:alpha val="5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6" name="Oval 125"/>
            <p:cNvSpPr/>
            <p:nvPr/>
          </p:nvSpPr>
          <p:spPr>
            <a:xfrm rot="2298182">
              <a:off x="6932361" y="4251978"/>
              <a:ext cx="108012" cy="108012"/>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7" name="Oval 126"/>
            <p:cNvSpPr/>
            <p:nvPr/>
          </p:nvSpPr>
          <p:spPr>
            <a:xfrm rot="1239376">
              <a:off x="5817205" y="3500268"/>
              <a:ext cx="413242" cy="226352"/>
            </a:xfrm>
            <a:prstGeom prst="ellipse">
              <a:avLst/>
            </a:prstGeom>
            <a:solidFill>
              <a:srgbClr val="FF0000">
                <a:alpha val="5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8" name="Oval 127"/>
            <p:cNvSpPr/>
            <p:nvPr/>
          </p:nvSpPr>
          <p:spPr>
            <a:xfrm rot="2298182">
              <a:off x="5972518" y="3558648"/>
              <a:ext cx="108012" cy="108012"/>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9" name="Oval 128"/>
            <p:cNvSpPr/>
            <p:nvPr/>
          </p:nvSpPr>
          <p:spPr>
            <a:xfrm rot="2272802">
              <a:off x="6222956" y="5194972"/>
              <a:ext cx="376155" cy="232639"/>
            </a:xfrm>
            <a:prstGeom prst="ellipse">
              <a:avLst/>
            </a:prstGeom>
            <a:solidFill>
              <a:srgbClr val="FF0000">
                <a:alpha val="5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0" name="Oval 129"/>
            <p:cNvSpPr/>
            <p:nvPr/>
          </p:nvSpPr>
          <p:spPr>
            <a:xfrm rot="2298182">
              <a:off x="6356475" y="5255697"/>
              <a:ext cx="108012" cy="10801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39" name="Group 138"/>
          <p:cNvGrpSpPr/>
          <p:nvPr/>
        </p:nvGrpSpPr>
        <p:grpSpPr>
          <a:xfrm>
            <a:off x="4236042" y="5569704"/>
            <a:ext cx="2419508" cy="955640"/>
            <a:chOff x="683568" y="4783678"/>
            <a:chExt cx="2419508" cy="955640"/>
          </a:xfrm>
        </p:grpSpPr>
        <p:sp>
          <p:nvSpPr>
            <p:cNvPr id="142" name="TextBox 141"/>
            <p:cNvSpPr txBox="1"/>
            <p:nvPr/>
          </p:nvSpPr>
          <p:spPr>
            <a:xfrm>
              <a:off x="683568" y="5092987"/>
              <a:ext cx="1938689" cy="646331"/>
            </a:xfrm>
            <a:prstGeom prst="rect">
              <a:avLst/>
            </a:prstGeom>
            <a:noFill/>
          </p:spPr>
          <p:txBody>
            <a:bodyPr wrap="square" rtlCol="0">
              <a:spAutoFit/>
            </a:bodyPr>
            <a:lstStyle/>
            <a:p>
              <a:r>
                <a:rPr lang="en-US" dirty="0" smtClean="0"/>
                <a:t>New uncertainty in feature position</a:t>
              </a:r>
              <a:endParaRPr lang="en-AU" dirty="0"/>
            </a:p>
          </p:txBody>
        </p:sp>
        <p:cxnSp>
          <p:nvCxnSpPr>
            <p:cNvPr id="143" name="Straight Arrow Connector 142"/>
            <p:cNvCxnSpPr/>
            <p:nvPr/>
          </p:nvCxnSpPr>
          <p:spPr>
            <a:xfrm flipV="1">
              <a:off x="2420144" y="4783678"/>
              <a:ext cx="682932" cy="49654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5" name="Group 14"/>
          <p:cNvGrpSpPr/>
          <p:nvPr/>
        </p:nvGrpSpPr>
        <p:grpSpPr>
          <a:xfrm>
            <a:off x="5076056" y="3748633"/>
            <a:ext cx="2832003" cy="2040227"/>
            <a:chOff x="5076056" y="3748633"/>
            <a:chExt cx="2832003" cy="2040227"/>
          </a:xfrm>
        </p:grpSpPr>
        <p:grpSp>
          <p:nvGrpSpPr>
            <p:cNvPr id="68" name="Group 67"/>
            <p:cNvGrpSpPr/>
            <p:nvPr/>
          </p:nvGrpSpPr>
          <p:grpSpPr>
            <a:xfrm>
              <a:off x="5076056" y="3748633"/>
              <a:ext cx="2664298" cy="2040227"/>
              <a:chOff x="5076056" y="3597018"/>
              <a:chExt cx="2664298" cy="2040227"/>
            </a:xfrm>
          </p:grpSpPr>
          <p:cxnSp>
            <p:nvCxnSpPr>
              <p:cNvPr id="42" name="Straight Connector 41"/>
              <p:cNvCxnSpPr>
                <a:stCxn id="36" idx="3"/>
              </p:cNvCxnSpPr>
              <p:nvPr/>
            </p:nvCxnSpPr>
            <p:spPr>
              <a:xfrm flipH="1">
                <a:off x="5076056" y="3701214"/>
                <a:ext cx="1527986" cy="108054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66" name="Group 65"/>
              <p:cNvGrpSpPr/>
              <p:nvPr/>
            </p:nvGrpSpPr>
            <p:grpSpPr>
              <a:xfrm>
                <a:off x="5076056" y="3597018"/>
                <a:ext cx="2664298" cy="2040227"/>
                <a:chOff x="5076056" y="3597018"/>
                <a:chExt cx="2664298" cy="2040227"/>
              </a:xfrm>
            </p:grpSpPr>
            <p:sp>
              <p:nvSpPr>
                <p:cNvPr id="61" name="Oval 60"/>
                <p:cNvSpPr/>
                <p:nvPr/>
              </p:nvSpPr>
              <p:spPr>
                <a:xfrm rot="1765052">
                  <a:off x="6596043" y="5505230"/>
                  <a:ext cx="396046" cy="132015"/>
                </a:xfrm>
                <a:prstGeom prst="ellipse">
                  <a:avLst/>
                </a:prstGeom>
                <a:solidFill>
                  <a:srgbClr val="FF0000">
                    <a:alpha val="5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 name="Oval 59"/>
                <p:cNvSpPr/>
                <p:nvPr/>
              </p:nvSpPr>
              <p:spPr>
                <a:xfrm rot="21185471">
                  <a:off x="7344308" y="4398139"/>
                  <a:ext cx="396046" cy="132015"/>
                </a:xfrm>
                <a:prstGeom prst="ellipse">
                  <a:avLst/>
                </a:prstGeom>
                <a:solidFill>
                  <a:srgbClr val="FF0000">
                    <a:alpha val="5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 name="Oval 57"/>
                <p:cNvSpPr/>
                <p:nvPr/>
              </p:nvSpPr>
              <p:spPr>
                <a:xfrm rot="19421748">
                  <a:off x="6444207" y="3597018"/>
                  <a:ext cx="396046" cy="132015"/>
                </a:xfrm>
                <a:prstGeom prst="ellipse">
                  <a:avLst/>
                </a:prstGeom>
                <a:solidFill>
                  <a:srgbClr val="FF0000">
                    <a:alpha val="5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Oval 35"/>
                <p:cNvSpPr/>
                <p:nvPr/>
              </p:nvSpPr>
              <p:spPr>
                <a:xfrm>
                  <a:off x="6588224" y="3609020"/>
                  <a:ext cx="108012" cy="10801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Oval 38"/>
                <p:cNvSpPr/>
                <p:nvPr/>
              </p:nvSpPr>
              <p:spPr>
                <a:xfrm>
                  <a:off x="6740624" y="5517232"/>
                  <a:ext cx="108012" cy="10801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 name="Oval 39"/>
                <p:cNvSpPr/>
                <p:nvPr/>
              </p:nvSpPr>
              <p:spPr>
                <a:xfrm>
                  <a:off x="7488324" y="4410141"/>
                  <a:ext cx="108012" cy="10801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43" name="Straight Connector 42"/>
                <p:cNvCxnSpPr>
                  <a:stCxn id="40" idx="2"/>
                </p:cNvCxnSpPr>
                <p:nvPr/>
              </p:nvCxnSpPr>
              <p:spPr>
                <a:xfrm flipH="1">
                  <a:off x="5076056" y="4464147"/>
                  <a:ext cx="2412268" cy="317616"/>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39" idx="1"/>
                </p:cNvCxnSpPr>
                <p:nvPr/>
              </p:nvCxnSpPr>
              <p:spPr>
                <a:xfrm flipH="1" flipV="1">
                  <a:off x="5076056" y="4781763"/>
                  <a:ext cx="1680386" cy="75128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cxnSp>
          <p:nvCxnSpPr>
            <p:cNvPr id="80" name="Straight Connector 79"/>
            <p:cNvCxnSpPr/>
            <p:nvPr/>
          </p:nvCxnSpPr>
          <p:spPr>
            <a:xfrm flipH="1">
              <a:off x="5099868" y="3913026"/>
              <a:ext cx="2442463" cy="1020352"/>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81" name="Oval 80"/>
            <p:cNvSpPr/>
            <p:nvPr/>
          </p:nvSpPr>
          <p:spPr>
            <a:xfrm rot="20070271">
              <a:off x="7512013" y="3748633"/>
              <a:ext cx="396046" cy="132015"/>
            </a:xfrm>
            <a:prstGeom prst="ellipse">
              <a:avLst/>
            </a:prstGeom>
            <a:solidFill>
              <a:srgbClr val="FF0000">
                <a:alpha val="5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2" name="Oval 81"/>
            <p:cNvSpPr/>
            <p:nvPr/>
          </p:nvSpPr>
          <p:spPr>
            <a:xfrm>
              <a:off x="7656030" y="3760635"/>
              <a:ext cx="108012" cy="10801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85" name="Oval 84"/>
          <p:cNvSpPr/>
          <p:nvPr/>
        </p:nvSpPr>
        <p:spPr>
          <a:xfrm rot="20070271">
            <a:off x="7325256" y="3575535"/>
            <a:ext cx="396046" cy="219969"/>
          </a:xfrm>
          <a:prstGeom prst="ellipse">
            <a:avLst/>
          </a:prstGeom>
          <a:solidFill>
            <a:srgbClr val="FF0000">
              <a:alpha val="5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6" name="Oval 85"/>
          <p:cNvSpPr/>
          <p:nvPr/>
        </p:nvSpPr>
        <p:spPr>
          <a:xfrm>
            <a:off x="7469273" y="3633799"/>
            <a:ext cx="108012" cy="10801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90" name="Group 89"/>
          <p:cNvGrpSpPr/>
          <p:nvPr/>
        </p:nvGrpSpPr>
        <p:grpSpPr>
          <a:xfrm>
            <a:off x="7355138" y="3741811"/>
            <a:ext cx="1938689" cy="639335"/>
            <a:chOff x="2056163" y="2750333"/>
            <a:chExt cx="1938689" cy="639335"/>
          </a:xfrm>
        </p:grpSpPr>
        <p:sp>
          <p:nvSpPr>
            <p:cNvPr id="91" name="TextBox 90"/>
            <p:cNvSpPr txBox="1"/>
            <p:nvPr/>
          </p:nvSpPr>
          <p:spPr>
            <a:xfrm>
              <a:off x="2056163" y="3020336"/>
              <a:ext cx="1938689" cy="369332"/>
            </a:xfrm>
            <a:prstGeom prst="rect">
              <a:avLst/>
            </a:prstGeom>
            <a:noFill/>
          </p:spPr>
          <p:txBody>
            <a:bodyPr wrap="square" rtlCol="0">
              <a:spAutoFit/>
            </a:bodyPr>
            <a:lstStyle/>
            <a:p>
              <a:r>
                <a:rPr lang="en-US" dirty="0" smtClean="0"/>
                <a:t>New map feature</a:t>
              </a:r>
              <a:endParaRPr lang="en-AU" dirty="0"/>
            </a:p>
          </p:txBody>
        </p:sp>
        <p:cxnSp>
          <p:nvCxnSpPr>
            <p:cNvPr id="92" name="Straight Arrow Connector 91"/>
            <p:cNvCxnSpPr>
              <a:endCxn id="86" idx="4"/>
            </p:cNvCxnSpPr>
            <p:nvPr/>
          </p:nvCxnSpPr>
          <p:spPr>
            <a:xfrm flipV="1">
              <a:off x="2160034" y="2750333"/>
              <a:ext cx="64270" cy="33954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5195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xit" presetSubtype="0" fill="hold" nodeType="withEffect">
                                  <p:stCondLst>
                                    <p:cond delay="0"/>
                                  </p:stCondLst>
                                  <p:childTnLst>
                                    <p:animEffect transition="out" filter="fade">
                                      <p:cBhvr>
                                        <p:cTn id="9" dur="500"/>
                                        <p:tgtEl>
                                          <p:spTgt spid="32"/>
                                        </p:tgtEl>
                                      </p:cBhvr>
                                    </p:animEffect>
                                    <p:set>
                                      <p:cBhvr>
                                        <p:cTn id="10" dur="1" fill="hold">
                                          <p:stCondLst>
                                            <p:cond delay="499"/>
                                          </p:stCondLst>
                                        </p:cTn>
                                        <p:tgtEl>
                                          <p:spTgt spid="32"/>
                                        </p:tgtEl>
                                        <p:attrNameLst>
                                          <p:attrName>style.visibility</p:attrName>
                                        </p:attrNameLst>
                                      </p:cBhvr>
                                      <p:to>
                                        <p:strVal val="hidden"/>
                                      </p:to>
                                    </p:set>
                                  </p:childTnLst>
                                </p:cTn>
                              </p:par>
                            </p:childTnLst>
                          </p:cTn>
                        </p:par>
                        <p:par>
                          <p:cTn id="11" fill="hold">
                            <p:stCondLst>
                              <p:cond delay="500"/>
                            </p:stCondLst>
                            <p:childTnLst>
                              <p:par>
                                <p:cTn id="12" presetID="42" presetClass="path" presetSubtype="0" accel="50000" decel="50000" fill="hold" nodeType="afterEffect">
                                  <p:stCondLst>
                                    <p:cond delay="0"/>
                                  </p:stCondLst>
                                  <p:childTnLst>
                                    <p:animMotion origin="layout" path="M 1.11111E-6 -2.22222E-6 L 0.19601 0.00023 " pathEditMode="relative" rAng="0" ptsTypes="AA">
                                      <p:cBhvr>
                                        <p:cTn id="13" dur="2000" fill="hold"/>
                                        <p:tgtEl>
                                          <p:spTgt spid="33"/>
                                        </p:tgtEl>
                                        <p:attrNameLst>
                                          <p:attrName>ppt_x</p:attrName>
                                          <p:attrName>ppt_y</p:attrName>
                                        </p:attrNameLst>
                                      </p:cBhvr>
                                      <p:rCtr x="9792" y="0"/>
                                    </p:animMotion>
                                  </p:childTnLst>
                                </p:cTn>
                              </p:par>
                              <p:par>
                                <p:cTn id="14" presetID="42" presetClass="path" presetSubtype="0" accel="50000" decel="50000" fill="hold" grpId="0" nodeType="withEffect">
                                  <p:stCondLst>
                                    <p:cond delay="0"/>
                                  </p:stCondLst>
                                  <p:childTnLst>
                                    <p:animMotion origin="layout" path="M 1.66667E-6 -2.22222E-6 L 0.19479 0.00023 " pathEditMode="relative" rAng="0" ptsTypes="AA">
                                      <p:cBhvr>
                                        <p:cTn id="15" dur="2000" fill="hold"/>
                                        <p:tgtEl>
                                          <p:spTgt spid="8"/>
                                        </p:tgtEl>
                                        <p:attrNameLst>
                                          <p:attrName>ppt_x</p:attrName>
                                          <p:attrName>ppt_y</p:attrName>
                                        </p:attrNameLst>
                                      </p:cBhvr>
                                      <p:rCtr x="9740" y="0"/>
                                    </p:animMotion>
                                  </p:childTnLst>
                                </p:cTn>
                              </p:par>
                            </p:childTnLst>
                          </p:cTn>
                        </p:par>
                        <p:par>
                          <p:cTn id="16" fill="hold">
                            <p:stCondLst>
                              <p:cond delay="2500"/>
                            </p:stCondLst>
                            <p:childTnLst>
                              <p:par>
                                <p:cTn id="17" presetID="10" presetClass="exit" presetSubtype="0" fill="hold" grpId="1" nodeType="afterEffect">
                                  <p:stCondLst>
                                    <p:cond delay="0"/>
                                  </p:stCondLst>
                                  <p:childTnLst>
                                    <p:animEffect transition="out" filter="fade">
                                      <p:cBhvr>
                                        <p:cTn id="18" dur="500"/>
                                        <p:tgtEl>
                                          <p:spTgt spid="8"/>
                                        </p:tgtEl>
                                      </p:cBhvr>
                                    </p:animEffect>
                                    <p:set>
                                      <p:cBhvr>
                                        <p:cTn id="19" dur="1" fill="hold">
                                          <p:stCondLst>
                                            <p:cond delay="499"/>
                                          </p:stCondLst>
                                        </p:cTn>
                                        <p:tgtEl>
                                          <p:spTgt spid="8"/>
                                        </p:tgtEl>
                                        <p:attrNameLst>
                                          <p:attrName>style.visibility</p:attrName>
                                        </p:attrNameLst>
                                      </p:cBhvr>
                                      <p:to>
                                        <p:strVal val="hidden"/>
                                      </p:to>
                                    </p:set>
                                  </p:childTnLst>
                                </p:cTn>
                              </p:par>
                              <p:par>
                                <p:cTn id="20" presetID="10" presetClass="entr" presetSubtype="0" fill="hold" grpId="0"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par>
                                <p:cTn id="23" presetID="10" presetClass="entr" presetSubtype="0" fill="hold" nodeType="withEffect">
                                  <p:stCondLst>
                                    <p:cond delay="0"/>
                                  </p:stCondLst>
                                  <p:childTnLst>
                                    <p:set>
                                      <p:cBhvr>
                                        <p:cTn id="24" dur="1" fill="hold">
                                          <p:stCondLst>
                                            <p:cond delay="0"/>
                                          </p:stCondLst>
                                        </p:cTn>
                                        <p:tgtEl>
                                          <p:spTgt spid="109"/>
                                        </p:tgtEl>
                                        <p:attrNameLst>
                                          <p:attrName>style.visibility</p:attrName>
                                        </p:attrNameLst>
                                      </p:cBhvr>
                                      <p:to>
                                        <p:strVal val="visible"/>
                                      </p:to>
                                    </p:set>
                                    <p:animEffect transition="in" filter="fade">
                                      <p:cBhvr>
                                        <p:cTn id="25" dur="500"/>
                                        <p:tgtEl>
                                          <p:spTgt spid="10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109"/>
                                        </p:tgtEl>
                                      </p:cBhvr>
                                    </p:animEffect>
                                    <p:set>
                                      <p:cBhvr>
                                        <p:cTn id="30" dur="1" fill="hold">
                                          <p:stCondLst>
                                            <p:cond delay="499"/>
                                          </p:stCondLst>
                                        </p:cTn>
                                        <p:tgtEl>
                                          <p:spTgt spid="109"/>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500"/>
                                        <p:tgtEl>
                                          <p:spTgt spid="35"/>
                                        </p:tgtEl>
                                      </p:cBhvr>
                                    </p:animEffect>
                                  </p:childTnLst>
                                </p:cTn>
                              </p:par>
                              <p:par>
                                <p:cTn id="40" presetID="10" presetClass="entr" presetSubtype="0" fill="hold" nodeType="withEffect">
                                  <p:stCondLst>
                                    <p:cond delay="0"/>
                                  </p:stCondLst>
                                  <p:childTnLst>
                                    <p:set>
                                      <p:cBhvr>
                                        <p:cTn id="41" dur="1" fill="hold">
                                          <p:stCondLst>
                                            <p:cond delay="0"/>
                                          </p:stCondLst>
                                        </p:cTn>
                                        <p:tgtEl>
                                          <p:spTgt spid="67"/>
                                        </p:tgtEl>
                                        <p:attrNameLst>
                                          <p:attrName>style.visibility</p:attrName>
                                        </p:attrNameLst>
                                      </p:cBhvr>
                                      <p:to>
                                        <p:strVal val="visible"/>
                                      </p:to>
                                    </p:set>
                                    <p:animEffect transition="in" filter="fade">
                                      <p:cBhvr>
                                        <p:cTn id="42" dur="500"/>
                                        <p:tgtEl>
                                          <p:spTgt spid="6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83"/>
                                        </p:tgtEl>
                                        <p:attrNameLst>
                                          <p:attrName>style.visibility</p:attrName>
                                        </p:attrNameLst>
                                      </p:cBhvr>
                                      <p:to>
                                        <p:strVal val="visible"/>
                                      </p:to>
                                    </p:set>
                                    <p:animEffect transition="in" filter="fade">
                                      <p:cBhvr>
                                        <p:cTn id="47" dur="500"/>
                                        <p:tgtEl>
                                          <p:spTgt spid="83"/>
                                        </p:tgtEl>
                                      </p:cBhvr>
                                    </p:animEffect>
                                  </p:childTnLst>
                                </p:cTn>
                              </p:par>
                              <p:par>
                                <p:cTn id="48" presetID="10" presetClass="entr" presetSubtype="0" fill="hold" nodeType="withEffect">
                                  <p:stCondLst>
                                    <p:cond delay="0"/>
                                  </p:stCondLst>
                                  <p:childTnLst>
                                    <p:set>
                                      <p:cBhvr>
                                        <p:cTn id="49" dur="1" fill="hold">
                                          <p:stCondLst>
                                            <p:cond delay="0"/>
                                          </p:stCondLst>
                                        </p:cTn>
                                        <p:tgtEl>
                                          <p:spTgt spid="77"/>
                                        </p:tgtEl>
                                        <p:attrNameLst>
                                          <p:attrName>style.visibility</p:attrName>
                                        </p:attrNameLst>
                                      </p:cBhvr>
                                      <p:to>
                                        <p:strVal val="visible"/>
                                      </p:to>
                                    </p:set>
                                    <p:animEffect transition="in" filter="fade">
                                      <p:cBhvr>
                                        <p:cTn id="50" dur="500"/>
                                        <p:tgtEl>
                                          <p:spTgt spid="7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01"/>
                                        </p:tgtEl>
                                        <p:attrNameLst>
                                          <p:attrName>style.visibility</p:attrName>
                                        </p:attrNameLst>
                                      </p:cBhvr>
                                      <p:to>
                                        <p:strVal val="visible"/>
                                      </p:to>
                                    </p:set>
                                    <p:animEffect transition="in" filter="fade">
                                      <p:cBhvr>
                                        <p:cTn id="55" dur="500"/>
                                        <p:tgtEl>
                                          <p:spTgt spid="101"/>
                                        </p:tgtEl>
                                      </p:cBhvr>
                                    </p:animEffect>
                                  </p:childTnLst>
                                </p:cTn>
                              </p:par>
                              <p:par>
                                <p:cTn id="56" presetID="10" presetClass="entr" presetSubtype="0" fill="hold" nodeType="withEffect">
                                  <p:stCondLst>
                                    <p:cond delay="0"/>
                                  </p:stCondLst>
                                  <p:childTnLst>
                                    <p:set>
                                      <p:cBhvr>
                                        <p:cTn id="57" dur="1" fill="hold">
                                          <p:stCondLst>
                                            <p:cond delay="0"/>
                                          </p:stCondLst>
                                        </p:cTn>
                                        <p:tgtEl>
                                          <p:spTgt spid="102"/>
                                        </p:tgtEl>
                                        <p:attrNameLst>
                                          <p:attrName>style.visibility</p:attrName>
                                        </p:attrNameLst>
                                      </p:cBhvr>
                                      <p:to>
                                        <p:strVal val="visible"/>
                                      </p:to>
                                    </p:set>
                                    <p:animEffect transition="in" filter="fade">
                                      <p:cBhvr>
                                        <p:cTn id="58" dur="500"/>
                                        <p:tgtEl>
                                          <p:spTgt spid="102"/>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xit" presetSubtype="0" fill="hold" nodeType="clickEffect">
                                  <p:stCondLst>
                                    <p:cond delay="0"/>
                                  </p:stCondLst>
                                  <p:childTnLst>
                                    <p:animEffect transition="out" filter="fade">
                                      <p:cBhvr>
                                        <p:cTn id="62" dur="500"/>
                                        <p:tgtEl>
                                          <p:spTgt spid="67"/>
                                        </p:tgtEl>
                                      </p:cBhvr>
                                    </p:animEffect>
                                    <p:set>
                                      <p:cBhvr>
                                        <p:cTn id="63" dur="1" fill="hold">
                                          <p:stCondLst>
                                            <p:cond delay="499"/>
                                          </p:stCondLst>
                                        </p:cTn>
                                        <p:tgtEl>
                                          <p:spTgt spid="67"/>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102"/>
                                        </p:tgtEl>
                                      </p:cBhvr>
                                    </p:animEffect>
                                    <p:set>
                                      <p:cBhvr>
                                        <p:cTn id="66" dur="1" fill="hold">
                                          <p:stCondLst>
                                            <p:cond delay="499"/>
                                          </p:stCondLst>
                                        </p:cTn>
                                        <p:tgtEl>
                                          <p:spTgt spid="102"/>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77"/>
                                        </p:tgtEl>
                                      </p:cBhvr>
                                    </p:animEffect>
                                    <p:set>
                                      <p:cBhvr>
                                        <p:cTn id="69" dur="1" fill="hold">
                                          <p:stCondLst>
                                            <p:cond delay="499"/>
                                          </p:stCondLst>
                                        </p:cTn>
                                        <p:tgtEl>
                                          <p:spTgt spid="77"/>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500"/>
                                        <p:tgtEl>
                                          <p:spTgt spid="35"/>
                                        </p:tgtEl>
                                      </p:cBhvr>
                                    </p:animEffect>
                                    <p:set>
                                      <p:cBhvr>
                                        <p:cTn id="72" dur="1" fill="hold">
                                          <p:stCondLst>
                                            <p:cond delay="499"/>
                                          </p:stCondLst>
                                        </p:cTn>
                                        <p:tgtEl>
                                          <p:spTgt spid="35"/>
                                        </p:tgtEl>
                                        <p:attrNameLst>
                                          <p:attrName>style.visibility</p:attrName>
                                        </p:attrNameLst>
                                      </p:cBhvr>
                                      <p:to>
                                        <p:strVal val="hidden"/>
                                      </p:to>
                                    </p:set>
                                  </p:childTnLst>
                                </p:cTn>
                              </p:par>
                              <p:par>
                                <p:cTn id="73" presetID="10" presetClass="entr" presetSubtype="0" fill="hold" grpId="0" nodeType="withEffect">
                                  <p:stCondLst>
                                    <p:cond delay="0"/>
                                  </p:stCondLst>
                                  <p:childTnLst>
                                    <p:set>
                                      <p:cBhvr>
                                        <p:cTn id="74" dur="1" fill="hold">
                                          <p:stCondLst>
                                            <p:cond delay="0"/>
                                          </p:stCondLst>
                                        </p:cTn>
                                        <p:tgtEl>
                                          <p:spTgt spid="115"/>
                                        </p:tgtEl>
                                        <p:attrNameLst>
                                          <p:attrName>style.visibility</p:attrName>
                                        </p:attrNameLst>
                                      </p:cBhvr>
                                      <p:to>
                                        <p:strVal val="visible"/>
                                      </p:to>
                                    </p:set>
                                    <p:animEffect transition="in" filter="fade">
                                      <p:cBhvr>
                                        <p:cTn id="75" dur="500"/>
                                        <p:tgtEl>
                                          <p:spTgt spid="115"/>
                                        </p:tgtEl>
                                      </p:cBhvr>
                                    </p:animEffect>
                                  </p:childTnLst>
                                </p:cTn>
                              </p:par>
                              <p:par>
                                <p:cTn id="76" presetID="10" presetClass="entr" presetSubtype="0" fill="hold" nodeType="withEffect">
                                  <p:stCondLst>
                                    <p:cond delay="0"/>
                                  </p:stCondLst>
                                  <p:childTnLst>
                                    <p:set>
                                      <p:cBhvr>
                                        <p:cTn id="77" dur="1" fill="hold">
                                          <p:stCondLst>
                                            <p:cond delay="0"/>
                                          </p:stCondLst>
                                        </p:cTn>
                                        <p:tgtEl>
                                          <p:spTgt spid="123"/>
                                        </p:tgtEl>
                                        <p:attrNameLst>
                                          <p:attrName>style.visibility</p:attrName>
                                        </p:attrNameLst>
                                      </p:cBhvr>
                                      <p:to>
                                        <p:strVal val="visible"/>
                                      </p:to>
                                    </p:set>
                                    <p:animEffect transition="in" filter="fade">
                                      <p:cBhvr>
                                        <p:cTn id="78" dur="500"/>
                                        <p:tgtEl>
                                          <p:spTgt spid="123"/>
                                        </p:tgtEl>
                                      </p:cBhvr>
                                    </p:animEffect>
                                  </p:childTnLst>
                                </p:cTn>
                              </p:par>
                              <p:par>
                                <p:cTn id="79" presetID="10" presetClass="exit" presetSubtype="0" fill="hold" grpId="1" nodeType="withEffect">
                                  <p:stCondLst>
                                    <p:cond delay="0"/>
                                  </p:stCondLst>
                                  <p:childTnLst>
                                    <p:animEffect transition="out" filter="fade">
                                      <p:cBhvr>
                                        <p:cTn id="80" dur="500"/>
                                        <p:tgtEl>
                                          <p:spTgt spid="34"/>
                                        </p:tgtEl>
                                      </p:cBhvr>
                                    </p:animEffect>
                                    <p:set>
                                      <p:cBhvr>
                                        <p:cTn id="81" dur="1" fill="hold">
                                          <p:stCondLst>
                                            <p:cond delay="499"/>
                                          </p:stCondLst>
                                        </p:cTn>
                                        <p:tgtEl>
                                          <p:spTgt spid="34"/>
                                        </p:tgtEl>
                                        <p:attrNameLst>
                                          <p:attrName>style.visibility</p:attrName>
                                        </p:attrNameLst>
                                      </p:cBhvr>
                                      <p:to>
                                        <p:strVal val="hidden"/>
                                      </p:to>
                                    </p:set>
                                  </p:childTnLst>
                                </p:cTn>
                              </p:par>
                              <p:par>
                                <p:cTn id="82" presetID="42" presetClass="path" presetSubtype="0" accel="50000" decel="50000" fill="hold" nodeType="withEffect">
                                  <p:stCondLst>
                                    <p:cond delay="0"/>
                                  </p:stCondLst>
                                  <p:childTnLst>
                                    <p:animMotion origin="layout" path="M 0.19601 0.00023 L 0.17587 -0.00903 " pathEditMode="relative" rAng="0" ptsTypes="AA">
                                      <p:cBhvr>
                                        <p:cTn id="83" dur="2000" fill="hold"/>
                                        <p:tgtEl>
                                          <p:spTgt spid="33"/>
                                        </p:tgtEl>
                                        <p:attrNameLst>
                                          <p:attrName>ppt_x</p:attrName>
                                          <p:attrName>ppt_y</p:attrName>
                                        </p:attrNameLst>
                                      </p:cBhvr>
                                      <p:rCtr x="-1007" y="-463"/>
                                    </p:animMotion>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124"/>
                                        </p:tgtEl>
                                        <p:attrNameLst>
                                          <p:attrName>style.visibility</p:attrName>
                                        </p:attrNameLst>
                                      </p:cBhvr>
                                      <p:to>
                                        <p:strVal val="visible"/>
                                      </p:to>
                                    </p:set>
                                    <p:animEffect transition="in" filter="fade">
                                      <p:cBhvr>
                                        <p:cTn id="88" dur="500"/>
                                        <p:tgtEl>
                                          <p:spTgt spid="124"/>
                                        </p:tgtEl>
                                      </p:cBhvr>
                                    </p:animEffect>
                                  </p:childTnLst>
                                </p:cTn>
                              </p:par>
                              <p:par>
                                <p:cTn id="89" presetID="10" presetClass="exit" presetSubtype="0" fill="hold" nodeType="withEffect">
                                  <p:stCondLst>
                                    <p:cond delay="0"/>
                                  </p:stCondLst>
                                  <p:childTnLst>
                                    <p:animEffect transition="out" filter="fade">
                                      <p:cBhvr>
                                        <p:cTn id="90" dur="500"/>
                                        <p:tgtEl>
                                          <p:spTgt spid="83"/>
                                        </p:tgtEl>
                                      </p:cBhvr>
                                    </p:animEffect>
                                    <p:set>
                                      <p:cBhvr>
                                        <p:cTn id="91" dur="1" fill="hold">
                                          <p:stCondLst>
                                            <p:cond delay="499"/>
                                          </p:stCondLst>
                                        </p:cTn>
                                        <p:tgtEl>
                                          <p:spTgt spid="83"/>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101"/>
                                        </p:tgtEl>
                                      </p:cBhvr>
                                    </p:animEffect>
                                    <p:set>
                                      <p:cBhvr>
                                        <p:cTn id="94" dur="1" fill="hold">
                                          <p:stCondLst>
                                            <p:cond delay="499"/>
                                          </p:stCondLst>
                                        </p:cTn>
                                        <p:tgtEl>
                                          <p:spTgt spid="101"/>
                                        </p:tgtEl>
                                        <p:attrNameLst>
                                          <p:attrName>style.visibility</p:attrName>
                                        </p:attrNameLst>
                                      </p:cBhvr>
                                      <p:to>
                                        <p:strVal val="hidden"/>
                                      </p:to>
                                    </p:set>
                                  </p:childTnLst>
                                </p:cTn>
                              </p:par>
                              <p:par>
                                <p:cTn id="95" presetID="10" presetClass="entr" presetSubtype="0" fill="hold" nodeType="withEffect">
                                  <p:stCondLst>
                                    <p:cond delay="0"/>
                                  </p:stCondLst>
                                  <p:childTnLst>
                                    <p:set>
                                      <p:cBhvr>
                                        <p:cTn id="96" dur="1" fill="hold">
                                          <p:stCondLst>
                                            <p:cond delay="0"/>
                                          </p:stCondLst>
                                        </p:cTn>
                                        <p:tgtEl>
                                          <p:spTgt spid="139"/>
                                        </p:tgtEl>
                                        <p:attrNameLst>
                                          <p:attrName>style.visibility</p:attrName>
                                        </p:attrNameLst>
                                      </p:cBhvr>
                                      <p:to>
                                        <p:strVal val="visible"/>
                                      </p:to>
                                    </p:set>
                                    <p:animEffect transition="in" filter="fade">
                                      <p:cBhvr>
                                        <p:cTn id="97" dur="500"/>
                                        <p:tgtEl>
                                          <p:spTgt spid="139"/>
                                        </p:tgtEl>
                                      </p:cBhvr>
                                    </p:animEffect>
                                  </p:childTnLst>
                                </p:cTn>
                              </p:par>
                              <p:par>
                                <p:cTn id="98" presetID="10" presetClass="exit" presetSubtype="0" fill="hold" nodeType="withEffect">
                                  <p:stCondLst>
                                    <p:cond delay="0"/>
                                  </p:stCondLst>
                                  <p:childTnLst>
                                    <p:animEffect transition="out" filter="fade">
                                      <p:cBhvr>
                                        <p:cTn id="99" dur="500"/>
                                        <p:tgtEl>
                                          <p:spTgt spid="15"/>
                                        </p:tgtEl>
                                      </p:cBhvr>
                                    </p:animEffect>
                                    <p:set>
                                      <p:cBhvr>
                                        <p:cTn id="100" dur="1" fill="hold">
                                          <p:stCondLst>
                                            <p:cond delay="499"/>
                                          </p:stCondLst>
                                        </p:cTn>
                                        <p:tgtEl>
                                          <p:spTgt spid="15"/>
                                        </p:tgtEl>
                                        <p:attrNameLst>
                                          <p:attrName>style.visibility</p:attrName>
                                        </p:attrNameLst>
                                      </p:cBhvr>
                                      <p:to>
                                        <p:strVal val="hidden"/>
                                      </p:to>
                                    </p:set>
                                  </p:childTnLst>
                                </p:cTn>
                              </p:par>
                              <p:par>
                                <p:cTn id="101" presetID="10" presetClass="entr" presetSubtype="0" fill="hold" grpId="0" nodeType="withEffect">
                                  <p:stCondLst>
                                    <p:cond delay="0"/>
                                  </p:stCondLst>
                                  <p:childTnLst>
                                    <p:set>
                                      <p:cBhvr>
                                        <p:cTn id="102" dur="1" fill="hold">
                                          <p:stCondLst>
                                            <p:cond delay="0"/>
                                          </p:stCondLst>
                                        </p:cTn>
                                        <p:tgtEl>
                                          <p:spTgt spid="85"/>
                                        </p:tgtEl>
                                        <p:attrNameLst>
                                          <p:attrName>style.visibility</p:attrName>
                                        </p:attrNameLst>
                                      </p:cBhvr>
                                      <p:to>
                                        <p:strVal val="visible"/>
                                      </p:to>
                                    </p:set>
                                    <p:animEffect transition="in" filter="fade">
                                      <p:cBhvr>
                                        <p:cTn id="103" dur="500"/>
                                        <p:tgtEl>
                                          <p:spTgt spid="85"/>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86"/>
                                        </p:tgtEl>
                                        <p:attrNameLst>
                                          <p:attrName>style.visibility</p:attrName>
                                        </p:attrNameLst>
                                      </p:cBhvr>
                                      <p:to>
                                        <p:strVal val="visible"/>
                                      </p:to>
                                    </p:set>
                                    <p:animEffect transition="in" filter="fade">
                                      <p:cBhvr>
                                        <p:cTn id="106" dur="500"/>
                                        <p:tgtEl>
                                          <p:spTgt spid="86"/>
                                        </p:tgtEl>
                                      </p:cBhvr>
                                    </p:animEffect>
                                  </p:childTnLst>
                                </p:cTn>
                              </p:par>
                              <p:par>
                                <p:cTn id="107" presetID="10" presetClass="entr" presetSubtype="0" fill="hold" nodeType="withEffect">
                                  <p:stCondLst>
                                    <p:cond delay="0"/>
                                  </p:stCondLst>
                                  <p:childTnLst>
                                    <p:set>
                                      <p:cBhvr>
                                        <p:cTn id="108" dur="1" fill="hold">
                                          <p:stCondLst>
                                            <p:cond delay="0"/>
                                          </p:stCondLst>
                                        </p:cTn>
                                        <p:tgtEl>
                                          <p:spTgt spid="90"/>
                                        </p:tgtEl>
                                        <p:attrNameLst>
                                          <p:attrName>style.visibility</p:attrName>
                                        </p:attrNameLst>
                                      </p:cBhvr>
                                      <p:to>
                                        <p:strVal val="visible"/>
                                      </p:to>
                                    </p:set>
                                    <p:animEffect transition="in" filter="fade">
                                      <p:cBhvr>
                                        <p:cTn id="109"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7" grpId="0"/>
      <p:bldP spid="7" grpId="1"/>
      <p:bldP spid="34" grpId="0" animBg="1"/>
      <p:bldP spid="34" grpId="1" animBg="1"/>
      <p:bldP spid="35" grpId="0"/>
      <p:bldP spid="35" grpId="1"/>
      <p:bldP spid="115" grpId="0"/>
      <p:bldP spid="85" grpId="0" animBg="1"/>
      <p:bldP spid="8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Approaches to Feature-based SLAM</a:t>
            </a:r>
            <a:endParaRPr lang="en-AU" dirty="0"/>
          </a:p>
        </p:txBody>
      </p:sp>
      <p:sp>
        <p:nvSpPr>
          <p:cNvPr id="3" name="Content Placeholder 2"/>
          <p:cNvSpPr>
            <a:spLocks noGrp="1"/>
          </p:cNvSpPr>
          <p:nvPr>
            <p:ph idx="1"/>
          </p:nvPr>
        </p:nvSpPr>
        <p:spPr>
          <a:xfrm>
            <a:off x="889248" y="1232756"/>
            <a:ext cx="7823212" cy="4716524"/>
          </a:xfrm>
        </p:spPr>
        <p:txBody>
          <a:bodyPr>
            <a:normAutofit/>
          </a:bodyPr>
          <a:lstStyle/>
          <a:p>
            <a:r>
              <a:rPr lang="en-US" dirty="0" smtClean="0"/>
              <a:t>Feature-based SLAM has been researched using a variety of sensors and platforms:</a:t>
            </a:r>
          </a:p>
          <a:p>
            <a:pPr lvl="1"/>
            <a:r>
              <a:rPr lang="en-US" dirty="0" smtClean="0"/>
              <a:t>Track vehicle and feature positions in Extended </a:t>
            </a:r>
            <a:r>
              <a:rPr lang="en-US" dirty="0" err="1" smtClean="0"/>
              <a:t>Kalman</a:t>
            </a:r>
            <a:r>
              <a:rPr lang="en-US" dirty="0" smtClean="0"/>
              <a:t> Filter</a:t>
            </a:r>
            <a:r>
              <a:rPr lang="en-US" sz="1000" b="1" dirty="0" smtClean="0">
                <a:solidFill>
                  <a:schemeClr val="accent2"/>
                </a:solidFill>
              </a:rPr>
              <a:t>(</a:t>
            </a:r>
            <a:r>
              <a:rPr lang="en-US" sz="1000" b="1" dirty="0" err="1" smtClean="0">
                <a:solidFill>
                  <a:schemeClr val="accent2"/>
                </a:solidFill>
              </a:rPr>
              <a:t>Thrun</a:t>
            </a:r>
            <a:r>
              <a:rPr lang="en-US" sz="1000" b="1" dirty="0" smtClean="0">
                <a:solidFill>
                  <a:schemeClr val="accent2"/>
                </a:solidFill>
              </a:rPr>
              <a:t>, 2005)</a:t>
            </a:r>
            <a:r>
              <a:rPr lang="en-US" sz="900" b="1" dirty="0" smtClean="0">
                <a:solidFill>
                  <a:schemeClr val="accent2"/>
                </a:solidFill>
              </a:rPr>
              <a:t> </a:t>
            </a:r>
            <a:r>
              <a:rPr lang="en-US" dirty="0" smtClean="0"/>
              <a:t>.</a:t>
            </a:r>
          </a:p>
          <a:p>
            <a:pPr lvl="1"/>
            <a:r>
              <a:rPr lang="en-US" dirty="0" smtClean="0"/>
              <a:t>Track past vehicle poses, construct pairwise constraints between poses viewing common features</a:t>
            </a:r>
            <a:r>
              <a:rPr lang="en-US" sz="1000" b="1" dirty="0" smtClean="0">
                <a:solidFill>
                  <a:schemeClr val="accent2"/>
                </a:solidFill>
              </a:rPr>
              <a:t>(</a:t>
            </a:r>
            <a:r>
              <a:rPr lang="en-US" sz="1000" b="1" dirty="0" err="1" smtClean="0">
                <a:solidFill>
                  <a:schemeClr val="accent2"/>
                </a:solidFill>
              </a:rPr>
              <a:t>Eustice</a:t>
            </a:r>
            <a:r>
              <a:rPr lang="en-US" sz="1000" b="1" dirty="0">
                <a:solidFill>
                  <a:schemeClr val="accent2"/>
                </a:solidFill>
              </a:rPr>
              <a:t> </a:t>
            </a:r>
            <a:r>
              <a:rPr lang="en-US" sz="1000" b="1" dirty="0" smtClean="0">
                <a:solidFill>
                  <a:schemeClr val="accent2"/>
                </a:solidFill>
              </a:rPr>
              <a:t>&amp;Singh, </a:t>
            </a:r>
            <a:r>
              <a:rPr lang="en-US" sz="1000" b="1" dirty="0">
                <a:solidFill>
                  <a:schemeClr val="accent2"/>
                </a:solidFill>
              </a:rPr>
              <a:t>2005) </a:t>
            </a:r>
            <a:r>
              <a:rPr lang="en-US" dirty="0" smtClean="0"/>
              <a:t>.</a:t>
            </a:r>
          </a:p>
          <a:p>
            <a:pPr lvl="1"/>
            <a:r>
              <a:rPr lang="en-US" dirty="0" err="1" smtClean="0"/>
              <a:t>FastSLAM</a:t>
            </a:r>
            <a:r>
              <a:rPr lang="en-US" sz="1000" b="1" dirty="0">
                <a:solidFill>
                  <a:schemeClr val="accent2"/>
                </a:solidFill>
              </a:rPr>
              <a:t>(</a:t>
            </a:r>
            <a:r>
              <a:rPr lang="en-US" sz="1000" b="1" dirty="0" err="1">
                <a:solidFill>
                  <a:schemeClr val="accent2"/>
                </a:solidFill>
              </a:rPr>
              <a:t>Thrun</a:t>
            </a:r>
            <a:r>
              <a:rPr lang="en-US" sz="1000" b="1" dirty="0">
                <a:solidFill>
                  <a:schemeClr val="accent2"/>
                </a:solidFill>
              </a:rPr>
              <a:t>, 2005) </a:t>
            </a:r>
            <a:r>
              <a:rPr lang="en-US" dirty="0" smtClean="0"/>
              <a:t>, track vehicle position with particle filter, each particle constructs its own feature map based on its position hypothesis.</a:t>
            </a:r>
          </a:p>
          <a:p>
            <a:pPr lvl="1"/>
            <a:r>
              <a:rPr lang="en-US" dirty="0" err="1" smtClean="0"/>
              <a:t>GraphSLAM</a:t>
            </a:r>
            <a:r>
              <a:rPr lang="en-US" sz="1000" b="1" dirty="0">
                <a:solidFill>
                  <a:schemeClr val="accent2"/>
                </a:solidFill>
              </a:rPr>
              <a:t>(</a:t>
            </a:r>
            <a:r>
              <a:rPr lang="en-US" sz="1000" b="1" dirty="0" err="1">
                <a:solidFill>
                  <a:schemeClr val="accent2"/>
                </a:solidFill>
              </a:rPr>
              <a:t>Thrun</a:t>
            </a:r>
            <a:r>
              <a:rPr lang="en-US" sz="1000" b="1" dirty="0">
                <a:solidFill>
                  <a:schemeClr val="accent2"/>
                </a:solidFill>
              </a:rPr>
              <a:t>, 2005</a:t>
            </a:r>
            <a:r>
              <a:rPr lang="en-US" sz="1000" b="1" dirty="0" smtClean="0">
                <a:solidFill>
                  <a:schemeClr val="accent2"/>
                </a:solidFill>
              </a:rPr>
              <a:t>)</a:t>
            </a:r>
            <a:r>
              <a:rPr lang="en-US" dirty="0" smtClean="0"/>
              <a:t>. Collect all navigation measurements, feature observations and control inputs. Define corresponding constraints and </a:t>
            </a:r>
            <a:r>
              <a:rPr lang="en-US" dirty="0" err="1" smtClean="0"/>
              <a:t>optimise</a:t>
            </a:r>
            <a:r>
              <a:rPr lang="en-US" dirty="0" smtClean="0"/>
              <a:t>.</a:t>
            </a:r>
          </a:p>
        </p:txBody>
      </p:sp>
      <p:sp>
        <p:nvSpPr>
          <p:cNvPr id="4" name="Date Placeholder 3"/>
          <p:cNvSpPr>
            <a:spLocks noGrp="1"/>
          </p:cNvSpPr>
          <p:nvPr>
            <p:ph type="dt" sz="half" idx="10"/>
          </p:nvPr>
        </p:nvSpPr>
        <p:spPr/>
        <p:txBody>
          <a:bodyPr/>
          <a:lstStyle/>
          <a:p>
            <a:r>
              <a:rPr lang="en-US" dirty="0" smtClean="0"/>
              <a:t>Stephen </a:t>
            </a:r>
            <a:r>
              <a:rPr lang="en-US" dirty="0" err="1" smtClean="0"/>
              <a:t>Barkby</a:t>
            </a:r>
            <a:r>
              <a:rPr lang="en-US" dirty="0" smtClean="0"/>
              <a:t>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7</a:t>
            </a:fld>
            <a:endParaRPr lang="en-GB" dirty="0"/>
          </a:p>
        </p:txBody>
      </p:sp>
    </p:spTree>
    <p:extLst>
      <p:ext uri="{BB962C8B-B14F-4D97-AF65-F5344CB8AC3E}">
        <p14:creationId xmlns:p14="http://schemas.microsoft.com/office/powerpoint/2010/main" val="17132786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Feature Identification/Data Association</a:t>
            </a:r>
            <a:endParaRPr lang="en-AU" dirty="0"/>
          </a:p>
        </p:txBody>
      </p:sp>
      <p:sp>
        <p:nvSpPr>
          <p:cNvPr id="3" name="Content Placeholder 2"/>
          <p:cNvSpPr>
            <a:spLocks noGrp="1"/>
          </p:cNvSpPr>
          <p:nvPr>
            <p:ph idx="1"/>
          </p:nvPr>
        </p:nvSpPr>
        <p:spPr>
          <a:xfrm>
            <a:off x="889248" y="1232756"/>
            <a:ext cx="7823212" cy="828092"/>
          </a:xfrm>
        </p:spPr>
        <p:txBody>
          <a:bodyPr>
            <a:normAutofit/>
          </a:bodyPr>
          <a:lstStyle/>
          <a:p>
            <a:r>
              <a:rPr lang="en-US" dirty="0"/>
              <a:t>Feature identification and data association </a:t>
            </a:r>
            <a:r>
              <a:rPr lang="en-US" dirty="0" smtClean="0"/>
              <a:t>tricky for </a:t>
            </a:r>
            <a:r>
              <a:rPr lang="en-US" dirty="0"/>
              <a:t>feature-based SLAM with bathymetry.</a:t>
            </a:r>
          </a:p>
        </p:txBody>
      </p:sp>
      <p:sp>
        <p:nvSpPr>
          <p:cNvPr id="4" name="Date Placeholder 3"/>
          <p:cNvSpPr>
            <a:spLocks noGrp="1"/>
          </p:cNvSpPr>
          <p:nvPr>
            <p:ph type="dt" sz="half" idx="10"/>
          </p:nvPr>
        </p:nvSpPr>
        <p:spPr/>
        <p:txBody>
          <a:bodyPr/>
          <a:lstStyle/>
          <a:p>
            <a:r>
              <a:rPr lang="en-US" dirty="0" smtClean="0"/>
              <a:t>Stephen </a:t>
            </a:r>
            <a:r>
              <a:rPr lang="en-US" dirty="0" err="1" smtClean="0"/>
              <a:t>Barkby</a:t>
            </a:r>
            <a:r>
              <a:rPr lang="en-US" dirty="0" smtClean="0"/>
              <a:t>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8</a:t>
            </a:fld>
            <a:endParaRPr lang="en-GB" dirty="0"/>
          </a:p>
        </p:txBody>
      </p:sp>
      <p:sp>
        <p:nvSpPr>
          <p:cNvPr id="12" name="TextBox 11"/>
          <p:cNvSpPr txBox="1"/>
          <p:nvPr/>
        </p:nvSpPr>
        <p:spPr>
          <a:xfrm>
            <a:off x="5292081" y="5734997"/>
            <a:ext cx="3456382" cy="646331"/>
          </a:xfrm>
          <a:prstGeom prst="rect">
            <a:avLst/>
          </a:prstGeom>
          <a:noFill/>
        </p:spPr>
        <p:txBody>
          <a:bodyPr wrap="square" rtlCol="0">
            <a:spAutoFit/>
          </a:bodyPr>
          <a:lstStyle/>
          <a:p>
            <a:r>
              <a:rPr lang="en-US" dirty="0" smtClean="0"/>
              <a:t>Example Map. How many features in this seabed mound?</a:t>
            </a:r>
            <a:endParaRPr lang="en-AU"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8326" y="2794938"/>
            <a:ext cx="3510137" cy="3010326"/>
          </a:xfrm>
          <a:prstGeom prst="rect">
            <a:avLst/>
          </a:prstGeom>
        </p:spPr>
      </p:pic>
      <p:sp>
        <p:nvSpPr>
          <p:cNvPr id="14" name="Content Placeholder 2"/>
          <p:cNvSpPr txBox="1">
            <a:spLocks/>
          </p:cNvSpPr>
          <p:nvPr/>
        </p:nvSpPr>
        <p:spPr>
          <a:xfrm>
            <a:off x="899592" y="2132856"/>
            <a:ext cx="4392488" cy="38884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Seabed full of natural formations. What constitutes a feature and at what scale can be very ambiguous.</a:t>
            </a:r>
            <a:endParaRPr lang="en-US" u="sng" dirty="0" smtClean="0"/>
          </a:p>
          <a:p>
            <a:r>
              <a:rPr lang="en-US" dirty="0" smtClean="0"/>
              <a:t>Mapping sensor provides range/bearing observations. Swath may still not provide clear association to features currently tracked.</a:t>
            </a:r>
          </a:p>
        </p:txBody>
      </p:sp>
      <p:grpSp>
        <p:nvGrpSpPr>
          <p:cNvPr id="75" name="Group 74"/>
          <p:cNvGrpSpPr/>
          <p:nvPr/>
        </p:nvGrpSpPr>
        <p:grpSpPr>
          <a:xfrm>
            <a:off x="5744198" y="1979548"/>
            <a:ext cx="3457066" cy="1423906"/>
            <a:chOff x="5744198" y="1979548"/>
            <a:chExt cx="3457066" cy="1423906"/>
          </a:xfrm>
        </p:grpSpPr>
        <p:grpSp>
          <p:nvGrpSpPr>
            <p:cNvPr id="68" name="Group 67"/>
            <p:cNvGrpSpPr/>
            <p:nvPr/>
          </p:nvGrpSpPr>
          <p:grpSpPr>
            <a:xfrm>
              <a:off x="5744198" y="1979548"/>
              <a:ext cx="3292298" cy="1089412"/>
              <a:chOff x="5744198" y="1979548"/>
              <a:chExt cx="3292298" cy="1089412"/>
            </a:xfrm>
          </p:grpSpPr>
          <p:grpSp>
            <p:nvGrpSpPr>
              <p:cNvPr id="59" name="Group 58"/>
              <p:cNvGrpSpPr/>
              <p:nvPr/>
            </p:nvGrpSpPr>
            <p:grpSpPr>
              <a:xfrm>
                <a:off x="5744198" y="2404479"/>
                <a:ext cx="2478633" cy="664481"/>
                <a:chOff x="5744198" y="2206160"/>
                <a:chExt cx="2478633" cy="664481"/>
              </a:xfrm>
            </p:grpSpPr>
            <p:grpSp>
              <p:nvGrpSpPr>
                <p:cNvPr id="55" name="Group 54"/>
                <p:cNvGrpSpPr/>
                <p:nvPr/>
              </p:nvGrpSpPr>
              <p:grpSpPr>
                <a:xfrm>
                  <a:off x="5744198" y="2206160"/>
                  <a:ext cx="2478633" cy="664481"/>
                  <a:chOff x="5744198" y="2206160"/>
                  <a:chExt cx="2478633" cy="664481"/>
                </a:xfrm>
              </p:grpSpPr>
              <p:sp>
                <p:nvSpPr>
                  <p:cNvPr id="15" name="Oval 14"/>
                  <p:cNvSpPr/>
                  <p:nvPr/>
                </p:nvSpPr>
                <p:spPr>
                  <a:xfrm rot="21244058">
                    <a:off x="5744198" y="2206160"/>
                    <a:ext cx="2478633" cy="664481"/>
                  </a:xfrm>
                  <a:prstGeom prst="ellipse">
                    <a:avLst/>
                  </a:prstGeom>
                  <a:solidFill>
                    <a:srgbClr val="EE243B">
                      <a:alpha val="5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Oval 15"/>
                  <p:cNvSpPr/>
                  <p:nvPr/>
                </p:nvSpPr>
                <p:spPr>
                  <a:xfrm>
                    <a:off x="6948264" y="2492896"/>
                    <a:ext cx="100659" cy="6943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cxnSp>
              <p:nvCxnSpPr>
                <p:cNvPr id="57" name="Straight Arrow Connector 56"/>
                <p:cNvCxnSpPr/>
                <p:nvPr/>
              </p:nvCxnSpPr>
              <p:spPr>
                <a:xfrm flipH="1">
                  <a:off x="6660232" y="2538400"/>
                  <a:ext cx="288032" cy="5493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6263682" y="1979548"/>
                <a:ext cx="2772814" cy="711667"/>
                <a:chOff x="6263682" y="1979548"/>
                <a:chExt cx="2772814" cy="711667"/>
              </a:xfrm>
            </p:grpSpPr>
            <p:sp>
              <p:nvSpPr>
                <p:cNvPr id="58" name="TextBox 57"/>
                <p:cNvSpPr txBox="1"/>
                <p:nvPr/>
              </p:nvSpPr>
              <p:spPr>
                <a:xfrm>
                  <a:off x="6263682" y="1979548"/>
                  <a:ext cx="2772814" cy="369332"/>
                </a:xfrm>
                <a:prstGeom prst="rect">
                  <a:avLst/>
                </a:prstGeom>
                <a:noFill/>
              </p:spPr>
              <p:txBody>
                <a:bodyPr wrap="square" rtlCol="0">
                  <a:spAutoFit/>
                </a:bodyPr>
                <a:lstStyle/>
                <a:p>
                  <a:r>
                    <a:rPr lang="en-US" dirty="0" smtClean="0"/>
                    <a:t>UUV uncertainty in position</a:t>
                  </a:r>
                  <a:endParaRPr lang="en-AU" dirty="0"/>
                </a:p>
              </p:txBody>
            </p:sp>
            <p:cxnSp>
              <p:nvCxnSpPr>
                <p:cNvPr id="61" name="Straight Arrow Connector 60"/>
                <p:cNvCxnSpPr/>
                <p:nvPr/>
              </p:nvCxnSpPr>
              <p:spPr>
                <a:xfrm flipH="1">
                  <a:off x="6300192" y="2317151"/>
                  <a:ext cx="144016" cy="37406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sp>
          <p:nvSpPr>
            <p:cNvPr id="69" name="TextBox 68"/>
            <p:cNvSpPr txBox="1"/>
            <p:nvPr/>
          </p:nvSpPr>
          <p:spPr>
            <a:xfrm>
              <a:off x="7452320" y="3034122"/>
              <a:ext cx="1748944" cy="369332"/>
            </a:xfrm>
            <a:prstGeom prst="rect">
              <a:avLst/>
            </a:prstGeom>
            <a:noFill/>
          </p:spPr>
          <p:txBody>
            <a:bodyPr wrap="square" rtlCol="0">
              <a:spAutoFit/>
            </a:bodyPr>
            <a:lstStyle/>
            <a:p>
              <a:r>
                <a:rPr lang="en-US" dirty="0" smtClean="0"/>
                <a:t>UUV direction</a:t>
              </a:r>
              <a:endParaRPr lang="en-AU" dirty="0"/>
            </a:p>
          </p:txBody>
        </p:sp>
        <p:cxnSp>
          <p:nvCxnSpPr>
            <p:cNvPr id="70" name="Straight Arrow Connector 69"/>
            <p:cNvCxnSpPr>
              <a:stCxn id="69" idx="1"/>
            </p:cNvCxnSpPr>
            <p:nvPr/>
          </p:nvCxnSpPr>
          <p:spPr>
            <a:xfrm flipH="1" flipV="1">
              <a:off x="6853462" y="2794938"/>
              <a:ext cx="598858" cy="42385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82" name="Group 81"/>
          <p:cNvGrpSpPr/>
          <p:nvPr/>
        </p:nvGrpSpPr>
        <p:grpSpPr>
          <a:xfrm>
            <a:off x="6192116" y="2805360"/>
            <a:ext cx="445891" cy="1866826"/>
            <a:chOff x="6192116" y="2805360"/>
            <a:chExt cx="445891" cy="1866826"/>
          </a:xfrm>
        </p:grpSpPr>
        <p:sp>
          <p:nvSpPr>
            <p:cNvPr id="76" name="Freeform 75"/>
            <p:cNvSpPr/>
            <p:nvPr/>
          </p:nvSpPr>
          <p:spPr>
            <a:xfrm>
              <a:off x="6516563" y="4159460"/>
              <a:ext cx="121444" cy="512726"/>
            </a:xfrm>
            <a:custGeom>
              <a:avLst/>
              <a:gdLst>
                <a:gd name="connsiteX0" fmla="*/ 0 w 121444"/>
                <a:gd name="connsiteY0" fmla="*/ 5520 h 512726"/>
                <a:gd name="connsiteX1" fmla="*/ 64294 w 121444"/>
                <a:gd name="connsiteY1" fmla="*/ 72195 h 512726"/>
                <a:gd name="connsiteX2" fmla="*/ 121444 w 121444"/>
                <a:gd name="connsiteY2" fmla="*/ 512726 h 512726"/>
              </a:gdLst>
              <a:ahLst/>
              <a:cxnLst>
                <a:cxn ang="0">
                  <a:pos x="connsiteX0" y="connsiteY0"/>
                </a:cxn>
                <a:cxn ang="0">
                  <a:pos x="connsiteX1" y="connsiteY1"/>
                </a:cxn>
                <a:cxn ang="0">
                  <a:pos x="connsiteX2" y="connsiteY2"/>
                </a:cxn>
              </a:cxnLst>
              <a:rect l="l" t="t" r="r" b="b"/>
              <a:pathLst>
                <a:path w="121444" h="512726">
                  <a:moveTo>
                    <a:pt x="0" y="5520"/>
                  </a:moveTo>
                  <a:cubicBezTo>
                    <a:pt x="22026" y="-3410"/>
                    <a:pt x="44053" y="-12339"/>
                    <a:pt x="64294" y="72195"/>
                  </a:cubicBezTo>
                  <a:cubicBezTo>
                    <a:pt x="84535" y="156729"/>
                    <a:pt x="102989" y="334727"/>
                    <a:pt x="121444" y="512726"/>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78" name="Straight Connector 77"/>
            <p:cNvCxnSpPr/>
            <p:nvPr/>
          </p:nvCxnSpPr>
          <p:spPr>
            <a:xfrm flipH="1" flipV="1">
              <a:off x="6542981" y="2852936"/>
              <a:ext cx="347" cy="129831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0" name="Oval 79"/>
            <p:cNvSpPr/>
            <p:nvPr/>
          </p:nvSpPr>
          <p:spPr>
            <a:xfrm>
              <a:off x="6480148" y="2805360"/>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81" name="Straight Arrow Connector 80"/>
            <p:cNvCxnSpPr/>
            <p:nvPr/>
          </p:nvCxnSpPr>
          <p:spPr>
            <a:xfrm flipH="1">
              <a:off x="6192116" y="2850864"/>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89" name="Group 88"/>
          <p:cNvGrpSpPr/>
          <p:nvPr/>
        </p:nvGrpSpPr>
        <p:grpSpPr>
          <a:xfrm>
            <a:off x="6326607" y="2786310"/>
            <a:ext cx="474243" cy="1847603"/>
            <a:chOff x="6326607" y="2786310"/>
            <a:chExt cx="474243" cy="1847603"/>
          </a:xfrm>
        </p:grpSpPr>
        <p:grpSp>
          <p:nvGrpSpPr>
            <p:cNvPr id="83" name="Group 82"/>
            <p:cNvGrpSpPr/>
            <p:nvPr/>
          </p:nvGrpSpPr>
          <p:grpSpPr>
            <a:xfrm>
              <a:off x="6326607" y="2786310"/>
              <a:ext cx="388691" cy="1345895"/>
              <a:chOff x="6192116" y="2805360"/>
              <a:chExt cx="388691" cy="1345895"/>
            </a:xfrm>
          </p:grpSpPr>
          <p:cxnSp>
            <p:nvCxnSpPr>
              <p:cNvPr id="85" name="Straight Connector 84"/>
              <p:cNvCxnSpPr/>
              <p:nvPr/>
            </p:nvCxnSpPr>
            <p:spPr>
              <a:xfrm flipH="1" flipV="1">
                <a:off x="6542981" y="2852936"/>
                <a:ext cx="347" cy="129831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6" name="Oval 85"/>
              <p:cNvSpPr/>
              <p:nvPr/>
            </p:nvSpPr>
            <p:spPr>
              <a:xfrm>
                <a:off x="6480148" y="2805360"/>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87" name="Straight Arrow Connector 86"/>
              <p:cNvCxnSpPr/>
              <p:nvPr/>
            </p:nvCxnSpPr>
            <p:spPr>
              <a:xfrm flipH="1">
                <a:off x="6192116" y="2850864"/>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88" name="Freeform 87"/>
            <p:cNvSpPr/>
            <p:nvPr/>
          </p:nvSpPr>
          <p:spPr>
            <a:xfrm>
              <a:off x="6677025" y="4148139"/>
              <a:ext cx="123825" cy="485774"/>
            </a:xfrm>
            <a:custGeom>
              <a:avLst/>
              <a:gdLst>
                <a:gd name="connsiteX0" fmla="*/ 0 w 109538"/>
                <a:gd name="connsiteY0" fmla="*/ 0 h 523875"/>
                <a:gd name="connsiteX1" fmla="*/ 42863 w 109538"/>
                <a:gd name="connsiteY1" fmla="*/ 95250 h 523875"/>
                <a:gd name="connsiteX2" fmla="*/ 109538 w 109538"/>
                <a:gd name="connsiteY2" fmla="*/ 523875 h 523875"/>
              </a:gdLst>
              <a:ahLst/>
              <a:cxnLst>
                <a:cxn ang="0">
                  <a:pos x="connsiteX0" y="connsiteY0"/>
                </a:cxn>
                <a:cxn ang="0">
                  <a:pos x="connsiteX1" y="connsiteY1"/>
                </a:cxn>
                <a:cxn ang="0">
                  <a:pos x="connsiteX2" y="connsiteY2"/>
                </a:cxn>
              </a:cxnLst>
              <a:rect l="l" t="t" r="r" b="b"/>
              <a:pathLst>
                <a:path w="109538" h="523875">
                  <a:moveTo>
                    <a:pt x="0" y="0"/>
                  </a:moveTo>
                  <a:cubicBezTo>
                    <a:pt x="12303" y="3968"/>
                    <a:pt x="24607" y="7937"/>
                    <a:pt x="42863" y="95250"/>
                  </a:cubicBezTo>
                  <a:cubicBezTo>
                    <a:pt x="61119" y="182563"/>
                    <a:pt x="85328" y="353219"/>
                    <a:pt x="109538" y="523875"/>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grpSp>
        <p:nvGrpSpPr>
          <p:cNvPr id="90" name="Group 89"/>
          <p:cNvGrpSpPr/>
          <p:nvPr/>
        </p:nvGrpSpPr>
        <p:grpSpPr>
          <a:xfrm>
            <a:off x="6442022" y="2468124"/>
            <a:ext cx="445891" cy="1225934"/>
            <a:chOff x="6192116" y="3446252"/>
            <a:chExt cx="445891" cy="1225934"/>
          </a:xfrm>
        </p:grpSpPr>
        <p:sp>
          <p:nvSpPr>
            <p:cNvPr id="91" name="Freeform 90"/>
            <p:cNvSpPr/>
            <p:nvPr/>
          </p:nvSpPr>
          <p:spPr>
            <a:xfrm>
              <a:off x="6516563" y="4159460"/>
              <a:ext cx="121444" cy="512726"/>
            </a:xfrm>
            <a:custGeom>
              <a:avLst/>
              <a:gdLst>
                <a:gd name="connsiteX0" fmla="*/ 0 w 121444"/>
                <a:gd name="connsiteY0" fmla="*/ 5520 h 512726"/>
                <a:gd name="connsiteX1" fmla="*/ 64294 w 121444"/>
                <a:gd name="connsiteY1" fmla="*/ 72195 h 512726"/>
                <a:gd name="connsiteX2" fmla="*/ 121444 w 121444"/>
                <a:gd name="connsiteY2" fmla="*/ 512726 h 512726"/>
              </a:gdLst>
              <a:ahLst/>
              <a:cxnLst>
                <a:cxn ang="0">
                  <a:pos x="connsiteX0" y="connsiteY0"/>
                </a:cxn>
                <a:cxn ang="0">
                  <a:pos x="connsiteX1" y="connsiteY1"/>
                </a:cxn>
                <a:cxn ang="0">
                  <a:pos x="connsiteX2" y="connsiteY2"/>
                </a:cxn>
              </a:cxnLst>
              <a:rect l="l" t="t" r="r" b="b"/>
              <a:pathLst>
                <a:path w="121444" h="512726">
                  <a:moveTo>
                    <a:pt x="0" y="5520"/>
                  </a:moveTo>
                  <a:cubicBezTo>
                    <a:pt x="22026" y="-3410"/>
                    <a:pt x="44053" y="-12339"/>
                    <a:pt x="64294" y="72195"/>
                  </a:cubicBezTo>
                  <a:cubicBezTo>
                    <a:pt x="84535" y="156729"/>
                    <a:pt x="102989" y="334727"/>
                    <a:pt x="121444" y="512726"/>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92" name="Straight Connector 91"/>
            <p:cNvCxnSpPr/>
            <p:nvPr/>
          </p:nvCxnSpPr>
          <p:spPr>
            <a:xfrm flipH="1" flipV="1">
              <a:off x="6542981" y="3480967"/>
              <a:ext cx="348" cy="67028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93" name="Oval 92"/>
            <p:cNvSpPr/>
            <p:nvPr/>
          </p:nvSpPr>
          <p:spPr>
            <a:xfrm>
              <a:off x="6480148" y="3446252"/>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94" name="Straight Arrow Connector 93"/>
            <p:cNvCxnSpPr/>
            <p:nvPr/>
          </p:nvCxnSpPr>
          <p:spPr>
            <a:xfrm flipH="1">
              <a:off x="6192116" y="3491756"/>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96" name="Group 95"/>
          <p:cNvGrpSpPr/>
          <p:nvPr/>
        </p:nvGrpSpPr>
        <p:grpSpPr>
          <a:xfrm>
            <a:off x="6548643" y="2453094"/>
            <a:ext cx="474243" cy="1198754"/>
            <a:chOff x="6326607" y="3435159"/>
            <a:chExt cx="474243" cy="1198754"/>
          </a:xfrm>
        </p:grpSpPr>
        <p:grpSp>
          <p:nvGrpSpPr>
            <p:cNvPr id="97" name="Group 96"/>
            <p:cNvGrpSpPr/>
            <p:nvPr/>
          </p:nvGrpSpPr>
          <p:grpSpPr>
            <a:xfrm>
              <a:off x="6326607" y="3435159"/>
              <a:ext cx="388691" cy="697048"/>
              <a:chOff x="6192116" y="3454209"/>
              <a:chExt cx="388691" cy="697048"/>
            </a:xfrm>
          </p:grpSpPr>
          <p:cxnSp>
            <p:nvCxnSpPr>
              <p:cNvPr id="99" name="Straight Connector 98"/>
              <p:cNvCxnSpPr/>
              <p:nvPr/>
            </p:nvCxnSpPr>
            <p:spPr>
              <a:xfrm flipV="1">
                <a:off x="6543331" y="3487140"/>
                <a:ext cx="1005" cy="664117"/>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00" name="Oval 99"/>
              <p:cNvSpPr/>
              <p:nvPr/>
            </p:nvSpPr>
            <p:spPr>
              <a:xfrm>
                <a:off x="6480148" y="3454209"/>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01" name="Straight Arrow Connector 100"/>
              <p:cNvCxnSpPr/>
              <p:nvPr/>
            </p:nvCxnSpPr>
            <p:spPr>
              <a:xfrm flipH="1">
                <a:off x="6192116" y="3499713"/>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98" name="Freeform 97"/>
            <p:cNvSpPr/>
            <p:nvPr/>
          </p:nvSpPr>
          <p:spPr>
            <a:xfrm>
              <a:off x="6677025" y="4148139"/>
              <a:ext cx="123825" cy="485774"/>
            </a:xfrm>
            <a:custGeom>
              <a:avLst/>
              <a:gdLst>
                <a:gd name="connsiteX0" fmla="*/ 0 w 109538"/>
                <a:gd name="connsiteY0" fmla="*/ 0 h 523875"/>
                <a:gd name="connsiteX1" fmla="*/ 42863 w 109538"/>
                <a:gd name="connsiteY1" fmla="*/ 95250 h 523875"/>
                <a:gd name="connsiteX2" fmla="*/ 109538 w 109538"/>
                <a:gd name="connsiteY2" fmla="*/ 523875 h 523875"/>
              </a:gdLst>
              <a:ahLst/>
              <a:cxnLst>
                <a:cxn ang="0">
                  <a:pos x="connsiteX0" y="connsiteY0"/>
                </a:cxn>
                <a:cxn ang="0">
                  <a:pos x="connsiteX1" y="connsiteY1"/>
                </a:cxn>
                <a:cxn ang="0">
                  <a:pos x="connsiteX2" y="connsiteY2"/>
                </a:cxn>
              </a:cxnLst>
              <a:rect l="l" t="t" r="r" b="b"/>
              <a:pathLst>
                <a:path w="109538" h="523875">
                  <a:moveTo>
                    <a:pt x="0" y="0"/>
                  </a:moveTo>
                  <a:cubicBezTo>
                    <a:pt x="12303" y="3968"/>
                    <a:pt x="24607" y="7937"/>
                    <a:pt x="42863" y="95250"/>
                  </a:cubicBezTo>
                  <a:cubicBezTo>
                    <a:pt x="61119" y="182563"/>
                    <a:pt x="85328" y="353219"/>
                    <a:pt x="109538" y="523875"/>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grpSp>
        <p:nvGrpSpPr>
          <p:cNvPr id="105" name="Group 104"/>
          <p:cNvGrpSpPr/>
          <p:nvPr/>
        </p:nvGrpSpPr>
        <p:grpSpPr>
          <a:xfrm>
            <a:off x="5967779" y="2713340"/>
            <a:ext cx="474243" cy="1620288"/>
            <a:chOff x="6326607" y="3013625"/>
            <a:chExt cx="474243" cy="1620288"/>
          </a:xfrm>
        </p:grpSpPr>
        <p:grpSp>
          <p:nvGrpSpPr>
            <p:cNvPr id="106" name="Group 105"/>
            <p:cNvGrpSpPr/>
            <p:nvPr/>
          </p:nvGrpSpPr>
          <p:grpSpPr>
            <a:xfrm>
              <a:off x="6326607" y="3013625"/>
              <a:ext cx="388691" cy="1118581"/>
              <a:chOff x="6192116" y="3032675"/>
              <a:chExt cx="388691" cy="1118581"/>
            </a:xfrm>
          </p:grpSpPr>
          <p:cxnSp>
            <p:nvCxnSpPr>
              <p:cNvPr id="108" name="Straight Connector 107"/>
              <p:cNvCxnSpPr/>
              <p:nvPr/>
            </p:nvCxnSpPr>
            <p:spPr>
              <a:xfrm flipH="1" flipV="1">
                <a:off x="6542534" y="3067390"/>
                <a:ext cx="795" cy="108386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09" name="Oval 108"/>
              <p:cNvSpPr/>
              <p:nvPr/>
            </p:nvSpPr>
            <p:spPr>
              <a:xfrm>
                <a:off x="6480148" y="3032675"/>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10" name="Straight Arrow Connector 109"/>
              <p:cNvCxnSpPr/>
              <p:nvPr/>
            </p:nvCxnSpPr>
            <p:spPr>
              <a:xfrm flipH="1">
                <a:off x="6192116" y="3078179"/>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07" name="Freeform 106"/>
            <p:cNvSpPr/>
            <p:nvPr/>
          </p:nvSpPr>
          <p:spPr>
            <a:xfrm>
              <a:off x="6677025" y="4148139"/>
              <a:ext cx="123825" cy="485774"/>
            </a:xfrm>
            <a:custGeom>
              <a:avLst/>
              <a:gdLst>
                <a:gd name="connsiteX0" fmla="*/ 0 w 109538"/>
                <a:gd name="connsiteY0" fmla="*/ 0 h 523875"/>
                <a:gd name="connsiteX1" fmla="*/ 42863 w 109538"/>
                <a:gd name="connsiteY1" fmla="*/ 95250 h 523875"/>
                <a:gd name="connsiteX2" fmla="*/ 109538 w 109538"/>
                <a:gd name="connsiteY2" fmla="*/ 523875 h 523875"/>
              </a:gdLst>
              <a:ahLst/>
              <a:cxnLst>
                <a:cxn ang="0">
                  <a:pos x="connsiteX0" y="connsiteY0"/>
                </a:cxn>
                <a:cxn ang="0">
                  <a:pos x="connsiteX1" y="connsiteY1"/>
                </a:cxn>
                <a:cxn ang="0">
                  <a:pos x="connsiteX2" y="connsiteY2"/>
                </a:cxn>
              </a:cxnLst>
              <a:rect l="l" t="t" r="r" b="b"/>
              <a:pathLst>
                <a:path w="109538" h="523875">
                  <a:moveTo>
                    <a:pt x="0" y="0"/>
                  </a:moveTo>
                  <a:cubicBezTo>
                    <a:pt x="12303" y="3968"/>
                    <a:pt x="24607" y="7937"/>
                    <a:pt x="42863" y="95250"/>
                  </a:cubicBezTo>
                  <a:cubicBezTo>
                    <a:pt x="61119" y="182563"/>
                    <a:pt x="85328" y="353219"/>
                    <a:pt x="109538" y="523875"/>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grpSp>
        <p:nvGrpSpPr>
          <p:cNvPr id="112" name="Group 111"/>
          <p:cNvGrpSpPr/>
          <p:nvPr/>
        </p:nvGrpSpPr>
        <p:grpSpPr>
          <a:xfrm>
            <a:off x="6402013" y="2600800"/>
            <a:ext cx="474243" cy="1620288"/>
            <a:chOff x="6326607" y="3013625"/>
            <a:chExt cx="474243" cy="1620288"/>
          </a:xfrm>
        </p:grpSpPr>
        <p:grpSp>
          <p:nvGrpSpPr>
            <p:cNvPr id="113" name="Group 112"/>
            <p:cNvGrpSpPr/>
            <p:nvPr/>
          </p:nvGrpSpPr>
          <p:grpSpPr>
            <a:xfrm>
              <a:off x="6326607" y="3013625"/>
              <a:ext cx="388691" cy="1118581"/>
              <a:chOff x="6192116" y="3032675"/>
              <a:chExt cx="388691" cy="1118581"/>
            </a:xfrm>
          </p:grpSpPr>
          <p:cxnSp>
            <p:nvCxnSpPr>
              <p:cNvPr id="115" name="Straight Connector 114"/>
              <p:cNvCxnSpPr/>
              <p:nvPr/>
            </p:nvCxnSpPr>
            <p:spPr>
              <a:xfrm flipH="1" flipV="1">
                <a:off x="6542534" y="3067390"/>
                <a:ext cx="795" cy="108386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6" name="Oval 115"/>
              <p:cNvSpPr/>
              <p:nvPr/>
            </p:nvSpPr>
            <p:spPr>
              <a:xfrm>
                <a:off x="6480148" y="3032675"/>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17" name="Straight Arrow Connector 116"/>
              <p:cNvCxnSpPr/>
              <p:nvPr/>
            </p:nvCxnSpPr>
            <p:spPr>
              <a:xfrm flipH="1">
                <a:off x="6192116" y="3078179"/>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14" name="Freeform 113"/>
            <p:cNvSpPr/>
            <p:nvPr/>
          </p:nvSpPr>
          <p:spPr>
            <a:xfrm>
              <a:off x="6677025" y="4148139"/>
              <a:ext cx="123825" cy="485774"/>
            </a:xfrm>
            <a:custGeom>
              <a:avLst/>
              <a:gdLst>
                <a:gd name="connsiteX0" fmla="*/ 0 w 109538"/>
                <a:gd name="connsiteY0" fmla="*/ 0 h 523875"/>
                <a:gd name="connsiteX1" fmla="*/ 42863 w 109538"/>
                <a:gd name="connsiteY1" fmla="*/ 95250 h 523875"/>
                <a:gd name="connsiteX2" fmla="*/ 109538 w 109538"/>
                <a:gd name="connsiteY2" fmla="*/ 523875 h 523875"/>
              </a:gdLst>
              <a:ahLst/>
              <a:cxnLst>
                <a:cxn ang="0">
                  <a:pos x="connsiteX0" y="connsiteY0"/>
                </a:cxn>
                <a:cxn ang="0">
                  <a:pos x="connsiteX1" y="connsiteY1"/>
                </a:cxn>
                <a:cxn ang="0">
                  <a:pos x="connsiteX2" y="connsiteY2"/>
                </a:cxn>
              </a:cxnLst>
              <a:rect l="l" t="t" r="r" b="b"/>
              <a:pathLst>
                <a:path w="109538" h="523875">
                  <a:moveTo>
                    <a:pt x="0" y="0"/>
                  </a:moveTo>
                  <a:cubicBezTo>
                    <a:pt x="12303" y="3968"/>
                    <a:pt x="24607" y="7937"/>
                    <a:pt x="42863" y="95250"/>
                  </a:cubicBezTo>
                  <a:cubicBezTo>
                    <a:pt x="61119" y="182563"/>
                    <a:pt x="85328" y="353219"/>
                    <a:pt x="109538" y="523875"/>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grpSp>
        <p:nvGrpSpPr>
          <p:cNvPr id="118" name="Group 117"/>
          <p:cNvGrpSpPr/>
          <p:nvPr/>
        </p:nvGrpSpPr>
        <p:grpSpPr>
          <a:xfrm>
            <a:off x="6588224" y="2600800"/>
            <a:ext cx="474243" cy="1620288"/>
            <a:chOff x="6326607" y="3013625"/>
            <a:chExt cx="474243" cy="1620288"/>
          </a:xfrm>
        </p:grpSpPr>
        <p:grpSp>
          <p:nvGrpSpPr>
            <p:cNvPr id="119" name="Group 118"/>
            <p:cNvGrpSpPr/>
            <p:nvPr/>
          </p:nvGrpSpPr>
          <p:grpSpPr>
            <a:xfrm>
              <a:off x="6326607" y="3013625"/>
              <a:ext cx="388691" cy="1118581"/>
              <a:chOff x="6192116" y="3032675"/>
              <a:chExt cx="388691" cy="1118581"/>
            </a:xfrm>
          </p:grpSpPr>
          <p:cxnSp>
            <p:nvCxnSpPr>
              <p:cNvPr id="121" name="Straight Connector 120"/>
              <p:cNvCxnSpPr/>
              <p:nvPr/>
            </p:nvCxnSpPr>
            <p:spPr>
              <a:xfrm flipH="1" flipV="1">
                <a:off x="6542534" y="3067390"/>
                <a:ext cx="795" cy="108386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22" name="Oval 121"/>
              <p:cNvSpPr/>
              <p:nvPr/>
            </p:nvSpPr>
            <p:spPr>
              <a:xfrm>
                <a:off x="6480148" y="3032675"/>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3" name="Straight Arrow Connector 122"/>
              <p:cNvCxnSpPr/>
              <p:nvPr/>
            </p:nvCxnSpPr>
            <p:spPr>
              <a:xfrm flipH="1">
                <a:off x="6192116" y="3078179"/>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20" name="Freeform 119"/>
            <p:cNvSpPr/>
            <p:nvPr/>
          </p:nvSpPr>
          <p:spPr>
            <a:xfrm>
              <a:off x="6677025" y="4148139"/>
              <a:ext cx="123825" cy="485774"/>
            </a:xfrm>
            <a:custGeom>
              <a:avLst/>
              <a:gdLst>
                <a:gd name="connsiteX0" fmla="*/ 0 w 109538"/>
                <a:gd name="connsiteY0" fmla="*/ 0 h 523875"/>
                <a:gd name="connsiteX1" fmla="*/ 42863 w 109538"/>
                <a:gd name="connsiteY1" fmla="*/ 95250 h 523875"/>
                <a:gd name="connsiteX2" fmla="*/ 109538 w 109538"/>
                <a:gd name="connsiteY2" fmla="*/ 523875 h 523875"/>
              </a:gdLst>
              <a:ahLst/>
              <a:cxnLst>
                <a:cxn ang="0">
                  <a:pos x="connsiteX0" y="connsiteY0"/>
                </a:cxn>
                <a:cxn ang="0">
                  <a:pos x="connsiteX1" y="connsiteY1"/>
                </a:cxn>
                <a:cxn ang="0">
                  <a:pos x="connsiteX2" y="connsiteY2"/>
                </a:cxn>
              </a:cxnLst>
              <a:rect l="l" t="t" r="r" b="b"/>
              <a:pathLst>
                <a:path w="109538" h="523875">
                  <a:moveTo>
                    <a:pt x="0" y="0"/>
                  </a:moveTo>
                  <a:cubicBezTo>
                    <a:pt x="12303" y="3968"/>
                    <a:pt x="24607" y="7937"/>
                    <a:pt x="42863" y="95250"/>
                  </a:cubicBezTo>
                  <a:cubicBezTo>
                    <a:pt x="61119" y="182563"/>
                    <a:pt x="85328" y="353219"/>
                    <a:pt x="109538" y="523875"/>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grpSp>
        <p:nvGrpSpPr>
          <p:cNvPr id="54" name="Group 53"/>
          <p:cNvGrpSpPr/>
          <p:nvPr/>
        </p:nvGrpSpPr>
        <p:grpSpPr>
          <a:xfrm>
            <a:off x="5382342" y="2064200"/>
            <a:ext cx="3582146" cy="3381024"/>
            <a:chOff x="5257850" y="1969327"/>
            <a:chExt cx="3582146" cy="3381024"/>
          </a:xfrm>
        </p:grpSpPr>
        <p:grpSp>
          <p:nvGrpSpPr>
            <p:cNvPr id="52" name="Group 51"/>
            <p:cNvGrpSpPr/>
            <p:nvPr/>
          </p:nvGrpSpPr>
          <p:grpSpPr>
            <a:xfrm>
              <a:off x="5257850" y="1984977"/>
              <a:ext cx="3582146" cy="3365374"/>
              <a:chOff x="467544" y="2639140"/>
              <a:chExt cx="3582146" cy="3365374"/>
            </a:xfrm>
          </p:grpSpPr>
          <p:grpSp>
            <p:nvGrpSpPr>
              <p:cNvPr id="27" name="Group 26"/>
              <p:cNvGrpSpPr/>
              <p:nvPr/>
            </p:nvGrpSpPr>
            <p:grpSpPr>
              <a:xfrm>
                <a:off x="467544" y="2639140"/>
                <a:ext cx="3582146" cy="3365374"/>
                <a:chOff x="5130314" y="1899368"/>
                <a:chExt cx="3582146" cy="3365374"/>
              </a:xfrm>
            </p:grpSpPr>
            <p:sp>
              <p:nvSpPr>
                <p:cNvPr id="10" name="Rounded Rectangle 9"/>
                <p:cNvSpPr/>
                <p:nvPr/>
              </p:nvSpPr>
              <p:spPr>
                <a:xfrm>
                  <a:off x="5130314" y="1899368"/>
                  <a:ext cx="3582146" cy="336537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8" name="Group 17"/>
                <p:cNvGrpSpPr/>
                <p:nvPr/>
              </p:nvGrpSpPr>
              <p:grpSpPr>
                <a:xfrm>
                  <a:off x="5786812" y="2564902"/>
                  <a:ext cx="2466917" cy="2604734"/>
                  <a:chOff x="6953978" y="116631"/>
                  <a:chExt cx="1512168" cy="1313632"/>
                </a:xfrm>
              </p:grpSpPr>
              <p:cxnSp>
                <p:nvCxnSpPr>
                  <p:cNvPr id="19" name="Straight Arrow Connector 18"/>
                  <p:cNvCxnSpPr/>
                  <p:nvPr/>
                </p:nvCxnSpPr>
                <p:spPr>
                  <a:xfrm>
                    <a:off x="6953978" y="116631"/>
                    <a:ext cx="0" cy="13136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6953978" y="116632"/>
                    <a:ext cx="1512168"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2" name="TextBox 21"/>
                <p:cNvSpPr txBox="1"/>
                <p:nvPr/>
              </p:nvSpPr>
              <p:spPr>
                <a:xfrm>
                  <a:off x="6388680" y="2171518"/>
                  <a:ext cx="1828850" cy="307777"/>
                </a:xfrm>
                <a:prstGeom prst="rect">
                  <a:avLst/>
                </a:prstGeom>
                <a:noFill/>
              </p:spPr>
              <p:txBody>
                <a:bodyPr wrap="square" rtlCol="0">
                  <a:spAutoFit/>
                </a:bodyPr>
                <a:lstStyle/>
                <a:p>
                  <a:r>
                    <a:rPr lang="en-US" sz="1400" b="1" dirty="0" smtClean="0"/>
                    <a:t>Across Track (m)</a:t>
                  </a:r>
                  <a:endParaRPr lang="en-AU" sz="1400" b="1" dirty="0"/>
                </a:p>
              </p:txBody>
            </p:sp>
            <p:sp>
              <p:nvSpPr>
                <p:cNvPr id="23" name="TextBox 22"/>
                <p:cNvSpPr txBox="1"/>
                <p:nvPr/>
              </p:nvSpPr>
              <p:spPr>
                <a:xfrm rot="16200000">
                  <a:off x="4859319" y="3406756"/>
                  <a:ext cx="1454801" cy="307777"/>
                </a:xfrm>
                <a:prstGeom prst="rect">
                  <a:avLst/>
                </a:prstGeom>
                <a:noFill/>
              </p:spPr>
              <p:txBody>
                <a:bodyPr wrap="square" rtlCol="0">
                  <a:spAutoFit/>
                </a:bodyPr>
                <a:lstStyle/>
                <a:p>
                  <a:r>
                    <a:rPr lang="en-US" sz="1400" b="1" dirty="0" smtClean="0"/>
                    <a:t>Depth (m)</a:t>
                  </a:r>
                  <a:endParaRPr lang="en-AU" sz="1400" b="1" dirty="0"/>
                </a:p>
              </p:txBody>
            </p:sp>
            <p:sp>
              <p:nvSpPr>
                <p:cNvPr id="24" name="Freeform 23"/>
                <p:cNvSpPr/>
                <p:nvPr/>
              </p:nvSpPr>
              <p:spPr>
                <a:xfrm>
                  <a:off x="6300192" y="2812789"/>
                  <a:ext cx="1533525" cy="2200387"/>
                </a:xfrm>
                <a:custGeom>
                  <a:avLst/>
                  <a:gdLst>
                    <a:gd name="connsiteX0" fmla="*/ 0 w 1533525"/>
                    <a:gd name="connsiteY0" fmla="*/ 2124187 h 2200387"/>
                    <a:gd name="connsiteX1" fmla="*/ 733425 w 1533525"/>
                    <a:gd name="connsiteY1" fmla="*/ 112 h 2200387"/>
                    <a:gd name="connsiteX2" fmla="*/ 1533525 w 1533525"/>
                    <a:gd name="connsiteY2" fmla="*/ 2200387 h 2200387"/>
                  </a:gdLst>
                  <a:ahLst/>
                  <a:cxnLst>
                    <a:cxn ang="0">
                      <a:pos x="connsiteX0" y="connsiteY0"/>
                    </a:cxn>
                    <a:cxn ang="0">
                      <a:pos x="connsiteX1" y="connsiteY1"/>
                    </a:cxn>
                    <a:cxn ang="0">
                      <a:pos x="connsiteX2" y="connsiteY2"/>
                    </a:cxn>
                  </a:cxnLst>
                  <a:rect l="l" t="t" r="r" b="b"/>
                  <a:pathLst>
                    <a:path w="1533525" h="2200387">
                      <a:moveTo>
                        <a:pt x="0" y="2124187"/>
                      </a:moveTo>
                      <a:cubicBezTo>
                        <a:pt x="238919" y="1055799"/>
                        <a:pt x="477838" y="-12588"/>
                        <a:pt x="733425" y="112"/>
                      </a:cubicBezTo>
                      <a:cubicBezTo>
                        <a:pt x="989012" y="12812"/>
                        <a:pt x="1261268" y="1106599"/>
                        <a:pt x="1533525" y="220038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cxnSp>
            <p:nvCxnSpPr>
              <p:cNvPr id="29" name="Straight Connector 28"/>
              <p:cNvCxnSpPr>
                <a:endCxn id="24" idx="1"/>
              </p:cNvCxnSpPr>
              <p:nvPr/>
            </p:nvCxnSpPr>
            <p:spPr>
              <a:xfrm>
                <a:off x="1124042" y="3552673"/>
                <a:ext cx="1246805"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endCxn id="24" idx="0"/>
              </p:cNvCxnSpPr>
              <p:nvPr/>
            </p:nvCxnSpPr>
            <p:spPr>
              <a:xfrm>
                <a:off x="1124042" y="5676748"/>
                <a:ext cx="51338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endCxn id="24" idx="0"/>
              </p:cNvCxnSpPr>
              <p:nvPr/>
            </p:nvCxnSpPr>
            <p:spPr>
              <a:xfrm>
                <a:off x="1637422" y="3304674"/>
                <a:ext cx="0" cy="2372074"/>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a:endCxn id="24" idx="2"/>
              </p:cNvCxnSpPr>
              <p:nvPr/>
            </p:nvCxnSpPr>
            <p:spPr>
              <a:xfrm>
                <a:off x="3170947" y="3304676"/>
                <a:ext cx="0" cy="244827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755576" y="3429000"/>
                <a:ext cx="463406" cy="261610"/>
              </a:xfrm>
              <a:prstGeom prst="rect">
                <a:avLst/>
              </a:prstGeom>
              <a:noFill/>
            </p:spPr>
            <p:txBody>
              <a:bodyPr wrap="square" rtlCol="0">
                <a:spAutoFit/>
              </a:bodyPr>
              <a:lstStyle/>
              <a:p>
                <a:r>
                  <a:rPr lang="en-US" sz="1100" b="1" dirty="0" smtClean="0"/>
                  <a:t>+4.5</a:t>
                </a:r>
                <a:endParaRPr lang="en-AU" sz="1100" b="1" dirty="0"/>
              </a:p>
            </p:txBody>
          </p:sp>
          <p:sp>
            <p:nvSpPr>
              <p:cNvPr id="43" name="TextBox 42"/>
              <p:cNvSpPr txBox="1"/>
              <p:nvPr/>
            </p:nvSpPr>
            <p:spPr>
              <a:xfrm>
                <a:off x="755576" y="5530443"/>
                <a:ext cx="584506" cy="261610"/>
              </a:xfrm>
              <a:prstGeom prst="rect">
                <a:avLst/>
              </a:prstGeom>
              <a:noFill/>
            </p:spPr>
            <p:txBody>
              <a:bodyPr wrap="square" rtlCol="0">
                <a:spAutoFit/>
              </a:bodyPr>
              <a:lstStyle/>
              <a:p>
                <a:r>
                  <a:rPr lang="en-US" sz="1100" b="1" dirty="0" smtClean="0"/>
                  <a:t>+6.5</a:t>
                </a:r>
                <a:endParaRPr lang="en-AU" sz="1100" b="1" dirty="0"/>
              </a:p>
            </p:txBody>
          </p:sp>
          <p:sp>
            <p:nvSpPr>
              <p:cNvPr id="44" name="TextBox 43"/>
              <p:cNvSpPr txBox="1"/>
              <p:nvPr/>
            </p:nvSpPr>
            <p:spPr>
              <a:xfrm>
                <a:off x="1475656" y="3068960"/>
                <a:ext cx="432048" cy="261610"/>
              </a:xfrm>
              <a:prstGeom prst="rect">
                <a:avLst/>
              </a:prstGeom>
              <a:noFill/>
            </p:spPr>
            <p:txBody>
              <a:bodyPr wrap="square" rtlCol="0">
                <a:spAutoFit/>
              </a:bodyPr>
              <a:lstStyle/>
              <a:p>
                <a:r>
                  <a:rPr lang="en-US" sz="1100" b="1" dirty="0" smtClean="0"/>
                  <a:t>-1</a:t>
                </a:r>
                <a:endParaRPr lang="en-AU" sz="1100" b="1" dirty="0"/>
              </a:p>
            </p:txBody>
          </p:sp>
          <p:sp>
            <p:nvSpPr>
              <p:cNvPr id="45" name="TextBox 44"/>
              <p:cNvSpPr txBox="1"/>
              <p:nvPr/>
            </p:nvSpPr>
            <p:spPr>
              <a:xfrm>
                <a:off x="2987824" y="3068960"/>
                <a:ext cx="432048" cy="261610"/>
              </a:xfrm>
              <a:prstGeom prst="rect">
                <a:avLst/>
              </a:prstGeom>
              <a:noFill/>
            </p:spPr>
            <p:txBody>
              <a:bodyPr wrap="square" rtlCol="0">
                <a:spAutoFit/>
              </a:bodyPr>
              <a:lstStyle/>
              <a:p>
                <a:r>
                  <a:rPr lang="en-US" sz="1100" b="1" dirty="0"/>
                  <a:t>+</a:t>
                </a:r>
                <a:r>
                  <a:rPr lang="en-US" sz="1100" b="1" dirty="0" smtClean="0"/>
                  <a:t>1</a:t>
                </a:r>
                <a:endParaRPr lang="en-AU" sz="1100" b="1" dirty="0"/>
              </a:p>
            </p:txBody>
          </p:sp>
          <p:cxnSp>
            <p:nvCxnSpPr>
              <p:cNvPr id="46" name="Straight Connector 45"/>
              <p:cNvCxnSpPr>
                <a:endCxn id="24" idx="1"/>
              </p:cNvCxnSpPr>
              <p:nvPr/>
            </p:nvCxnSpPr>
            <p:spPr>
              <a:xfrm>
                <a:off x="2370847" y="3304674"/>
                <a:ext cx="0" cy="247999"/>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2267744" y="3068960"/>
                <a:ext cx="432048" cy="261610"/>
              </a:xfrm>
              <a:prstGeom prst="rect">
                <a:avLst/>
              </a:prstGeom>
              <a:noFill/>
            </p:spPr>
            <p:txBody>
              <a:bodyPr wrap="square" rtlCol="0">
                <a:spAutoFit/>
              </a:bodyPr>
              <a:lstStyle/>
              <a:p>
                <a:r>
                  <a:rPr lang="en-US" sz="1100" b="1" dirty="0"/>
                  <a:t>0</a:t>
                </a:r>
                <a:endParaRPr lang="en-AU" sz="1100" b="1" dirty="0"/>
              </a:p>
            </p:txBody>
          </p:sp>
        </p:grpSp>
        <p:sp>
          <p:nvSpPr>
            <p:cNvPr id="53" name="TextBox 52"/>
            <p:cNvSpPr txBox="1"/>
            <p:nvPr/>
          </p:nvSpPr>
          <p:spPr>
            <a:xfrm>
              <a:off x="5955014" y="1969327"/>
              <a:ext cx="2721442" cy="369332"/>
            </a:xfrm>
            <a:prstGeom prst="rect">
              <a:avLst/>
            </a:prstGeom>
            <a:noFill/>
          </p:spPr>
          <p:txBody>
            <a:bodyPr wrap="square" rtlCol="0">
              <a:spAutoFit/>
            </a:bodyPr>
            <a:lstStyle/>
            <a:p>
              <a:r>
                <a:rPr lang="en-US" b="1" dirty="0" smtClean="0"/>
                <a:t>Incoming Observation</a:t>
              </a:r>
              <a:endParaRPr lang="en-AU" b="1" dirty="0"/>
            </a:p>
          </p:txBody>
        </p:sp>
      </p:grpSp>
      <p:grpSp>
        <p:nvGrpSpPr>
          <p:cNvPr id="127" name="Group 126"/>
          <p:cNvGrpSpPr/>
          <p:nvPr/>
        </p:nvGrpSpPr>
        <p:grpSpPr>
          <a:xfrm>
            <a:off x="6444208" y="4300101"/>
            <a:ext cx="2496449" cy="1382689"/>
            <a:chOff x="6421264" y="3897097"/>
            <a:chExt cx="2327199" cy="1217312"/>
          </a:xfrm>
        </p:grpSpPr>
        <p:sp>
          <p:nvSpPr>
            <p:cNvPr id="126" name="Cloud 125"/>
            <p:cNvSpPr/>
            <p:nvPr/>
          </p:nvSpPr>
          <p:spPr>
            <a:xfrm>
              <a:off x="6421264" y="3897097"/>
              <a:ext cx="2327199" cy="1217312"/>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5" name="TextBox 124"/>
            <p:cNvSpPr txBox="1"/>
            <p:nvPr/>
          </p:nvSpPr>
          <p:spPr>
            <a:xfrm>
              <a:off x="6689768" y="4207907"/>
              <a:ext cx="1915564" cy="646331"/>
            </a:xfrm>
            <a:prstGeom prst="rect">
              <a:avLst/>
            </a:prstGeom>
            <a:noFill/>
          </p:spPr>
          <p:txBody>
            <a:bodyPr wrap="square" rtlCol="0">
              <a:spAutoFit/>
            </a:bodyPr>
            <a:lstStyle/>
            <a:p>
              <a:r>
                <a:rPr lang="en-US" dirty="0" smtClean="0"/>
                <a:t>Which feature do we associate to?</a:t>
              </a:r>
              <a:endParaRPr lang="en-AU" dirty="0"/>
            </a:p>
          </p:txBody>
        </p:sp>
      </p:grpSp>
    </p:spTree>
    <p:extLst>
      <p:ext uri="{BB962C8B-B14F-4D97-AF65-F5344CB8AC3E}">
        <p14:creationId xmlns:p14="http://schemas.microsoft.com/office/powerpoint/2010/main" val="43268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500"/>
                                        <p:tgtEl>
                                          <p:spTgt spid="5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54"/>
                                        </p:tgtEl>
                                      </p:cBhvr>
                                    </p:animEffect>
                                    <p:set>
                                      <p:cBhvr>
                                        <p:cTn id="17" dur="1" fill="hold">
                                          <p:stCondLst>
                                            <p:cond delay="499"/>
                                          </p:stCondLst>
                                        </p:cTn>
                                        <p:tgtEl>
                                          <p:spTgt spid="5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2"/>
                                        </p:tgtEl>
                                        <p:attrNameLst>
                                          <p:attrName>style.visibility</p:attrName>
                                        </p:attrNameLst>
                                      </p:cBhvr>
                                      <p:to>
                                        <p:strVal val="visible"/>
                                      </p:to>
                                    </p:set>
                                    <p:animEffect transition="in" filter="fade">
                                      <p:cBhvr>
                                        <p:cTn id="22" dur="500"/>
                                        <p:tgtEl>
                                          <p:spTgt spid="8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9"/>
                                        </p:tgtEl>
                                        <p:attrNameLst>
                                          <p:attrName>style.visibility</p:attrName>
                                        </p:attrNameLst>
                                      </p:cBhvr>
                                      <p:to>
                                        <p:strVal val="visible"/>
                                      </p:to>
                                    </p:set>
                                    <p:animEffect transition="in" filter="fade">
                                      <p:cBhvr>
                                        <p:cTn id="27" dur="500"/>
                                        <p:tgtEl>
                                          <p:spTgt spid="89"/>
                                        </p:tgtEl>
                                      </p:cBhvr>
                                    </p:animEffect>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90"/>
                                        </p:tgtEl>
                                        <p:attrNameLst>
                                          <p:attrName>style.visibility</p:attrName>
                                        </p:attrNameLst>
                                      </p:cBhvr>
                                      <p:to>
                                        <p:strVal val="visible"/>
                                      </p:to>
                                    </p:set>
                                    <p:animEffect transition="in" filter="fade">
                                      <p:cBhvr>
                                        <p:cTn id="31" dur="500"/>
                                        <p:tgtEl>
                                          <p:spTgt spid="90"/>
                                        </p:tgtEl>
                                      </p:cBhvr>
                                    </p:animEffect>
                                  </p:childTnLst>
                                </p:cTn>
                              </p:par>
                            </p:childTnLst>
                          </p:cTn>
                        </p:par>
                        <p:par>
                          <p:cTn id="32" fill="hold">
                            <p:stCondLst>
                              <p:cond delay="1000"/>
                            </p:stCondLst>
                            <p:childTnLst>
                              <p:par>
                                <p:cTn id="33" presetID="10" presetClass="entr" presetSubtype="0" fill="hold" nodeType="afterEffect">
                                  <p:stCondLst>
                                    <p:cond delay="0"/>
                                  </p:stCondLst>
                                  <p:childTnLst>
                                    <p:set>
                                      <p:cBhvr>
                                        <p:cTn id="34" dur="1" fill="hold">
                                          <p:stCondLst>
                                            <p:cond delay="0"/>
                                          </p:stCondLst>
                                        </p:cTn>
                                        <p:tgtEl>
                                          <p:spTgt spid="96"/>
                                        </p:tgtEl>
                                        <p:attrNameLst>
                                          <p:attrName>style.visibility</p:attrName>
                                        </p:attrNameLst>
                                      </p:cBhvr>
                                      <p:to>
                                        <p:strVal val="visible"/>
                                      </p:to>
                                    </p:set>
                                    <p:animEffect transition="in" filter="fade">
                                      <p:cBhvr>
                                        <p:cTn id="35" dur="500"/>
                                        <p:tgtEl>
                                          <p:spTgt spid="96"/>
                                        </p:tgtEl>
                                      </p:cBhvr>
                                    </p:animEffect>
                                  </p:childTnLst>
                                </p:cTn>
                              </p:par>
                            </p:childTnLst>
                          </p:cTn>
                        </p:par>
                        <p:par>
                          <p:cTn id="36" fill="hold">
                            <p:stCondLst>
                              <p:cond delay="1500"/>
                            </p:stCondLst>
                            <p:childTnLst>
                              <p:par>
                                <p:cTn id="37" presetID="10" presetClass="entr" presetSubtype="0" fill="hold" nodeType="afterEffect">
                                  <p:stCondLst>
                                    <p:cond delay="0"/>
                                  </p:stCondLst>
                                  <p:childTnLst>
                                    <p:set>
                                      <p:cBhvr>
                                        <p:cTn id="38" dur="1" fill="hold">
                                          <p:stCondLst>
                                            <p:cond delay="0"/>
                                          </p:stCondLst>
                                        </p:cTn>
                                        <p:tgtEl>
                                          <p:spTgt spid="105"/>
                                        </p:tgtEl>
                                        <p:attrNameLst>
                                          <p:attrName>style.visibility</p:attrName>
                                        </p:attrNameLst>
                                      </p:cBhvr>
                                      <p:to>
                                        <p:strVal val="visible"/>
                                      </p:to>
                                    </p:set>
                                    <p:animEffect transition="in" filter="fade">
                                      <p:cBhvr>
                                        <p:cTn id="39" dur="500"/>
                                        <p:tgtEl>
                                          <p:spTgt spid="105"/>
                                        </p:tgtEl>
                                      </p:cBhvr>
                                    </p:animEffect>
                                  </p:childTnLst>
                                </p:cTn>
                              </p:par>
                            </p:childTnLst>
                          </p:cTn>
                        </p:par>
                        <p:par>
                          <p:cTn id="40" fill="hold">
                            <p:stCondLst>
                              <p:cond delay="2000"/>
                            </p:stCondLst>
                            <p:childTnLst>
                              <p:par>
                                <p:cTn id="41" presetID="10" presetClass="entr" presetSubtype="0" fill="hold" nodeType="afterEffect">
                                  <p:stCondLst>
                                    <p:cond delay="0"/>
                                  </p:stCondLst>
                                  <p:childTnLst>
                                    <p:set>
                                      <p:cBhvr>
                                        <p:cTn id="42" dur="1" fill="hold">
                                          <p:stCondLst>
                                            <p:cond delay="0"/>
                                          </p:stCondLst>
                                        </p:cTn>
                                        <p:tgtEl>
                                          <p:spTgt spid="112"/>
                                        </p:tgtEl>
                                        <p:attrNameLst>
                                          <p:attrName>style.visibility</p:attrName>
                                        </p:attrNameLst>
                                      </p:cBhvr>
                                      <p:to>
                                        <p:strVal val="visible"/>
                                      </p:to>
                                    </p:set>
                                    <p:animEffect transition="in" filter="fade">
                                      <p:cBhvr>
                                        <p:cTn id="43" dur="500"/>
                                        <p:tgtEl>
                                          <p:spTgt spid="112"/>
                                        </p:tgtEl>
                                      </p:cBhvr>
                                    </p:animEffect>
                                  </p:childTnLst>
                                </p:cTn>
                              </p:par>
                            </p:childTnLst>
                          </p:cTn>
                        </p:par>
                        <p:par>
                          <p:cTn id="44" fill="hold">
                            <p:stCondLst>
                              <p:cond delay="2500"/>
                            </p:stCondLst>
                            <p:childTnLst>
                              <p:par>
                                <p:cTn id="45" presetID="10" presetClass="entr" presetSubtype="0" fill="hold" nodeType="afterEffect">
                                  <p:stCondLst>
                                    <p:cond delay="0"/>
                                  </p:stCondLst>
                                  <p:childTnLst>
                                    <p:set>
                                      <p:cBhvr>
                                        <p:cTn id="46" dur="1" fill="hold">
                                          <p:stCondLst>
                                            <p:cond delay="0"/>
                                          </p:stCondLst>
                                        </p:cTn>
                                        <p:tgtEl>
                                          <p:spTgt spid="118"/>
                                        </p:tgtEl>
                                        <p:attrNameLst>
                                          <p:attrName>style.visibility</p:attrName>
                                        </p:attrNameLst>
                                      </p:cBhvr>
                                      <p:to>
                                        <p:strVal val="visible"/>
                                      </p:to>
                                    </p:set>
                                    <p:animEffect transition="in" filter="fade">
                                      <p:cBhvr>
                                        <p:cTn id="47" dur="500"/>
                                        <p:tgtEl>
                                          <p:spTgt spid="118"/>
                                        </p:tgtEl>
                                      </p:cBhvr>
                                    </p:animEffect>
                                  </p:childTnLst>
                                </p:cTn>
                              </p:par>
                            </p:childTnLst>
                          </p:cTn>
                        </p:par>
                        <p:par>
                          <p:cTn id="48" fill="hold">
                            <p:stCondLst>
                              <p:cond delay="3000"/>
                            </p:stCondLst>
                            <p:childTnLst>
                              <p:par>
                                <p:cTn id="49" presetID="10" presetClass="entr" presetSubtype="0" fill="hold" nodeType="afterEffect">
                                  <p:stCondLst>
                                    <p:cond delay="0"/>
                                  </p:stCondLst>
                                  <p:childTnLst>
                                    <p:set>
                                      <p:cBhvr>
                                        <p:cTn id="50" dur="1" fill="hold">
                                          <p:stCondLst>
                                            <p:cond delay="0"/>
                                          </p:stCondLst>
                                        </p:cTn>
                                        <p:tgtEl>
                                          <p:spTgt spid="127"/>
                                        </p:tgtEl>
                                        <p:attrNameLst>
                                          <p:attrName>style.visibility</p:attrName>
                                        </p:attrNameLst>
                                      </p:cBhvr>
                                      <p:to>
                                        <p:strVal val="visible"/>
                                      </p:to>
                                    </p:set>
                                    <p:animEffect transition="in" filter="fade">
                                      <p:cBhvr>
                                        <p:cTn id="51" dur="50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Featureless SLAM</a:t>
            </a:r>
            <a:endParaRPr lang="en-AU" dirty="0"/>
          </a:p>
        </p:txBody>
      </p:sp>
      <p:sp>
        <p:nvSpPr>
          <p:cNvPr id="3" name="Content Placeholder 2"/>
          <p:cNvSpPr>
            <a:spLocks noGrp="1"/>
          </p:cNvSpPr>
          <p:nvPr>
            <p:ph idx="1"/>
          </p:nvPr>
        </p:nvSpPr>
        <p:spPr/>
        <p:txBody>
          <a:bodyPr/>
          <a:lstStyle/>
          <a:p>
            <a:r>
              <a:rPr lang="en-US" dirty="0"/>
              <a:t>Resolve </a:t>
            </a:r>
            <a:r>
              <a:rPr lang="en-US" dirty="0" err="1"/>
              <a:t>misregistrations</a:t>
            </a:r>
            <a:r>
              <a:rPr lang="en-US" dirty="0"/>
              <a:t> by using the whole </a:t>
            </a:r>
            <a:r>
              <a:rPr lang="en-US" dirty="0" smtClean="0"/>
              <a:t>surface.</a:t>
            </a:r>
          </a:p>
        </p:txBody>
      </p:sp>
      <p:sp>
        <p:nvSpPr>
          <p:cNvPr id="4" name="Date Placeholder 3"/>
          <p:cNvSpPr>
            <a:spLocks noGrp="1"/>
          </p:cNvSpPr>
          <p:nvPr>
            <p:ph type="dt" sz="half" idx="10"/>
          </p:nvPr>
        </p:nvSpPr>
        <p:spPr/>
        <p:txBody>
          <a:bodyPr/>
          <a:lstStyle/>
          <a:p>
            <a:r>
              <a:rPr lang="en-US" smtClean="0"/>
              <a:t>Stephen Barkby | Featureless Approaches to Efficient Bathymetric SLAM</a:t>
            </a:r>
            <a:endParaRPr lang="en-GB" dirty="0" smtClean="0"/>
          </a:p>
        </p:txBody>
      </p:sp>
      <p:sp>
        <p:nvSpPr>
          <p:cNvPr id="5" name="Slide Number Placeholder 4"/>
          <p:cNvSpPr>
            <a:spLocks noGrp="1"/>
          </p:cNvSpPr>
          <p:nvPr>
            <p:ph type="sldNum" sz="quarter" idx="12"/>
          </p:nvPr>
        </p:nvSpPr>
        <p:spPr/>
        <p:txBody>
          <a:bodyPr/>
          <a:lstStyle/>
          <a:p>
            <a:fld id="{F4E0564E-A01B-4A40-AB64-E3CE49378395}" type="slidenum">
              <a:rPr lang="en-GB" smtClean="0"/>
              <a:pPr/>
              <a:t>9</a:t>
            </a:fld>
            <a:endParaRPr lang="en-GB" dirty="0"/>
          </a:p>
        </p:txBody>
      </p:sp>
      <p:sp>
        <p:nvSpPr>
          <p:cNvPr id="6" name="Content Placeholder 2"/>
          <p:cNvSpPr txBox="1">
            <a:spLocks/>
          </p:cNvSpPr>
          <p:nvPr/>
        </p:nvSpPr>
        <p:spPr>
          <a:xfrm>
            <a:off x="899592" y="1772816"/>
            <a:ext cx="4608512" cy="352839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Key Framework: </a:t>
            </a:r>
            <a:r>
              <a:rPr lang="en-US" dirty="0" err="1" smtClean="0">
                <a:solidFill>
                  <a:schemeClr val="accent2"/>
                </a:solidFill>
              </a:rPr>
              <a:t>R</a:t>
            </a:r>
            <a:r>
              <a:rPr lang="en-US" dirty="0" err="1" smtClean="0"/>
              <a:t>ao</a:t>
            </a:r>
            <a:r>
              <a:rPr lang="en-US" dirty="0" smtClean="0"/>
              <a:t> </a:t>
            </a:r>
            <a:r>
              <a:rPr lang="en-US" dirty="0" err="1" smtClean="0">
                <a:solidFill>
                  <a:schemeClr val="accent2"/>
                </a:solidFill>
              </a:rPr>
              <a:t>B</a:t>
            </a:r>
            <a:r>
              <a:rPr lang="en-US" dirty="0" err="1" smtClean="0"/>
              <a:t>lackwellized</a:t>
            </a:r>
            <a:r>
              <a:rPr lang="en-US" dirty="0" smtClean="0"/>
              <a:t> </a:t>
            </a:r>
            <a:r>
              <a:rPr lang="en-US" dirty="0" smtClean="0">
                <a:solidFill>
                  <a:schemeClr val="accent2"/>
                </a:solidFill>
              </a:rPr>
              <a:t>P</a:t>
            </a:r>
            <a:r>
              <a:rPr lang="en-US" dirty="0" smtClean="0"/>
              <a:t>article </a:t>
            </a:r>
            <a:r>
              <a:rPr lang="en-US" dirty="0" smtClean="0">
                <a:solidFill>
                  <a:schemeClr val="accent2"/>
                </a:solidFill>
              </a:rPr>
              <a:t>F</a:t>
            </a:r>
            <a:r>
              <a:rPr lang="en-US" dirty="0" smtClean="0"/>
              <a:t>ilter (RBPF) to track UUV position.</a:t>
            </a:r>
          </a:p>
          <a:p>
            <a:r>
              <a:rPr lang="en-US" dirty="0" smtClean="0"/>
              <a:t>Position update achieved by resampling particles based on how well their observations agree with the map.</a:t>
            </a:r>
          </a:p>
          <a:p>
            <a:r>
              <a:rPr lang="en-US" dirty="0" smtClean="0"/>
              <a:t>If each particle builds their own map           RBPF SLAM. </a:t>
            </a:r>
          </a:p>
        </p:txBody>
      </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26359" y="3082970"/>
            <a:ext cx="3510137" cy="3010326"/>
          </a:xfrm>
          <a:prstGeom prst="rect">
            <a:avLst/>
          </a:prstGeom>
        </p:spPr>
      </p:pic>
      <p:grpSp>
        <p:nvGrpSpPr>
          <p:cNvPr id="26" name="Group 25"/>
          <p:cNvGrpSpPr/>
          <p:nvPr/>
        </p:nvGrpSpPr>
        <p:grpSpPr>
          <a:xfrm>
            <a:off x="6032231" y="2692511"/>
            <a:ext cx="2478633" cy="664481"/>
            <a:chOff x="5744198" y="2206160"/>
            <a:chExt cx="2478633" cy="664481"/>
          </a:xfrm>
        </p:grpSpPr>
        <p:grpSp>
          <p:nvGrpSpPr>
            <p:cNvPr id="30" name="Group 29"/>
            <p:cNvGrpSpPr/>
            <p:nvPr/>
          </p:nvGrpSpPr>
          <p:grpSpPr>
            <a:xfrm>
              <a:off x="5744198" y="2206160"/>
              <a:ext cx="2478633" cy="664481"/>
              <a:chOff x="5744198" y="2206160"/>
              <a:chExt cx="2478633" cy="664481"/>
            </a:xfrm>
          </p:grpSpPr>
          <p:sp>
            <p:nvSpPr>
              <p:cNvPr id="32" name="Oval 31"/>
              <p:cNvSpPr/>
              <p:nvPr/>
            </p:nvSpPr>
            <p:spPr>
              <a:xfrm rot="21244058">
                <a:off x="5744198" y="2206160"/>
                <a:ext cx="2478633" cy="664481"/>
              </a:xfrm>
              <a:prstGeom prst="ellipse">
                <a:avLst/>
              </a:prstGeom>
              <a:solidFill>
                <a:srgbClr val="EE243B">
                  <a:alpha val="5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Oval 32"/>
              <p:cNvSpPr/>
              <p:nvPr/>
            </p:nvSpPr>
            <p:spPr>
              <a:xfrm>
                <a:off x="6948264" y="2492896"/>
                <a:ext cx="100659" cy="6943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cxnSp>
          <p:nvCxnSpPr>
            <p:cNvPr id="31" name="Straight Arrow Connector 30"/>
            <p:cNvCxnSpPr/>
            <p:nvPr/>
          </p:nvCxnSpPr>
          <p:spPr>
            <a:xfrm flipH="1">
              <a:off x="6660232" y="2538400"/>
              <a:ext cx="288032" cy="5493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77" name="TextBox 176"/>
          <p:cNvSpPr txBox="1"/>
          <p:nvPr/>
        </p:nvSpPr>
        <p:spPr>
          <a:xfrm>
            <a:off x="7689584" y="2060848"/>
            <a:ext cx="1619724" cy="369332"/>
          </a:xfrm>
          <a:prstGeom prst="rect">
            <a:avLst/>
          </a:prstGeom>
          <a:noFill/>
        </p:spPr>
        <p:txBody>
          <a:bodyPr wrap="square" rtlCol="0">
            <a:spAutoFit/>
          </a:bodyPr>
          <a:lstStyle/>
          <a:p>
            <a:r>
              <a:rPr lang="en-US" dirty="0" smtClean="0"/>
              <a:t>Particles</a:t>
            </a:r>
            <a:endParaRPr lang="en-AU" dirty="0"/>
          </a:p>
        </p:txBody>
      </p:sp>
      <p:cxnSp>
        <p:nvCxnSpPr>
          <p:cNvPr id="179" name="Straight Arrow Connector 178"/>
          <p:cNvCxnSpPr/>
          <p:nvPr/>
        </p:nvCxnSpPr>
        <p:spPr>
          <a:xfrm flipH="1">
            <a:off x="7609096" y="2364839"/>
            <a:ext cx="161409" cy="34056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239" name="Group 238"/>
          <p:cNvGrpSpPr/>
          <p:nvPr/>
        </p:nvGrpSpPr>
        <p:grpSpPr>
          <a:xfrm>
            <a:off x="7953578" y="3267890"/>
            <a:ext cx="1763740" cy="507831"/>
            <a:chOff x="8071741" y="3234648"/>
            <a:chExt cx="1763740" cy="507831"/>
          </a:xfrm>
        </p:grpSpPr>
        <p:sp>
          <p:nvSpPr>
            <p:cNvPr id="235" name="Rectangle 234"/>
            <p:cNvSpPr/>
            <p:nvPr/>
          </p:nvSpPr>
          <p:spPr>
            <a:xfrm>
              <a:off x="8071741" y="3283785"/>
              <a:ext cx="160511" cy="133379"/>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6" name="Rectangle 235"/>
            <p:cNvSpPr/>
            <p:nvPr/>
          </p:nvSpPr>
          <p:spPr>
            <a:xfrm>
              <a:off x="8071741" y="3417164"/>
              <a:ext cx="160511" cy="133379"/>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7" name="Rectangle 236"/>
            <p:cNvSpPr/>
            <p:nvPr/>
          </p:nvSpPr>
          <p:spPr>
            <a:xfrm>
              <a:off x="8071741" y="3550543"/>
              <a:ext cx="160511" cy="133379"/>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8" name="TextBox 237"/>
            <p:cNvSpPr txBox="1"/>
            <p:nvPr/>
          </p:nvSpPr>
          <p:spPr>
            <a:xfrm>
              <a:off x="8215757" y="3234648"/>
              <a:ext cx="1619724" cy="507831"/>
            </a:xfrm>
            <a:prstGeom prst="rect">
              <a:avLst/>
            </a:prstGeom>
            <a:noFill/>
          </p:spPr>
          <p:txBody>
            <a:bodyPr wrap="square" rtlCol="0">
              <a:spAutoFit/>
            </a:bodyPr>
            <a:lstStyle/>
            <a:p>
              <a:r>
                <a:rPr lang="en-US" sz="900" b="1" dirty="0" smtClean="0"/>
                <a:t>Unlikely Position</a:t>
              </a:r>
            </a:p>
            <a:p>
              <a:r>
                <a:rPr lang="en-US" sz="900" b="1" dirty="0" smtClean="0"/>
                <a:t>Possible Position</a:t>
              </a:r>
            </a:p>
            <a:p>
              <a:r>
                <a:rPr lang="en-US" sz="900" b="1" dirty="0" smtClean="0"/>
                <a:t>Likely Position</a:t>
              </a:r>
              <a:endParaRPr lang="en-AU" sz="900" b="1" dirty="0"/>
            </a:p>
          </p:txBody>
        </p:sp>
      </p:grpSp>
      <p:grpSp>
        <p:nvGrpSpPr>
          <p:cNvPr id="282" name="Group 281"/>
          <p:cNvGrpSpPr/>
          <p:nvPr/>
        </p:nvGrpSpPr>
        <p:grpSpPr>
          <a:xfrm>
            <a:off x="5816791" y="2708920"/>
            <a:ext cx="2600284" cy="669031"/>
            <a:chOff x="5816791" y="2708920"/>
            <a:chExt cx="2600284" cy="669031"/>
          </a:xfrm>
        </p:grpSpPr>
        <p:grpSp>
          <p:nvGrpSpPr>
            <p:cNvPr id="176" name="Group 175"/>
            <p:cNvGrpSpPr/>
            <p:nvPr/>
          </p:nvGrpSpPr>
          <p:grpSpPr>
            <a:xfrm>
              <a:off x="5816791" y="2708920"/>
              <a:ext cx="2600284" cy="669031"/>
              <a:chOff x="5816791" y="2705406"/>
              <a:chExt cx="2600284" cy="669031"/>
            </a:xfrm>
          </p:grpSpPr>
          <p:grpSp>
            <p:nvGrpSpPr>
              <p:cNvPr id="78" name="Group 77"/>
              <p:cNvGrpSpPr/>
              <p:nvPr/>
            </p:nvGrpSpPr>
            <p:grpSpPr>
              <a:xfrm>
                <a:off x="6255812" y="2741126"/>
                <a:ext cx="1009136" cy="452702"/>
                <a:chOff x="6255812" y="2741126"/>
                <a:chExt cx="1009136" cy="452702"/>
              </a:xfrm>
            </p:grpSpPr>
            <p:sp>
              <p:nvSpPr>
                <p:cNvPr id="37" name="Oval 36"/>
                <p:cNvSpPr/>
                <p:nvPr/>
              </p:nvSpPr>
              <p:spPr>
                <a:xfrm>
                  <a:off x="6768181" y="3093392"/>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8" name="Straight Arrow Connector 37"/>
                <p:cNvCxnSpPr/>
                <p:nvPr/>
              </p:nvCxnSpPr>
              <p:spPr>
                <a:xfrm flipH="1">
                  <a:off x="6480149" y="3138896"/>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3" name="Oval 42"/>
                <p:cNvSpPr/>
                <p:nvPr/>
              </p:nvSpPr>
              <p:spPr>
                <a:xfrm>
                  <a:off x="6906069" y="3074342"/>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44" name="Straight Arrow Connector 43"/>
                <p:cNvCxnSpPr/>
                <p:nvPr/>
              </p:nvCxnSpPr>
              <p:spPr>
                <a:xfrm flipH="1">
                  <a:off x="6618037" y="3119846"/>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8" name="Oval 47"/>
                <p:cNvSpPr/>
                <p:nvPr/>
              </p:nvSpPr>
              <p:spPr>
                <a:xfrm>
                  <a:off x="7018087" y="2756156"/>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49" name="Straight Arrow Connector 48"/>
                <p:cNvCxnSpPr/>
                <p:nvPr/>
              </p:nvCxnSpPr>
              <p:spPr>
                <a:xfrm flipH="1">
                  <a:off x="6730055" y="2801660"/>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4" name="Oval 53"/>
                <p:cNvSpPr/>
                <p:nvPr/>
              </p:nvSpPr>
              <p:spPr>
                <a:xfrm>
                  <a:off x="7124708" y="2741126"/>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55" name="Straight Arrow Connector 54"/>
                <p:cNvCxnSpPr/>
                <p:nvPr/>
              </p:nvCxnSpPr>
              <p:spPr>
                <a:xfrm flipH="1">
                  <a:off x="6836676" y="2786630"/>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0" name="Oval 59"/>
                <p:cNvSpPr/>
                <p:nvPr/>
              </p:nvSpPr>
              <p:spPr>
                <a:xfrm>
                  <a:off x="6543844" y="3001372"/>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1" name="Straight Arrow Connector 60"/>
                <p:cNvCxnSpPr/>
                <p:nvPr/>
              </p:nvCxnSpPr>
              <p:spPr>
                <a:xfrm flipH="1">
                  <a:off x="6255812" y="3046876"/>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6" name="Oval 65"/>
                <p:cNvSpPr/>
                <p:nvPr/>
              </p:nvSpPr>
              <p:spPr>
                <a:xfrm>
                  <a:off x="6978077" y="2888832"/>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7" name="Straight Arrow Connector 66"/>
                <p:cNvCxnSpPr/>
                <p:nvPr/>
              </p:nvCxnSpPr>
              <p:spPr>
                <a:xfrm flipH="1">
                  <a:off x="6690045" y="2934336"/>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2" name="Oval 71"/>
                <p:cNvSpPr/>
                <p:nvPr/>
              </p:nvSpPr>
              <p:spPr>
                <a:xfrm>
                  <a:off x="7164289" y="2888832"/>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3" name="Straight Arrow Connector 72"/>
                <p:cNvCxnSpPr/>
                <p:nvPr/>
              </p:nvCxnSpPr>
              <p:spPr>
                <a:xfrm flipH="1">
                  <a:off x="6876257" y="2934336"/>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81" name="Group 80"/>
              <p:cNvGrpSpPr/>
              <p:nvPr/>
            </p:nvGrpSpPr>
            <p:grpSpPr>
              <a:xfrm>
                <a:off x="6618037" y="3274001"/>
                <a:ext cx="388691" cy="100436"/>
                <a:chOff x="8028384" y="2854117"/>
                <a:chExt cx="388691" cy="100436"/>
              </a:xfrm>
            </p:grpSpPr>
            <p:sp>
              <p:nvSpPr>
                <p:cNvPr id="79" name="Oval 78"/>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80" name="Straight Arrow Connector 79"/>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82" name="Group 81"/>
              <p:cNvGrpSpPr/>
              <p:nvPr/>
            </p:nvGrpSpPr>
            <p:grpSpPr>
              <a:xfrm>
                <a:off x="7927725" y="3006517"/>
                <a:ext cx="388691" cy="100436"/>
                <a:chOff x="8028384" y="2854117"/>
                <a:chExt cx="388691" cy="100436"/>
              </a:xfrm>
            </p:grpSpPr>
            <p:sp>
              <p:nvSpPr>
                <p:cNvPr id="83" name="Oval 82"/>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84" name="Straight Arrow Connector 83"/>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85" name="Group 84"/>
              <p:cNvGrpSpPr/>
              <p:nvPr/>
            </p:nvGrpSpPr>
            <p:grpSpPr>
              <a:xfrm>
                <a:off x="7821656" y="2751442"/>
                <a:ext cx="388691" cy="100436"/>
                <a:chOff x="8028384" y="2854117"/>
                <a:chExt cx="388691" cy="100436"/>
              </a:xfrm>
            </p:grpSpPr>
            <p:sp>
              <p:nvSpPr>
                <p:cNvPr id="86" name="Oval 85"/>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87" name="Straight Arrow Connector 86"/>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88" name="Group 87"/>
              <p:cNvGrpSpPr/>
              <p:nvPr/>
            </p:nvGrpSpPr>
            <p:grpSpPr>
              <a:xfrm>
                <a:off x="7576208" y="2710120"/>
                <a:ext cx="388691" cy="100436"/>
                <a:chOff x="8028384" y="2854117"/>
                <a:chExt cx="388691" cy="100436"/>
              </a:xfrm>
            </p:grpSpPr>
            <p:sp>
              <p:nvSpPr>
                <p:cNvPr id="89" name="Oval 88"/>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90" name="Straight Arrow Connector 89"/>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91" name="Group 90"/>
              <p:cNvGrpSpPr/>
              <p:nvPr/>
            </p:nvGrpSpPr>
            <p:grpSpPr>
              <a:xfrm>
                <a:off x="7669894" y="3108849"/>
                <a:ext cx="388691" cy="100436"/>
                <a:chOff x="8028384" y="2854117"/>
                <a:chExt cx="388691" cy="100436"/>
              </a:xfrm>
            </p:grpSpPr>
            <p:sp>
              <p:nvSpPr>
                <p:cNvPr id="92" name="Oval 91"/>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93" name="Straight Arrow Connector 92"/>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94" name="Group 93"/>
              <p:cNvGrpSpPr/>
              <p:nvPr/>
            </p:nvGrpSpPr>
            <p:grpSpPr>
              <a:xfrm>
                <a:off x="7321064" y="3181819"/>
                <a:ext cx="388691" cy="100436"/>
                <a:chOff x="8028384" y="2854117"/>
                <a:chExt cx="388691" cy="100436"/>
              </a:xfrm>
            </p:grpSpPr>
            <p:sp>
              <p:nvSpPr>
                <p:cNvPr id="95" name="Oval 94"/>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96" name="Straight Arrow Connector 95"/>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97" name="Group 96"/>
              <p:cNvGrpSpPr/>
              <p:nvPr/>
            </p:nvGrpSpPr>
            <p:grpSpPr>
              <a:xfrm>
                <a:off x="6923485" y="3254789"/>
                <a:ext cx="388691" cy="100436"/>
                <a:chOff x="8028384" y="2854117"/>
                <a:chExt cx="388691" cy="100436"/>
              </a:xfrm>
            </p:grpSpPr>
            <p:sp>
              <p:nvSpPr>
                <p:cNvPr id="98" name="Oval 97"/>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99" name="Straight Arrow Connector 98"/>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00" name="Group 99"/>
              <p:cNvGrpSpPr/>
              <p:nvPr/>
            </p:nvGrpSpPr>
            <p:grpSpPr>
              <a:xfrm>
                <a:off x="7249626" y="2705406"/>
                <a:ext cx="388691" cy="100436"/>
                <a:chOff x="8028384" y="2854117"/>
                <a:chExt cx="388691" cy="100436"/>
              </a:xfrm>
            </p:grpSpPr>
            <p:sp>
              <p:nvSpPr>
                <p:cNvPr id="101" name="Oval 100"/>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02" name="Straight Arrow Connector 101"/>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03" name="Group 102"/>
              <p:cNvGrpSpPr/>
              <p:nvPr/>
            </p:nvGrpSpPr>
            <p:grpSpPr>
              <a:xfrm>
                <a:off x="8028384" y="2854117"/>
                <a:ext cx="388691" cy="100436"/>
                <a:chOff x="8028384" y="2854117"/>
                <a:chExt cx="388691" cy="100436"/>
              </a:xfrm>
            </p:grpSpPr>
            <p:sp>
              <p:nvSpPr>
                <p:cNvPr id="104" name="Oval 103"/>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05" name="Straight Arrow Connector 104"/>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06" name="Group 105"/>
              <p:cNvGrpSpPr/>
              <p:nvPr/>
            </p:nvGrpSpPr>
            <p:grpSpPr>
              <a:xfrm>
                <a:off x="6326580" y="3269287"/>
                <a:ext cx="388691" cy="100436"/>
                <a:chOff x="8028384" y="2854117"/>
                <a:chExt cx="388691" cy="100436"/>
              </a:xfrm>
            </p:grpSpPr>
            <p:sp>
              <p:nvSpPr>
                <p:cNvPr id="107" name="Oval 106"/>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08" name="Straight Arrow Connector 107"/>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09" name="Group 108"/>
              <p:cNvGrpSpPr/>
              <p:nvPr/>
            </p:nvGrpSpPr>
            <p:grpSpPr>
              <a:xfrm>
                <a:off x="6061466" y="3238281"/>
                <a:ext cx="388691" cy="100436"/>
                <a:chOff x="8028384" y="2854117"/>
                <a:chExt cx="388691" cy="100436"/>
              </a:xfrm>
            </p:grpSpPr>
            <p:sp>
              <p:nvSpPr>
                <p:cNvPr id="110" name="Oval 109"/>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11" name="Straight Arrow Connector 110"/>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12" name="Group 111"/>
              <p:cNvGrpSpPr/>
              <p:nvPr/>
            </p:nvGrpSpPr>
            <p:grpSpPr>
              <a:xfrm>
                <a:off x="5816791" y="3131601"/>
                <a:ext cx="388691" cy="100436"/>
                <a:chOff x="8028384" y="2854117"/>
                <a:chExt cx="388691" cy="100436"/>
              </a:xfrm>
            </p:grpSpPr>
            <p:sp>
              <p:nvSpPr>
                <p:cNvPr id="113" name="Oval 112"/>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14" name="Straight Arrow Connector 113"/>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15" name="Group 114"/>
              <p:cNvGrpSpPr/>
              <p:nvPr/>
            </p:nvGrpSpPr>
            <p:grpSpPr>
              <a:xfrm>
                <a:off x="5977302" y="2935651"/>
                <a:ext cx="388691" cy="100436"/>
                <a:chOff x="8028384" y="2854117"/>
                <a:chExt cx="388691" cy="100436"/>
              </a:xfrm>
            </p:grpSpPr>
            <p:sp>
              <p:nvSpPr>
                <p:cNvPr id="116" name="Oval 115"/>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17" name="Straight Arrow Connector 116"/>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18" name="Group 117"/>
              <p:cNvGrpSpPr/>
              <p:nvPr/>
            </p:nvGrpSpPr>
            <p:grpSpPr>
              <a:xfrm>
                <a:off x="6255811" y="2838614"/>
                <a:ext cx="388691" cy="100436"/>
                <a:chOff x="8028384" y="2854117"/>
                <a:chExt cx="388691" cy="100436"/>
              </a:xfrm>
            </p:grpSpPr>
            <p:sp>
              <p:nvSpPr>
                <p:cNvPr id="119" name="Oval 118"/>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0" name="Straight Arrow Connector 119"/>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21" name="Group 120"/>
              <p:cNvGrpSpPr/>
              <p:nvPr/>
            </p:nvGrpSpPr>
            <p:grpSpPr>
              <a:xfrm>
                <a:off x="7500931" y="2899621"/>
                <a:ext cx="388691" cy="100436"/>
                <a:chOff x="7869890" y="2904335"/>
                <a:chExt cx="388691" cy="100436"/>
              </a:xfrm>
            </p:grpSpPr>
            <p:sp>
              <p:nvSpPr>
                <p:cNvPr id="122" name="Oval 121"/>
                <p:cNvSpPr/>
                <p:nvPr/>
              </p:nvSpPr>
              <p:spPr>
                <a:xfrm>
                  <a:off x="8157922" y="2904335"/>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3" name="Straight Arrow Connector 122"/>
                <p:cNvCxnSpPr/>
                <p:nvPr/>
              </p:nvCxnSpPr>
              <p:spPr>
                <a:xfrm flipH="1">
                  <a:off x="7869890" y="2949839"/>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24" name="Group 123"/>
              <p:cNvGrpSpPr/>
              <p:nvPr/>
            </p:nvGrpSpPr>
            <p:grpSpPr>
              <a:xfrm>
                <a:off x="7515409" y="3019410"/>
                <a:ext cx="388691" cy="100436"/>
                <a:chOff x="8028384" y="2854117"/>
                <a:chExt cx="388691" cy="100436"/>
              </a:xfrm>
            </p:grpSpPr>
            <p:sp>
              <p:nvSpPr>
                <p:cNvPr id="125" name="Oval 124"/>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6" name="Straight Arrow Connector 125"/>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27" name="Group 126"/>
              <p:cNvGrpSpPr/>
              <p:nvPr/>
            </p:nvGrpSpPr>
            <p:grpSpPr>
              <a:xfrm>
                <a:off x="7400272" y="2819243"/>
                <a:ext cx="388691" cy="100436"/>
                <a:chOff x="8028384" y="2854117"/>
                <a:chExt cx="388691" cy="100436"/>
              </a:xfrm>
            </p:grpSpPr>
            <p:sp>
              <p:nvSpPr>
                <p:cNvPr id="128" name="Oval 127"/>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9" name="Straight Arrow Connector 128"/>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30" name="Group 129"/>
              <p:cNvGrpSpPr/>
              <p:nvPr/>
            </p:nvGrpSpPr>
            <p:grpSpPr>
              <a:xfrm>
                <a:off x="7133688" y="2799185"/>
                <a:ext cx="388691" cy="100436"/>
                <a:chOff x="8028384" y="2854117"/>
                <a:chExt cx="388691" cy="100436"/>
              </a:xfrm>
            </p:grpSpPr>
            <p:sp>
              <p:nvSpPr>
                <p:cNvPr id="131" name="Oval 130"/>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32" name="Straight Arrow Connector 131"/>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33" name="Group 132"/>
              <p:cNvGrpSpPr/>
              <p:nvPr/>
            </p:nvGrpSpPr>
            <p:grpSpPr>
              <a:xfrm>
                <a:off x="7238041" y="2946440"/>
                <a:ext cx="388691" cy="100436"/>
                <a:chOff x="8028384" y="2854117"/>
                <a:chExt cx="388691" cy="100436"/>
              </a:xfrm>
            </p:grpSpPr>
            <p:sp>
              <p:nvSpPr>
                <p:cNvPr id="134" name="Oval 133"/>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35" name="Straight Arrow Connector 134"/>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36" name="Group 135"/>
              <p:cNvGrpSpPr/>
              <p:nvPr/>
            </p:nvGrpSpPr>
            <p:grpSpPr>
              <a:xfrm>
                <a:off x="7727839" y="2939818"/>
                <a:ext cx="388691" cy="100436"/>
                <a:chOff x="7912662" y="2901722"/>
                <a:chExt cx="388691" cy="100436"/>
              </a:xfrm>
            </p:grpSpPr>
            <p:sp>
              <p:nvSpPr>
                <p:cNvPr id="137" name="Oval 136"/>
                <p:cNvSpPr/>
                <p:nvPr/>
              </p:nvSpPr>
              <p:spPr>
                <a:xfrm>
                  <a:off x="8200694" y="2901722"/>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38" name="Straight Arrow Connector 137"/>
                <p:cNvCxnSpPr/>
                <p:nvPr/>
              </p:nvCxnSpPr>
              <p:spPr>
                <a:xfrm flipH="1">
                  <a:off x="7912662" y="2947226"/>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39" name="Group 138"/>
              <p:cNvGrpSpPr/>
              <p:nvPr/>
            </p:nvGrpSpPr>
            <p:grpSpPr>
              <a:xfrm>
                <a:off x="7116573" y="3143497"/>
                <a:ext cx="388691" cy="100436"/>
                <a:chOff x="8028384" y="2854117"/>
                <a:chExt cx="388691" cy="100436"/>
              </a:xfrm>
            </p:grpSpPr>
            <p:sp>
              <p:nvSpPr>
                <p:cNvPr id="140" name="Oval 139"/>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41" name="Straight Arrow Connector 140"/>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42" name="Group 141"/>
              <p:cNvGrpSpPr/>
              <p:nvPr/>
            </p:nvGrpSpPr>
            <p:grpSpPr>
              <a:xfrm>
                <a:off x="7092280" y="3025579"/>
                <a:ext cx="388691" cy="100436"/>
                <a:chOff x="8028384" y="2854117"/>
                <a:chExt cx="388691" cy="100436"/>
              </a:xfrm>
            </p:grpSpPr>
            <p:sp>
              <p:nvSpPr>
                <p:cNvPr id="143" name="Oval 142"/>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44" name="Straight Arrow Connector 143"/>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45" name="Group 144"/>
              <p:cNvGrpSpPr/>
              <p:nvPr/>
            </p:nvGrpSpPr>
            <p:grpSpPr>
              <a:xfrm>
                <a:off x="7040860" y="2894982"/>
                <a:ext cx="388691" cy="100436"/>
                <a:chOff x="8028384" y="2854117"/>
                <a:chExt cx="388691" cy="100436"/>
              </a:xfrm>
            </p:grpSpPr>
            <p:sp>
              <p:nvSpPr>
                <p:cNvPr id="146" name="Oval 145"/>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47" name="Straight Arrow Connector 146"/>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48" name="Group 147"/>
              <p:cNvGrpSpPr/>
              <p:nvPr/>
            </p:nvGrpSpPr>
            <p:grpSpPr>
              <a:xfrm>
                <a:off x="6917755" y="3120885"/>
                <a:ext cx="388691" cy="100436"/>
                <a:chOff x="8028384" y="2854117"/>
                <a:chExt cx="388691" cy="100436"/>
              </a:xfrm>
            </p:grpSpPr>
            <p:sp>
              <p:nvSpPr>
                <p:cNvPr id="149" name="Oval 148"/>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50" name="Straight Arrow Connector 149"/>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51" name="Group 150"/>
              <p:cNvGrpSpPr/>
              <p:nvPr/>
            </p:nvGrpSpPr>
            <p:grpSpPr>
              <a:xfrm>
                <a:off x="6053032" y="3095149"/>
                <a:ext cx="388691" cy="100436"/>
                <a:chOff x="8028384" y="2854117"/>
                <a:chExt cx="388691" cy="100436"/>
              </a:xfrm>
            </p:grpSpPr>
            <p:sp>
              <p:nvSpPr>
                <p:cNvPr id="152" name="Oval 151"/>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53" name="Straight Arrow Connector 152"/>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57" name="Group 156"/>
              <p:cNvGrpSpPr/>
              <p:nvPr/>
            </p:nvGrpSpPr>
            <p:grpSpPr>
              <a:xfrm>
                <a:off x="6792888" y="2973507"/>
                <a:ext cx="381420" cy="100086"/>
                <a:chOff x="7477960" y="2773499"/>
                <a:chExt cx="381420" cy="100086"/>
              </a:xfrm>
            </p:grpSpPr>
            <p:sp>
              <p:nvSpPr>
                <p:cNvPr id="158" name="Oval 157"/>
                <p:cNvSpPr/>
                <p:nvPr/>
              </p:nvSpPr>
              <p:spPr>
                <a:xfrm>
                  <a:off x="7758721" y="2773499"/>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59" name="Straight Arrow Connector 158"/>
                <p:cNvCxnSpPr/>
                <p:nvPr/>
              </p:nvCxnSpPr>
              <p:spPr>
                <a:xfrm flipH="1">
                  <a:off x="7477960" y="2818653"/>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60" name="Group 159"/>
              <p:cNvGrpSpPr/>
              <p:nvPr/>
            </p:nvGrpSpPr>
            <p:grpSpPr>
              <a:xfrm>
                <a:off x="7021320" y="2720436"/>
                <a:ext cx="388691" cy="100436"/>
                <a:chOff x="8028384" y="2854117"/>
                <a:chExt cx="388691" cy="100436"/>
              </a:xfrm>
            </p:grpSpPr>
            <p:sp>
              <p:nvSpPr>
                <p:cNvPr id="161" name="Oval 160"/>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62" name="Straight Arrow Connector 161"/>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66" name="Group 165"/>
              <p:cNvGrpSpPr/>
              <p:nvPr/>
            </p:nvGrpSpPr>
            <p:grpSpPr>
              <a:xfrm>
                <a:off x="6530055" y="2793406"/>
                <a:ext cx="388691" cy="100436"/>
                <a:chOff x="8028384" y="2854117"/>
                <a:chExt cx="388691" cy="100436"/>
              </a:xfrm>
            </p:grpSpPr>
            <p:sp>
              <p:nvSpPr>
                <p:cNvPr id="167" name="Oval 166"/>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68" name="Straight Arrow Connector 167"/>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69" name="Group 168"/>
              <p:cNvGrpSpPr/>
              <p:nvPr/>
            </p:nvGrpSpPr>
            <p:grpSpPr>
              <a:xfrm>
                <a:off x="6559573" y="3162941"/>
                <a:ext cx="388691" cy="100436"/>
                <a:chOff x="8102577" y="2813492"/>
                <a:chExt cx="388691" cy="100436"/>
              </a:xfrm>
            </p:grpSpPr>
            <p:sp>
              <p:nvSpPr>
                <p:cNvPr id="170" name="Oval 169"/>
                <p:cNvSpPr/>
                <p:nvPr/>
              </p:nvSpPr>
              <p:spPr>
                <a:xfrm>
                  <a:off x="8390609" y="2813492"/>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71" name="Straight Arrow Connector 170"/>
                <p:cNvCxnSpPr/>
                <p:nvPr/>
              </p:nvCxnSpPr>
              <p:spPr>
                <a:xfrm flipH="1">
                  <a:off x="8102577" y="2858996"/>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72" name="Group 171"/>
              <p:cNvGrpSpPr/>
              <p:nvPr/>
            </p:nvGrpSpPr>
            <p:grpSpPr>
              <a:xfrm>
                <a:off x="6513952" y="2974533"/>
                <a:ext cx="388691" cy="100436"/>
                <a:chOff x="8028384" y="2854117"/>
                <a:chExt cx="388691" cy="100436"/>
              </a:xfrm>
            </p:grpSpPr>
            <p:sp>
              <p:nvSpPr>
                <p:cNvPr id="173" name="Oval 172"/>
                <p:cNvSpPr/>
                <p:nvPr/>
              </p:nvSpPr>
              <p:spPr>
                <a:xfrm>
                  <a:off x="8316416" y="285411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74" name="Straight Arrow Connector 173"/>
                <p:cNvCxnSpPr/>
                <p:nvPr/>
              </p:nvCxnSpPr>
              <p:spPr>
                <a:xfrm flipH="1">
                  <a:off x="8028384" y="289962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sp>
          <p:nvSpPr>
            <p:cNvPr id="244" name="Oval 243"/>
            <p:cNvSpPr/>
            <p:nvPr/>
          </p:nvSpPr>
          <p:spPr>
            <a:xfrm>
              <a:off x="6936904" y="2980324"/>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45" name="Straight Arrow Connector 244"/>
            <p:cNvCxnSpPr/>
            <p:nvPr/>
          </p:nvCxnSpPr>
          <p:spPr>
            <a:xfrm flipH="1">
              <a:off x="6648872" y="3025828"/>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7028406" y="3054125"/>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47" name="Straight Arrow Connector 246"/>
            <p:cNvCxnSpPr/>
            <p:nvPr/>
          </p:nvCxnSpPr>
          <p:spPr>
            <a:xfrm flipH="1">
              <a:off x="6740374" y="3099629"/>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4" name="Oval 253"/>
            <p:cNvSpPr/>
            <p:nvPr/>
          </p:nvSpPr>
          <p:spPr>
            <a:xfrm>
              <a:off x="7238257" y="2970824"/>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55" name="Straight Arrow Connector 254"/>
            <p:cNvCxnSpPr/>
            <p:nvPr/>
          </p:nvCxnSpPr>
          <p:spPr>
            <a:xfrm flipH="1">
              <a:off x="6950225" y="3016328"/>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6" name="Oval 255"/>
            <p:cNvSpPr/>
            <p:nvPr/>
          </p:nvSpPr>
          <p:spPr>
            <a:xfrm>
              <a:off x="7419199" y="2946898"/>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57" name="Straight Arrow Connector 256"/>
            <p:cNvCxnSpPr/>
            <p:nvPr/>
          </p:nvCxnSpPr>
          <p:spPr>
            <a:xfrm flipH="1">
              <a:off x="7131167" y="2992402"/>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8" name="Oval 257"/>
            <p:cNvSpPr/>
            <p:nvPr/>
          </p:nvSpPr>
          <p:spPr>
            <a:xfrm>
              <a:off x="7249841" y="2830191"/>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59" name="Straight Arrow Connector 258"/>
            <p:cNvCxnSpPr/>
            <p:nvPr/>
          </p:nvCxnSpPr>
          <p:spPr>
            <a:xfrm flipH="1">
              <a:off x="6961809" y="2875695"/>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0" name="Oval 259"/>
            <p:cNvSpPr/>
            <p:nvPr/>
          </p:nvSpPr>
          <p:spPr>
            <a:xfrm>
              <a:off x="7145233" y="3046876"/>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61" name="Straight Arrow Connector 260"/>
            <p:cNvCxnSpPr/>
            <p:nvPr/>
          </p:nvCxnSpPr>
          <p:spPr>
            <a:xfrm flipH="1">
              <a:off x="6857201" y="3092380"/>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2" name="Oval 261"/>
            <p:cNvSpPr/>
            <p:nvPr/>
          </p:nvSpPr>
          <p:spPr>
            <a:xfrm>
              <a:off x="7276399" y="305867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63" name="Straight Arrow Connector 262"/>
            <p:cNvCxnSpPr/>
            <p:nvPr/>
          </p:nvCxnSpPr>
          <p:spPr>
            <a:xfrm flipH="1">
              <a:off x="6988367" y="310418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4" name="Oval 263"/>
            <p:cNvSpPr/>
            <p:nvPr/>
          </p:nvSpPr>
          <p:spPr>
            <a:xfrm>
              <a:off x="7476774" y="2873007"/>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65" name="Straight Arrow Connector 264"/>
            <p:cNvCxnSpPr/>
            <p:nvPr/>
          </p:nvCxnSpPr>
          <p:spPr>
            <a:xfrm flipH="1">
              <a:off x="7188742" y="2918511"/>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8" name="Oval 267"/>
            <p:cNvSpPr/>
            <p:nvPr/>
          </p:nvSpPr>
          <p:spPr>
            <a:xfrm>
              <a:off x="7097285" y="3135002"/>
              <a:ext cx="100659" cy="694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69" name="Straight Arrow Connector 268"/>
            <p:cNvCxnSpPr/>
            <p:nvPr/>
          </p:nvCxnSpPr>
          <p:spPr>
            <a:xfrm flipH="1">
              <a:off x="6809253" y="3180506"/>
              <a:ext cx="288032" cy="54932"/>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86" name="Group 285"/>
          <p:cNvGrpSpPr/>
          <p:nvPr/>
        </p:nvGrpSpPr>
        <p:grpSpPr>
          <a:xfrm>
            <a:off x="6606230" y="2774057"/>
            <a:ext cx="1251895" cy="2186161"/>
            <a:chOff x="6606230" y="2774057"/>
            <a:chExt cx="1251895" cy="2186161"/>
          </a:xfrm>
        </p:grpSpPr>
        <p:grpSp>
          <p:nvGrpSpPr>
            <p:cNvPr id="228" name="Group 227"/>
            <p:cNvGrpSpPr/>
            <p:nvPr/>
          </p:nvGrpSpPr>
          <p:grpSpPr>
            <a:xfrm>
              <a:off x="6606230" y="2774057"/>
              <a:ext cx="1251895" cy="2186161"/>
              <a:chOff x="6606230" y="2774057"/>
              <a:chExt cx="1251895" cy="2186161"/>
            </a:xfrm>
          </p:grpSpPr>
          <p:grpSp>
            <p:nvGrpSpPr>
              <p:cNvPr id="77" name="Group 76"/>
              <p:cNvGrpSpPr/>
              <p:nvPr/>
            </p:nvGrpSpPr>
            <p:grpSpPr>
              <a:xfrm>
                <a:off x="6606230" y="2774057"/>
                <a:ext cx="744270" cy="2186161"/>
                <a:chOff x="6606230" y="2774057"/>
                <a:chExt cx="744270" cy="2186161"/>
              </a:xfrm>
            </p:grpSpPr>
            <p:sp>
              <p:nvSpPr>
                <p:cNvPr id="35" name="Freeform 34"/>
                <p:cNvSpPr/>
                <p:nvPr/>
              </p:nvSpPr>
              <p:spPr>
                <a:xfrm>
                  <a:off x="6804596" y="4447492"/>
                  <a:ext cx="121444" cy="512726"/>
                </a:xfrm>
                <a:custGeom>
                  <a:avLst/>
                  <a:gdLst>
                    <a:gd name="connsiteX0" fmla="*/ 0 w 121444"/>
                    <a:gd name="connsiteY0" fmla="*/ 5520 h 512726"/>
                    <a:gd name="connsiteX1" fmla="*/ 64294 w 121444"/>
                    <a:gd name="connsiteY1" fmla="*/ 72195 h 512726"/>
                    <a:gd name="connsiteX2" fmla="*/ 121444 w 121444"/>
                    <a:gd name="connsiteY2" fmla="*/ 512726 h 512726"/>
                  </a:gdLst>
                  <a:ahLst/>
                  <a:cxnLst>
                    <a:cxn ang="0">
                      <a:pos x="connsiteX0" y="connsiteY0"/>
                    </a:cxn>
                    <a:cxn ang="0">
                      <a:pos x="connsiteX1" y="connsiteY1"/>
                    </a:cxn>
                    <a:cxn ang="0">
                      <a:pos x="connsiteX2" y="connsiteY2"/>
                    </a:cxn>
                  </a:cxnLst>
                  <a:rect l="l" t="t" r="r" b="b"/>
                  <a:pathLst>
                    <a:path w="121444" h="512726">
                      <a:moveTo>
                        <a:pt x="0" y="5520"/>
                      </a:moveTo>
                      <a:cubicBezTo>
                        <a:pt x="22026" y="-3410"/>
                        <a:pt x="44053" y="-12339"/>
                        <a:pt x="64294" y="72195"/>
                      </a:cubicBezTo>
                      <a:cubicBezTo>
                        <a:pt x="84535" y="156729"/>
                        <a:pt x="102989" y="334727"/>
                        <a:pt x="121444" y="512726"/>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36" name="Straight Connector 35"/>
                <p:cNvCxnSpPr/>
                <p:nvPr/>
              </p:nvCxnSpPr>
              <p:spPr>
                <a:xfrm flipH="1" flipV="1">
                  <a:off x="6831014" y="3140968"/>
                  <a:ext cx="347" cy="129831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flipV="1">
                  <a:off x="6968902" y="3121918"/>
                  <a:ext cx="347" cy="129831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1" name="Freeform 40"/>
                <p:cNvSpPr/>
                <p:nvPr/>
              </p:nvSpPr>
              <p:spPr>
                <a:xfrm>
                  <a:off x="6968455" y="4436171"/>
                  <a:ext cx="123825" cy="485774"/>
                </a:xfrm>
                <a:custGeom>
                  <a:avLst/>
                  <a:gdLst>
                    <a:gd name="connsiteX0" fmla="*/ 0 w 109538"/>
                    <a:gd name="connsiteY0" fmla="*/ 0 h 523875"/>
                    <a:gd name="connsiteX1" fmla="*/ 42863 w 109538"/>
                    <a:gd name="connsiteY1" fmla="*/ 95250 h 523875"/>
                    <a:gd name="connsiteX2" fmla="*/ 109538 w 109538"/>
                    <a:gd name="connsiteY2" fmla="*/ 523875 h 523875"/>
                  </a:gdLst>
                  <a:ahLst/>
                  <a:cxnLst>
                    <a:cxn ang="0">
                      <a:pos x="connsiteX0" y="connsiteY0"/>
                    </a:cxn>
                    <a:cxn ang="0">
                      <a:pos x="connsiteX1" y="connsiteY1"/>
                    </a:cxn>
                    <a:cxn ang="0">
                      <a:pos x="connsiteX2" y="connsiteY2"/>
                    </a:cxn>
                  </a:cxnLst>
                  <a:rect l="l" t="t" r="r" b="b"/>
                  <a:pathLst>
                    <a:path w="109538" h="523875">
                      <a:moveTo>
                        <a:pt x="0" y="0"/>
                      </a:moveTo>
                      <a:cubicBezTo>
                        <a:pt x="12303" y="3968"/>
                        <a:pt x="24607" y="7937"/>
                        <a:pt x="42863" y="95250"/>
                      </a:cubicBezTo>
                      <a:cubicBezTo>
                        <a:pt x="61119" y="182563"/>
                        <a:pt x="85328" y="353219"/>
                        <a:pt x="109538" y="523875"/>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46" name="Freeform 45"/>
                <p:cNvSpPr/>
                <p:nvPr/>
              </p:nvSpPr>
              <p:spPr>
                <a:xfrm>
                  <a:off x="7054502" y="3469364"/>
                  <a:ext cx="121444" cy="512726"/>
                </a:xfrm>
                <a:custGeom>
                  <a:avLst/>
                  <a:gdLst>
                    <a:gd name="connsiteX0" fmla="*/ 0 w 121444"/>
                    <a:gd name="connsiteY0" fmla="*/ 5520 h 512726"/>
                    <a:gd name="connsiteX1" fmla="*/ 64294 w 121444"/>
                    <a:gd name="connsiteY1" fmla="*/ 72195 h 512726"/>
                    <a:gd name="connsiteX2" fmla="*/ 121444 w 121444"/>
                    <a:gd name="connsiteY2" fmla="*/ 512726 h 512726"/>
                  </a:gdLst>
                  <a:ahLst/>
                  <a:cxnLst>
                    <a:cxn ang="0">
                      <a:pos x="connsiteX0" y="connsiteY0"/>
                    </a:cxn>
                    <a:cxn ang="0">
                      <a:pos x="connsiteX1" y="connsiteY1"/>
                    </a:cxn>
                    <a:cxn ang="0">
                      <a:pos x="connsiteX2" y="connsiteY2"/>
                    </a:cxn>
                  </a:cxnLst>
                  <a:rect l="l" t="t" r="r" b="b"/>
                  <a:pathLst>
                    <a:path w="121444" h="512726">
                      <a:moveTo>
                        <a:pt x="0" y="5520"/>
                      </a:moveTo>
                      <a:cubicBezTo>
                        <a:pt x="22026" y="-3410"/>
                        <a:pt x="44053" y="-12339"/>
                        <a:pt x="64294" y="72195"/>
                      </a:cubicBezTo>
                      <a:cubicBezTo>
                        <a:pt x="84535" y="156729"/>
                        <a:pt x="102989" y="334727"/>
                        <a:pt x="121444" y="512726"/>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47" name="Straight Connector 46"/>
                <p:cNvCxnSpPr/>
                <p:nvPr/>
              </p:nvCxnSpPr>
              <p:spPr>
                <a:xfrm flipH="1" flipV="1">
                  <a:off x="7080920" y="2790871"/>
                  <a:ext cx="348" cy="67028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7187891" y="2774057"/>
                  <a:ext cx="1005" cy="664117"/>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2" name="Freeform 51"/>
                <p:cNvSpPr/>
                <p:nvPr/>
              </p:nvSpPr>
              <p:spPr>
                <a:xfrm>
                  <a:off x="7187094" y="3454106"/>
                  <a:ext cx="123825" cy="485774"/>
                </a:xfrm>
                <a:custGeom>
                  <a:avLst/>
                  <a:gdLst>
                    <a:gd name="connsiteX0" fmla="*/ 0 w 109538"/>
                    <a:gd name="connsiteY0" fmla="*/ 0 h 523875"/>
                    <a:gd name="connsiteX1" fmla="*/ 42863 w 109538"/>
                    <a:gd name="connsiteY1" fmla="*/ 95250 h 523875"/>
                    <a:gd name="connsiteX2" fmla="*/ 109538 w 109538"/>
                    <a:gd name="connsiteY2" fmla="*/ 523875 h 523875"/>
                  </a:gdLst>
                  <a:ahLst/>
                  <a:cxnLst>
                    <a:cxn ang="0">
                      <a:pos x="connsiteX0" y="connsiteY0"/>
                    </a:cxn>
                    <a:cxn ang="0">
                      <a:pos x="connsiteX1" y="connsiteY1"/>
                    </a:cxn>
                    <a:cxn ang="0">
                      <a:pos x="connsiteX2" y="connsiteY2"/>
                    </a:cxn>
                  </a:cxnLst>
                  <a:rect l="l" t="t" r="r" b="b"/>
                  <a:pathLst>
                    <a:path w="109538" h="523875">
                      <a:moveTo>
                        <a:pt x="0" y="0"/>
                      </a:moveTo>
                      <a:cubicBezTo>
                        <a:pt x="12303" y="3968"/>
                        <a:pt x="24607" y="7937"/>
                        <a:pt x="42863" y="95250"/>
                      </a:cubicBezTo>
                      <a:cubicBezTo>
                        <a:pt x="61119" y="182563"/>
                        <a:pt x="85328" y="353219"/>
                        <a:pt x="109538" y="523875"/>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59" name="Straight Connector 58"/>
                <p:cNvCxnSpPr/>
                <p:nvPr/>
              </p:nvCxnSpPr>
              <p:spPr>
                <a:xfrm flipH="1" flipV="1">
                  <a:off x="6606230" y="3036087"/>
                  <a:ext cx="795" cy="108386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8" name="Freeform 57"/>
                <p:cNvSpPr/>
                <p:nvPr/>
              </p:nvSpPr>
              <p:spPr>
                <a:xfrm>
                  <a:off x="6606230" y="4135886"/>
                  <a:ext cx="123825" cy="485774"/>
                </a:xfrm>
                <a:custGeom>
                  <a:avLst/>
                  <a:gdLst>
                    <a:gd name="connsiteX0" fmla="*/ 0 w 109538"/>
                    <a:gd name="connsiteY0" fmla="*/ 0 h 523875"/>
                    <a:gd name="connsiteX1" fmla="*/ 42863 w 109538"/>
                    <a:gd name="connsiteY1" fmla="*/ 95250 h 523875"/>
                    <a:gd name="connsiteX2" fmla="*/ 109538 w 109538"/>
                    <a:gd name="connsiteY2" fmla="*/ 523875 h 523875"/>
                  </a:gdLst>
                  <a:ahLst/>
                  <a:cxnLst>
                    <a:cxn ang="0">
                      <a:pos x="connsiteX0" y="connsiteY0"/>
                    </a:cxn>
                    <a:cxn ang="0">
                      <a:pos x="connsiteX1" y="connsiteY1"/>
                    </a:cxn>
                    <a:cxn ang="0">
                      <a:pos x="connsiteX2" y="connsiteY2"/>
                    </a:cxn>
                  </a:cxnLst>
                  <a:rect l="l" t="t" r="r" b="b"/>
                  <a:pathLst>
                    <a:path w="109538" h="523875">
                      <a:moveTo>
                        <a:pt x="0" y="0"/>
                      </a:moveTo>
                      <a:cubicBezTo>
                        <a:pt x="12303" y="3968"/>
                        <a:pt x="24607" y="7937"/>
                        <a:pt x="42863" y="95250"/>
                      </a:cubicBezTo>
                      <a:cubicBezTo>
                        <a:pt x="61119" y="182563"/>
                        <a:pt x="85328" y="353219"/>
                        <a:pt x="109538" y="523875"/>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65" name="Straight Connector 64"/>
                <p:cNvCxnSpPr/>
                <p:nvPr/>
              </p:nvCxnSpPr>
              <p:spPr>
                <a:xfrm flipH="1" flipV="1">
                  <a:off x="7040463" y="2923547"/>
                  <a:ext cx="795" cy="108386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4" name="Freeform 63"/>
                <p:cNvSpPr/>
                <p:nvPr/>
              </p:nvSpPr>
              <p:spPr>
                <a:xfrm>
                  <a:off x="7040463" y="4023346"/>
                  <a:ext cx="123825" cy="485774"/>
                </a:xfrm>
                <a:custGeom>
                  <a:avLst/>
                  <a:gdLst>
                    <a:gd name="connsiteX0" fmla="*/ 0 w 109538"/>
                    <a:gd name="connsiteY0" fmla="*/ 0 h 523875"/>
                    <a:gd name="connsiteX1" fmla="*/ 42863 w 109538"/>
                    <a:gd name="connsiteY1" fmla="*/ 95250 h 523875"/>
                    <a:gd name="connsiteX2" fmla="*/ 109538 w 109538"/>
                    <a:gd name="connsiteY2" fmla="*/ 523875 h 523875"/>
                  </a:gdLst>
                  <a:ahLst/>
                  <a:cxnLst>
                    <a:cxn ang="0">
                      <a:pos x="connsiteX0" y="connsiteY0"/>
                    </a:cxn>
                    <a:cxn ang="0">
                      <a:pos x="connsiteX1" y="connsiteY1"/>
                    </a:cxn>
                    <a:cxn ang="0">
                      <a:pos x="connsiteX2" y="connsiteY2"/>
                    </a:cxn>
                  </a:cxnLst>
                  <a:rect l="l" t="t" r="r" b="b"/>
                  <a:pathLst>
                    <a:path w="109538" h="523875">
                      <a:moveTo>
                        <a:pt x="0" y="0"/>
                      </a:moveTo>
                      <a:cubicBezTo>
                        <a:pt x="12303" y="3968"/>
                        <a:pt x="24607" y="7937"/>
                        <a:pt x="42863" y="95250"/>
                      </a:cubicBezTo>
                      <a:cubicBezTo>
                        <a:pt x="61119" y="182563"/>
                        <a:pt x="85328" y="353219"/>
                        <a:pt x="109538" y="523875"/>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71" name="Straight Connector 70"/>
                <p:cNvCxnSpPr/>
                <p:nvPr/>
              </p:nvCxnSpPr>
              <p:spPr>
                <a:xfrm flipH="1" flipV="1">
                  <a:off x="7226675" y="2923547"/>
                  <a:ext cx="795" cy="108386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0" name="Freeform 69"/>
                <p:cNvSpPr/>
                <p:nvPr/>
              </p:nvSpPr>
              <p:spPr>
                <a:xfrm>
                  <a:off x="7226675" y="4023346"/>
                  <a:ext cx="123825" cy="485774"/>
                </a:xfrm>
                <a:custGeom>
                  <a:avLst/>
                  <a:gdLst>
                    <a:gd name="connsiteX0" fmla="*/ 0 w 109538"/>
                    <a:gd name="connsiteY0" fmla="*/ 0 h 523875"/>
                    <a:gd name="connsiteX1" fmla="*/ 42863 w 109538"/>
                    <a:gd name="connsiteY1" fmla="*/ 95250 h 523875"/>
                    <a:gd name="connsiteX2" fmla="*/ 109538 w 109538"/>
                    <a:gd name="connsiteY2" fmla="*/ 523875 h 523875"/>
                  </a:gdLst>
                  <a:ahLst/>
                  <a:cxnLst>
                    <a:cxn ang="0">
                      <a:pos x="connsiteX0" y="connsiteY0"/>
                    </a:cxn>
                    <a:cxn ang="0">
                      <a:pos x="connsiteX1" y="connsiteY1"/>
                    </a:cxn>
                    <a:cxn ang="0">
                      <a:pos x="connsiteX2" y="connsiteY2"/>
                    </a:cxn>
                  </a:cxnLst>
                  <a:rect l="l" t="t" r="r" b="b"/>
                  <a:pathLst>
                    <a:path w="109538" h="523875">
                      <a:moveTo>
                        <a:pt x="0" y="0"/>
                      </a:moveTo>
                      <a:cubicBezTo>
                        <a:pt x="12303" y="3968"/>
                        <a:pt x="24607" y="7937"/>
                        <a:pt x="42863" y="95250"/>
                      </a:cubicBezTo>
                      <a:cubicBezTo>
                        <a:pt x="61119" y="182563"/>
                        <a:pt x="85328" y="353219"/>
                        <a:pt x="109538" y="523875"/>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cxnSp>
            <p:nvCxnSpPr>
              <p:cNvPr id="224" name="Straight Connector 223"/>
              <p:cNvCxnSpPr/>
              <p:nvPr/>
            </p:nvCxnSpPr>
            <p:spPr>
              <a:xfrm flipV="1">
                <a:off x="7733509" y="2861541"/>
                <a:ext cx="2981" cy="1111247"/>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26" name="Freeform 225"/>
              <p:cNvSpPr/>
              <p:nvPr/>
            </p:nvSpPr>
            <p:spPr>
              <a:xfrm>
                <a:off x="7353171" y="4085080"/>
                <a:ext cx="166687" cy="426812"/>
              </a:xfrm>
              <a:custGeom>
                <a:avLst/>
                <a:gdLst>
                  <a:gd name="connsiteX0" fmla="*/ 166687 w 166687"/>
                  <a:gd name="connsiteY0" fmla="*/ 426812 h 426812"/>
                  <a:gd name="connsiteX1" fmla="*/ 50006 w 166687"/>
                  <a:gd name="connsiteY1" fmla="*/ 26762 h 426812"/>
                  <a:gd name="connsiteX2" fmla="*/ 0 w 166687"/>
                  <a:gd name="connsiteY2" fmla="*/ 69625 h 426812"/>
                </a:gdLst>
                <a:ahLst/>
                <a:cxnLst>
                  <a:cxn ang="0">
                    <a:pos x="connsiteX0" y="connsiteY0"/>
                  </a:cxn>
                  <a:cxn ang="0">
                    <a:pos x="connsiteX1" y="connsiteY1"/>
                  </a:cxn>
                  <a:cxn ang="0">
                    <a:pos x="connsiteX2" y="connsiteY2"/>
                  </a:cxn>
                </a:cxnLst>
                <a:rect l="l" t="t" r="r" b="b"/>
                <a:pathLst>
                  <a:path w="166687" h="426812">
                    <a:moveTo>
                      <a:pt x="166687" y="426812"/>
                    </a:moveTo>
                    <a:cubicBezTo>
                      <a:pt x="122237" y="256552"/>
                      <a:pt x="77787" y="86293"/>
                      <a:pt x="50006" y="26762"/>
                    </a:cubicBezTo>
                    <a:cubicBezTo>
                      <a:pt x="22225" y="-32769"/>
                      <a:pt x="11112" y="18428"/>
                      <a:pt x="0" y="69625"/>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27" name="Freeform 226"/>
              <p:cNvSpPr/>
              <p:nvPr/>
            </p:nvSpPr>
            <p:spPr>
              <a:xfrm>
                <a:off x="7653338" y="3985922"/>
                <a:ext cx="204787" cy="488447"/>
              </a:xfrm>
              <a:custGeom>
                <a:avLst/>
                <a:gdLst>
                  <a:gd name="connsiteX0" fmla="*/ 204787 w 204787"/>
                  <a:gd name="connsiteY0" fmla="*/ 488447 h 488447"/>
                  <a:gd name="connsiteX1" fmla="*/ 83343 w 204787"/>
                  <a:gd name="connsiteY1" fmla="*/ 2672 h 488447"/>
                  <a:gd name="connsiteX2" fmla="*/ 0 w 204787"/>
                  <a:gd name="connsiteY2" fmla="*/ 328903 h 488447"/>
                </a:gdLst>
                <a:ahLst/>
                <a:cxnLst>
                  <a:cxn ang="0">
                    <a:pos x="connsiteX0" y="connsiteY0"/>
                  </a:cxn>
                  <a:cxn ang="0">
                    <a:pos x="connsiteX1" y="connsiteY1"/>
                  </a:cxn>
                  <a:cxn ang="0">
                    <a:pos x="connsiteX2" y="connsiteY2"/>
                  </a:cxn>
                </a:cxnLst>
                <a:rect l="l" t="t" r="r" b="b"/>
                <a:pathLst>
                  <a:path w="204787" h="488447">
                    <a:moveTo>
                      <a:pt x="204787" y="488447"/>
                    </a:moveTo>
                    <a:cubicBezTo>
                      <a:pt x="161130" y="258855"/>
                      <a:pt x="117474" y="29263"/>
                      <a:pt x="83343" y="2672"/>
                    </a:cubicBezTo>
                    <a:cubicBezTo>
                      <a:pt x="49212" y="-23919"/>
                      <a:pt x="24606" y="152492"/>
                      <a:pt x="0" y="328903"/>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cxnSp>
          <p:nvCxnSpPr>
            <p:cNvPr id="285" name="Straight Connector 284"/>
            <p:cNvCxnSpPr/>
            <p:nvPr/>
          </p:nvCxnSpPr>
          <p:spPr>
            <a:xfrm flipV="1">
              <a:off x="7383774" y="2960205"/>
              <a:ext cx="2981" cy="1111247"/>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284" name="Group 283"/>
          <p:cNvGrpSpPr/>
          <p:nvPr/>
        </p:nvGrpSpPr>
        <p:grpSpPr>
          <a:xfrm>
            <a:off x="6108822" y="2708920"/>
            <a:ext cx="2312252" cy="638851"/>
            <a:chOff x="6108822" y="2708920"/>
            <a:chExt cx="2312252" cy="638851"/>
          </a:xfrm>
        </p:grpSpPr>
        <p:grpSp>
          <p:nvGrpSpPr>
            <p:cNvPr id="281" name="Group 280"/>
            <p:cNvGrpSpPr/>
            <p:nvPr/>
          </p:nvGrpSpPr>
          <p:grpSpPr>
            <a:xfrm>
              <a:off x="6108822" y="2708920"/>
              <a:ext cx="2312252" cy="638851"/>
              <a:chOff x="6108822" y="2710678"/>
              <a:chExt cx="2312252" cy="638851"/>
            </a:xfrm>
          </p:grpSpPr>
          <p:grpSp>
            <p:nvGrpSpPr>
              <p:cNvPr id="229" name="Group 228"/>
              <p:cNvGrpSpPr/>
              <p:nvPr/>
            </p:nvGrpSpPr>
            <p:grpSpPr>
              <a:xfrm>
                <a:off x="6108822" y="2710678"/>
                <a:ext cx="2312252" cy="638851"/>
                <a:chOff x="6104822" y="2705674"/>
                <a:chExt cx="2312252" cy="638851"/>
              </a:xfrm>
            </p:grpSpPr>
            <p:sp>
              <p:nvSpPr>
                <p:cNvPr id="181" name="Oval 180"/>
                <p:cNvSpPr/>
                <p:nvPr/>
              </p:nvSpPr>
              <p:spPr>
                <a:xfrm>
                  <a:off x="6542698" y="3001372"/>
                  <a:ext cx="100659" cy="6943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2" name="Oval 181"/>
                <p:cNvSpPr/>
                <p:nvPr/>
              </p:nvSpPr>
              <p:spPr>
                <a:xfrm>
                  <a:off x="6773412" y="3091640"/>
                  <a:ext cx="100659" cy="6943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3" name="Oval 182"/>
                <p:cNvSpPr/>
                <p:nvPr/>
              </p:nvSpPr>
              <p:spPr>
                <a:xfrm>
                  <a:off x="6906068" y="3074969"/>
                  <a:ext cx="100659" cy="6943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4" name="Oval 183"/>
                <p:cNvSpPr/>
                <p:nvPr/>
              </p:nvSpPr>
              <p:spPr>
                <a:xfrm>
                  <a:off x="6978077" y="2884964"/>
                  <a:ext cx="100659" cy="6943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5" name="Oval 184"/>
                <p:cNvSpPr/>
                <p:nvPr/>
              </p:nvSpPr>
              <p:spPr>
                <a:xfrm>
                  <a:off x="7018578" y="2751442"/>
                  <a:ext cx="100659" cy="6943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6" name="Oval 185"/>
                <p:cNvSpPr/>
                <p:nvPr/>
              </p:nvSpPr>
              <p:spPr>
                <a:xfrm>
                  <a:off x="7124095" y="2742011"/>
                  <a:ext cx="100659" cy="6943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7" name="Oval 186"/>
                <p:cNvSpPr/>
                <p:nvPr/>
              </p:nvSpPr>
              <p:spPr>
                <a:xfrm>
                  <a:off x="7164288" y="2884964"/>
                  <a:ext cx="100659" cy="6943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8" name="Oval 187"/>
                <p:cNvSpPr/>
                <p:nvPr/>
              </p:nvSpPr>
              <p:spPr>
                <a:xfrm>
                  <a:off x="6801983" y="2973906"/>
                  <a:ext cx="100659" cy="6943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9" name="Oval 188"/>
                <p:cNvSpPr/>
                <p:nvPr/>
              </p:nvSpPr>
              <p:spPr>
                <a:xfrm>
                  <a:off x="6104822" y="3131601"/>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1" name="Oval 190"/>
                <p:cNvSpPr/>
                <p:nvPr/>
              </p:nvSpPr>
              <p:spPr>
                <a:xfrm>
                  <a:off x="6265334" y="2936711"/>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2" name="Oval 191"/>
                <p:cNvSpPr/>
                <p:nvPr/>
              </p:nvSpPr>
              <p:spPr>
                <a:xfrm>
                  <a:off x="6542698" y="2841562"/>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3" name="Oval 192"/>
                <p:cNvSpPr/>
                <p:nvPr/>
              </p:nvSpPr>
              <p:spPr>
                <a:xfrm>
                  <a:off x="6340684" y="3098543"/>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4" name="Oval 193"/>
                <p:cNvSpPr/>
                <p:nvPr/>
              </p:nvSpPr>
              <p:spPr>
                <a:xfrm>
                  <a:off x="6355098" y="3238485"/>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5" name="Oval 194"/>
                <p:cNvSpPr/>
                <p:nvPr/>
              </p:nvSpPr>
              <p:spPr>
                <a:xfrm>
                  <a:off x="6617581" y="3269287"/>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6" name="Oval 195"/>
                <p:cNvSpPr/>
                <p:nvPr/>
              </p:nvSpPr>
              <p:spPr>
                <a:xfrm>
                  <a:off x="8109688" y="2750910"/>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7" name="Oval 196"/>
                <p:cNvSpPr/>
                <p:nvPr/>
              </p:nvSpPr>
              <p:spPr>
                <a:xfrm>
                  <a:off x="8316415" y="2851448"/>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8" name="Oval 197"/>
                <p:cNvSpPr/>
                <p:nvPr/>
              </p:nvSpPr>
              <p:spPr>
                <a:xfrm>
                  <a:off x="8013540" y="2941580"/>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9" name="Oval 198"/>
                <p:cNvSpPr/>
                <p:nvPr/>
              </p:nvSpPr>
              <p:spPr>
                <a:xfrm>
                  <a:off x="8215756" y="3008621"/>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0" name="Oval 199"/>
                <p:cNvSpPr/>
                <p:nvPr/>
              </p:nvSpPr>
              <p:spPr>
                <a:xfrm>
                  <a:off x="7865013" y="2708130"/>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1" name="Oval 200"/>
                <p:cNvSpPr/>
                <p:nvPr/>
              </p:nvSpPr>
              <p:spPr>
                <a:xfrm>
                  <a:off x="7788963" y="2900936"/>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2" name="Oval 201"/>
                <p:cNvSpPr/>
                <p:nvPr/>
              </p:nvSpPr>
              <p:spPr>
                <a:xfrm>
                  <a:off x="7957925" y="3109684"/>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3" name="Oval 202"/>
                <p:cNvSpPr/>
                <p:nvPr/>
              </p:nvSpPr>
              <p:spPr>
                <a:xfrm>
                  <a:off x="7803440" y="3020037"/>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4" name="Oval 203"/>
                <p:cNvSpPr/>
                <p:nvPr/>
              </p:nvSpPr>
              <p:spPr>
                <a:xfrm>
                  <a:off x="7688303" y="2819982"/>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5" name="Oval 204"/>
                <p:cNvSpPr/>
                <p:nvPr/>
              </p:nvSpPr>
              <p:spPr>
                <a:xfrm>
                  <a:off x="7537658" y="2705674"/>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6" name="Oval 205"/>
                <p:cNvSpPr/>
                <p:nvPr/>
              </p:nvSpPr>
              <p:spPr>
                <a:xfrm>
                  <a:off x="7526073" y="2946082"/>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7" name="Oval 206"/>
                <p:cNvSpPr/>
                <p:nvPr/>
              </p:nvSpPr>
              <p:spPr>
                <a:xfrm>
                  <a:off x="7075287" y="2973514"/>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8" name="Oval 207"/>
                <p:cNvSpPr/>
                <p:nvPr/>
              </p:nvSpPr>
              <p:spPr>
                <a:xfrm>
                  <a:off x="7609095" y="3179640"/>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9" name="Oval 208"/>
                <p:cNvSpPr/>
                <p:nvPr/>
              </p:nvSpPr>
              <p:spPr>
                <a:xfrm>
                  <a:off x="7409881" y="3140968"/>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0" name="Oval 209"/>
                <p:cNvSpPr/>
                <p:nvPr/>
              </p:nvSpPr>
              <p:spPr>
                <a:xfrm>
                  <a:off x="7247669" y="2829469"/>
                  <a:ext cx="100659" cy="6943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1" name="Oval 210"/>
                <p:cNvSpPr/>
                <p:nvPr/>
              </p:nvSpPr>
              <p:spPr>
                <a:xfrm>
                  <a:off x="7210147" y="3254789"/>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2" name="Oval 211"/>
                <p:cNvSpPr/>
                <p:nvPr/>
              </p:nvSpPr>
              <p:spPr>
                <a:xfrm>
                  <a:off x="6906067" y="3275095"/>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3" name="Oval 212"/>
                <p:cNvSpPr/>
                <p:nvPr/>
              </p:nvSpPr>
              <p:spPr>
                <a:xfrm>
                  <a:off x="6847606" y="3162927"/>
                  <a:ext cx="100659" cy="6943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6" name="Oval 215"/>
                <p:cNvSpPr/>
                <p:nvPr/>
              </p:nvSpPr>
              <p:spPr>
                <a:xfrm>
                  <a:off x="6817096" y="2786630"/>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7" name="Oval 216"/>
                <p:cNvSpPr/>
                <p:nvPr/>
              </p:nvSpPr>
              <p:spPr>
                <a:xfrm>
                  <a:off x="7309352" y="2716034"/>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8" name="Oval 217"/>
                <p:cNvSpPr/>
                <p:nvPr/>
              </p:nvSpPr>
              <p:spPr>
                <a:xfrm>
                  <a:off x="7331727" y="2896753"/>
                  <a:ext cx="100659" cy="6943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9" name="Oval 218"/>
                <p:cNvSpPr/>
                <p:nvPr/>
              </p:nvSpPr>
              <p:spPr>
                <a:xfrm>
                  <a:off x="7380312" y="3026127"/>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0" name="Oval 219"/>
                <p:cNvSpPr/>
                <p:nvPr/>
              </p:nvSpPr>
              <p:spPr>
                <a:xfrm>
                  <a:off x="7209220" y="3119571"/>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271" name="Oval 270"/>
              <p:cNvSpPr/>
              <p:nvPr/>
            </p:nvSpPr>
            <p:spPr>
              <a:xfrm>
                <a:off x="7471770" y="2872150"/>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2" name="Oval 271"/>
              <p:cNvSpPr/>
              <p:nvPr/>
            </p:nvSpPr>
            <p:spPr>
              <a:xfrm>
                <a:off x="7242625" y="2967100"/>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3" name="Oval 272"/>
              <p:cNvSpPr/>
              <p:nvPr/>
            </p:nvSpPr>
            <p:spPr>
              <a:xfrm>
                <a:off x="7414750" y="2947597"/>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5" name="Oval 274"/>
              <p:cNvSpPr/>
              <p:nvPr/>
            </p:nvSpPr>
            <p:spPr>
              <a:xfrm>
                <a:off x="7094903" y="3134985"/>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6" name="Oval 275"/>
              <p:cNvSpPr/>
              <p:nvPr/>
            </p:nvSpPr>
            <p:spPr>
              <a:xfrm>
                <a:off x="7276398" y="3060825"/>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7" name="Oval 276"/>
              <p:cNvSpPr/>
              <p:nvPr/>
            </p:nvSpPr>
            <p:spPr>
              <a:xfrm>
                <a:off x="6936658" y="2981869"/>
                <a:ext cx="100659" cy="6943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8" name="Oval 277"/>
              <p:cNvSpPr/>
              <p:nvPr/>
            </p:nvSpPr>
            <p:spPr>
              <a:xfrm>
                <a:off x="7028406" y="3050898"/>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9" name="Oval 278"/>
              <p:cNvSpPr/>
              <p:nvPr/>
            </p:nvSpPr>
            <p:spPr>
              <a:xfrm>
                <a:off x="7145233" y="3041398"/>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283" name="Oval 282"/>
            <p:cNvSpPr/>
            <p:nvPr/>
          </p:nvSpPr>
          <p:spPr>
            <a:xfrm>
              <a:off x="7419198" y="2802632"/>
              <a:ext cx="100659" cy="6943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289" name="Content Placeholder 2"/>
          <p:cNvSpPr txBox="1">
            <a:spLocks/>
          </p:cNvSpPr>
          <p:nvPr/>
        </p:nvSpPr>
        <p:spPr>
          <a:xfrm>
            <a:off x="899592" y="5362898"/>
            <a:ext cx="4608512" cy="88262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b="0" kern="1200">
                <a:solidFill>
                  <a:srgbClr val="334CA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b="0" kern="1200">
                <a:solidFill>
                  <a:srgbClr val="334CA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b="0" kern="1200">
                <a:solidFill>
                  <a:srgbClr val="334CA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b="0" kern="1200">
                <a:solidFill>
                  <a:srgbClr val="334CA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But how do we represent and interact with the map ? …</a:t>
            </a:r>
          </a:p>
        </p:txBody>
      </p:sp>
      <p:grpSp>
        <p:nvGrpSpPr>
          <p:cNvPr id="295" name="Group 294"/>
          <p:cNvGrpSpPr/>
          <p:nvPr/>
        </p:nvGrpSpPr>
        <p:grpSpPr>
          <a:xfrm>
            <a:off x="5436096" y="4797151"/>
            <a:ext cx="3672408" cy="1728193"/>
            <a:chOff x="5436096" y="4797151"/>
            <a:chExt cx="3672408" cy="1728193"/>
          </a:xfrm>
        </p:grpSpPr>
        <p:grpSp>
          <p:nvGrpSpPr>
            <p:cNvPr id="293" name="Group 292"/>
            <p:cNvGrpSpPr/>
            <p:nvPr/>
          </p:nvGrpSpPr>
          <p:grpSpPr>
            <a:xfrm>
              <a:off x="5880329" y="4797151"/>
              <a:ext cx="3228175" cy="1728193"/>
              <a:chOff x="5354799" y="4877368"/>
              <a:chExt cx="3584434" cy="1368152"/>
            </a:xfrm>
          </p:grpSpPr>
          <p:sp>
            <p:nvSpPr>
              <p:cNvPr id="290" name="Cloud 289"/>
              <p:cNvSpPr/>
              <p:nvPr/>
            </p:nvSpPr>
            <p:spPr>
              <a:xfrm>
                <a:off x="5410841" y="4877368"/>
                <a:ext cx="3528392" cy="1368152"/>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2" name="Rectangle 291"/>
              <p:cNvSpPr/>
              <p:nvPr/>
            </p:nvSpPr>
            <p:spPr>
              <a:xfrm>
                <a:off x="5354799" y="5177401"/>
                <a:ext cx="3489876" cy="954107"/>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8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Primary Thesis Contribution</a:t>
                </a:r>
                <a:endParaRPr lang="en-AU" sz="28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
          <p:nvSpPr>
            <p:cNvPr id="294" name="Right Arrow 293"/>
            <p:cNvSpPr/>
            <p:nvPr/>
          </p:nvSpPr>
          <p:spPr>
            <a:xfrm rot="10800000">
              <a:off x="5436096" y="5517232"/>
              <a:ext cx="360042" cy="288032"/>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7" name="Right Arrow 6"/>
          <p:cNvSpPr/>
          <p:nvPr/>
        </p:nvSpPr>
        <p:spPr>
          <a:xfrm>
            <a:off x="2771800" y="4621660"/>
            <a:ext cx="576064"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348604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26"/>
                                        </p:tgtEl>
                                      </p:cBhvr>
                                    </p:animEffect>
                                    <p:set>
                                      <p:cBhvr>
                                        <p:cTn id="7" dur="1" fill="hold">
                                          <p:stCondLst>
                                            <p:cond delay="999"/>
                                          </p:stCondLst>
                                        </p:cTn>
                                        <p:tgtEl>
                                          <p:spTgt spid="26"/>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82"/>
                                        </p:tgtEl>
                                        <p:attrNameLst>
                                          <p:attrName>style.visibility</p:attrName>
                                        </p:attrNameLst>
                                      </p:cBhvr>
                                      <p:to>
                                        <p:strVal val="visible"/>
                                      </p:to>
                                    </p:set>
                                    <p:animEffect transition="in" filter="fade">
                                      <p:cBhvr>
                                        <p:cTn id="10" dur="1000"/>
                                        <p:tgtEl>
                                          <p:spTgt spid="28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7"/>
                                        </p:tgtEl>
                                        <p:attrNameLst>
                                          <p:attrName>style.visibility</p:attrName>
                                        </p:attrNameLst>
                                      </p:cBhvr>
                                      <p:to>
                                        <p:strVal val="visible"/>
                                      </p:to>
                                    </p:set>
                                    <p:animEffect transition="in" filter="fade">
                                      <p:cBhvr>
                                        <p:cTn id="13" dur="500"/>
                                        <p:tgtEl>
                                          <p:spTgt spid="177"/>
                                        </p:tgtEl>
                                      </p:cBhvr>
                                    </p:animEffect>
                                  </p:childTnLst>
                                </p:cTn>
                              </p:par>
                              <p:par>
                                <p:cTn id="14" presetID="10" presetClass="entr" presetSubtype="0" fill="hold" nodeType="withEffect">
                                  <p:stCondLst>
                                    <p:cond delay="0"/>
                                  </p:stCondLst>
                                  <p:childTnLst>
                                    <p:set>
                                      <p:cBhvr>
                                        <p:cTn id="15" dur="1" fill="hold">
                                          <p:stCondLst>
                                            <p:cond delay="0"/>
                                          </p:stCondLst>
                                        </p:cTn>
                                        <p:tgtEl>
                                          <p:spTgt spid="179"/>
                                        </p:tgtEl>
                                        <p:attrNameLst>
                                          <p:attrName>style.visibility</p:attrName>
                                        </p:attrNameLst>
                                      </p:cBhvr>
                                      <p:to>
                                        <p:strVal val="visible"/>
                                      </p:to>
                                    </p:set>
                                    <p:animEffect transition="in" filter="fade">
                                      <p:cBhvr>
                                        <p:cTn id="16" dur="500"/>
                                        <p:tgtEl>
                                          <p:spTgt spid="17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86"/>
                                        </p:tgtEl>
                                        <p:attrNameLst>
                                          <p:attrName>style.visibility</p:attrName>
                                        </p:attrNameLst>
                                      </p:cBhvr>
                                      <p:to>
                                        <p:strVal val="visible"/>
                                      </p:to>
                                    </p:set>
                                    <p:animEffect transition="in" filter="fade">
                                      <p:cBhvr>
                                        <p:cTn id="21" dur="500"/>
                                        <p:tgtEl>
                                          <p:spTgt spid="28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84"/>
                                        </p:tgtEl>
                                        <p:attrNameLst>
                                          <p:attrName>style.visibility</p:attrName>
                                        </p:attrNameLst>
                                      </p:cBhvr>
                                      <p:to>
                                        <p:strVal val="visible"/>
                                      </p:to>
                                    </p:set>
                                    <p:animEffect transition="in" filter="fade">
                                      <p:cBhvr>
                                        <p:cTn id="26" dur="500"/>
                                        <p:tgtEl>
                                          <p:spTgt spid="284"/>
                                        </p:tgtEl>
                                      </p:cBhvr>
                                    </p:animEffect>
                                  </p:childTnLst>
                                </p:cTn>
                              </p:par>
                              <p:par>
                                <p:cTn id="27" presetID="10" presetClass="entr" presetSubtype="0" fill="hold" nodeType="withEffect">
                                  <p:stCondLst>
                                    <p:cond delay="0"/>
                                  </p:stCondLst>
                                  <p:childTnLst>
                                    <p:set>
                                      <p:cBhvr>
                                        <p:cTn id="28" dur="1" fill="hold">
                                          <p:stCondLst>
                                            <p:cond delay="0"/>
                                          </p:stCondLst>
                                        </p:cTn>
                                        <p:tgtEl>
                                          <p:spTgt spid="239"/>
                                        </p:tgtEl>
                                        <p:attrNameLst>
                                          <p:attrName>style.visibility</p:attrName>
                                        </p:attrNameLst>
                                      </p:cBhvr>
                                      <p:to>
                                        <p:strVal val="visible"/>
                                      </p:to>
                                    </p:set>
                                    <p:animEffect transition="in" filter="fade">
                                      <p:cBhvr>
                                        <p:cTn id="29" dur="500"/>
                                        <p:tgtEl>
                                          <p:spTgt spid="23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89"/>
                                        </p:tgtEl>
                                        <p:attrNameLst>
                                          <p:attrName>style.visibility</p:attrName>
                                        </p:attrNameLst>
                                      </p:cBhvr>
                                      <p:to>
                                        <p:strVal val="visible"/>
                                      </p:to>
                                    </p:set>
                                    <p:animEffect transition="in" filter="fade">
                                      <p:cBhvr>
                                        <p:cTn id="34" dur="500"/>
                                        <p:tgtEl>
                                          <p:spTgt spid="28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95"/>
                                        </p:tgtEl>
                                        <p:attrNameLst>
                                          <p:attrName>style.visibility</p:attrName>
                                        </p:attrNameLst>
                                      </p:cBhvr>
                                      <p:to>
                                        <p:strVal val="visible"/>
                                      </p:to>
                                    </p:set>
                                    <p:animEffect transition="in" filter="fade">
                                      <p:cBhvr>
                                        <p:cTn id="39" dur="500"/>
                                        <p:tgtEl>
                                          <p:spTgt spid="2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0"/>
      <p:bldP spid="289" grpId="0"/>
    </p:bldLst>
  </p:timing>
</p:sld>
</file>

<file path=ppt/theme/theme1.xml><?xml version="1.0" encoding="utf-8"?>
<a:theme xmlns:a="http://schemas.openxmlformats.org/drawingml/2006/main" name="ACFR_Ar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ACFR_Arial</Template>
  <TotalTime>5526</TotalTime>
  <Words>4098</Words>
  <Application>Microsoft Office PowerPoint</Application>
  <PresentationFormat>On-screen Show (4:3)</PresentationFormat>
  <Paragraphs>569</Paragraphs>
  <Slides>48</Slides>
  <Notes>15</Notes>
  <HiddenSlides>0</HiddenSlides>
  <MMClips>2</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48</vt:i4>
      </vt:variant>
    </vt:vector>
  </HeadingPairs>
  <TitlesOfParts>
    <vt:vector size="50" baseType="lpstr">
      <vt:lpstr>ACFR_Arial</vt:lpstr>
      <vt:lpstr>Visio</vt:lpstr>
      <vt:lpstr>Featureless Approaches to Efficient Bathymetric SLAM</vt:lpstr>
      <vt:lpstr>Motivation</vt:lpstr>
      <vt:lpstr>Unmanned Underwater Vehicles</vt:lpstr>
      <vt:lpstr>Underwater Navigation</vt:lpstr>
      <vt:lpstr>Underwater Navigation</vt:lpstr>
      <vt:lpstr>General SLAM Framework</vt:lpstr>
      <vt:lpstr>Approaches to Feature-based SLAM</vt:lpstr>
      <vt:lpstr>Feature Identification/Data Association</vt:lpstr>
      <vt:lpstr>Featureless SLAM</vt:lpstr>
      <vt:lpstr>Presentation Outline</vt:lpstr>
      <vt:lpstr>Featureless SLAM – Current Approaches</vt:lpstr>
      <vt:lpstr>Featureless SLAM – Current Approaches</vt:lpstr>
      <vt:lpstr>RBPF SLAM: Particle Structure</vt:lpstr>
      <vt:lpstr>RBPF SLAM: Filter Steps</vt:lpstr>
      <vt:lpstr>RBPF SLAM: DP Mapping</vt:lpstr>
      <vt:lpstr>Grid Map: Introduction</vt:lpstr>
      <vt:lpstr>Grid Map: Structure</vt:lpstr>
      <vt:lpstr>Grid Map: Data Association problem</vt:lpstr>
      <vt:lpstr>Grid Map: Pockmark Results</vt:lpstr>
      <vt:lpstr>Grid Map: Pockmark Results</vt:lpstr>
      <vt:lpstr>Grid Map: Pockmark Results</vt:lpstr>
      <vt:lpstr>Grid Map: Pockmark Results</vt:lpstr>
      <vt:lpstr>Grid Map: TAG Results</vt:lpstr>
      <vt:lpstr>Grid Map: TAG Results</vt:lpstr>
      <vt:lpstr>Grid Map: TAG Results</vt:lpstr>
      <vt:lpstr>Grid Map: Limitations</vt:lpstr>
      <vt:lpstr>Trajectory Map: Introduction</vt:lpstr>
      <vt:lpstr>Trajectory Map: Extracting Maps</vt:lpstr>
      <vt:lpstr>Trajectory Map: Weighting</vt:lpstr>
      <vt:lpstr>Trajectory Map: GP Regression</vt:lpstr>
      <vt:lpstr>Trajectory Map: GP Model</vt:lpstr>
      <vt:lpstr>Trajectory Map: When to weight?</vt:lpstr>
      <vt:lpstr>Trajectory Map: Pockmark Results</vt:lpstr>
      <vt:lpstr>Trajectory Map: Pockmark Results</vt:lpstr>
      <vt:lpstr>Trajectory Map: TAG results</vt:lpstr>
      <vt:lpstr>Trajectory Map: TAG DVL results</vt:lpstr>
      <vt:lpstr>Trajectory Map: TAG DVL results</vt:lpstr>
      <vt:lpstr>Trajectory Map: Haakon Mosby Results</vt:lpstr>
      <vt:lpstr>Trajectory Map: Haakon Mosby Results</vt:lpstr>
      <vt:lpstr>Trajectory Map: Haakon Mosby Results</vt:lpstr>
      <vt:lpstr>Trajectory Map: Haakon Mosby Results</vt:lpstr>
      <vt:lpstr>Trajectory Map: Haakon Mosby Results</vt:lpstr>
      <vt:lpstr>Trajectory Map: Haakon Mosby Results</vt:lpstr>
      <vt:lpstr>Trajectory Map: Haakon Mosby Results</vt:lpstr>
      <vt:lpstr>Contributions</vt:lpstr>
      <vt:lpstr>Conclusions</vt:lpstr>
      <vt:lpstr>Questions?</vt:lpstr>
      <vt:lpstr>Transforming from Range to Depth </vt:lpstr>
    </vt:vector>
  </TitlesOfParts>
  <Company>University of Sydney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Barkby</dc:creator>
  <cp:lastModifiedBy>Stephen Barkby</cp:lastModifiedBy>
  <cp:revision>334</cp:revision>
  <dcterms:created xsi:type="dcterms:W3CDTF">2011-05-05T04:43:37Z</dcterms:created>
  <dcterms:modified xsi:type="dcterms:W3CDTF">2011-05-18T14:15:46Z</dcterms:modified>
</cp:coreProperties>
</file>