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12"/>
  </p:notesMasterIdLst>
  <p:sldIdLst>
    <p:sldId id="523" r:id="rId2"/>
    <p:sldId id="526" r:id="rId3"/>
    <p:sldId id="527" r:id="rId4"/>
    <p:sldId id="515" r:id="rId5"/>
    <p:sldId id="519" r:id="rId6"/>
    <p:sldId id="524" r:id="rId7"/>
    <p:sldId id="525" r:id="rId8"/>
    <p:sldId id="521" r:id="rId9"/>
    <p:sldId id="518" r:id="rId10"/>
    <p:sldId id="528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995" autoAdjust="0"/>
  </p:normalViewPr>
  <p:slideViewPr>
    <p:cSldViewPr snapToGrid="0">
      <p:cViewPr>
        <p:scale>
          <a:sx n="155" d="100"/>
          <a:sy n="155" d="100"/>
        </p:scale>
        <p:origin x="-354" y="-174"/>
      </p:cViewPr>
      <p:guideLst>
        <p:guide orient="horz" pos="2160"/>
        <p:guide pos="3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9FA503-78D4-AF4C-83DA-20115E48E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806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05C713-24B2-D945-BD86-FB2B45125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7DFB-840A-0C4C-BBAB-2E840C34E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7C04D-D92C-3B40-B876-0D7657232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7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4F0EA-5237-7145-8BEF-7EA403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1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ACD56-F845-1441-A6D2-96E99568C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5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A66F6-1624-C546-9D27-0629BBE81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2A5D0-4A14-4441-AAAF-3E77361B0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FF99-35CC-6942-8049-4D2826BAE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4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57E5F-381B-0346-9255-3C9CCBE9E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17586-7097-C34F-8C3D-E884EF925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8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AAE27-62CB-AA4C-9CDA-B59A80B1B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0F1F4119-35C6-F340-B41A-6C1F56714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t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4293420" cy="182716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Ocean Imaging Project:</a:t>
            </a:r>
            <a:br>
              <a:rPr lang="en-US" sz="2400" dirty="0" smtClean="0"/>
            </a:br>
            <a:r>
              <a:rPr lang="en-US" sz="2400" dirty="0" smtClean="0"/>
              <a:t>Current Status &amp; 2015 Proposal</a:t>
            </a:r>
            <a:br>
              <a:rPr lang="en-US" sz="2400" dirty="0" smtClean="0"/>
            </a:br>
            <a:r>
              <a:rPr lang="en-US" sz="1800" i="1" dirty="0" smtClean="0">
                <a:solidFill>
                  <a:srgbClr val="000000"/>
                </a:solidFill>
                <a:effectLst/>
              </a:rPr>
              <a:t>David Caress, Hans Thomas, Brett Hobson, Rich </a:t>
            </a:r>
            <a:r>
              <a:rPr lang="en-US" sz="1800" i="1" dirty="0" err="1" smtClean="0">
                <a:solidFill>
                  <a:srgbClr val="000000"/>
                </a:solidFill>
                <a:effectLst/>
              </a:rPr>
              <a:t>Henthorn</a:t>
            </a:r>
            <a:r>
              <a:rPr lang="en-US" sz="1800" i="1" dirty="0" smtClean="0">
                <a:solidFill>
                  <a:srgbClr val="000000"/>
                </a:solidFill>
                <a:effectLst/>
              </a:rPr>
              <a:t>, Eric Martin, Larry Bird, Giancarlo </a:t>
            </a:r>
            <a:r>
              <a:rPr lang="en-US" sz="1800" i="1" dirty="0" err="1" smtClean="0">
                <a:solidFill>
                  <a:srgbClr val="000000"/>
                </a:solidFill>
                <a:effectLst/>
              </a:rPr>
              <a:t>Troni</a:t>
            </a:r>
            <a:r>
              <a:rPr lang="en-US" sz="1800" i="1" dirty="0" smtClean="0">
                <a:solidFill>
                  <a:srgbClr val="000000"/>
                </a:solidFill>
                <a:effectLst/>
              </a:rPr>
              <a:t>, Mike </a:t>
            </a:r>
            <a:r>
              <a:rPr lang="en-US" sz="1800" i="1" dirty="0" err="1" smtClean="0">
                <a:solidFill>
                  <a:srgbClr val="000000"/>
                </a:solidFill>
                <a:effectLst/>
              </a:rPr>
              <a:t>Risi</a:t>
            </a:r>
            <a:r>
              <a:rPr lang="en-US" sz="1800" i="1" dirty="0" smtClean="0">
                <a:solidFill>
                  <a:srgbClr val="000000"/>
                </a:solidFill>
                <a:effectLst/>
              </a:rPr>
              <a:t>, Steve Rock, Charlie </a:t>
            </a:r>
            <a:r>
              <a:rPr lang="en-US" sz="1800" i="1" dirty="0" err="1" smtClean="0">
                <a:solidFill>
                  <a:srgbClr val="000000"/>
                </a:solidFill>
                <a:effectLst/>
              </a:rPr>
              <a:t>Paull</a:t>
            </a:r>
            <a:endParaRPr lang="en-US" sz="1800" i="1" dirty="0">
              <a:solidFill>
                <a:srgbClr val="000000"/>
              </a:solidFill>
              <a:effectLst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964353"/>
            <a:ext cx="42688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</a:rPr>
              <a:t>High resolution seafloor </a:t>
            </a:r>
            <a:r>
              <a:rPr lang="en-US" sz="2000" dirty="0" smtClean="0">
                <a:solidFill>
                  <a:schemeClr val="bg2"/>
                </a:solidFill>
              </a:rPr>
              <a:t>surveys combining acoustic and optical sensing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Topography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Multibeam sonar: 5-cm lateral-resolution 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err="1" smtClean="0">
                <a:solidFill>
                  <a:schemeClr val="bg2"/>
                </a:solidFill>
              </a:rPr>
              <a:t>Lidar</a:t>
            </a:r>
            <a:r>
              <a:rPr lang="en-US" sz="2000" dirty="0" smtClean="0">
                <a:solidFill>
                  <a:schemeClr val="bg2"/>
                </a:solidFill>
              </a:rPr>
              <a:t>: 1-cm lateral-resolution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Photographic Imagery</a:t>
            </a:r>
          </a:p>
          <a:p>
            <a:pPr marL="800100" lvl="1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2-mm </a:t>
            </a:r>
            <a:r>
              <a:rPr lang="en-US" sz="2000" dirty="0" smtClean="0">
                <a:solidFill>
                  <a:schemeClr val="bg2"/>
                </a:solidFill>
              </a:rPr>
              <a:t>resolution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bg2"/>
                </a:solidFill>
              </a:rPr>
              <a:t>Low (2-3 meter) altitude</a:t>
            </a:r>
            <a:endParaRPr lang="en-US" sz="2000" dirty="0" smtClean="0">
              <a:solidFill>
                <a:schemeClr val="bg2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Now operated from either ROV Doc Ricketts or ROV </a:t>
            </a:r>
            <a:r>
              <a:rPr lang="en-US" sz="2000" dirty="0" err="1" smtClean="0">
                <a:solidFill>
                  <a:schemeClr val="bg2"/>
                </a:solidFill>
              </a:rPr>
              <a:t>Ventana</a:t>
            </a:r>
            <a:endParaRPr lang="en-US" sz="2000" dirty="0" smtClean="0">
              <a:solidFill>
                <a:schemeClr val="bg2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Autonomous control of ROV during survey using INS data to control path and altitude</a:t>
            </a:r>
            <a:endParaRPr lang="en-US" sz="2000" dirty="0" smtClean="0">
              <a:solidFill>
                <a:schemeClr val="bg2"/>
              </a:solidFill>
            </a:endParaRPr>
          </a:p>
        </p:txBody>
      </p:sp>
      <p:pic>
        <p:nvPicPr>
          <p:cNvPr id="3" name="Picture 2" descr="DSC_0535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226" y="3615888"/>
            <a:ext cx="4858775" cy="3242113"/>
          </a:xfrm>
          <a:prstGeom prst="rect">
            <a:avLst/>
          </a:prstGeom>
        </p:spPr>
      </p:pic>
      <p:pic>
        <p:nvPicPr>
          <p:cNvPr id="9" name="Picture 8" descr="DSC_052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2" y="-1"/>
            <a:ext cx="4866967" cy="32446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42710" y="3195483"/>
            <a:ext cx="90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Lidar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0646" y="3200401"/>
            <a:ext cx="1991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Multibeam Sonar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94282" y="3221702"/>
            <a:ext cx="110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Cameras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36464" y="3208594"/>
            <a:ext cx="79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INS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727677" y="3547806"/>
            <a:ext cx="1515807" cy="231058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5899355" y="3544528"/>
            <a:ext cx="709561" cy="1240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6908801" y="3557638"/>
            <a:ext cx="629264" cy="181733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>
            <a:off x="7325032" y="3549444"/>
            <a:ext cx="526027" cy="80133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7923161" y="3565831"/>
            <a:ext cx="730866" cy="60468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H="1" flipV="1">
            <a:off x="6825226" y="1433871"/>
            <a:ext cx="1746866" cy="18615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 flipV="1">
            <a:off x="6423744" y="1696068"/>
            <a:ext cx="1411746" cy="158626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144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AUV Scoping Effort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Limited manpower availability in 2015 due to GOC, Iceberg AUV build/test, LRAUV development</a:t>
            </a:r>
          </a:p>
          <a:p>
            <a:pPr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Develop specification for vehicle system and sensor payload</a:t>
            </a:r>
          </a:p>
          <a:p>
            <a:pPr lvl="1"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Concepts of operation</a:t>
            </a:r>
          </a:p>
          <a:p>
            <a:pPr lvl="1"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Depth/endurance/size/maneuverability</a:t>
            </a:r>
          </a:p>
          <a:p>
            <a:pPr lvl="1"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 smtClean="0"/>
              <a:t>ROM cost ($$$, resources, cost of ownership)</a:t>
            </a:r>
          </a:p>
          <a:p>
            <a:pPr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800" dirty="0" smtClean="0"/>
              <a:t>Trade-off between COTS vehicles, modifications of in-house systems, new build</a:t>
            </a:r>
          </a:p>
          <a:p>
            <a:pPr lvl="1">
              <a:buClr>
                <a:schemeClr val="bg2">
                  <a:lumMod val="95000"/>
                  <a:lumOff val="5000"/>
                </a:schemeClr>
              </a:buClr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4829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9144001" cy="573851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Times New Roman" charset="0"/>
                <a:ea typeface="ＭＳ Ｐゴシック" charset="0"/>
              </a:rPr>
              <a:t>MBARI Low Altitude Survey Tests</a:t>
            </a:r>
            <a:endParaRPr lang="en-US" sz="32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672730"/>
            <a:ext cx="26999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Repeated surveys at three sites in Monterey Canyon around 2850 m depth starting in 2012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720" y="676121"/>
            <a:ext cx="6418280" cy="619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8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9144001" cy="573851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Times New Roman" charset="0"/>
                <a:ea typeface="ＭＳ Ｐゴシック" charset="0"/>
              </a:rPr>
              <a:t>MBARI Low Altitude Survey Tests</a:t>
            </a:r>
            <a:endParaRPr lang="en-US" sz="32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69249"/>
            <a:ext cx="2699926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80-m by 80-m surveys at 2-3 m altitude from ROV Ricketts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5-cm lateral-resolution multibeam bathymetry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1-cm lateral-resolution LIDAR bathymetry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2.5-mm resolution </a:t>
            </a:r>
            <a:r>
              <a:rPr lang="en-US" dirty="0" err="1" smtClean="0">
                <a:solidFill>
                  <a:srgbClr val="000000"/>
                </a:solidFill>
              </a:rPr>
              <a:t>photomosaics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3" name="Picture 2" descr="OceanImagingLoc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60" y="571292"/>
            <a:ext cx="6528740" cy="628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0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20130628_Site2_Pmos_leftV3_cutout8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27" y="0"/>
            <a:ext cx="2811495" cy="1678641"/>
          </a:xfrm>
          <a:prstGeom prst="rect">
            <a:avLst/>
          </a:prstGeom>
        </p:spPr>
      </p:pic>
      <p:pic>
        <p:nvPicPr>
          <p:cNvPr id="38" name="Picture 37" descr="20130628_Site2_Pmos_leftV3_cutout9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90" y="0"/>
            <a:ext cx="2799910" cy="1671725"/>
          </a:xfrm>
          <a:prstGeom prst="rect">
            <a:avLst/>
          </a:prstGeom>
        </p:spPr>
      </p:pic>
      <p:pic>
        <p:nvPicPr>
          <p:cNvPr id="6" name="Picture 5" descr="20130628_Site2_Pmos_leftV3sm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87" y="1712451"/>
            <a:ext cx="4463513" cy="4670323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3465872" cy="140929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Ocean Imaging Site 2: </a:t>
            </a:r>
            <a:br>
              <a:rPr lang="en-US" sz="2800" dirty="0" smtClean="0"/>
            </a:br>
            <a:r>
              <a:rPr lang="en-US" sz="2800" dirty="0" err="1" smtClean="0"/>
              <a:t>Bedforms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1600" dirty="0" smtClean="0"/>
              <a:t>5-cm resolution multibeam bathymetry</a:t>
            </a:r>
            <a:br>
              <a:rPr lang="en-US" sz="1600" dirty="0" smtClean="0"/>
            </a:br>
            <a:r>
              <a:rPr lang="en-US" sz="1600" dirty="0" smtClean="0"/>
              <a:t>2-mm resolution photography</a:t>
            </a:r>
            <a:endParaRPr lang="en-US" sz="16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 descr="ZTopoSlopeNav2.a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349"/>
            <a:ext cx="4391742" cy="5180651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 bwMode="auto">
          <a:xfrm flipV="1">
            <a:off x="6035091" y="6031656"/>
            <a:ext cx="2351187" cy="1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67534" y="6104011"/>
            <a:ext cx="2345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r>
              <a:rPr lang="en-US" sz="1200" dirty="0" smtClean="0"/>
              <a:t>0 meters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1140445" y="5692861"/>
            <a:ext cx="22726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r>
              <a:rPr lang="en-US" sz="1200" dirty="0" smtClean="0"/>
              <a:t>0 meters</a:t>
            </a:r>
            <a:endParaRPr lang="en-US" sz="1200" dirty="0"/>
          </a:p>
        </p:txBody>
      </p:sp>
      <p:cxnSp>
        <p:nvCxnSpPr>
          <p:cNvPr id="20" name="Straight Connector 19"/>
          <p:cNvCxnSpPr/>
          <p:nvPr/>
        </p:nvCxnSpPr>
        <p:spPr bwMode="auto">
          <a:xfrm flipV="1">
            <a:off x="1117936" y="5696782"/>
            <a:ext cx="2399590" cy="1107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flipH="1">
            <a:off x="6505677" y="1499419"/>
            <a:ext cx="1319163" cy="35641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5066778" y="1472984"/>
            <a:ext cx="1086577" cy="9686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11A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487801" y="1380351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50 cm</a:t>
            </a:r>
            <a:endParaRPr lang="en-US" sz="1200" dirty="0"/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3668964" y="1398813"/>
            <a:ext cx="925286" cy="9072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62019" y="1394726"/>
            <a:ext cx="1329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50 cm</a:t>
            </a:r>
            <a:endParaRPr lang="en-US" sz="1200" dirty="0"/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6543982" y="1425463"/>
            <a:ext cx="916961" cy="10405"/>
          </a:xfrm>
          <a:prstGeom prst="line">
            <a:avLst/>
          </a:prstGeom>
          <a:ln>
            <a:solidFill>
              <a:srgbClr val="FF011A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0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chRoadmapOceanImag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558"/>
            <a:ext cx="9144000" cy="4646755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72065"/>
            <a:ext cx="9144000" cy="68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/>
              <a:t>Example Data from Ocean Imaging Site 0: </a:t>
            </a:r>
            <a:br>
              <a:rPr lang="en-US" sz="2800" dirty="0" smtClean="0"/>
            </a:br>
            <a:r>
              <a:rPr lang="en-US" sz="2800" dirty="0" smtClean="0"/>
              <a:t>Chemosynthetic Clam Community at 2850 m Depth</a:t>
            </a:r>
            <a:endParaRPr lang="en-US" sz="28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0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"/>
            <a:ext cx="4236065" cy="158954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2800" dirty="0" smtClean="0"/>
              <a:t>Ocean Imaging Survey: </a:t>
            </a:r>
          </a:p>
          <a:p>
            <a:pPr algn="r" eaLnBrk="1" hangingPunct="1">
              <a:defRPr/>
            </a:pPr>
            <a:r>
              <a:rPr lang="en-US" sz="2800" dirty="0" smtClean="0"/>
              <a:t>Planned BIN Site at 1850-m Bend in Monterey Canyon</a:t>
            </a:r>
          </a:p>
          <a:p>
            <a:pPr eaLnBrk="1" hangingPunct="1">
              <a:defRPr/>
            </a:pPr>
            <a:r>
              <a:rPr lang="en-US" sz="2800" dirty="0" smtClean="0"/>
              <a:t>(</a:t>
            </a:r>
            <a:r>
              <a:rPr lang="en-US" sz="2800" dirty="0"/>
              <a:t>11 May 2014</a:t>
            </a:r>
            <a:r>
              <a:rPr lang="en-US" sz="2800" dirty="0" smtClean="0"/>
              <a:t>)</a:t>
            </a:r>
            <a:endParaRPr lang="en-US" sz="28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 descr="20140511_Site3_Photomosaic_25mm_Zoom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68" y="0"/>
            <a:ext cx="4947332" cy="3424903"/>
          </a:xfrm>
          <a:prstGeom prst="rect">
            <a:avLst/>
          </a:prstGeom>
        </p:spPr>
      </p:pic>
      <p:pic>
        <p:nvPicPr>
          <p:cNvPr id="8" name="Picture 7" descr="20140511_Site3_TopoLidar_1cm_TopoShade_Zo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67" y="3433097"/>
            <a:ext cx="4947333" cy="342490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4273479" y="3105354"/>
            <a:ext cx="1183423" cy="1206"/>
          </a:xfrm>
          <a:prstGeom prst="line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09116" y="3086349"/>
            <a:ext cx="1324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4286588" y="6407355"/>
            <a:ext cx="1183423" cy="1206"/>
          </a:xfrm>
          <a:prstGeom prst="line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93417" y="6462091"/>
            <a:ext cx="11716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" name="Picture 9" descr="Site31850mBendLocation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179"/>
            <a:ext cx="4195116" cy="281020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 bwMode="auto">
          <a:xfrm flipV="1">
            <a:off x="1495799" y="2940292"/>
            <a:ext cx="784263" cy="2179"/>
          </a:xfrm>
          <a:prstGeom prst="line">
            <a:avLst/>
          </a:prstGeom>
          <a:ln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35037" y="2567267"/>
            <a:ext cx="1100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500 meters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>
            <a:off x="2302388" y="2040194"/>
            <a:ext cx="1991031" cy="13847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58838" y="4677924"/>
            <a:ext cx="3572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Poorly sorted sediments, no scouring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819" y="5067937"/>
            <a:ext cx="3572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Scouring around boulders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376014"/>
            <a:ext cx="404925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Fine sediments deposited and reworked into small ripples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5905318"/>
            <a:ext cx="4049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Seafloor smooth at 1-cm scale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4044336" y="4416323"/>
            <a:ext cx="634180" cy="4391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3967317" y="4965290"/>
            <a:ext cx="2423651" cy="3129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4029588" y="5701073"/>
            <a:ext cx="3844412" cy="1818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4059085" y="6082893"/>
            <a:ext cx="4880076" cy="2425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186903" y="0"/>
            <a:ext cx="495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Photomosaic – 2-mm resolution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11484" y="3487174"/>
            <a:ext cx="4932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Lidar</a:t>
            </a:r>
            <a:r>
              <a:rPr lang="en-US" dirty="0" smtClean="0">
                <a:solidFill>
                  <a:srgbClr val="000000"/>
                </a:solidFill>
              </a:rPr>
              <a:t> Bathymetry 1-cm resolution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779638"/>
            <a:ext cx="4211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Mapping AUV Bathymetry 1-m resolution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7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_05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0"/>
            <a:ext cx="4571999" cy="685800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-2" y="1"/>
            <a:ext cx="4318001" cy="101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3200" dirty="0" smtClean="0"/>
              <a:t>Ocean Imaging Project:</a:t>
            </a:r>
          </a:p>
          <a:p>
            <a:pPr eaLnBrk="1" hangingPunct="1">
              <a:defRPr/>
            </a:pPr>
            <a:r>
              <a:rPr lang="en-US" sz="3200" dirty="0" smtClean="0">
                <a:latin typeface="Times New Roman" charset="0"/>
                <a:ea typeface="ＭＳ Ｐゴシック" charset="0"/>
                <a:cs typeface="ＭＳ Ｐゴシック" charset="0"/>
              </a:rPr>
              <a:t>Remainder of 2014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327605"/>
            <a:ext cx="426883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In August we will perform a multibeam and photomosaic survey of the Ashes Hydrothermal Vent Field on Axial Seamount from ROV </a:t>
            </a:r>
            <a:r>
              <a:rPr lang="en-US" dirty="0" err="1" smtClean="0">
                <a:solidFill>
                  <a:schemeClr val="bg2"/>
                </a:solidFill>
              </a:rPr>
              <a:t>Ventana</a:t>
            </a:r>
            <a:endParaRPr lang="en-US" dirty="0" smtClean="0">
              <a:solidFill>
                <a:schemeClr val="bg2"/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This site has OOI instrumentation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In December we have another 5-day Western Flyer Cruise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Planned surveys of three 2850-m-depth sites plus the new 1830-m-depth BIN site.</a:t>
            </a:r>
          </a:p>
        </p:txBody>
      </p:sp>
    </p:spTree>
    <p:extLst>
      <p:ext uri="{BB962C8B-B14F-4D97-AF65-F5344CB8AC3E}">
        <p14:creationId xmlns:p14="http://schemas.microsoft.com/office/powerpoint/2010/main" val="57233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226" y="3107696"/>
            <a:ext cx="2187677" cy="37503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373" y="0"/>
            <a:ext cx="2322659" cy="3096879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" y="1"/>
            <a:ext cx="6014065" cy="1114321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Ocean Imaging Project:</a:t>
            </a:r>
            <a:br>
              <a:rPr lang="en-US" sz="3600" dirty="0" smtClean="0"/>
            </a:br>
            <a:r>
              <a:rPr lang="en-US" sz="3600" dirty="0" smtClean="0"/>
              <a:t>Proposal for 2015</a:t>
            </a:r>
            <a:endParaRPr lang="en-US" sz="36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9548" y="1163735"/>
            <a:ext cx="5637162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800" dirty="0" smtClean="0">
                <a:solidFill>
                  <a:schemeClr val="bg2"/>
                </a:solidFill>
              </a:rPr>
              <a:t>Continue 5-day Western Flyer cruises with repeated surveys at the 2850-m sites and the 1830-m BIN site</a:t>
            </a:r>
          </a:p>
          <a:p>
            <a:pPr marL="457200" indent="-457200">
              <a:buAutoNum type="arabicPeriod"/>
            </a:pPr>
            <a:r>
              <a:rPr lang="en-US" sz="2800" dirty="0" smtClean="0">
                <a:solidFill>
                  <a:schemeClr val="bg2"/>
                </a:solidFill>
              </a:rPr>
              <a:t>Contract for staged development of a 90°-field-of-view swath mapping LIDAR by 3DatDepth</a:t>
            </a:r>
          </a:p>
          <a:p>
            <a:pPr marL="457200" indent="-457200">
              <a:buAutoNum type="arabicPeriod"/>
            </a:pPr>
            <a:r>
              <a:rPr lang="en-US" sz="2800" dirty="0" smtClean="0">
                <a:solidFill>
                  <a:schemeClr val="bg2"/>
                </a:solidFill>
              </a:rPr>
              <a:t>Scoping effort to begin the acquisition or development of an AUV optimized for low-altitude surveys of complex terrain</a:t>
            </a:r>
          </a:p>
        </p:txBody>
      </p:sp>
    </p:spTree>
    <p:extLst>
      <p:ext uri="{BB962C8B-B14F-4D97-AF65-F5344CB8AC3E}">
        <p14:creationId xmlns:p14="http://schemas.microsoft.com/office/powerpoint/2010/main" val="102180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5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52" y="3989694"/>
            <a:ext cx="4026295" cy="2684197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1" cy="63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pPr eaLnBrk="1" hangingPunct="1">
              <a:defRPr/>
            </a:pPr>
            <a:r>
              <a:rPr lang="en-US" sz="3600" dirty="0" err="1" smtClean="0"/>
              <a:t>Lidar</a:t>
            </a:r>
            <a:r>
              <a:rPr lang="en-US" sz="3600" dirty="0" smtClean="0"/>
              <a:t> </a:t>
            </a:r>
            <a:r>
              <a:rPr lang="en-US" sz="3600" dirty="0" smtClean="0"/>
              <a:t>Development</a:t>
            </a:r>
            <a:endParaRPr lang="en-US" sz="3600" dirty="0">
              <a:solidFill>
                <a:schemeClr val="tx1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758040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Current LIDAR tests involve leasing a prototype unit optimized for 30°x30° 2D scans rather than swath mapping</a:t>
            </a:r>
          </a:p>
          <a:p>
            <a:pPr marL="457200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3DatDepth is interested in designing and building for us a new 90° field-of-view system optimized for swath mapping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90° yields a swath 2 X altitude wide, which is similar to the 80° field-of-view achieved by our cameras with corrective optics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Development can staged with milestone payments and cancelation </a:t>
            </a:r>
            <a:r>
              <a:rPr lang="en-US" sz="2000" dirty="0" smtClean="0">
                <a:solidFill>
                  <a:schemeClr val="bg2"/>
                </a:solidFill>
              </a:rPr>
              <a:t>rights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Packaging and form factor can be tailored to AUV packaging</a:t>
            </a:r>
            <a:endParaRPr lang="en-US" sz="2000" dirty="0" smtClean="0">
              <a:solidFill>
                <a:schemeClr val="bg2"/>
              </a:solidFill>
            </a:endParaRPr>
          </a:p>
          <a:p>
            <a:pPr marL="914400" lvl="1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Development can be accomplished in one year or spread out over two years</a:t>
            </a:r>
          </a:p>
          <a:p>
            <a:pPr marL="914400" lvl="1" indent="-457200">
              <a:buFont typeface="Arial"/>
              <a:buChar char="•"/>
            </a:pPr>
            <a:r>
              <a:rPr lang="en-US" sz="2000" dirty="0" smtClean="0">
                <a:solidFill>
                  <a:schemeClr val="bg2"/>
                </a:solidFill>
              </a:rPr>
              <a:t>Estimated cost is $400K to $500K</a:t>
            </a:r>
          </a:p>
        </p:txBody>
      </p:sp>
    </p:spTree>
    <p:extLst>
      <p:ext uri="{BB962C8B-B14F-4D97-AF65-F5344CB8AC3E}">
        <p14:creationId xmlns:p14="http://schemas.microsoft.com/office/powerpoint/2010/main" val="18706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Hess:Applications:Microsoft Office X:Templates:Presentations:Designs:Screen</Template>
  <TotalTime>18677</TotalTime>
  <Words>453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Blue Diagonal</vt:lpstr>
      <vt:lpstr>Ocean Imaging Project: Current Status &amp; 2015 Proposal David Caress, Hans Thomas, Brett Hobson, Rich Henthorn, Eric Martin, Larry Bird, Giancarlo Troni, Mike Risi, Steve Rock, Charlie Paull</vt:lpstr>
      <vt:lpstr>MBARI Low Altitude Survey Tests</vt:lpstr>
      <vt:lpstr>MBARI Low Altitude Survey Tests</vt:lpstr>
      <vt:lpstr>Ocean Imaging Site 2:  Bedforms 5-cm resolution multibeam bathymetry 2-mm resolution photography</vt:lpstr>
      <vt:lpstr>PowerPoint Presentation</vt:lpstr>
      <vt:lpstr>PowerPoint Presentation</vt:lpstr>
      <vt:lpstr>PowerPoint Presentation</vt:lpstr>
      <vt:lpstr>Ocean Imaging Project: Proposal for 2015</vt:lpstr>
      <vt:lpstr>PowerPoint Presentation</vt:lpstr>
      <vt:lpstr>AUV Scoping Effort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Batteries We need the power to run deep…..</dc:title>
  <dc:creator>David Caress</dc:creator>
  <cp:lastModifiedBy>meteor</cp:lastModifiedBy>
  <cp:revision>320</cp:revision>
  <dcterms:created xsi:type="dcterms:W3CDTF">2010-10-29T19:15:04Z</dcterms:created>
  <dcterms:modified xsi:type="dcterms:W3CDTF">2014-06-24T15:52:17Z</dcterms:modified>
</cp:coreProperties>
</file>