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20"/>
  </p:notesMasterIdLst>
  <p:sldIdLst>
    <p:sldId id="609" r:id="rId2"/>
    <p:sldId id="643" r:id="rId3"/>
    <p:sldId id="649" r:id="rId4"/>
    <p:sldId id="633" r:id="rId5"/>
    <p:sldId id="619" r:id="rId6"/>
    <p:sldId id="621" r:id="rId7"/>
    <p:sldId id="650" r:id="rId8"/>
    <p:sldId id="651" r:id="rId9"/>
    <p:sldId id="654" r:id="rId10"/>
    <p:sldId id="656" r:id="rId11"/>
    <p:sldId id="655" r:id="rId12"/>
    <p:sldId id="653" r:id="rId13"/>
    <p:sldId id="594" r:id="rId14"/>
    <p:sldId id="644" r:id="rId15"/>
    <p:sldId id="645" r:id="rId16"/>
    <p:sldId id="657" r:id="rId17"/>
    <p:sldId id="646" r:id="rId18"/>
    <p:sldId id="631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02"/>
    <p:restoredTop sz="95077" autoAdjust="0"/>
  </p:normalViewPr>
  <p:slideViewPr>
    <p:cSldViewPr snapToGrid="0">
      <p:cViewPr>
        <p:scale>
          <a:sx n="135" d="100"/>
          <a:sy n="135" d="100"/>
        </p:scale>
        <p:origin x="2000" y="1256"/>
      </p:cViewPr>
      <p:guideLst>
        <p:guide orient="horz" pos="2160"/>
        <p:guide pos="3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9FA503-78D4-AF4C-83DA-20115E48E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806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528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059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21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130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79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0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76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93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8EF3217-DBBA-8445-84E0-5E113032BA71}" type="slidenum">
              <a:rPr lang="en-US" sz="1200">
                <a:latin typeface="Arial"/>
              </a:rPr>
              <a:pPr/>
              <a:t>18</a:t>
            </a:fld>
            <a:endParaRPr lang="en-US" sz="1200" dirty="0">
              <a:latin typeface="Arial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01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550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535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51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790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71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89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50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05C713-24B2-D945-BD86-FB2B45125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7DFB-840A-0C4C-BBAB-2E840C34E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7C04D-D92C-3B40-B876-0D7657232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7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4F0EA-5237-7145-8BEF-7EA403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1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ACD56-F845-1441-A6D2-96E99568C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5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A66F6-1624-C546-9D27-0629BBE81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2A5D0-4A14-4441-AAAF-3E77361B0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FF99-35CC-6942-8049-4D2826BAE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4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57E5F-381B-0346-9255-3C9CCBE9E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17586-7097-C34F-8C3D-E884EF925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8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AAE27-62CB-AA4C-9CDA-B59A80B1B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0F1F4119-35C6-F340-B41A-6C1F56714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tiff"/><Relationship Id="rId5" Type="http://schemas.openxmlformats.org/officeDocument/2006/relationships/image" Target="../media/image3.tiff"/><Relationship Id="rId6" Type="http://schemas.openxmlformats.org/officeDocument/2006/relationships/image" Target="../media/image4.tiff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tiff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01" Type="http://schemas.openxmlformats.org/officeDocument/2006/relationships/tags" Target="../tags/tag101.xml"/><Relationship Id="rId102" Type="http://schemas.openxmlformats.org/officeDocument/2006/relationships/tags" Target="../tags/tag102.xml"/><Relationship Id="rId103" Type="http://schemas.openxmlformats.org/officeDocument/2006/relationships/tags" Target="../tags/tag103.xml"/><Relationship Id="rId104" Type="http://schemas.openxmlformats.org/officeDocument/2006/relationships/tags" Target="../tags/tag104.xml"/><Relationship Id="rId105" Type="http://schemas.openxmlformats.org/officeDocument/2006/relationships/tags" Target="../tags/tag105.xml"/><Relationship Id="rId106" Type="http://schemas.openxmlformats.org/officeDocument/2006/relationships/tags" Target="../tags/tag106.xml"/><Relationship Id="rId107" Type="http://schemas.openxmlformats.org/officeDocument/2006/relationships/tags" Target="../tags/tag107.xml"/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tags" Target="../tags/tag8.xml"/><Relationship Id="rId9" Type="http://schemas.openxmlformats.org/officeDocument/2006/relationships/tags" Target="../tags/tag9.xml"/><Relationship Id="rId108" Type="http://schemas.openxmlformats.org/officeDocument/2006/relationships/tags" Target="../tags/tag108.xml"/><Relationship Id="rId109" Type="http://schemas.openxmlformats.org/officeDocument/2006/relationships/tags" Target="../tags/tag109.xml"/><Relationship Id="rId10" Type="http://schemas.openxmlformats.org/officeDocument/2006/relationships/tags" Target="../tags/tag10.xml"/><Relationship Id="rId11" Type="http://schemas.openxmlformats.org/officeDocument/2006/relationships/tags" Target="../tags/tag11.xml"/><Relationship Id="rId12" Type="http://schemas.openxmlformats.org/officeDocument/2006/relationships/tags" Target="../tags/tag12.xml"/><Relationship Id="rId13" Type="http://schemas.openxmlformats.org/officeDocument/2006/relationships/tags" Target="../tags/tag13.xml"/><Relationship Id="rId14" Type="http://schemas.openxmlformats.org/officeDocument/2006/relationships/tags" Target="../tags/tag14.xml"/><Relationship Id="rId15" Type="http://schemas.openxmlformats.org/officeDocument/2006/relationships/tags" Target="../tags/tag15.xml"/><Relationship Id="rId16" Type="http://schemas.openxmlformats.org/officeDocument/2006/relationships/tags" Target="../tags/tag16.xml"/><Relationship Id="rId17" Type="http://schemas.openxmlformats.org/officeDocument/2006/relationships/tags" Target="../tags/tag17.xml"/><Relationship Id="rId18" Type="http://schemas.openxmlformats.org/officeDocument/2006/relationships/tags" Target="../tags/tag18.xml"/><Relationship Id="rId19" Type="http://schemas.openxmlformats.org/officeDocument/2006/relationships/tags" Target="../tags/tag19.xml"/><Relationship Id="rId30" Type="http://schemas.openxmlformats.org/officeDocument/2006/relationships/tags" Target="../tags/tag30.xml"/><Relationship Id="rId31" Type="http://schemas.openxmlformats.org/officeDocument/2006/relationships/tags" Target="../tags/tag31.xml"/><Relationship Id="rId32" Type="http://schemas.openxmlformats.org/officeDocument/2006/relationships/tags" Target="../tags/tag32.xml"/><Relationship Id="rId33" Type="http://schemas.openxmlformats.org/officeDocument/2006/relationships/tags" Target="../tags/tag33.xml"/><Relationship Id="rId34" Type="http://schemas.openxmlformats.org/officeDocument/2006/relationships/tags" Target="../tags/tag34.xml"/><Relationship Id="rId35" Type="http://schemas.openxmlformats.org/officeDocument/2006/relationships/tags" Target="../tags/tag35.xml"/><Relationship Id="rId36" Type="http://schemas.openxmlformats.org/officeDocument/2006/relationships/tags" Target="../tags/tag36.xml"/><Relationship Id="rId37" Type="http://schemas.openxmlformats.org/officeDocument/2006/relationships/tags" Target="../tags/tag37.xml"/><Relationship Id="rId38" Type="http://schemas.openxmlformats.org/officeDocument/2006/relationships/tags" Target="../tags/tag38.xml"/><Relationship Id="rId39" Type="http://schemas.openxmlformats.org/officeDocument/2006/relationships/tags" Target="../tags/tag39.xml"/><Relationship Id="rId50" Type="http://schemas.openxmlformats.org/officeDocument/2006/relationships/tags" Target="../tags/tag50.xml"/><Relationship Id="rId51" Type="http://schemas.openxmlformats.org/officeDocument/2006/relationships/tags" Target="../tags/tag51.xml"/><Relationship Id="rId52" Type="http://schemas.openxmlformats.org/officeDocument/2006/relationships/tags" Target="../tags/tag52.xml"/><Relationship Id="rId53" Type="http://schemas.openxmlformats.org/officeDocument/2006/relationships/tags" Target="../tags/tag53.xml"/><Relationship Id="rId54" Type="http://schemas.openxmlformats.org/officeDocument/2006/relationships/tags" Target="../tags/tag54.xml"/><Relationship Id="rId55" Type="http://schemas.openxmlformats.org/officeDocument/2006/relationships/tags" Target="../tags/tag55.xml"/><Relationship Id="rId56" Type="http://schemas.openxmlformats.org/officeDocument/2006/relationships/tags" Target="../tags/tag56.xml"/><Relationship Id="rId57" Type="http://schemas.openxmlformats.org/officeDocument/2006/relationships/tags" Target="../tags/tag57.xml"/><Relationship Id="rId58" Type="http://schemas.openxmlformats.org/officeDocument/2006/relationships/tags" Target="../tags/tag58.xml"/><Relationship Id="rId59" Type="http://schemas.openxmlformats.org/officeDocument/2006/relationships/tags" Target="../tags/tag59.xml"/><Relationship Id="rId70" Type="http://schemas.openxmlformats.org/officeDocument/2006/relationships/tags" Target="../tags/tag70.xml"/><Relationship Id="rId71" Type="http://schemas.openxmlformats.org/officeDocument/2006/relationships/tags" Target="../tags/tag71.xml"/><Relationship Id="rId72" Type="http://schemas.openxmlformats.org/officeDocument/2006/relationships/tags" Target="../tags/tag72.xml"/><Relationship Id="rId73" Type="http://schemas.openxmlformats.org/officeDocument/2006/relationships/tags" Target="../tags/tag73.xml"/><Relationship Id="rId74" Type="http://schemas.openxmlformats.org/officeDocument/2006/relationships/tags" Target="../tags/tag74.xml"/><Relationship Id="rId75" Type="http://schemas.openxmlformats.org/officeDocument/2006/relationships/tags" Target="../tags/tag75.xml"/><Relationship Id="rId76" Type="http://schemas.openxmlformats.org/officeDocument/2006/relationships/tags" Target="../tags/tag76.xml"/><Relationship Id="rId77" Type="http://schemas.openxmlformats.org/officeDocument/2006/relationships/tags" Target="../tags/tag77.xml"/><Relationship Id="rId78" Type="http://schemas.openxmlformats.org/officeDocument/2006/relationships/tags" Target="../tags/tag78.xml"/><Relationship Id="rId79" Type="http://schemas.openxmlformats.org/officeDocument/2006/relationships/tags" Target="../tags/tag79.xml"/><Relationship Id="rId110" Type="http://schemas.openxmlformats.org/officeDocument/2006/relationships/tags" Target="../tags/tag110.xml"/><Relationship Id="rId90" Type="http://schemas.openxmlformats.org/officeDocument/2006/relationships/tags" Target="../tags/tag90.xml"/><Relationship Id="rId91" Type="http://schemas.openxmlformats.org/officeDocument/2006/relationships/tags" Target="../tags/tag91.xml"/><Relationship Id="rId92" Type="http://schemas.openxmlformats.org/officeDocument/2006/relationships/tags" Target="../tags/tag92.xml"/><Relationship Id="rId93" Type="http://schemas.openxmlformats.org/officeDocument/2006/relationships/tags" Target="../tags/tag93.xml"/><Relationship Id="rId94" Type="http://schemas.openxmlformats.org/officeDocument/2006/relationships/tags" Target="../tags/tag94.xml"/><Relationship Id="rId95" Type="http://schemas.openxmlformats.org/officeDocument/2006/relationships/tags" Target="../tags/tag95.xml"/><Relationship Id="rId96" Type="http://schemas.openxmlformats.org/officeDocument/2006/relationships/tags" Target="../tags/tag96.xml"/><Relationship Id="rId97" Type="http://schemas.openxmlformats.org/officeDocument/2006/relationships/tags" Target="../tags/tag97.xml"/><Relationship Id="rId98" Type="http://schemas.openxmlformats.org/officeDocument/2006/relationships/tags" Target="../tags/tag98.xml"/><Relationship Id="rId99" Type="http://schemas.openxmlformats.org/officeDocument/2006/relationships/tags" Target="../tags/tag99.xml"/><Relationship Id="rId111" Type="http://schemas.openxmlformats.org/officeDocument/2006/relationships/tags" Target="../tags/tag111.xml"/><Relationship Id="rId112" Type="http://schemas.openxmlformats.org/officeDocument/2006/relationships/tags" Target="../tags/tag112.xml"/><Relationship Id="rId113" Type="http://schemas.openxmlformats.org/officeDocument/2006/relationships/slideLayout" Target="../slideLayouts/slideLayout1.xml"/><Relationship Id="rId114" Type="http://schemas.openxmlformats.org/officeDocument/2006/relationships/notesSlide" Target="../notesSlides/notesSlide16.xml"/><Relationship Id="rId20" Type="http://schemas.openxmlformats.org/officeDocument/2006/relationships/tags" Target="../tags/tag20.xml"/><Relationship Id="rId21" Type="http://schemas.openxmlformats.org/officeDocument/2006/relationships/tags" Target="../tags/tag21.xml"/><Relationship Id="rId22" Type="http://schemas.openxmlformats.org/officeDocument/2006/relationships/tags" Target="../tags/tag22.xml"/><Relationship Id="rId23" Type="http://schemas.openxmlformats.org/officeDocument/2006/relationships/tags" Target="../tags/tag23.xml"/><Relationship Id="rId24" Type="http://schemas.openxmlformats.org/officeDocument/2006/relationships/tags" Target="../tags/tag24.xml"/><Relationship Id="rId25" Type="http://schemas.openxmlformats.org/officeDocument/2006/relationships/tags" Target="../tags/tag25.xml"/><Relationship Id="rId26" Type="http://schemas.openxmlformats.org/officeDocument/2006/relationships/tags" Target="../tags/tag26.xml"/><Relationship Id="rId27" Type="http://schemas.openxmlformats.org/officeDocument/2006/relationships/tags" Target="../tags/tag27.xml"/><Relationship Id="rId28" Type="http://schemas.openxmlformats.org/officeDocument/2006/relationships/tags" Target="../tags/tag28.xml"/><Relationship Id="rId29" Type="http://schemas.openxmlformats.org/officeDocument/2006/relationships/tags" Target="../tags/tag29.xml"/><Relationship Id="rId40" Type="http://schemas.openxmlformats.org/officeDocument/2006/relationships/tags" Target="../tags/tag40.xml"/><Relationship Id="rId41" Type="http://schemas.openxmlformats.org/officeDocument/2006/relationships/tags" Target="../tags/tag41.xml"/><Relationship Id="rId42" Type="http://schemas.openxmlformats.org/officeDocument/2006/relationships/tags" Target="../tags/tag42.xml"/><Relationship Id="rId43" Type="http://schemas.openxmlformats.org/officeDocument/2006/relationships/tags" Target="../tags/tag43.xml"/><Relationship Id="rId44" Type="http://schemas.openxmlformats.org/officeDocument/2006/relationships/tags" Target="../tags/tag44.xml"/><Relationship Id="rId45" Type="http://schemas.openxmlformats.org/officeDocument/2006/relationships/tags" Target="../tags/tag45.xml"/><Relationship Id="rId46" Type="http://schemas.openxmlformats.org/officeDocument/2006/relationships/tags" Target="../tags/tag46.xml"/><Relationship Id="rId47" Type="http://schemas.openxmlformats.org/officeDocument/2006/relationships/tags" Target="../tags/tag47.xml"/><Relationship Id="rId48" Type="http://schemas.openxmlformats.org/officeDocument/2006/relationships/tags" Target="../tags/tag48.xml"/><Relationship Id="rId49" Type="http://schemas.openxmlformats.org/officeDocument/2006/relationships/tags" Target="../tags/tag49.xml"/><Relationship Id="rId60" Type="http://schemas.openxmlformats.org/officeDocument/2006/relationships/tags" Target="../tags/tag60.xml"/><Relationship Id="rId61" Type="http://schemas.openxmlformats.org/officeDocument/2006/relationships/tags" Target="../tags/tag61.xml"/><Relationship Id="rId62" Type="http://schemas.openxmlformats.org/officeDocument/2006/relationships/tags" Target="../tags/tag62.xml"/><Relationship Id="rId63" Type="http://schemas.openxmlformats.org/officeDocument/2006/relationships/tags" Target="../tags/tag63.xml"/><Relationship Id="rId64" Type="http://schemas.openxmlformats.org/officeDocument/2006/relationships/tags" Target="../tags/tag64.xml"/><Relationship Id="rId65" Type="http://schemas.openxmlformats.org/officeDocument/2006/relationships/tags" Target="../tags/tag65.xml"/><Relationship Id="rId66" Type="http://schemas.openxmlformats.org/officeDocument/2006/relationships/tags" Target="../tags/tag66.xml"/><Relationship Id="rId67" Type="http://schemas.openxmlformats.org/officeDocument/2006/relationships/tags" Target="../tags/tag67.xml"/><Relationship Id="rId68" Type="http://schemas.openxmlformats.org/officeDocument/2006/relationships/tags" Target="../tags/tag68.xml"/><Relationship Id="rId69" Type="http://schemas.openxmlformats.org/officeDocument/2006/relationships/tags" Target="../tags/tag69.xml"/><Relationship Id="rId100" Type="http://schemas.openxmlformats.org/officeDocument/2006/relationships/tags" Target="../tags/tag100.xml"/><Relationship Id="rId80" Type="http://schemas.openxmlformats.org/officeDocument/2006/relationships/tags" Target="../tags/tag80.xml"/><Relationship Id="rId81" Type="http://schemas.openxmlformats.org/officeDocument/2006/relationships/tags" Target="../tags/tag81.xml"/><Relationship Id="rId82" Type="http://schemas.openxmlformats.org/officeDocument/2006/relationships/tags" Target="../tags/tag82.xml"/><Relationship Id="rId83" Type="http://schemas.openxmlformats.org/officeDocument/2006/relationships/tags" Target="../tags/tag83.xml"/><Relationship Id="rId84" Type="http://schemas.openxmlformats.org/officeDocument/2006/relationships/tags" Target="../tags/tag84.xml"/><Relationship Id="rId85" Type="http://schemas.openxmlformats.org/officeDocument/2006/relationships/tags" Target="../tags/tag85.xml"/><Relationship Id="rId86" Type="http://schemas.openxmlformats.org/officeDocument/2006/relationships/tags" Target="../tags/tag86.xml"/><Relationship Id="rId87" Type="http://schemas.openxmlformats.org/officeDocument/2006/relationships/tags" Target="../tags/tag87.xml"/><Relationship Id="rId88" Type="http://schemas.openxmlformats.org/officeDocument/2006/relationships/tags" Target="../tags/tag88.xml"/><Relationship Id="rId89" Type="http://schemas.openxmlformats.org/officeDocument/2006/relationships/tags" Target="../tags/tag8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 bwMode="auto">
          <a:xfrm>
            <a:off x="309716" y="5831109"/>
            <a:ext cx="8590936" cy="916277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normalizeH="0" baseline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5187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>
                <a:latin typeface="Helvetica"/>
                <a:cs typeface="Helvetica"/>
              </a:rPr>
              <a:t>David W. Caress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0" y="1"/>
            <a:ext cx="9143999" cy="951874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Wide Swath Lidar :</a:t>
            </a:r>
            <a:br>
              <a:rPr lang="en-US" sz="3200" dirty="0" smtClean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Joint development by 3DatDepth and MBARI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18" y="1482931"/>
            <a:ext cx="4512628" cy="36314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146" y="1482932"/>
            <a:ext cx="2529853" cy="36314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475" y="6000343"/>
            <a:ext cx="3191256" cy="443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8995" y="5831110"/>
            <a:ext cx="3279800" cy="6108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" y="1837136"/>
            <a:ext cx="2044858" cy="30475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41620" y="5234865"/>
            <a:ext cx="5044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Bathymetric Mapping at </a:t>
            </a:r>
            <a:r>
              <a:rPr lang="en-US" dirty="0">
                <a:latin typeface="Helvetica"/>
                <a:cs typeface="Helvetica"/>
              </a:rPr>
              <a:t>1-cm </a:t>
            </a:r>
            <a:r>
              <a:rPr lang="en-US" dirty="0" smtClean="0">
                <a:latin typeface="Helvetica"/>
                <a:cs typeface="Helvetica"/>
              </a:rPr>
              <a:t>Scale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5636525" y="4660238"/>
            <a:ext cx="457993" cy="371"/>
          </a:xfrm>
          <a:prstGeom prst="straightConnector1">
            <a:avLst/>
          </a:prstGeom>
          <a:ln>
            <a:solidFill>
              <a:srgbClr val="FF011A"/>
            </a:solidFill>
            <a:headEnd type="non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70408" y="4660238"/>
            <a:ext cx="590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smtClean="0">
                <a:solidFill>
                  <a:srgbClr val="FF0000"/>
                </a:solidFill>
              </a:rPr>
              <a:t>1 meter</a:t>
            </a: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443483">
            <a:off x="2618549" y="4454117"/>
            <a:ext cx="5902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smtClean="0">
                <a:solidFill>
                  <a:srgbClr val="FF0000"/>
                </a:solidFill>
              </a:rPr>
              <a:t>1 meter</a:t>
            </a:r>
            <a:endParaRPr lang="en-US" sz="1050" dirty="0">
              <a:solidFill>
                <a:srgbClr val="FF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2242868" y="4352026"/>
            <a:ext cx="1511016" cy="241010"/>
          </a:xfrm>
          <a:prstGeom prst="straightConnector1">
            <a:avLst/>
          </a:prstGeom>
          <a:ln>
            <a:solidFill>
              <a:srgbClr val="FF011A"/>
            </a:solidFill>
            <a:headEnd type="none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7" y="1090172"/>
            <a:ext cx="7271029" cy="576782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5002766" y="3167184"/>
            <a:ext cx="78154" cy="261816"/>
          </a:xfrm>
          <a:prstGeom prst="rect">
            <a:avLst/>
          </a:prstGeom>
          <a:noFill/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029" y="0"/>
            <a:ext cx="1872971" cy="68580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>
            <a:off x="5080920" y="3298092"/>
            <a:ext cx="244414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9" name="Title 3"/>
          <p:cNvSpPr txBox="1">
            <a:spLocks/>
          </p:cNvSpPr>
          <p:nvPr/>
        </p:nvSpPr>
        <p:spPr bwMode="auto">
          <a:xfrm>
            <a:off x="0" y="16333"/>
            <a:ext cx="7271029" cy="100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1 cm resolution </a:t>
            </a:r>
            <a:r>
              <a:rPr lang="en-US" sz="3600" kern="0" dirty="0" err="1" smtClean="0">
                <a:latin typeface="Helvetica"/>
                <a:cs typeface="Helvetica"/>
              </a:rPr>
              <a:t>lidar</a:t>
            </a:r>
            <a:r>
              <a:rPr lang="en-US" sz="3600" kern="0" dirty="0" smtClean="0">
                <a:latin typeface="Helvetica"/>
                <a:cs typeface="Helvetica"/>
              </a:rPr>
              <a:t> bathymetry</a:t>
            </a:r>
            <a:endParaRPr lang="en-US" sz="3600" kern="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83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31673" y="4672515"/>
            <a:ext cx="220925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Lidar map</a:t>
            </a:r>
          </a:p>
          <a:p>
            <a:pPr algn="ctr"/>
            <a:r>
              <a:rPr lang="en-US" dirty="0" smtClean="0"/>
              <a:t>of a single scour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286"/>
            <a:ext cx="9144000" cy="5170714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 bwMode="auto">
          <a:xfrm>
            <a:off x="0" y="-1"/>
            <a:ext cx="9144000" cy="168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Lidar images fish – but the fish don’t always sit still to </a:t>
            </a:r>
            <a:r>
              <a:rPr lang="en-US" sz="3600" kern="0" smtClean="0">
                <a:latin typeface="Helvetica"/>
                <a:cs typeface="Helvetica"/>
              </a:rPr>
              <a:t>be imaged</a:t>
            </a:r>
            <a:endParaRPr lang="en-US" sz="3600" kern="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158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6691" y="500743"/>
            <a:ext cx="29897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000" smtClean="0">
                <a:latin typeface="Helvetica"/>
                <a:cs typeface="Helvetica"/>
              </a:rPr>
              <a:t>Ridge crest covered by 1-m </a:t>
            </a:r>
            <a:r>
              <a:rPr lang="en-US" sz="2000" dirty="0" smtClean="0">
                <a:latin typeface="Helvetica"/>
                <a:cs typeface="Helvetica"/>
              </a:rPr>
              <a:t>resolution Mapping AUV surveys 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en-US" sz="2000" dirty="0" smtClean="0">
                <a:latin typeface="Helvetica"/>
                <a:cs typeface="Helvetica"/>
              </a:rPr>
              <a:t>Two 1-cm resolution ROV low altitude surveys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2979270" y="1"/>
            <a:ext cx="2997201" cy="433293"/>
          </a:xfrm>
        </p:spPr>
        <p:txBody>
          <a:bodyPr/>
          <a:lstStyle/>
          <a:p>
            <a:r>
              <a:rPr lang="en-US" sz="3200" smtClean="0">
                <a:latin typeface="Helvetica"/>
                <a:cs typeface="Helvetica"/>
              </a:rPr>
              <a:t>Sur Ridge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7" name="Picture 6" descr="SurRidge_MAUV_Topo1m_Shade_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94" y="-5982"/>
            <a:ext cx="3122706" cy="6870483"/>
          </a:xfrm>
          <a:prstGeom prst="rect">
            <a:avLst/>
          </a:prstGeom>
        </p:spPr>
      </p:pic>
      <p:pic>
        <p:nvPicPr>
          <p:cNvPr id="16" name="Picture 15" descr="MBgrdviz_03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3533"/>
            <a:ext cx="6013824" cy="39444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923" y="5319059"/>
            <a:ext cx="2573481" cy="15389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98799" y="2885024"/>
            <a:ext cx="8915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Low</a:t>
            </a:r>
          </a:p>
          <a:p>
            <a:pPr algn="ctr"/>
            <a:r>
              <a:rPr lang="en-US" sz="1600" dirty="0" smtClean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altitude</a:t>
            </a:r>
          </a:p>
          <a:p>
            <a:pPr algn="ctr"/>
            <a:r>
              <a:rPr lang="en-US" sz="1600" dirty="0" smtClean="0">
                <a:solidFill>
                  <a:schemeClr val="bg2"/>
                </a:solidFill>
                <a:latin typeface="Helvetica" charset="0"/>
                <a:ea typeface="Helvetica" charset="0"/>
                <a:cs typeface="Helvetica" charset="0"/>
              </a:rPr>
              <a:t>surveys</a:t>
            </a:r>
            <a:endParaRPr lang="en-US" sz="1600" dirty="0">
              <a:solidFill>
                <a:schemeClr val="bg2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8113" y="585149"/>
            <a:ext cx="1141633" cy="57279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 flipV="1">
            <a:off x="5841918" y="1516284"/>
            <a:ext cx="2178051" cy="16048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5951116" y="3429259"/>
            <a:ext cx="1497062" cy="894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H="1">
            <a:off x="3039533" y="3121152"/>
            <a:ext cx="2215219" cy="26459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560321" y="3508150"/>
            <a:ext cx="2577890" cy="5274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82"/>
            <a:ext cx="3010886" cy="291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716717" y="453852"/>
            <a:ext cx="527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latin typeface="Helvetica"/>
                <a:cs typeface="Helvetica"/>
              </a:rPr>
              <a:t>Multibeam</a:t>
            </a:r>
            <a:r>
              <a:rPr lang="en-US" sz="2000" dirty="0" smtClean="0">
                <a:latin typeface="Helvetica"/>
                <a:cs typeface="Helvetica"/>
              </a:rPr>
              <a:t>, </a:t>
            </a:r>
            <a:r>
              <a:rPr lang="en-US" sz="2000" dirty="0" err="1" smtClean="0">
                <a:latin typeface="Helvetica"/>
                <a:cs typeface="Helvetica"/>
              </a:rPr>
              <a:t>lidar</a:t>
            </a:r>
            <a:r>
              <a:rPr lang="en-US" sz="2000" dirty="0" smtClean="0">
                <a:latin typeface="Helvetica"/>
                <a:cs typeface="Helvetica"/>
              </a:rPr>
              <a:t>, &amp; stereo photography from 2-3 m altitude on ROV Doc Ricketts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4" name="Title 3"/>
          <p:cNvSpPr>
            <a:spLocks noGrp="1"/>
          </p:cNvSpPr>
          <p:nvPr>
            <p:ph type="ctrTitle" sz="quarter"/>
          </p:nvPr>
        </p:nvSpPr>
        <p:spPr>
          <a:xfrm>
            <a:off x="3417655" y="58307"/>
            <a:ext cx="5726345" cy="433293"/>
          </a:xfrm>
        </p:spPr>
        <p:txBody>
          <a:bodyPr/>
          <a:lstStyle/>
          <a:p>
            <a:r>
              <a:rPr lang="en-US" sz="2800" dirty="0" smtClean="0">
                <a:latin typeface="Helvetica"/>
                <a:cs typeface="Helvetica"/>
              </a:rPr>
              <a:t>Low Altitude Surveys on Sur Ridge</a:t>
            </a:r>
            <a:endParaRPr lang="en-US" sz="2800" dirty="0">
              <a:latin typeface="Helvetica"/>
              <a:cs typeface="Helvetica"/>
            </a:endParaRPr>
          </a:p>
        </p:txBody>
      </p:sp>
      <p:pic>
        <p:nvPicPr>
          <p:cNvPr id="25" name="Picture 24" descr="ExampleFigure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55" y="1161738"/>
            <a:ext cx="5726345" cy="56962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8307"/>
            <a:ext cx="3417655" cy="33289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435" y="3387274"/>
            <a:ext cx="3403406" cy="347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2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641815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"/>
                <a:cs typeface="Helvetica"/>
              </a:rPr>
              <a:t>Lidar has proved to be a hugely enabling technology, but the existing system is not optimized for seafloor mapping</a:t>
            </a:r>
          </a:p>
        </p:txBody>
      </p:sp>
      <p:sp>
        <p:nvSpPr>
          <p:cNvPr id="9" name="Title 3"/>
          <p:cNvSpPr>
            <a:spLocks noGrp="1"/>
          </p:cNvSpPr>
          <p:nvPr>
            <p:ph type="ctrTitle" sz="quarter"/>
          </p:nvPr>
        </p:nvSpPr>
        <p:spPr>
          <a:xfrm>
            <a:off x="0" y="1"/>
            <a:ext cx="9143999" cy="649363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Limitations of Prototype Lidar (SL1)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413" y="2076734"/>
            <a:ext cx="3621039" cy="272391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27682" y="4902200"/>
            <a:ext cx="347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3DatDepth Prototype SL1 Lidar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779" y="1697469"/>
            <a:ext cx="49992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Complex design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Two mirror optical bench to achieve 2D scans </a:t>
            </a:r>
          </a:p>
          <a:p>
            <a:pPr marL="800100" lvl="1" indent="-342900">
              <a:buFont typeface="Arial"/>
              <a:buChar char="•"/>
            </a:pPr>
            <a:endParaRPr lang="en-US" sz="2800" dirty="0" smtClean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>
                <a:latin typeface="Helvetica"/>
                <a:cs typeface="Helvetica"/>
              </a:rPr>
              <a:t>Limited field of </a:t>
            </a:r>
            <a:r>
              <a:rPr lang="en-US" sz="2800" dirty="0" smtClean="0">
                <a:latin typeface="Helvetica"/>
                <a:cs typeface="Helvetica"/>
              </a:rPr>
              <a:t>view</a:t>
            </a:r>
            <a:endParaRPr lang="en-US" sz="2800" dirty="0">
              <a:latin typeface="Helvetica"/>
              <a:cs typeface="Helvetica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30°by </a:t>
            </a:r>
            <a:r>
              <a:rPr lang="en-US" sz="2800" dirty="0">
                <a:latin typeface="Helvetica"/>
                <a:cs typeface="Helvetica"/>
              </a:rPr>
              <a:t>30° </a:t>
            </a:r>
            <a:r>
              <a:rPr lang="en-US" sz="2800" dirty="0" smtClean="0">
                <a:latin typeface="Helvetica"/>
                <a:cs typeface="Helvetica"/>
              </a:rPr>
              <a:t>area</a:t>
            </a:r>
          </a:p>
          <a:p>
            <a:pPr marL="800100" lvl="1" indent="-342900">
              <a:buFont typeface="Arial"/>
              <a:buChar char="•"/>
            </a:pPr>
            <a:endParaRPr lang="en-US" sz="2800" dirty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Slow scan rate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1 cm resolution only achievable at speeds of 0.2 m/s or less</a:t>
            </a:r>
          </a:p>
        </p:txBody>
      </p:sp>
    </p:spTree>
    <p:extLst>
      <p:ext uri="{BB962C8B-B14F-4D97-AF65-F5344CB8AC3E}">
        <p14:creationId xmlns:p14="http://schemas.microsoft.com/office/powerpoint/2010/main" val="103525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1157274"/>
            <a:ext cx="5650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Single mirror optical bench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1D </a:t>
            </a:r>
            <a:r>
              <a:rPr lang="en-US" dirty="0" err="1" smtClean="0">
                <a:latin typeface="Helvetica"/>
                <a:cs typeface="Helvetica"/>
              </a:rPr>
              <a:t>acrosstrack</a:t>
            </a:r>
            <a:r>
              <a:rPr lang="en-US" dirty="0" smtClean="0">
                <a:latin typeface="Helvetica"/>
                <a:cs typeface="Helvetica"/>
              </a:rPr>
              <a:t> scanning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Larger (&gt;= 80°) </a:t>
            </a:r>
            <a:r>
              <a:rPr lang="en-US" dirty="0">
                <a:latin typeface="Helvetica"/>
                <a:cs typeface="Helvetica"/>
              </a:rPr>
              <a:t>field of </a:t>
            </a:r>
            <a:r>
              <a:rPr lang="en-US" dirty="0" smtClean="0">
                <a:latin typeface="Helvetica"/>
                <a:cs typeface="Helvetica"/>
              </a:rPr>
              <a:t>view</a:t>
            </a:r>
            <a:endParaRPr lang="en-US" dirty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Faster scan rate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Achieve 1 cm resolution at 0.5 m/s (1 knot) survey speed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Same range performance as SL1 prototype</a:t>
            </a: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Conceptual design completed 2015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MBARI requirements achievable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Two optical-head design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latin typeface="Helvetica"/>
                <a:cs typeface="Helvetica"/>
              </a:rPr>
              <a:t>Separate electronics housing</a:t>
            </a:r>
          </a:p>
        </p:txBody>
      </p:sp>
      <p:sp>
        <p:nvSpPr>
          <p:cNvPr id="9" name="Title 3"/>
          <p:cNvSpPr>
            <a:spLocks noGrp="1"/>
          </p:cNvSpPr>
          <p:nvPr>
            <p:ph type="ctrTitle" sz="quarter"/>
          </p:nvPr>
        </p:nvSpPr>
        <p:spPr>
          <a:xfrm>
            <a:off x="0" y="1"/>
            <a:ext cx="9143999" cy="1094281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Wide Swath Lidar Requirements:</a:t>
            </a:r>
            <a:br>
              <a:rPr lang="en-US" sz="3200" dirty="0" smtClean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Optimizing Lidar for Swath Mapping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480" y="2211049"/>
            <a:ext cx="3493519" cy="26532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05938" y="4888227"/>
            <a:ext cx="2940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80°field of view of </a:t>
            </a:r>
          </a:p>
          <a:p>
            <a:pPr algn="ctr"/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two-head design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59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700389"/>
            <a:ext cx="91439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Detailed design phase underway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MBARI requirements achievable with two-optical-head design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Design review scheduled for August</a:t>
            </a:r>
          </a:p>
          <a:p>
            <a:pPr marL="800100" lvl="1" indent="-342900">
              <a:buFont typeface="Arial"/>
              <a:buChar char="•"/>
            </a:pPr>
            <a:endParaRPr lang="en-US" sz="2800" dirty="0" smtClean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Build phase to follow successful design review</a:t>
            </a:r>
          </a:p>
          <a:p>
            <a:pPr marL="342900" indent="-342900">
              <a:buFont typeface="Arial"/>
              <a:buChar char="•"/>
            </a:pPr>
            <a:endParaRPr lang="en-US" sz="2800" dirty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Delivery and sea trials in early 2017</a:t>
            </a:r>
          </a:p>
        </p:txBody>
      </p:sp>
      <p:sp>
        <p:nvSpPr>
          <p:cNvPr id="9" name="Title 3"/>
          <p:cNvSpPr>
            <a:spLocks noGrp="1"/>
          </p:cNvSpPr>
          <p:nvPr>
            <p:ph type="ctrTitle" sz="quarter"/>
          </p:nvPr>
        </p:nvSpPr>
        <p:spPr>
          <a:xfrm>
            <a:off x="0" y="2"/>
            <a:ext cx="9143999" cy="477076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Wide Swath Lidar: Current Status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928461"/>
            <a:ext cx="9154968" cy="19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 sz="quarter"/>
          </p:nvPr>
        </p:nvSpPr>
        <p:spPr>
          <a:xfrm>
            <a:off x="1" y="-24826"/>
            <a:ext cx="9143999" cy="544894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Ocean Imaging Project Timeline</a:t>
            </a:r>
            <a:endParaRPr lang="en-US" sz="3200" dirty="0">
              <a:latin typeface="Helvetica"/>
              <a:cs typeface="Helvetica"/>
            </a:endParaRPr>
          </a:p>
        </p:txBody>
      </p:sp>
      <p:cxnSp>
        <p:nvCxnSpPr>
          <p:cNvPr id="5" name="OTLSHAPE_M_250ea2be05854b80bcdbec07faaa2d69_Connector1"/>
          <p:cNvCxnSpPr/>
          <p:nvPr>
            <p:custDataLst>
              <p:tags r:id="rId1"/>
            </p:custDataLst>
          </p:nvPr>
        </p:nvCxnSpPr>
        <p:spPr>
          <a:xfrm>
            <a:off x="5920176" y="4156694"/>
            <a:ext cx="0" cy="685318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OTLSHAPE_M_594ec6d080e74e7983f725f633ba7fc7_Connector1"/>
          <p:cNvCxnSpPr/>
          <p:nvPr>
            <p:custDataLst>
              <p:tags r:id="rId2"/>
            </p:custDataLst>
          </p:nvPr>
        </p:nvCxnSpPr>
        <p:spPr>
          <a:xfrm>
            <a:off x="6281743" y="4160760"/>
            <a:ext cx="8486" cy="222804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OTLSHAPE_M_0018691af88d4838b3ec2d1256b9eee5_Connector1"/>
          <p:cNvCxnSpPr/>
          <p:nvPr>
            <p:custDataLst>
              <p:tags r:id="rId3"/>
            </p:custDataLst>
          </p:nvPr>
        </p:nvCxnSpPr>
        <p:spPr>
          <a:xfrm>
            <a:off x="5940272" y="2025408"/>
            <a:ext cx="1753" cy="1256928"/>
          </a:xfrm>
          <a:prstGeom prst="line">
            <a:avLst/>
          </a:prstGeom>
          <a:ln w="9525" cap="flat" cmpd="sng" algn="ctr">
            <a:solidFill>
              <a:srgbClr val="81BB34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OTLSHAPE_M_e005b9fa49cb4e2b8b1afbd20c37a22b_Connector1"/>
          <p:cNvCxnSpPr>
            <a:stCxn id="89" idx="2"/>
          </p:cNvCxnSpPr>
          <p:nvPr>
            <p:custDataLst>
              <p:tags r:id="rId4"/>
            </p:custDataLst>
          </p:nvPr>
        </p:nvCxnSpPr>
        <p:spPr>
          <a:xfrm flipH="1">
            <a:off x="4883893" y="2118837"/>
            <a:ext cx="16059" cy="1395346"/>
          </a:xfrm>
          <a:prstGeom prst="line">
            <a:avLst/>
          </a:prstGeom>
          <a:ln w="9525" cap="flat" cmpd="sng" algn="ctr">
            <a:solidFill>
              <a:srgbClr val="6DA228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TLSHAPE_TB_00000000000000000000000000000000_ScaleContainer"/>
          <p:cNvSpPr/>
          <p:nvPr>
            <p:custDataLst>
              <p:tags r:id="rId5"/>
            </p:custDataLst>
          </p:nvPr>
        </p:nvSpPr>
        <p:spPr>
          <a:xfrm>
            <a:off x="193288" y="3539583"/>
            <a:ext cx="8764857" cy="381000"/>
          </a:xfrm>
          <a:prstGeom prst="snip2DiagRect">
            <a:avLst>
              <a:gd name="adj1" fmla="val 100000"/>
              <a:gd name="adj2" fmla="val 16667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TLSHAPE_TB_00000000000000000000000000000000_TimescaleInterval1"/>
          <p:cNvSpPr txBox="1"/>
          <p:nvPr>
            <p:custDataLst>
              <p:tags r:id="rId6"/>
            </p:custDataLst>
          </p:nvPr>
        </p:nvSpPr>
        <p:spPr>
          <a:xfrm>
            <a:off x="565607" y="3636173"/>
            <a:ext cx="4699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14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2011</a:t>
            </a:r>
            <a:endParaRPr lang="en-US" sz="1200" spc="-14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16" name="OTLSHAPE_TB_00000000000000000000000000000000_Separator1"/>
          <p:cNvCxnSpPr/>
          <p:nvPr>
            <p:custDataLst>
              <p:tags r:id="rId7"/>
            </p:custDataLst>
          </p:nvPr>
        </p:nvCxnSpPr>
        <p:spPr>
          <a:xfrm>
            <a:off x="1213506" y="3577324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OTLSHAPE_TB_00000000000000000000000000000000_Separator2"/>
          <p:cNvCxnSpPr/>
          <p:nvPr>
            <p:custDataLst>
              <p:tags r:id="rId8"/>
            </p:custDataLst>
          </p:nvPr>
        </p:nvCxnSpPr>
        <p:spPr>
          <a:xfrm>
            <a:off x="2101922" y="3603083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TLSHAPE_TB_00000000000000000000000000000000_TimescaleInterval3"/>
          <p:cNvSpPr txBox="1"/>
          <p:nvPr>
            <p:custDataLst>
              <p:tags r:id="rId9"/>
            </p:custDataLst>
          </p:nvPr>
        </p:nvSpPr>
        <p:spPr>
          <a:xfrm>
            <a:off x="2368982" y="3624407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2013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20" name="OTLSHAPE_TB_00000000000000000000000000000000_Separator3"/>
          <p:cNvCxnSpPr/>
          <p:nvPr>
            <p:custDataLst>
              <p:tags r:id="rId10"/>
            </p:custDataLst>
          </p:nvPr>
        </p:nvCxnSpPr>
        <p:spPr>
          <a:xfrm>
            <a:off x="2990922" y="3596848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OTLSHAPE_TB_00000000000000000000000000000000_Separator4"/>
          <p:cNvCxnSpPr/>
          <p:nvPr>
            <p:custDataLst>
              <p:tags r:id="rId11"/>
            </p:custDataLst>
          </p:nvPr>
        </p:nvCxnSpPr>
        <p:spPr>
          <a:xfrm>
            <a:off x="3859513" y="3603083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OTLSHAPE_TB_00000000000000000000000000000000_Separator5"/>
          <p:cNvCxnSpPr/>
          <p:nvPr>
            <p:custDataLst>
              <p:tags r:id="rId12"/>
            </p:custDataLst>
          </p:nvPr>
        </p:nvCxnSpPr>
        <p:spPr>
          <a:xfrm>
            <a:off x="4572000" y="3603083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OTLSHAPE_TB_00000000000000000000000000000000_Separator6"/>
          <p:cNvCxnSpPr/>
          <p:nvPr>
            <p:custDataLst>
              <p:tags r:id="rId13"/>
            </p:custDataLst>
          </p:nvPr>
        </p:nvCxnSpPr>
        <p:spPr>
          <a:xfrm>
            <a:off x="6169713" y="3611297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OTLSHAPE_TB_00000000000000000000000000000000_Separator7"/>
          <p:cNvCxnSpPr/>
          <p:nvPr>
            <p:custDataLst>
              <p:tags r:id="rId14"/>
            </p:custDataLst>
          </p:nvPr>
        </p:nvCxnSpPr>
        <p:spPr>
          <a:xfrm>
            <a:off x="7305384" y="3603083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OTLSHAPE_TB_00000000000000000000000000000000_Separator8"/>
          <p:cNvCxnSpPr/>
          <p:nvPr>
            <p:custDataLst>
              <p:tags r:id="rId15"/>
            </p:custDataLst>
          </p:nvPr>
        </p:nvCxnSpPr>
        <p:spPr>
          <a:xfrm>
            <a:off x="8105929" y="3593007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LSHAPE_M_9dd8ed9b66fc40c7b9eaa6cd4eb05791_Title"/>
          <p:cNvSpPr txBox="1"/>
          <p:nvPr>
            <p:custDataLst>
              <p:tags r:id="rId16"/>
            </p:custDataLst>
          </p:nvPr>
        </p:nvSpPr>
        <p:spPr>
          <a:xfrm>
            <a:off x="158073" y="2045785"/>
            <a:ext cx="1374018" cy="106454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First survey system with stereo cameras &amp; </a:t>
            </a:r>
            <a:r>
              <a:rPr lang="en-US" sz="1400" spc="-6" dirty="0" err="1" smtClean="0">
                <a:latin typeface="Helvetica" charset="0"/>
                <a:ea typeface="Helvetica" charset="0"/>
                <a:cs typeface="Helvetica" charset="0"/>
              </a:rPr>
              <a:t>multibeam</a:t>
            </a:r>
            <a:endParaRPr lang="en-US" sz="1400" spc="-6" dirty="0" smtClean="0">
              <a:latin typeface="Helvetica" charset="0"/>
              <a:ea typeface="Helvetica" charset="0"/>
              <a:cs typeface="Helvetica" charset="0"/>
            </a:endParaRPr>
          </a:p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for ROV </a:t>
            </a:r>
            <a:r>
              <a:rPr lang="en-US" sz="1400" spc="-6" dirty="0" err="1" smtClean="0">
                <a:latin typeface="Helvetica" charset="0"/>
                <a:ea typeface="Helvetica" charset="0"/>
                <a:cs typeface="Helvetica" charset="0"/>
              </a:rPr>
              <a:t>Ventana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2" name="OTLSHAPE_M_683ca16ec00d46a181a7b06be6420d7d_Shape"/>
          <p:cNvSpPr/>
          <p:nvPr>
            <p:custDataLst>
              <p:tags r:id="rId17"/>
            </p:custDataLst>
          </p:nvPr>
        </p:nvSpPr>
        <p:spPr>
          <a:xfrm flipV="1">
            <a:off x="718050" y="3253492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TLSHAPE_TB_00000000000000000000000000000000_TimescaleInterval1"/>
          <p:cNvSpPr txBox="1"/>
          <p:nvPr>
            <p:custDataLst>
              <p:tags r:id="rId18"/>
            </p:custDataLst>
          </p:nvPr>
        </p:nvSpPr>
        <p:spPr>
          <a:xfrm>
            <a:off x="1465890" y="3631675"/>
            <a:ext cx="4699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14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2012</a:t>
            </a:r>
            <a:endParaRPr lang="en-US" sz="1200" spc="-14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OTLSHAPE_TB_00000000000000000000000000000000_TimescaleInterval3"/>
          <p:cNvSpPr txBox="1"/>
          <p:nvPr>
            <p:custDataLst>
              <p:tags r:id="rId19"/>
            </p:custDataLst>
          </p:nvPr>
        </p:nvSpPr>
        <p:spPr>
          <a:xfrm>
            <a:off x="3253778" y="3641567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2014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OTLSHAPE_TB_00000000000000000000000000000000_TimescaleInterval3"/>
          <p:cNvSpPr txBox="1"/>
          <p:nvPr>
            <p:custDataLst>
              <p:tags r:id="rId20"/>
            </p:custDataLst>
          </p:nvPr>
        </p:nvSpPr>
        <p:spPr>
          <a:xfrm>
            <a:off x="4044061" y="3630218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2015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OTLSHAPE_TB_00000000000000000000000000000000_TimescaleInterval3"/>
          <p:cNvSpPr txBox="1"/>
          <p:nvPr>
            <p:custDataLst>
              <p:tags r:id="rId21"/>
            </p:custDataLst>
          </p:nvPr>
        </p:nvSpPr>
        <p:spPr>
          <a:xfrm>
            <a:off x="5252775" y="3613751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2016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OTLSHAPE_TB_00000000000000000000000000000000_TimescaleInterval3"/>
          <p:cNvSpPr txBox="1"/>
          <p:nvPr>
            <p:custDataLst>
              <p:tags r:id="rId22"/>
            </p:custDataLst>
          </p:nvPr>
        </p:nvSpPr>
        <p:spPr>
          <a:xfrm>
            <a:off x="6680955" y="3636173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smtClean="0">
                <a:solidFill>
                  <a:schemeClr val="lt1"/>
                </a:solidFill>
                <a:latin typeface="Calibri" panose="020F0502020204030204" pitchFamily="34" charset="0"/>
              </a:rPr>
              <a:t>2017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6" name="OTLSHAPE_TB_00000000000000000000000000000000_TimescaleInterval3"/>
          <p:cNvSpPr txBox="1"/>
          <p:nvPr>
            <p:custDataLst>
              <p:tags r:id="rId23"/>
            </p:custDataLst>
          </p:nvPr>
        </p:nvSpPr>
        <p:spPr>
          <a:xfrm>
            <a:off x="7480163" y="3611297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smtClean="0">
                <a:solidFill>
                  <a:schemeClr val="lt1"/>
                </a:solidFill>
                <a:latin typeface="Calibri" panose="020F0502020204030204" pitchFamily="34" charset="0"/>
              </a:rPr>
              <a:t>2018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OTLSHAPE_TB_00000000000000000000000000000000_TimescaleInterval3"/>
          <p:cNvSpPr txBox="1"/>
          <p:nvPr>
            <p:custDataLst>
              <p:tags r:id="rId24"/>
            </p:custDataLst>
          </p:nvPr>
        </p:nvSpPr>
        <p:spPr>
          <a:xfrm>
            <a:off x="8219154" y="3626980"/>
            <a:ext cx="407044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200" spc="-26" dirty="0" smtClean="0">
                <a:solidFill>
                  <a:schemeClr val="lt1"/>
                </a:solidFill>
                <a:latin typeface="Calibri" panose="020F0502020204030204" pitchFamily="34" charset="0"/>
              </a:rPr>
              <a:t>2019</a:t>
            </a:r>
            <a:endParaRPr lang="en-US" sz="1200" spc="-26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OTLSHAPE_M_683ca16ec00d46a181a7b06be6420d7d_Shape"/>
          <p:cNvSpPr/>
          <p:nvPr>
            <p:custDataLst>
              <p:tags r:id="rId25"/>
            </p:custDataLst>
          </p:nvPr>
        </p:nvSpPr>
        <p:spPr>
          <a:xfrm>
            <a:off x="705695" y="3959422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OTLSHAPE_M_9dd8ed9b66fc40c7b9eaa6cd4eb05791_Connector1"/>
          <p:cNvCxnSpPr/>
          <p:nvPr>
            <p:custDataLst>
              <p:tags r:id="rId26"/>
            </p:custDataLst>
          </p:nvPr>
        </p:nvCxnSpPr>
        <p:spPr>
          <a:xfrm>
            <a:off x="816686" y="4224148"/>
            <a:ext cx="12355" cy="379214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TLSHAPE_M_9dd8ed9b66fc40c7b9eaa6cd4eb05791_Title"/>
          <p:cNvSpPr txBox="1"/>
          <p:nvPr>
            <p:custDataLst>
              <p:tags r:id="rId27"/>
            </p:custDataLst>
          </p:nvPr>
        </p:nvSpPr>
        <p:spPr>
          <a:xfrm>
            <a:off x="88306" y="4554223"/>
            <a:ext cx="1393358" cy="67939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Portuguese Ledge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2" name="OTLSHAPE_M_683ca16ec00d46a181a7b06be6420d7d_Shape"/>
          <p:cNvSpPr/>
          <p:nvPr>
            <p:custDataLst>
              <p:tags r:id="rId28"/>
            </p:custDataLst>
          </p:nvPr>
        </p:nvSpPr>
        <p:spPr>
          <a:xfrm>
            <a:off x="1605531" y="3949175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OTLSHAPE_M_9dd8ed9b66fc40c7b9eaa6cd4eb05791_Connector1"/>
          <p:cNvCxnSpPr/>
          <p:nvPr>
            <p:custDataLst>
              <p:tags r:id="rId29"/>
            </p:custDataLst>
          </p:nvPr>
        </p:nvCxnSpPr>
        <p:spPr>
          <a:xfrm>
            <a:off x="1700840" y="4183569"/>
            <a:ext cx="401082" cy="1296821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TLSHAPE_M_9dd8ed9b66fc40c7b9eaa6cd4eb05791_Title"/>
          <p:cNvSpPr txBox="1"/>
          <p:nvPr>
            <p:custDataLst>
              <p:tags r:id="rId30"/>
            </p:custDataLst>
          </p:nvPr>
        </p:nvSpPr>
        <p:spPr>
          <a:xfrm>
            <a:off x="1532091" y="5480390"/>
            <a:ext cx="1393358" cy="67939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Monterey Canyon 2850-m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76" name="OTLSHAPE_M_9dd8ed9b66fc40c7b9eaa6cd4eb05791_Connector1"/>
          <p:cNvCxnSpPr>
            <a:stCxn id="77" idx="2"/>
          </p:cNvCxnSpPr>
          <p:nvPr>
            <p:custDataLst>
              <p:tags r:id="rId31"/>
            </p:custDataLst>
          </p:nvPr>
        </p:nvCxnSpPr>
        <p:spPr>
          <a:xfrm>
            <a:off x="1727718" y="2010527"/>
            <a:ext cx="30966" cy="1242791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TLSHAPE_M_9dd8ed9b66fc40c7b9eaa6cd4eb05791_Title"/>
          <p:cNvSpPr txBox="1"/>
          <p:nvPr>
            <p:custDataLst>
              <p:tags r:id="rId32"/>
            </p:custDataLst>
          </p:nvPr>
        </p:nvSpPr>
        <p:spPr>
          <a:xfrm>
            <a:off x="934295" y="1258210"/>
            <a:ext cx="1586845" cy="75231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Corrective optics for cameras, rebuilt for ROV Doc Ricketts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8" name="OTLSHAPE_M_683ca16ec00d46a181a7b06be6420d7d_Shape"/>
          <p:cNvSpPr/>
          <p:nvPr>
            <p:custDataLst>
              <p:tags r:id="rId33"/>
            </p:custDataLst>
          </p:nvPr>
        </p:nvSpPr>
        <p:spPr>
          <a:xfrm flipV="1">
            <a:off x="1644384" y="3280621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OTLSHAPE_M_9dd8ed9b66fc40c7b9eaa6cd4eb05791_Connector1"/>
          <p:cNvCxnSpPr/>
          <p:nvPr>
            <p:custDataLst>
              <p:tags r:id="rId34"/>
            </p:custDataLst>
          </p:nvPr>
        </p:nvCxnSpPr>
        <p:spPr>
          <a:xfrm>
            <a:off x="2727741" y="3043091"/>
            <a:ext cx="0" cy="231227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TLSHAPE_M_9dd8ed9b66fc40c7b9eaa6cd4eb05791_Title"/>
          <p:cNvSpPr txBox="1"/>
          <p:nvPr>
            <p:custDataLst>
              <p:tags r:id="rId35"/>
            </p:custDataLst>
          </p:nvPr>
        </p:nvSpPr>
        <p:spPr>
          <a:xfrm>
            <a:off x="2355830" y="2509369"/>
            <a:ext cx="795797" cy="50513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Added </a:t>
            </a:r>
            <a:r>
              <a:rPr lang="en-US" sz="1400" spc="-6" dirty="0" err="1" smtClean="0"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1" name="OTLSHAPE_M_683ca16ec00d46a181a7b06be6420d7d_Shape"/>
          <p:cNvSpPr/>
          <p:nvPr>
            <p:custDataLst>
              <p:tags r:id="rId36"/>
            </p:custDataLst>
          </p:nvPr>
        </p:nvSpPr>
        <p:spPr>
          <a:xfrm flipV="1">
            <a:off x="2603123" y="3278264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OTLSHAPE_M_9dd8ed9b66fc40c7b9eaa6cd4eb05791_Connector1"/>
          <p:cNvCxnSpPr>
            <a:stCxn id="83" idx="2"/>
          </p:cNvCxnSpPr>
          <p:nvPr>
            <p:custDataLst>
              <p:tags r:id="rId37"/>
            </p:custDataLst>
          </p:nvPr>
        </p:nvCxnSpPr>
        <p:spPr>
          <a:xfrm>
            <a:off x="3403019" y="2156197"/>
            <a:ext cx="7855" cy="1102908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TLSHAPE_M_9dd8ed9b66fc40c7b9eaa6cd4eb05791_Title"/>
          <p:cNvSpPr txBox="1"/>
          <p:nvPr>
            <p:custDataLst>
              <p:tags r:id="rId38"/>
            </p:custDataLst>
          </p:nvPr>
        </p:nvSpPr>
        <p:spPr>
          <a:xfrm>
            <a:off x="2906727" y="1437396"/>
            <a:ext cx="992583" cy="71880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>
                <a:latin typeface="Helvetica" charset="0"/>
                <a:ea typeface="Helvetica" charset="0"/>
                <a:cs typeface="Helvetica" charset="0"/>
              </a:rPr>
              <a:t>S</a:t>
            </a:r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ingle frame mount for both ROVs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4" name="OTLSHAPE_M_683ca16ec00d46a181a7b06be6420d7d_Shape"/>
          <p:cNvSpPr/>
          <p:nvPr>
            <p:custDataLst>
              <p:tags r:id="rId39"/>
            </p:custDataLst>
          </p:nvPr>
        </p:nvSpPr>
        <p:spPr>
          <a:xfrm flipV="1">
            <a:off x="3296574" y="3286408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5" name="OTLSHAPE_M_9dd8ed9b66fc40c7b9eaa6cd4eb05791_Connector1"/>
          <p:cNvCxnSpPr/>
          <p:nvPr>
            <p:custDataLst>
              <p:tags r:id="rId40"/>
            </p:custDataLst>
          </p:nvPr>
        </p:nvCxnSpPr>
        <p:spPr>
          <a:xfrm>
            <a:off x="4226892" y="2938279"/>
            <a:ext cx="0" cy="275834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TLSHAPE_M_9dd8ed9b66fc40c7b9eaa6cd4eb05791_Title"/>
          <p:cNvSpPr txBox="1"/>
          <p:nvPr>
            <p:custDataLst>
              <p:tags r:id="rId41"/>
            </p:custDataLst>
          </p:nvPr>
        </p:nvSpPr>
        <p:spPr>
          <a:xfrm>
            <a:off x="3571933" y="2249158"/>
            <a:ext cx="1311960" cy="7461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3DatDepth conceptual design for wide swath </a:t>
            </a:r>
            <a:r>
              <a:rPr lang="en-US" sz="1400" spc="-6" dirty="0" err="1" smtClean="0"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87" name="OTLSHAPE_M_683ca16ec00d46a181a7b06be6420d7d_Shape"/>
          <p:cNvSpPr/>
          <p:nvPr>
            <p:custDataLst>
              <p:tags r:id="rId42"/>
            </p:custDataLst>
          </p:nvPr>
        </p:nvSpPr>
        <p:spPr>
          <a:xfrm flipV="1">
            <a:off x="4112592" y="3291834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TLSHAPE_M_9dd8ed9b66fc40c7b9eaa6cd4eb05791_Title"/>
          <p:cNvSpPr txBox="1"/>
          <p:nvPr>
            <p:custDataLst>
              <p:tags r:id="rId43"/>
            </p:custDataLst>
          </p:nvPr>
        </p:nvSpPr>
        <p:spPr>
          <a:xfrm>
            <a:off x="4446673" y="1035717"/>
            <a:ext cx="906558" cy="108312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Wide </a:t>
            </a:r>
            <a:r>
              <a:rPr lang="en-US" sz="1400" spc="-6" dirty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swath </a:t>
            </a:r>
            <a:r>
              <a:rPr lang="en-US" sz="1400" spc="-6" dirty="0" err="1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algn="ctr"/>
            <a:r>
              <a:rPr lang="en-US" sz="1400" spc="-6" dirty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d</a:t>
            </a:r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etailed design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0" name="OTLSHAPE_M_9dd8ed9b66fc40c7b9eaa6cd4eb05791_Title"/>
          <p:cNvSpPr txBox="1"/>
          <p:nvPr>
            <p:custDataLst>
              <p:tags r:id="rId44"/>
            </p:custDataLst>
          </p:nvPr>
        </p:nvSpPr>
        <p:spPr>
          <a:xfrm>
            <a:off x="4970122" y="2084232"/>
            <a:ext cx="906558" cy="8968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wide swath </a:t>
            </a:r>
            <a:r>
              <a:rPr lang="en-US" sz="1400" spc="-6" dirty="0" err="1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algn="ctr"/>
            <a:r>
              <a:rPr lang="en-US" sz="1400" spc="-6" dirty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d</a:t>
            </a:r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esign review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1" name="OTLSHAPE_M_9dd8ed9b66fc40c7b9eaa6cd4eb05791_Title"/>
          <p:cNvSpPr txBox="1"/>
          <p:nvPr>
            <p:custDataLst>
              <p:tags r:id="rId45"/>
            </p:custDataLst>
          </p:nvPr>
        </p:nvSpPr>
        <p:spPr>
          <a:xfrm>
            <a:off x="5928395" y="1927205"/>
            <a:ext cx="906558" cy="9071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3DatDepth deliver wide swath </a:t>
            </a:r>
            <a:r>
              <a:rPr lang="en-US" sz="1400" spc="-6" dirty="0" err="1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92" name="OTLSHAPE_M_250ea2be05854b80bcdbec07faaa2d69_Connector1"/>
          <p:cNvCxnSpPr>
            <a:endCxn id="42" idx="3"/>
          </p:cNvCxnSpPr>
          <p:nvPr>
            <p:custDataLst>
              <p:tags r:id="rId46"/>
            </p:custDataLst>
          </p:nvPr>
        </p:nvCxnSpPr>
        <p:spPr>
          <a:xfrm>
            <a:off x="832350" y="3086224"/>
            <a:ext cx="0" cy="167268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OTLSHAPE_M_250ea2be05854b80bcdbec07faaa2d69_Connector1"/>
          <p:cNvCxnSpPr/>
          <p:nvPr>
            <p:custDataLst>
              <p:tags r:id="rId47"/>
            </p:custDataLst>
          </p:nvPr>
        </p:nvCxnSpPr>
        <p:spPr>
          <a:xfrm>
            <a:off x="5423401" y="2932416"/>
            <a:ext cx="0" cy="320902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TLSHAPE_M_9dd8ed9b66fc40c7b9eaa6cd4eb05791_Title"/>
          <p:cNvSpPr txBox="1"/>
          <p:nvPr>
            <p:custDataLst>
              <p:tags r:id="rId48"/>
            </p:custDataLst>
          </p:nvPr>
        </p:nvSpPr>
        <p:spPr>
          <a:xfrm>
            <a:off x="5486993" y="1113628"/>
            <a:ext cx="906558" cy="89689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3DatDepth build wide swath </a:t>
            </a:r>
            <a:r>
              <a:rPr lang="en-US" sz="1400" spc="-6" dirty="0" err="1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4" name="OTLSHAPE_M_683ca16ec00d46a181a7b06be6420d7d_Shape"/>
          <p:cNvSpPr/>
          <p:nvPr>
            <p:custDataLst>
              <p:tags r:id="rId49"/>
            </p:custDataLst>
          </p:nvPr>
        </p:nvSpPr>
        <p:spPr>
          <a:xfrm flipV="1">
            <a:off x="5309101" y="3267428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TLSHAPE_M_683ca16ec00d46a181a7b06be6420d7d_Shape"/>
          <p:cNvSpPr/>
          <p:nvPr>
            <p:custDataLst>
              <p:tags r:id="rId50"/>
            </p:custDataLst>
          </p:nvPr>
        </p:nvSpPr>
        <p:spPr>
          <a:xfrm flipV="1">
            <a:off x="5825972" y="3278264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TLSHAPE_M_683ca16ec00d46a181a7b06be6420d7d_Shape"/>
          <p:cNvSpPr/>
          <p:nvPr>
            <p:custDataLst>
              <p:tags r:id="rId51"/>
            </p:custDataLst>
          </p:nvPr>
        </p:nvSpPr>
        <p:spPr>
          <a:xfrm flipV="1">
            <a:off x="6258670" y="3283102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1" name="OTLSHAPE_M_250ea2be05854b80bcdbec07faaa2d69_Connector1"/>
          <p:cNvCxnSpPr/>
          <p:nvPr>
            <p:custDataLst>
              <p:tags r:id="rId52"/>
            </p:custDataLst>
          </p:nvPr>
        </p:nvCxnSpPr>
        <p:spPr>
          <a:xfrm>
            <a:off x="6372970" y="2783730"/>
            <a:ext cx="0" cy="462012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TLSHAPE_M_683ca16ec00d46a181a7b06be6420d7d_Shape"/>
          <p:cNvSpPr/>
          <p:nvPr>
            <p:custDataLst>
              <p:tags r:id="rId53"/>
            </p:custDataLst>
          </p:nvPr>
        </p:nvSpPr>
        <p:spPr>
          <a:xfrm flipV="1">
            <a:off x="6908181" y="3278264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OTLSHAPE_M_250ea2be05854b80bcdbec07faaa2d69_Connector1"/>
          <p:cNvCxnSpPr/>
          <p:nvPr>
            <p:custDataLst>
              <p:tags r:id="rId54"/>
            </p:custDataLst>
          </p:nvPr>
        </p:nvCxnSpPr>
        <p:spPr>
          <a:xfrm>
            <a:off x="7022481" y="1634368"/>
            <a:ext cx="0" cy="1611374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OTLSHAPE_M_683ca16ec00d46a181a7b06be6420d7d_Shape"/>
          <p:cNvSpPr/>
          <p:nvPr>
            <p:custDataLst>
              <p:tags r:id="rId55"/>
            </p:custDataLst>
          </p:nvPr>
        </p:nvSpPr>
        <p:spPr>
          <a:xfrm>
            <a:off x="2174605" y="3945983"/>
            <a:ext cx="228600" cy="267316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TLSHAPE_M_683ca16ec00d46a181a7b06be6420d7d_Shape"/>
          <p:cNvSpPr/>
          <p:nvPr>
            <p:custDataLst>
              <p:tags r:id="rId56"/>
            </p:custDataLst>
          </p:nvPr>
        </p:nvSpPr>
        <p:spPr>
          <a:xfrm>
            <a:off x="2678127" y="3959829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TLSHAPE_M_683ca16ec00d46a181a7b06be6420d7d_Shape"/>
          <p:cNvSpPr/>
          <p:nvPr>
            <p:custDataLst>
              <p:tags r:id="rId57"/>
            </p:custDataLst>
          </p:nvPr>
        </p:nvSpPr>
        <p:spPr>
          <a:xfrm>
            <a:off x="3060336" y="3945983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TLSHAPE_M_683ca16ec00d46a181a7b06be6420d7d_Shape"/>
          <p:cNvSpPr/>
          <p:nvPr>
            <p:custDataLst>
              <p:tags r:id="rId58"/>
            </p:custDataLst>
          </p:nvPr>
        </p:nvSpPr>
        <p:spPr>
          <a:xfrm>
            <a:off x="3578946" y="3952674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TLSHAPE_M_683ca16ec00d46a181a7b06be6420d7d_Shape"/>
          <p:cNvSpPr/>
          <p:nvPr>
            <p:custDataLst>
              <p:tags r:id="rId59"/>
            </p:custDataLst>
          </p:nvPr>
        </p:nvSpPr>
        <p:spPr>
          <a:xfrm>
            <a:off x="3946487" y="3949221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TLSHAPE_M_683ca16ec00d46a181a7b06be6420d7d_Shape"/>
          <p:cNvSpPr/>
          <p:nvPr>
            <p:custDataLst>
              <p:tags r:id="rId60"/>
            </p:custDataLst>
          </p:nvPr>
        </p:nvSpPr>
        <p:spPr>
          <a:xfrm>
            <a:off x="4849794" y="3927902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TLSHAPE_M_683ca16ec00d46a181a7b06be6420d7d_Shape"/>
          <p:cNvSpPr/>
          <p:nvPr>
            <p:custDataLst>
              <p:tags r:id="rId61"/>
            </p:custDataLst>
          </p:nvPr>
        </p:nvSpPr>
        <p:spPr>
          <a:xfrm flipV="1">
            <a:off x="5584438" y="3266913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8" name="OTLSHAPE_M_0018691af88d4838b3ec2d1256b9eee5_Connector1"/>
          <p:cNvCxnSpPr/>
          <p:nvPr>
            <p:custDataLst>
              <p:tags r:id="rId62"/>
            </p:custDataLst>
          </p:nvPr>
        </p:nvCxnSpPr>
        <p:spPr>
          <a:xfrm>
            <a:off x="5675419" y="1153708"/>
            <a:ext cx="6823" cy="2073959"/>
          </a:xfrm>
          <a:prstGeom prst="line">
            <a:avLst/>
          </a:prstGeom>
          <a:ln w="9525" cap="flat" cmpd="sng" algn="ctr">
            <a:solidFill>
              <a:srgbClr val="81BB34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TLSHAPE_M_9dd8ed9b66fc40c7b9eaa6cd4eb05791_Title"/>
          <p:cNvSpPr txBox="1"/>
          <p:nvPr>
            <p:custDataLst>
              <p:tags r:id="rId63"/>
            </p:custDataLst>
          </p:nvPr>
        </p:nvSpPr>
        <p:spPr>
          <a:xfrm>
            <a:off x="4964094" y="441991"/>
            <a:ext cx="1504746" cy="69399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Build articulating frame to survey vertical cliffs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4" name="OTLSHAPE_M_683ca16ec00d46a181a7b06be6420d7d_Shape"/>
          <p:cNvSpPr/>
          <p:nvPr>
            <p:custDataLst>
              <p:tags r:id="rId64"/>
            </p:custDataLst>
          </p:nvPr>
        </p:nvSpPr>
        <p:spPr>
          <a:xfrm>
            <a:off x="5409411" y="3927901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TLSHAPE_M_9dd8ed9b66fc40c7b9eaa6cd4eb05791_Title"/>
          <p:cNvSpPr txBox="1"/>
          <p:nvPr>
            <p:custDataLst>
              <p:tags r:id="rId65"/>
            </p:custDataLst>
          </p:nvPr>
        </p:nvSpPr>
        <p:spPr>
          <a:xfrm>
            <a:off x="4203067" y="4398345"/>
            <a:ext cx="528243" cy="54211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smtClean="0">
                <a:latin typeface="Helvetica" charset="0"/>
                <a:ea typeface="Helvetica" charset="0"/>
                <a:cs typeface="Helvetica" charset="0"/>
              </a:rPr>
              <a:t>Sur Ridge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38" name="OTLSHAPE_M_9dd8ed9b66fc40c7b9eaa6cd4eb05791_Connector1"/>
          <p:cNvCxnSpPr/>
          <p:nvPr>
            <p:custDataLst>
              <p:tags r:id="rId66"/>
            </p:custDataLst>
          </p:nvPr>
        </p:nvCxnSpPr>
        <p:spPr>
          <a:xfrm flipH="1">
            <a:off x="2201583" y="4239856"/>
            <a:ext cx="87322" cy="1238337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OTLSHAPE_M_9dd8ed9b66fc40c7b9eaa6cd4eb05791_Connector1"/>
          <p:cNvCxnSpPr/>
          <p:nvPr>
            <p:custDataLst>
              <p:tags r:id="rId67"/>
            </p:custDataLst>
          </p:nvPr>
        </p:nvCxnSpPr>
        <p:spPr>
          <a:xfrm flipH="1">
            <a:off x="2353463" y="4237659"/>
            <a:ext cx="438965" cy="1251188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TLSHAPE_M_683ca16ec00d46a181a7b06be6420d7d_Shape"/>
          <p:cNvSpPr/>
          <p:nvPr>
            <p:custDataLst>
              <p:tags r:id="rId68"/>
            </p:custDataLst>
          </p:nvPr>
        </p:nvSpPr>
        <p:spPr>
          <a:xfrm>
            <a:off x="3316414" y="3952673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OTLSHAPE_M_9dd8ed9b66fc40c7b9eaa6cd4eb05791_Connector1"/>
          <p:cNvCxnSpPr/>
          <p:nvPr>
            <p:custDataLst>
              <p:tags r:id="rId69"/>
            </p:custDataLst>
          </p:nvPr>
        </p:nvCxnSpPr>
        <p:spPr>
          <a:xfrm flipH="1">
            <a:off x="2513483" y="4226010"/>
            <a:ext cx="661154" cy="1242731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OTLSHAPE_M_9dd8ed9b66fc40c7b9eaa6cd4eb05791_Connector1"/>
          <p:cNvCxnSpPr/>
          <p:nvPr>
            <p:custDataLst>
              <p:tags r:id="rId70"/>
            </p:custDataLst>
          </p:nvPr>
        </p:nvCxnSpPr>
        <p:spPr>
          <a:xfrm flipH="1">
            <a:off x="2616324" y="4231648"/>
            <a:ext cx="1075006" cy="1280669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OTLSHAPE_M_9dd8ed9b66fc40c7b9eaa6cd4eb05791_Connector1"/>
          <p:cNvCxnSpPr/>
          <p:nvPr>
            <p:custDataLst>
              <p:tags r:id="rId71"/>
            </p:custDataLst>
          </p:nvPr>
        </p:nvCxnSpPr>
        <p:spPr>
          <a:xfrm>
            <a:off x="3430094" y="4231647"/>
            <a:ext cx="20147" cy="1622903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OTLSHAPE_M_9dd8ed9b66fc40c7b9eaa6cd4eb05791_Title"/>
          <p:cNvSpPr txBox="1"/>
          <p:nvPr>
            <p:custDataLst>
              <p:tags r:id="rId72"/>
            </p:custDataLst>
          </p:nvPr>
        </p:nvSpPr>
        <p:spPr>
          <a:xfrm>
            <a:off x="2760621" y="5842317"/>
            <a:ext cx="1393358" cy="67939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Ashes Vent Field, </a:t>
            </a:r>
            <a:r>
              <a:rPr lang="en-US" sz="1400" spc="-6" smtClean="0">
                <a:latin typeface="Helvetica" charset="0"/>
                <a:ea typeface="Helvetica" charset="0"/>
                <a:cs typeface="Helvetica" charset="0"/>
              </a:rPr>
              <a:t>Axial Seamount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2" name="OTLSHAPE_M_683ca16ec00d46a181a7b06be6420d7d_Shape"/>
          <p:cNvSpPr/>
          <p:nvPr>
            <p:custDataLst>
              <p:tags r:id="rId73"/>
            </p:custDataLst>
          </p:nvPr>
        </p:nvSpPr>
        <p:spPr>
          <a:xfrm>
            <a:off x="4345149" y="3926638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3" name="OTLSHAPE_M_9dd8ed9b66fc40c7b9eaa6cd4eb05791_Connector1"/>
          <p:cNvCxnSpPr>
            <a:stCxn id="118" idx="3"/>
          </p:cNvCxnSpPr>
          <p:nvPr>
            <p:custDataLst>
              <p:tags r:id="rId74"/>
            </p:custDataLst>
          </p:nvPr>
        </p:nvCxnSpPr>
        <p:spPr>
          <a:xfrm>
            <a:off x="4060787" y="4204888"/>
            <a:ext cx="102973" cy="1177051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OTLSHAPE_M_9dd8ed9b66fc40c7b9eaa6cd4eb05791_Connector1"/>
          <p:cNvCxnSpPr/>
          <p:nvPr>
            <p:custDataLst>
              <p:tags r:id="rId75"/>
            </p:custDataLst>
          </p:nvPr>
        </p:nvCxnSpPr>
        <p:spPr>
          <a:xfrm>
            <a:off x="4474030" y="4168332"/>
            <a:ext cx="463" cy="296507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TLSHAPE_M_9dd8ed9b66fc40c7b9eaa6cd4eb05791_Title"/>
          <p:cNvSpPr txBox="1"/>
          <p:nvPr>
            <p:custDataLst>
              <p:tags r:id="rId76"/>
            </p:custDataLst>
          </p:nvPr>
        </p:nvSpPr>
        <p:spPr>
          <a:xfrm>
            <a:off x="3875321" y="5408438"/>
            <a:ext cx="1393358" cy="53775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latin typeface="Helvetica" charset="0"/>
                <a:ea typeface="Helvetica" charset="0"/>
                <a:cs typeface="Helvetica" charset="0"/>
              </a:rPr>
              <a:t>Monterey Canyon CCE 1850-m</a:t>
            </a:r>
            <a:endParaRPr lang="en-US" sz="1400" spc="-6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62" name="OTLSHAPE_M_9dd8ed9b66fc40c7b9eaa6cd4eb05791_Connector1"/>
          <p:cNvCxnSpPr/>
          <p:nvPr>
            <p:custDataLst>
              <p:tags r:id="rId77"/>
            </p:custDataLst>
          </p:nvPr>
        </p:nvCxnSpPr>
        <p:spPr>
          <a:xfrm flipH="1">
            <a:off x="4825435" y="4192649"/>
            <a:ext cx="132974" cy="1198371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OTLSHAPE_M_9dd8ed9b66fc40c7b9eaa6cd4eb05791_Connector1"/>
          <p:cNvCxnSpPr>
            <a:endCxn id="209" idx="0"/>
          </p:cNvCxnSpPr>
          <p:nvPr>
            <p:custDataLst>
              <p:tags r:id="rId78"/>
            </p:custDataLst>
          </p:nvPr>
        </p:nvCxnSpPr>
        <p:spPr>
          <a:xfrm flipH="1">
            <a:off x="5243593" y="4186758"/>
            <a:ext cx="279224" cy="1956597"/>
          </a:xfrm>
          <a:prstGeom prst="line">
            <a:avLst/>
          </a:prstGeom>
          <a:ln w="9525" cap="flat" cmpd="sng" algn="ctr">
            <a:solidFill>
              <a:srgbClr val="79B22E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TLSHAPE_M_9dd8ed9b66fc40c7b9eaa6cd4eb05791_Title"/>
          <p:cNvSpPr txBox="1"/>
          <p:nvPr>
            <p:custDataLst>
              <p:tags r:id="rId79"/>
            </p:custDataLst>
          </p:nvPr>
        </p:nvSpPr>
        <p:spPr>
          <a:xfrm>
            <a:off x="5622720" y="5642881"/>
            <a:ext cx="2332191" cy="67939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Monterey Canyon 2850-m</a:t>
            </a:r>
          </a:p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&amp; Monterey Canyon 1850-m</a:t>
            </a:r>
          </a:p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&amp; Sur Ridge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8" name="OTLSHAPE_M_683ca16ec00d46a181a7b06be6420d7d_Shape"/>
          <p:cNvSpPr/>
          <p:nvPr>
            <p:custDataLst>
              <p:tags r:id="rId80"/>
            </p:custDataLst>
          </p:nvPr>
        </p:nvSpPr>
        <p:spPr>
          <a:xfrm>
            <a:off x="5793406" y="3912665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TLSHAPE_M_683ca16ec00d46a181a7b06be6420d7d_Shape"/>
          <p:cNvSpPr/>
          <p:nvPr>
            <p:custDataLst>
              <p:tags r:id="rId81"/>
            </p:custDataLst>
          </p:nvPr>
        </p:nvSpPr>
        <p:spPr>
          <a:xfrm>
            <a:off x="6473412" y="3918818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TLSHAPE_M_683ca16ec00d46a181a7b06be6420d7d_Shape"/>
          <p:cNvSpPr/>
          <p:nvPr>
            <p:custDataLst>
              <p:tags r:id="rId82"/>
            </p:custDataLst>
          </p:nvPr>
        </p:nvSpPr>
        <p:spPr>
          <a:xfrm>
            <a:off x="6753959" y="3936379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TLSHAPE_M_683ca16ec00d46a181a7b06be6420d7d_Shape"/>
          <p:cNvSpPr/>
          <p:nvPr>
            <p:custDataLst>
              <p:tags r:id="rId83"/>
            </p:custDataLst>
          </p:nvPr>
        </p:nvSpPr>
        <p:spPr>
          <a:xfrm>
            <a:off x="7074606" y="3923313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TLSHAPE_M_9dd8ed9b66fc40c7b9eaa6cd4eb05791_Title"/>
          <p:cNvSpPr txBox="1"/>
          <p:nvPr>
            <p:custDataLst>
              <p:tags r:id="rId84"/>
            </p:custDataLst>
          </p:nvPr>
        </p:nvSpPr>
        <p:spPr>
          <a:xfrm>
            <a:off x="5107823" y="4805628"/>
            <a:ext cx="1628078" cy="79092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Test articulating system in Monterey Canyon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75" name="OTLSHAPE_M_594ec6d080e74e7983f725f633ba7fc7_Connector1"/>
          <p:cNvCxnSpPr/>
          <p:nvPr>
            <p:custDataLst>
              <p:tags r:id="rId85"/>
            </p:custDataLst>
          </p:nvPr>
        </p:nvCxnSpPr>
        <p:spPr>
          <a:xfrm flipH="1">
            <a:off x="6824683" y="4190699"/>
            <a:ext cx="48638" cy="1362221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OTLSHAPE_M_594ec6d080e74e7983f725f633ba7fc7_Connector1"/>
          <p:cNvCxnSpPr/>
          <p:nvPr>
            <p:custDataLst>
              <p:tags r:id="rId86"/>
            </p:custDataLst>
          </p:nvPr>
        </p:nvCxnSpPr>
        <p:spPr>
          <a:xfrm flipH="1">
            <a:off x="6968711" y="4199280"/>
            <a:ext cx="224018" cy="1352947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OTLSHAPE_M_594ec6d080e74e7983f725f633ba7fc7_Connector1"/>
          <p:cNvCxnSpPr/>
          <p:nvPr>
            <p:custDataLst>
              <p:tags r:id="rId87"/>
            </p:custDataLst>
          </p:nvPr>
        </p:nvCxnSpPr>
        <p:spPr>
          <a:xfrm>
            <a:off x="6557350" y="4216734"/>
            <a:ext cx="110939" cy="1303977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OTLSHAPE_M_9dd8ed9b66fc40c7b9eaa6cd4eb05791_Title"/>
          <p:cNvSpPr txBox="1"/>
          <p:nvPr>
            <p:custDataLst>
              <p:tags r:id="rId88"/>
            </p:custDataLst>
          </p:nvPr>
        </p:nvSpPr>
        <p:spPr>
          <a:xfrm>
            <a:off x="7133260" y="4425620"/>
            <a:ext cx="1062557" cy="70249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err="1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Pescadero</a:t>
            </a:r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 Basin GOC on R/V </a:t>
            </a:r>
            <a:r>
              <a:rPr lang="en-US" sz="1400" spc="-6" dirty="0" err="1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Falkor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82" name="OTLSHAPE_M_683ca16ec00d46a181a7b06be6420d7d_Shape"/>
          <p:cNvSpPr/>
          <p:nvPr>
            <p:custDataLst>
              <p:tags r:id="rId89"/>
            </p:custDataLst>
          </p:nvPr>
        </p:nvSpPr>
        <p:spPr>
          <a:xfrm>
            <a:off x="7545326" y="3912665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3" name="OTLSHAPE_M_594ec6d080e74e7983f725f633ba7fc7_Connector1"/>
          <p:cNvCxnSpPr>
            <a:endCxn id="181" idx="0"/>
          </p:cNvCxnSpPr>
          <p:nvPr>
            <p:custDataLst>
              <p:tags r:id="rId90"/>
            </p:custDataLst>
          </p:nvPr>
        </p:nvCxnSpPr>
        <p:spPr>
          <a:xfrm flipH="1">
            <a:off x="7664539" y="4165538"/>
            <a:ext cx="2167" cy="260082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OTLSHAPE_M_683ca16ec00d46a181a7b06be6420d7d_Shape"/>
          <p:cNvSpPr/>
          <p:nvPr>
            <p:custDataLst>
              <p:tags r:id="rId91"/>
            </p:custDataLst>
          </p:nvPr>
        </p:nvSpPr>
        <p:spPr>
          <a:xfrm>
            <a:off x="6183751" y="3927901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TLSHAPE_M_9dd8ed9b66fc40c7b9eaa6cd4eb05791_Title"/>
          <p:cNvSpPr txBox="1"/>
          <p:nvPr>
            <p:custDataLst>
              <p:tags r:id="rId92"/>
            </p:custDataLst>
          </p:nvPr>
        </p:nvSpPr>
        <p:spPr>
          <a:xfrm>
            <a:off x="5878408" y="4368328"/>
            <a:ext cx="1236185" cy="41964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Sea trials wide swath </a:t>
            </a:r>
            <a:r>
              <a:rPr lang="en-US" sz="1400" spc="-6" dirty="0" err="1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lidar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89" name="OTLSHAPE_M_683ca16ec00d46a181a7b06be6420d7d_Shape"/>
          <p:cNvSpPr/>
          <p:nvPr>
            <p:custDataLst>
              <p:tags r:id="rId93"/>
            </p:custDataLst>
          </p:nvPr>
        </p:nvSpPr>
        <p:spPr>
          <a:xfrm>
            <a:off x="8319362" y="3926638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0" name="OTLSHAPE_M_594ec6d080e74e7983f725f633ba7fc7_Connector1"/>
          <p:cNvCxnSpPr/>
          <p:nvPr>
            <p:custDataLst>
              <p:tags r:id="rId94"/>
            </p:custDataLst>
          </p:nvPr>
        </p:nvCxnSpPr>
        <p:spPr>
          <a:xfrm>
            <a:off x="8429084" y="4164096"/>
            <a:ext cx="7097" cy="199029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OTLSHAPE_M_9dd8ed9b66fc40c7b9eaa6cd4eb05791_Title"/>
          <p:cNvSpPr txBox="1"/>
          <p:nvPr>
            <p:custDataLst>
              <p:tags r:id="rId95"/>
            </p:custDataLst>
          </p:nvPr>
        </p:nvSpPr>
        <p:spPr>
          <a:xfrm>
            <a:off x="8264889" y="4311595"/>
            <a:ext cx="342583" cy="32320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?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5" name="OTLSHAPE_M_9dd8ed9b66fc40c7b9eaa6cd4eb05791_Title"/>
          <p:cNvSpPr txBox="1"/>
          <p:nvPr>
            <p:custDataLst>
              <p:tags r:id="rId96"/>
            </p:custDataLst>
          </p:nvPr>
        </p:nvSpPr>
        <p:spPr>
          <a:xfrm>
            <a:off x="6595710" y="862641"/>
            <a:ext cx="906558" cy="9071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Design &amp; build AUV payload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7" name="OTLSHAPE_M_683ca16ec00d46a181a7b06be6420d7d_Shape"/>
          <p:cNvSpPr/>
          <p:nvPr>
            <p:custDataLst>
              <p:tags r:id="rId97"/>
            </p:custDataLst>
          </p:nvPr>
        </p:nvSpPr>
        <p:spPr>
          <a:xfrm flipV="1">
            <a:off x="7607953" y="3275507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OTLSHAPE_M_250ea2be05854b80bcdbec07faaa2d69_Connector1"/>
          <p:cNvCxnSpPr/>
          <p:nvPr>
            <p:custDataLst>
              <p:tags r:id="rId98"/>
            </p:custDataLst>
          </p:nvPr>
        </p:nvCxnSpPr>
        <p:spPr>
          <a:xfrm>
            <a:off x="7722253" y="2341174"/>
            <a:ext cx="1" cy="901811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TLSHAPE_M_9dd8ed9b66fc40c7b9eaa6cd4eb05791_Title"/>
          <p:cNvSpPr txBox="1"/>
          <p:nvPr>
            <p:custDataLst>
              <p:tags r:id="rId99"/>
            </p:custDataLst>
          </p:nvPr>
        </p:nvSpPr>
        <p:spPr>
          <a:xfrm>
            <a:off x="7295667" y="1604297"/>
            <a:ext cx="906558" cy="9071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Test  </a:t>
            </a:r>
          </a:p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3000-m AUV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2" name="OTLSHAPE_M_683ca16ec00d46a181a7b06be6420d7d_Shape"/>
          <p:cNvSpPr/>
          <p:nvPr>
            <p:custDataLst>
              <p:tags r:id="rId100"/>
            </p:custDataLst>
          </p:nvPr>
        </p:nvSpPr>
        <p:spPr>
          <a:xfrm flipV="1">
            <a:off x="8371765" y="3280545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3" name="OTLSHAPE_M_250ea2be05854b80bcdbec07faaa2d69_Connector1"/>
          <p:cNvCxnSpPr/>
          <p:nvPr>
            <p:custDataLst>
              <p:tags r:id="rId101"/>
            </p:custDataLst>
          </p:nvPr>
        </p:nvCxnSpPr>
        <p:spPr>
          <a:xfrm>
            <a:off x="8486065" y="3017559"/>
            <a:ext cx="1" cy="230464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OTLSHAPE_M_9dd8ed9b66fc40c7b9eaa6cd4eb05791_Title"/>
          <p:cNvSpPr txBox="1"/>
          <p:nvPr>
            <p:custDataLst>
              <p:tags r:id="rId102"/>
            </p:custDataLst>
          </p:nvPr>
        </p:nvSpPr>
        <p:spPr>
          <a:xfrm>
            <a:off x="8129225" y="2338634"/>
            <a:ext cx="771477" cy="73639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Test  </a:t>
            </a:r>
            <a:r>
              <a:rPr lang="en-US" sz="1400" spc="-6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6000-m AUV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5" name="OTLSHAPE_M_683ca16ec00d46a181a7b06be6420d7d_Shape"/>
          <p:cNvSpPr/>
          <p:nvPr>
            <p:custDataLst>
              <p:tags r:id="rId103"/>
            </p:custDataLst>
          </p:nvPr>
        </p:nvSpPr>
        <p:spPr>
          <a:xfrm flipV="1">
            <a:off x="8015129" y="3266678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6" name="OTLSHAPE_M_250ea2be05854b80bcdbec07faaa2d69_Connector1"/>
          <p:cNvCxnSpPr/>
          <p:nvPr>
            <p:custDataLst>
              <p:tags r:id="rId104"/>
            </p:custDataLst>
          </p:nvPr>
        </p:nvCxnSpPr>
        <p:spPr>
          <a:xfrm>
            <a:off x="8129429" y="1471980"/>
            <a:ext cx="1" cy="1762176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OTLSHAPE_M_9dd8ed9b66fc40c7b9eaa6cd4eb05791_Title"/>
          <p:cNvSpPr txBox="1"/>
          <p:nvPr>
            <p:custDataLst>
              <p:tags r:id="rId105"/>
            </p:custDataLst>
          </p:nvPr>
        </p:nvSpPr>
        <p:spPr>
          <a:xfrm>
            <a:off x="7720298" y="689835"/>
            <a:ext cx="906558" cy="90714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Modify AUV for 6000-m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9" name="OTLSHAPE_M_9dd8ed9b66fc40c7b9eaa6cd4eb05791_Title"/>
          <p:cNvSpPr txBox="1"/>
          <p:nvPr>
            <p:custDataLst>
              <p:tags r:id="rId106"/>
            </p:custDataLst>
          </p:nvPr>
        </p:nvSpPr>
        <p:spPr>
          <a:xfrm>
            <a:off x="4546914" y="6143355"/>
            <a:ext cx="1393358" cy="53775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Monterey Canyon CCE 1850-m</a:t>
            </a:r>
            <a:endParaRPr lang="en-US" sz="1400" spc="-6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0" name="OTLSHAPE_M_683ca16ec00d46a181a7b06be6420d7d_Shape"/>
          <p:cNvSpPr/>
          <p:nvPr>
            <p:custDataLst>
              <p:tags r:id="rId107"/>
            </p:custDataLst>
          </p:nvPr>
        </p:nvSpPr>
        <p:spPr>
          <a:xfrm>
            <a:off x="7818044" y="3910805"/>
            <a:ext cx="228600" cy="255667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OTLSHAPE_M_594ec6d080e74e7983f725f633ba7fc7_Connector1"/>
          <p:cNvCxnSpPr/>
          <p:nvPr>
            <p:custDataLst>
              <p:tags r:id="rId108"/>
            </p:custDataLst>
          </p:nvPr>
        </p:nvCxnSpPr>
        <p:spPr>
          <a:xfrm>
            <a:off x="7931262" y="4178980"/>
            <a:ext cx="321415" cy="1162349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TLSHAPE_M_9dd8ed9b66fc40c7b9eaa6cd4eb05791_Title"/>
          <p:cNvSpPr txBox="1"/>
          <p:nvPr>
            <p:custDataLst>
              <p:tags r:id="rId109"/>
            </p:custDataLst>
          </p:nvPr>
        </p:nvSpPr>
        <p:spPr>
          <a:xfrm>
            <a:off x="7783893" y="5408438"/>
            <a:ext cx="1070938" cy="67939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SoCal offshore faults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4" name="OTLSHAPE_M_683ca16ec00d46a181a7b06be6420d7d_Shape"/>
          <p:cNvSpPr/>
          <p:nvPr>
            <p:custDataLst>
              <p:tags r:id="rId110"/>
            </p:custDataLst>
          </p:nvPr>
        </p:nvSpPr>
        <p:spPr>
          <a:xfrm flipV="1">
            <a:off x="7215878" y="3288645"/>
            <a:ext cx="228600" cy="254000"/>
          </a:xfrm>
          <a:prstGeom prst="triangle">
            <a:avLst/>
          </a:prstGeom>
          <a:solidFill>
            <a:srgbClr val="96D64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OTLSHAPE_M_250ea2be05854b80bcdbec07faaa2d69_Connector1"/>
          <p:cNvCxnSpPr/>
          <p:nvPr>
            <p:custDataLst>
              <p:tags r:id="rId111"/>
            </p:custDataLst>
          </p:nvPr>
        </p:nvCxnSpPr>
        <p:spPr>
          <a:xfrm>
            <a:off x="7326461" y="2989130"/>
            <a:ext cx="3718" cy="266993"/>
          </a:xfrm>
          <a:prstGeom prst="line">
            <a:avLst/>
          </a:prstGeom>
          <a:ln w="9525" cap="flat" cmpd="sng" algn="ctr">
            <a:solidFill>
              <a:srgbClr val="96D642">
                <a:alpha val="49804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TLSHAPE_M_9dd8ed9b66fc40c7b9eaa6cd4eb05791_Title"/>
          <p:cNvSpPr txBox="1"/>
          <p:nvPr>
            <p:custDataLst>
              <p:tags r:id="rId112"/>
            </p:custDataLst>
          </p:nvPr>
        </p:nvSpPr>
        <p:spPr>
          <a:xfrm>
            <a:off x="6877816" y="2400059"/>
            <a:ext cx="906558" cy="58160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3000-m AUV</a:t>
            </a:r>
          </a:p>
          <a:p>
            <a:pPr algn="ctr"/>
            <a:r>
              <a:rPr lang="en-US" sz="1400" spc="-6" dirty="0" smtClean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delivered</a:t>
            </a:r>
            <a:endParaRPr lang="en-US" sz="1400" spc="-6" dirty="0">
              <a:solidFill>
                <a:srgbClr val="FFFF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25" y="487656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Development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1325" y="5820086"/>
            <a:ext cx="1510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Field Programs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5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 bwMode="auto">
          <a:xfrm>
            <a:off x="79513" y="4758820"/>
            <a:ext cx="8917917" cy="2099180"/>
          </a:xfrm>
          <a:prstGeom prst="roundRect">
            <a:avLst/>
          </a:prstGeom>
          <a:solidFill>
            <a:schemeClr val="bg2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46570" y="488508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Ocean Imaging Project Team: </a:t>
            </a:r>
          </a:p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David Caress, Hans Thomas, Brett Hobson, Eric Martin, Rich Henthorn, Mike </a:t>
            </a:r>
            <a:r>
              <a:rPr lang="en-US" sz="2000" b="1" dirty="0" err="1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Risi</a:t>
            </a: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, Steve Rock (Stanford), Giancarlo </a:t>
            </a:r>
            <a:r>
              <a:rPr lang="en-US" sz="2000" b="1" dirty="0" err="1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Troni</a:t>
            </a:r>
            <a:r>
              <a:rPr lang="en-US" sz="2000" b="1" dirty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 </a:t>
            </a: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(PUCC, Chile), Larry Bird, Andy Hamilton, Charlie Paull, Doug </a:t>
            </a:r>
            <a:r>
              <a:rPr lang="en-US" sz="2000" b="1" dirty="0" err="1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Conlin</a:t>
            </a: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, </a:t>
            </a:r>
            <a:r>
              <a:rPr lang="en-US" sz="2000" b="1" dirty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Bill </a:t>
            </a: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Kirkwood, </a:t>
            </a:r>
            <a:r>
              <a:rPr lang="en-US" sz="2000" b="1" dirty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Doc Ricketts Pilots, </a:t>
            </a:r>
            <a:r>
              <a:rPr lang="en-US" sz="2000" b="1" dirty="0" err="1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Ventana</a:t>
            </a:r>
            <a:r>
              <a:rPr lang="en-US" sz="2000" b="1" dirty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 </a:t>
            </a:r>
            <a:r>
              <a:rPr lang="en-US" sz="2000" b="1" dirty="0" smtClean="0">
                <a:ln>
                  <a:solidFill>
                    <a:schemeClr val="bg2"/>
                  </a:solidFill>
                </a:ln>
                <a:latin typeface="Helvetica"/>
                <a:cs typeface="Helvetica"/>
              </a:rPr>
              <a:t>Pilots</a:t>
            </a:r>
            <a:endParaRPr lang="en-US" sz="2000" b="1" dirty="0">
              <a:ln>
                <a:solidFill>
                  <a:schemeClr val="bg2"/>
                </a:solidFill>
              </a:ln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036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114787" y="113479"/>
            <a:ext cx="4509679" cy="890862"/>
          </a:xfrm>
          <a:prstGeom prst="round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i="0" u="none" strike="noStrike" normalizeH="0" baseline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96" y="209314"/>
            <a:ext cx="4267145" cy="5926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175" y="343183"/>
            <a:ext cx="3437825" cy="22862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8224" y="3783712"/>
            <a:ext cx="3445776" cy="16727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1004341"/>
            <a:ext cx="560868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Small startup</a:t>
            </a:r>
            <a:r>
              <a:rPr lang="en-US" sz="2800" dirty="0">
                <a:latin typeface="Helvetica"/>
                <a:cs typeface="Helvetica"/>
              </a:rPr>
              <a:t> </a:t>
            </a:r>
            <a:endParaRPr lang="en-US" sz="2800" dirty="0" smtClean="0">
              <a:latin typeface="Helvetica"/>
              <a:cs typeface="Helvetica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Formed 2009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Boulder Colorado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&lt; 15 people</a:t>
            </a:r>
          </a:p>
          <a:p>
            <a:pPr marL="800100" lvl="1" indent="-342900">
              <a:buFont typeface="Arial"/>
              <a:buChar char="•"/>
            </a:pPr>
            <a:endParaRPr lang="en-US" sz="2800" dirty="0" smtClean="0"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Focus on subsea </a:t>
            </a:r>
            <a:r>
              <a:rPr lang="en-US" sz="2800" dirty="0" err="1" smtClean="0">
                <a:latin typeface="Helvetica"/>
                <a:cs typeface="Helvetica"/>
              </a:rPr>
              <a:t>lidar</a:t>
            </a:r>
            <a:endParaRPr lang="en-US" sz="2800" dirty="0" smtClean="0">
              <a:latin typeface="Helvetica"/>
              <a:cs typeface="Helvetica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Time-of-flight laser scanning yields topography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Prototype SL1 intended to scan horizontally from ROVs</a:t>
            </a:r>
          </a:p>
          <a:p>
            <a:pPr marL="800100" lvl="1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Primary market scanning hydrocarbon industry seafloor infrastructure</a:t>
            </a:r>
          </a:p>
          <a:p>
            <a:pPr marL="800100" lvl="1" indent="-342900">
              <a:buFont typeface="Arial"/>
              <a:buChar char="•"/>
            </a:pPr>
            <a:endParaRPr lang="en-US" sz="2800" dirty="0" smtClean="0">
              <a:latin typeface="Helvetica"/>
              <a:cs typeface="Helvetic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06175" y="2629471"/>
            <a:ext cx="3437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Helvetica"/>
                <a:cs typeface="Helvetica"/>
              </a:rPr>
              <a:t>SL1 scanning USS Arizona wreck in Pearl Harbor</a:t>
            </a: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5698224" y="5456419"/>
            <a:ext cx="3437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Helvetica"/>
                <a:cs typeface="Helvetica"/>
              </a:rPr>
              <a:t>Composite point cloud from multiple </a:t>
            </a:r>
            <a:r>
              <a:rPr lang="en-US" sz="1800" dirty="0" err="1" smtClean="0">
                <a:latin typeface="Helvetica"/>
                <a:cs typeface="Helvetica"/>
              </a:rPr>
              <a:t>lidar</a:t>
            </a:r>
            <a:r>
              <a:rPr lang="en-US" sz="1800" dirty="0" smtClean="0">
                <a:latin typeface="Helvetica"/>
                <a:cs typeface="Helvetica"/>
              </a:rPr>
              <a:t> scans of oilfield infrastructure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1573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53041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latin typeface="Helvetica" charset="0"/>
                <a:ea typeface="Helvetica" charset="0"/>
                <a:cs typeface="Helvetica" charset="0"/>
              </a:rPr>
              <a:t>Ocean Imaging Project</a:t>
            </a:r>
            <a:endParaRPr lang="en-US" sz="3200" dirty="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530412"/>
            <a:ext cx="9144000" cy="621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sym typeface="Wingdings"/>
              </a:rPr>
              <a:t>Low </a:t>
            </a:r>
            <a:r>
              <a:rPr lang="en-US" sz="28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sym typeface="Wingdings"/>
              </a:rPr>
              <a:t>altitude surveys  1 cm resolution bathymetry </a:t>
            </a:r>
          </a:p>
          <a:p>
            <a:pPr eaLnBrk="1" hangingPunct="1">
              <a:defRPr/>
            </a:pPr>
            <a:r>
              <a:rPr lang="en-US" sz="28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sym typeface="Wingdings"/>
              </a:rPr>
              <a:t>				+ 2 mm color photography</a:t>
            </a:r>
          </a:p>
          <a:p>
            <a:pPr eaLnBrk="1" hangingPunct="1">
              <a:defRPr/>
            </a:pPr>
            <a:endParaRPr lang="en-US" sz="2800" dirty="0" smtClean="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New survey technology enables</a:t>
            </a:r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FF00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exploration and discovery,</a:t>
            </a:r>
          </a:p>
          <a:p>
            <a:pPr eaLnBrk="1" hangingPunct="1">
              <a:defRPr/>
            </a:pPr>
            <a:r>
              <a:rPr lang="en-US" sz="2800" b="1" dirty="0">
                <a:solidFill>
                  <a:srgbClr val="FFFF00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u</a:t>
            </a:r>
            <a:r>
              <a:rPr lang="en-US" sz="2800" b="1" dirty="0" smtClean="0">
                <a:solidFill>
                  <a:srgbClr val="FFFF00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nderstanding of globally important processes,</a:t>
            </a:r>
            <a:endParaRPr lang="en-US" sz="2800" b="1" dirty="0">
              <a:solidFill>
                <a:srgbClr val="FFFF00"/>
              </a:solidFill>
              <a:effectLst/>
              <a:latin typeface="Helvetica" charset="0"/>
              <a:ea typeface="Helvetica" charset="0"/>
              <a:cs typeface="Helvetica" charset="0"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and </a:t>
            </a:r>
            <a:r>
              <a:rPr lang="en-US" sz="2800" b="1" dirty="0" smtClean="0">
                <a:solidFill>
                  <a:srgbClr val="FFFF00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measuring change in the oceans </a:t>
            </a:r>
          </a:p>
          <a:p>
            <a:pPr eaLnBrk="1" hangingPunct="1"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through autonomous, very high resolution, repeatable surveys of complex seafloor terrain</a:t>
            </a:r>
          </a:p>
          <a:p>
            <a:pPr eaLnBrk="1" hangingPunct="1">
              <a:defRPr/>
            </a:pPr>
            <a:endParaRPr lang="en-US" sz="2800" dirty="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  <a:sym typeface="Wingdings"/>
            </a:endParaRPr>
          </a:p>
          <a:p>
            <a:pPr eaLnBrk="1" hangingPunct="1">
              <a:defRPr/>
            </a:pPr>
            <a:r>
              <a:rPr lang="en-US" sz="2800" u="sng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Three examples using prototype Lidar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:</a:t>
            </a:r>
          </a:p>
          <a:p>
            <a:pPr marL="342900" indent="-342900" algn="l" eaLnBrk="1" hangingPunct="1">
              <a:buFont typeface="Arial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Monitoring change of benthic biological communities.</a:t>
            </a:r>
          </a:p>
          <a:p>
            <a:pPr marL="342900" indent="-342900" algn="l" eaLnBrk="1" hangingPunct="1">
              <a:buFont typeface="Arial" charset="0"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Sediment transport down canyons</a:t>
            </a:r>
          </a:p>
          <a:p>
            <a:pPr marL="342900" indent="-342900" algn="l" eaLnBrk="1" hangingPunct="1">
              <a:buFont typeface="Arial" charset="0"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Quantitatively measuring benthic communities</a:t>
            </a:r>
          </a:p>
        </p:txBody>
      </p:sp>
    </p:spTree>
    <p:extLst>
      <p:ext uri="{BB962C8B-B14F-4D97-AF65-F5344CB8AC3E}">
        <p14:creationId xmlns:p14="http://schemas.microsoft.com/office/powerpoint/2010/main" val="1362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ceanImagingLoc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8230"/>
            <a:ext cx="3791771" cy="3651203"/>
          </a:xfrm>
          <a:prstGeom prst="rect">
            <a:avLst/>
          </a:prstGeom>
        </p:spPr>
      </p:pic>
      <p:pic>
        <p:nvPicPr>
          <p:cNvPr id="3" name="Picture 2" descr="2013_Site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905" y="1566103"/>
            <a:ext cx="5340672" cy="5308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3047" y="548640"/>
            <a:ext cx="6370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Chemosynthetic clam community in Monterey Canyon axis at </a:t>
            </a:r>
            <a:r>
              <a:rPr lang="en-US" smtClean="0">
                <a:latin typeface="Helvetica"/>
                <a:cs typeface="Helvetica"/>
              </a:rPr>
              <a:t>2850-m depth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0" y="-1"/>
            <a:ext cx="9144000" cy="54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Mapping Change in a Benthic Community</a:t>
            </a:r>
            <a:endParaRPr lang="en-US" sz="3600" kern="0" dirty="0"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40"/>
            <a:ext cx="2761488" cy="267768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2004934" y="4059227"/>
            <a:ext cx="2034915" cy="31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325380" y="1656007"/>
            <a:ext cx="237345" cy="1739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7343078" y="6617823"/>
            <a:ext cx="113742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7589147" y="6596390"/>
            <a:ext cx="7344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bg2"/>
                </a:solidFill>
              </a:rPr>
              <a:t>50 meters</a:t>
            </a:r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6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87561"/>
            <a:ext cx="514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Mapped individual clams with 1 cm resolution bathymetry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0" y="-1"/>
            <a:ext cx="5162176" cy="1187825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Initial Tests of 3DatDepth Prototype Lidar</a:t>
            </a:r>
            <a:endParaRPr lang="en-US" sz="3200" dirty="0">
              <a:latin typeface="Helvetica"/>
              <a:cs typeface="Helvetica"/>
            </a:endParaRPr>
          </a:p>
        </p:txBody>
      </p:sp>
      <p:pic>
        <p:nvPicPr>
          <p:cNvPr id="7" name="Picture 6" descr="DSC_0019cro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23" y="1"/>
            <a:ext cx="3996278" cy="2210614"/>
          </a:xfrm>
          <a:prstGeom prst="rect">
            <a:avLst/>
          </a:prstGeom>
        </p:spPr>
      </p:pic>
      <p:pic>
        <p:nvPicPr>
          <p:cNvPr id="6" name="Picture 5" descr="TechRoadmapOceanImagin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" y="2211295"/>
            <a:ext cx="9143904" cy="464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1812635"/>
            <a:ext cx="9144000" cy="5045365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57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3600" dirty="0" smtClean="0">
                <a:latin typeface="Helvetica"/>
                <a:cs typeface="Helvetica"/>
              </a:rPr>
              <a:t>Ocean Imaging Project - 2014</a:t>
            </a:r>
          </a:p>
        </p:txBody>
      </p:sp>
      <p:pic>
        <p:nvPicPr>
          <p:cNvPr id="3" name="Picture 2" descr="OceanImagingRepeatBath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2187"/>
            <a:ext cx="4520184" cy="4410456"/>
          </a:xfrm>
          <a:prstGeom prst="rect">
            <a:avLst/>
          </a:prstGeom>
        </p:spPr>
      </p:pic>
      <p:pic>
        <p:nvPicPr>
          <p:cNvPr id="5" name="Picture 4" descr="OceanImagingRepeatPhotomosa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61" y="1893931"/>
            <a:ext cx="4520184" cy="4956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520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latin typeface="Helvetica"/>
                <a:cs typeface="Helvetica"/>
              </a:rPr>
              <a:t>Demonstrated monitoring change in a benthic community</a:t>
            </a:r>
            <a:endParaRPr lang="en-US" dirty="0" smtClean="0">
              <a:latin typeface="Helvetica"/>
              <a:cs typeface="Helvetica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4708666" y="5802614"/>
            <a:ext cx="71387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4623814" y="5827776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1 meter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2396759" y="5827776"/>
            <a:ext cx="71387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311907" y="5852938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1 meter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84852" y="5852938"/>
            <a:ext cx="71387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0" y="5878100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1 meter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7001795" y="5802614"/>
            <a:ext cx="71387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6916943" y="5827776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Helvetica" charset="0"/>
                <a:ea typeface="Helvetica" charset="0"/>
                <a:cs typeface="Helvetica" charset="0"/>
              </a:rPr>
              <a:t>1 meter</a:t>
            </a:r>
            <a:endParaRPr lang="en-US" sz="1800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6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0"/>
            <a:ext cx="3982261" cy="38614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921879"/>
            <a:ext cx="39822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Low altitude surveys associated with the Coordinated Canyon Experiment (CCE)</a:t>
            </a:r>
          </a:p>
          <a:p>
            <a:pPr marL="342900" indent="-342900">
              <a:buFont typeface="Arial" charset="0"/>
              <a:buChar char="•"/>
            </a:pPr>
            <a:endParaRPr lang="en-US" dirty="0" smtClean="0">
              <a:latin typeface="Helvetica"/>
              <a:cs typeface="Helvetica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CCE Benthic Instrument Node at 1850-m depth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4080932" y="-1"/>
            <a:ext cx="5063067" cy="226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Mapping erosion and </a:t>
            </a:r>
            <a:r>
              <a:rPr lang="en-US" sz="3600" kern="0" smtClean="0">
                <a:latin typeface="Helvetica"/>
                <a:cs typeface="Helvetica"/>
              </a:rPr>
              <a:t>deposition in </a:t>
            </a:r>
            <a:r>
              <a:rPr lang="en-US" sz="3600" kern="0" dirty="0" smtClean="0">
                <a:latin typeface="Helvetica"/>
                <a:cs typeface="Helvetica"/>
              </a:rPr>
              <a:t>Monterey Canyon</a:t>
            </a:r>
            <a:endParaRPr lang="en-US" sz="3600" kern="0" dirty="0">
              <a:latin typeface="Helvetica"/>
              <a:cs typeface="Helvetic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82261" y="2375636"/>
            <a:ext cx="5098219" cy="4492385"/>
            <a:chOff x="678888" y="93268"/>
            <a:chExt cx="7782856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888" y="93268"/>
              <a:ext cx="7782856" cy="68580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 bwMode="auto">
            <a:xfrm>
              <a:off x="4120594" y="2936420"/>
              <a:ext cx="499029" cy="441325"/>
            </a:xfrm>
            <a:prstGeom prst="rect">
              <a:avLst/>
            </a:prstGeom>
            <a:noFill/>
            <a:ln w="19050" cap="flat" cmpd="sng" algn="ctr">
              <a:solidFill>
                <a:srgbClr val="FF011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8" name="Rectangle 7"/>
          <p:cNvSpPr/>
          <p:nvPr/>
        </p:nvSpPr>
        <p:spPr bwMode="auto">
          <a:xfrm>
            <a:off x="2860675" y="1104899"/>
            <a:ext cx="165100" cy="98426"/>
          </a:xfrm>
          <a:prstGeom prst="rect">
            <a:avLst/>
          </a:prstGeom>
          <a:noFill/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018280" y="1139122"/>
            <a:ext cx="3211002" cy="30739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1252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9251"/>
            <a:ext cx="4637903" cy="36865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73" y="1659761"/>
            <a:ext cx="4621427" cy="3666001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0" y="8020"/>
            <a:ext cx="9144000" cy="100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Low altitude surveys around CCE BIN: </a:t>
            </a:r>
          </a:p>
          <a:p>
            <a:r>
              <a:rPr lang="en-US" sz="3600" kern="0" dirty="0" smtClean="0">
                <a:latin typeface="Helvetica"/>
                <a:cs typeface="Helvetica"/>
              </a:rPr>
              <a:t>5 cm resolution </a:t>
            </a:r>
            <a:r>
              <a:rPr lang="en-US" sz="3600" kern="0" dirty="0" err="1" smtClean="0">
                <a:latin typeface="Helvetica"/>
                <a:cs typeface="Helvetica"/>
              </a:rPr>
              <a:t>multibeam</a:t>
            </a:r>
            <a:r>
              <a:rPr lang="en-US" sz="3600" kern="0" dirty="0" smtClean="0">
                <a:latin typeface="Helvetica"/>
                <a:cs typeface="Helvetica"/>
              </a:rPr>
              <a:t> </a:t>
            </a:r>
            <a:endParaRPr lang="en-US" sz="3600" kern="0" dirty="0">
              <a:latin typeface="Helvetica"/>
              <a:cs typeface="Helvetic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5663" y="1198096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November 2015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2000" y="1198096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May 2016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32576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A major sediment transport event occurred on January 16, 2016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Before and after maps appear largely the same, until one looks at a difference map</a:t>
            </a:r>
            <a:r>
              <a:rPr lang="is-IS" dirty="0" smtClean="0">
                <a:latin typeface="Helvetica" charset="0"/>
                <a:ea typeface="Helvetica" charset="0"/>
                <a:cs typeface="Helvetica" charset="0"/>
              </a:rPr>
              <a:t>….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8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7903" cy="36865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73" y="20510"/>
            <a:ext cx="4621427" cy="3666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79" y="3686511"/>
            <a:ext cx="3729970" cy="31671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0231" y="3686511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November 2015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77098" y="3686511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May 2016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6344" y="4371063"/>
            <a:ext cx="18101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Bathymetric</a:t>
            </a:r>
          </a:p>
          <a:p>
            <a:pPr algn="ct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Change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1562793" y="2975956"/>
            <a:ext cx="523702" cy="8146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7614458" y="3142211"/>
            <a:ext cx="243841" cy="64839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2607805" y="4858731"/>
            <a:ext cx="86691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6698673" y="4606452"/>
            <a:ext cx="2319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Major sediment</a:t>
            </a:r>
          </a:p>
          <a:p>
            <a:pPr algn="ct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transport event January 16, 2016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5214307"/>
            <a:ext cx="1662545" cy="16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2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Hess:Applications:Microsoft Office X:Templates:Presentations:Designs:Screen</Template>
  <TotalTime>30920</TotalTime>
  <Words>662</Words>
  <Application>Microsoft Macintosh PowerPoint</Application>
  <PresentationFormat>On-screen Show (4:3)</PresentationFormat>
  <Paragraphs>167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Helvetica</vt:lpstr>
      <vt:lpstr>ＭＳ Ｐゴシック</vt:lpstr>
      <vt:lpstr>Times</vt:lpstr>
      <vt:lpstr>Times New Roman</vt:lpstr>
      <vt:lpstr>Wingdings</vt:lpstr>
      <vt:lpstr>Blue Diagonal</vt:lpstr>
      <vt:lpstr>Wide Swath Lidar : Joint development by 3DatDepth and MBARI</vt:lpstr>
      <vt:lpstr>PowerPoint Presentation</vt:lpstr>
      <vt:lpstr>Ocean Imaging Project</vt:lpstr>
      <vt:lpstr>PowerPoint Presentation</vt:lpstr>
      <vt:lpstr>Initial Tests of 3DatDepth Prototype Lidar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 Ridge</vt:lpstr>
      <vt:lpstr>Low Altitude Surveys on Sur Ridge</vt:lpstr>
      <vt:lpstr>Limitations of Prototype Lidar (SL1)</vt:lpstr>
      <vt:lpstr>Wide Swath Lidar Requirements: Optimizing Lidar for Swath Mapping</vt:lpstr>
      <vt:lpstr>Wide Swath Lidar: Current Status</vt:lpstr>
      <vt:lpstr>Ocean Imaging Project Timeline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Batteries We need the power to run deep…..</dc:title>
  <dc:creator>David Caress</dc:creator>
  <cp:lastModifiedBy>Microsoft Office User</cp:lastModifiedBy>
  <cp:revision>585</cp:revision>
  <dcterms:created xsi:type="dcterms:W3CDTF">2010-10-29T19:15:04Z</dcterms:created>
  <dcterms:modified xsi:type="dcterms:W3CDTF">2016-06-16T20:28:18Z</dcterms:modified>
</cp:coreProperties>
</file>