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5" r:id="rId1"/>
  </p:sldMasterIdLst>
  <p:notesMasterIdLst>
    <p:notesMasterId r:id="rId5"/>
  </p:notesMasterIdLst>
  <p:sldIdLst>
    <p:sldId id="658" r:id="rId2"/>
    <p:sldId id="656" r:id="rId3"/>
    <p:sldId id="659" r:id="rId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1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78"/>
    <p:restoredTop sz="95054" autoAdjust="0"/>
  </p:normalViewPr>
  <p:slideViewPr>
    <p:cSldViewPr snapToGrid="0">
      <p:cViewPr>
        <p:scale>
          <a:sx n="170" d="100"/>
          <a:sy n="170" d="100"/>
        </p:scale>
        <p:origin x="1592" y="184"/>
      </p:cViewPr>
      <p:guideLst>
        <p:guide orient="horz" pos="2160"/>
        <p:guide pos="35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77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77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77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E9FA503-78D4-AF4C-83DA-20115E48E7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9806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64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2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550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A656EC97-36D7-C349-9E55-ED23DC13B1E0}" type="slidenum">
              <a:rPr lang="en-US" sz="1200"/>
              <a:pPr/>
              <a:t>3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153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143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2819400"/>
            <a:ext cx="6400800" cy="1752600"/>
          </a:xfrm>
          <a:ln w="9525">
            <a:headEnd/>
            <a:tailEnd/>
          </a:ln>
        </p:spPr>
        <p:txBody>
          <a:bodyPr lIns="92075" tIns="46038" rIns="92075" bIns="46038"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D05C713-24B2-D945-BD86-FB2B451259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65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D7DFB-840A-0C4C-BBAB-2E840C34E0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727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7C04D-D92C-3B40-B876-0D76572325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575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4F0EA-5237-7145-8BEF-7EA4039B7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217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ACD56-F845-1441-A6D2-96E99568CA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353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A66F6-1624-C546-9D27-0629BBE815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8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2A5D0-4A14-4441-AAAF-3E77361B05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53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CFF99-35CC-6942-8049-4D2826BAE3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45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57E5F-381B-0346-9255-3C9CCBE9ED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46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17586-7097-C34F-8C3D-E884EF9250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482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AAE27-62CB-AA4C-9CDA-B59A80B1B6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94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1032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0F1F4119-35C6-F340-B41A-6C1F567145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970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78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charset="0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5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4" Type="http://schemas.openxmlformats.org/officeDocument/2006/relationships/image" Target="../media/image6.tiff"/><Relationship Id="rId5" Type="http://schemas.openxmlformats.org/officeDocument/2006/relationships/image" Target="../media/image7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sz="quarter"/>
          </p:nvPr>
        </p:nvSpPr>
        <p:spPr>
          <a:xfrm>
            <a:off x="0" y="1"/>
            <a:ext cx="9143999" cy="951874"/>
          </a:xfrm>
        </p:spPr>
        <p:txBody>
          <a:bodyPr/>
          <a:lstStyle/>
          <a:p>
            <a:r>
              <a:rPr lang="en-US" sz="3200" dirty="0" smtClean="0">
                <a:latin typeface="Helvetica"/>
                <a:cs typeface="Helvetica"/>
              </a:rPr>
              <a:t>2017 Ocean Imaging Project</a:t>
            </a:r>
            <a:r>
              <a:rPr lang="en-US" sz="3200" dirty="0" smtClean="0">
                <a:latin typeface="Helvetica"/>
                <a:cs typeface="Helvetica"/>
              </a:rPr>
              <a:t/>
            </a:r>
            <a:br>
              <a:rPr lang="en-US" sz="3200" dirty="0" smtClean="0">
                <a:latin typeface="Helvetica"/>
                <a:cs typeface="Helvetica"/>
              </a:rPr>
            </a:br>
            <a:r>
              <a:rPr lang="en-US" sz="3200" dirty="0" smtClean="0">
                <a:latin typeface="Helvetica"/>
                <a:cs typeface="Helvetica"/>
              </a:rPr>
              <a:t>Coordinated Canyon Experiment (CCE)</a:t>
            </a:r>
            <a:endParaRPr lang="en-US" sz="3200" dirty="0">
              <a:latin typeface="Helvetica"/>
              <a:cs typeface="Helvetic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" y="951875"/>
            <a:ext cx="81471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dirty="0" smtClean="0">
                <a:latin typeface="Helvetica"/>
                <a:cs typeface="Helvetica"/>
              </a:rPr>
              <a:t>Fifth 1-cm-scale repeat mapping of the 1850-m BIN site in Monterey Canyon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>
                <a:latin typeface="Helvetica"/>
                <a:cs typeface="Helvetica"/>
              </a:rPr>
              <a:t>March 2017 on R/V Western Flyer w/ ROV Doc Ricketts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>
                <a:latin typeface="Helvetica"/>
                <a:cs typeface="Helvetica"/>
              </a:rPr>
              <a:t>Quantitative measurement </a:t>
            </a:r>
            <a:r>
              <a:rPr lang="en-US" dirty="0" smtClean="0">
                <a:latin typeface="Helvetica"/>
                <a:cs typeface="Helvetica"/>
              </a:rPr>
              <a:t>of sediment deposition and erosion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>
                <a:latin typeface="Helvetica"/>
                <a:cs typeface="Helvetica"/>
              </a:rPr>
              <a:t>Project joined by new Postdoc Monica Wolfson-Schwehr (geophysicist/seafloor mapping)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330" y="3629531"/>
            <a:ext cx="4073722" cy="32315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3596" y="2241030"/>
            <a:ext cx="1320403" cy="130199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31" y="3627279"/>
            <a:ext cx="3672436" cy="3236032"/>
          </a:xfrm>
          <a:prstGeom prst="rect">
            <a:avLst/>
          </a:prstGeom>
        </p:spPr>
      </p:pic>
      <p:cxnSp>
        <p:nvCxnSpPr>
          <p:cNvPr id="19" name="Straight Arrow Connector 18"/>
          <p:cNvCxnSpPr>
            <a:stCxn id="21" idx="3"/>
          </p:cNvCxnSpPr>
          <p:nvPr/>
        </p:nvCxnSpPr>
        <p:spPr bwMode="auto">
          <a:xfrm flipV="1">
            <a:off x="2413416" y="4871803"/>
            <a:ext cx="2308486" cy="1993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11A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Rectangle 20"/>
          <p:cNvSpPr/>
          <p:nvPr/>
        </p:nvSpPr>
        <p:spPr bwMode="auto">
          <a:xfrm>
            <a:off x="2175978" y="4970796"/>
            <a:ext cx="237438" cy="200811"/>
          </a:xfrm>
          <a:prstGeom prst="rect">
            <a:avLst/>
          </a:prstGeom>
          <a:noFill/>
          <a:ln w="19050" cap="flat" cmpd="sng" algn="ctr">
            <a:solidFill>
              <a:srgbClr val="FF011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184972" y="3664528"/>
            <a:ext cx="2670628" cy="272866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20354" y="3633838"/>
            <a:ext cx="27998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2"/>
                </a:solidFill>
              </a:rPr>
              <a:t>1-m Mapping AUV Bathymetry</a:t>
            </a:r>
            <a:endParaRPr lang="en-US" sz="1600" dirty="0">
              <a:solidFill>
                <a:schemeClr val="bg2"/>
              </a:solidFill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213995" y="3680447"/>
            <a:ext cx="2492441" cy="272866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89209" y="3627279"/>
            <a:ext cx="2585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2"/>
                </a:solidFill>
              </a:rPr>
              <a:t>5-cm Multibeam Bathymetry</a:t>
            </a:r>
            <a:endParaRPr lang="en-US" sz="16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18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0172"/>
            <a:ext cx="7271029" cy="576782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 bwMode="auto">
          <a:xfrm>
            <a:off x="5002766" y="3167184"/>
            <a:ext cx="78154" cy="261816"/>
          </a:xfrm>
          <a:prstGeom prst="rect">
            <a:avLst/>
          </a:prstGeom>
          <a:noFill/>
          <a:ln w="19050" cap="flat" cmpd="sng" algn="ctr">
            <a:solidFill>
              <a:srgbClr val="FF011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029" y="0"/>
            <a:ext cx="1872971" cy="6858000"/>
          </a:xfrm>
          <a:prstGeom prst="rect">
            <a:avLst/>
          </a:prstGeom>
        </p:spPr>
      </p:pic>
      <p:sp>
        <p:nvSpPr>
          <p:cNvPr id="9" name="Title 3"/>
          <p:cNvSpPr txBox="1">
            <a:spLocks/>
          </p:cNvSpPr>
          <p:nvPr/>
        </p:nvSpPr>
        <p:spPr bwMode="auto">
          <a:xfrm>
            <a:off x="0" y="16333"/>
            <a:ext cx="7271029" cy="100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  <a:ea typeface="ＭＳ Ｐゴシック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defRPr>
            </a:lvl9pPr>
          </a:lstStyle>
          <a:p>
            <a:r>
              <a:rPr lang="en-US" sz="3600" kern="0" dirty="0" smtClean="0">
                <a:latin typeface="Helvetica"/>
                <a:cs typeface="Helvetica"/>
              </a:rPr>
              <a:t>May 2016 Survey of CCE BIN Site</a:t>
            </a:r>
            <a:endParaRPr lang="en-US" sz="3600" kern="0" dirty="0">
              <a:latin typeface="Helvetica"/>
              <a:cs typeface="Helvetic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898406" y="1123016"/>
            <a:ext cx="2517384" cy="272866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98406" y="1090172"/>
            <a:ext cx="2517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bg2"/>
                </a:solidFill>
              </a:rPr>
              <a:t>5-cm </a:t>
            </a:r>
            <a:r>
              <a:rPr lang="en-US" sz="1600" smtClean="0">
                <a:solidFill>
                  <a:schemeClr val="bg2"/>
                </a:solidFill>
              </a:rPr>
              <a:t>multibeam bathymetry</a:t>
            </a:r>
            <a:endParaRPr lang="en-US" sz="1600" dirty="0">
              <a:solidFill>
                <a:schemeClr val="bg2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302990" y="3005704"/>
            <a:ext cx="1046193" cy="584775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02991" y="3005704"/>
            <a:ext cx="1138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2"/>
                </a:solidFill>
              </a:rPr>
              <a:t>1-cm lidar bathymetry</a:t>
            </a:r>
            <a:endParaRPr lang="en-US" sz="1600" dirty="0">
              <a:solidFill>
                <a:schemeClr val="bg2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5080920" y="3298092"/>
            <a:ext cx="2444142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11A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0832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sz="quarter"/>
          </p:nvPr>
        </p:nvSpPr>
        <p:spPr>
          <a:xfrm>
            <a:off x="0" y="1"/>
            <a:ext cx="9143999" cy="951874"/>
          </a:xfrm>
        </p:spPr>
        <p:txBody>
          <a:bodyPr/>
          <a:lstStyle/>
          <a:p>
            <a:r>
              <a:rPr lang="en-US" sz="3200" dirty="0" smtClean="0">
                <a:latin typeface="Helvetica"/>
                <a:cs typeface="Helvetica"/>
              </a:rPr>
              <a:t>2017 Ocean Imaging Project:</a:t>
            </a:r>
            <a:r>
              <a:rPr lang="en-US" sz="3200" dirty="0" smtClean="0">
                <a:latin typeface="Helvetica"/>
                <a:cs typeface="Helvetica"/>
              </a:rPr>
              <a:t/>
            </a:r>
            <a:br>
              <a:rPr lang="en-US" sz="3200" dirty="0" smtClean="0">
                <a:latin typeface="Helvetica"/>
                <a:cs typeface="Helvetica"/>
              </a:rPr>
            </a:br>
            <a:r>
              <a:rPr lang="en-US" sz="3200" dirty="0" smtClean="0">
                <a:latin typeface="Helvetica"/>
                <a:cs typeface="Helvetica"/>
              </a:rPr>
              <a:t>Wide Swath Lidar Development w/ 3DatDepth</a:t>
            </a:r>
            <a:endParaRPr lang="en-US" sz="3200" dirty="0">
              <a:latin typeface="Helvetica"/>
              <a:cs typeface="Helvetic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865" y="951875"/>
            <a:ext cx="913113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dirty="0" smtClean="0">
                <a:latin typeface="Helvetica"/>
                <a:cs typeface="Helvetica"/>
              </a:rPr>
              <a:t>Successful Critical Design Review August 2016</a:t>
            </a:r>
            <a:r>
              <a:rPr lang="en-US" dirty="0" smtClean="0">
                <a:latin typeface="Helvetica"/>
                <a:cs typeface="Helvetica"/>
              </a:rPr>
              <a:t> 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dirty="0" smtClean="0">
                <a:latin typeface="Helvetica"/>
                <a:cs typeface="Helvetica"/>
              </a:rPr>
              <a:t>90°field of view, 1-cm resolution from 3-m altitude moving at 0.5 m/s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>
                <a:latin typeface="Helvetica"/>
                <a:cs typeface="Helvetica"/>
              </a:rPr>
              <a:t>Factory Acceptance Test expected late April 2017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>
                <a:latin typeface="Helvetica"/>
                <a:cs typeface="Helvetica"/>
              </a:rPr>
              <a:t>Testing &amp; calibration in test tank May 2017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>
                <a:latin typeface="Helvetica"/>
                <a:cs typeface="Helvetica"/>
              </a:rPr>
              <a:t>Sea trials on R/V Rachel Carson w/ ROV Ventana</a:t>
            </a:r>
            <a:r>
              <a:rPr lang="en-US" dirty="0">
                <a:latin typeface="Helvetica"/>
                <a:cs typeface="Helvetica"/>
              </a:rPr>
              <a:t> </a:t>
            </a:r>
            <a:r>
              <a:rPr lang="en-US" dirty="0" smtClean="0">
                <a:latin typeface="Helvetica"/>
                <a:cs typeface="Helvetica"/>
              </a:rPr>
              <a:t>using the new articulating mount for surveying flat to vertical terrain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475" y="3720856"/>
            <a:ext cx="3898347" cy="31371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22" y="3720856"/>
            <a:ext cx="2185476" cy="31371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7" y="3720856"/>
            <a:ext cx="3052998" cy="224140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477" y="5962261"/>
            <a:ext cx="2873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Helvetica"/>
                <a:cs typeface="Helvetica"/>
              </a:rPr>
              <a:t>Two optical head design achieves 90°swath = 2 X altitude wide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1231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ue Diagonal">
  <a:themeElements>
    <a:clrScheme name="Blue Diagonal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Blue Diagona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ue Diagonal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Diagonal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iagonal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Diagonal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Hess:Applications:Microsoft Office X:Templates:Presentations:Designs:Screen</Template>
  <TotalTime>31184</TotalTime>
  <Words>139</Words>
  <Application>Microsoft Macintosh PowerPoint</Application>
  <PresentationFormat>On-screen Show (4:3)</PresentationFormat>
  <Paragraphs>20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Helvetica</vt:lpstr>
      <vt:lpstr>ＭＳ Ｐゴシック</vt:lpstr>
      <vt:lpstr>Times</vt:lpstr>
      <vt:lpstr>Times New Roman</vt:lpstr>
      <vt:lpstr>Wingdings</vt:lpstr>
      <vt:lpstr>Arial</vt:lpstr>
      <vt:lpstr>Blue Diagonal</vt:lpstr>
      <vt:lpstr>2017 Ocean Imaging Project Coordinated Canyon Experiment (CCE)</vt:lpstr>
      <vt:lpstr>PowerPoint Presentation</vt:lpstr>
      <vt:lpstr>2017 Ocean Imaging Project: Wide Swath Lidar Development w/ 3DatDepth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AUV Batteries We need the power to run deep…..</dc:title>
  <dc:creator>David Caress</dc:creator>
  <cp:lastModifiedBy>David Caress</cp:lastModifiedBy>
  <cp:revision>593</cp:revision>
  <dcterms:created xsi:type="dcterms:W3CDTF">2010-10-29T19:15:04Z</dcterms:created>
  <dcterms:modified xsi:type="dcterms:W3CDTF">2016-10-03T18:24:43Z</dcterms:modified>
</cp:coreProperties>
</file>